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96" r:id="rId2"/>
    <p:sldId id="259" r:id="rId3"/>
    <p:sldId id="295" r:id="rId4"/>
    <p:sldId id="297" r:id="rId5"/>
    <p:sldId id="260" r:id="rId6"/>
    <p:sldId id="261" r:id="rId7"/>
    <p:sldId id="262" r:id="rId8"/>
    <p:sldId id="263" r:id="rId9"/>
    <p:sldId id="264" r:id="rId10"/>
    <p:sldId id="265" r:id="rId11"/>
    <p:sldId id="298" r:id="rId12"/>
    <p:sldId id="266" r:id="rId13"/>
    <p:sldId id="267" r:id="rId14"/>
    <p:sldId id="268" r:id="rId15"/>
    <p:sldId id="269" r:id="rId16"/>
    <p:sldId id="270" r:id="rId17"/>
    <p:sldId id="299" r:id="rId18"/>
    <p:sldId id="302"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03" r:id="rId34"/>
    <p:sldId id="305" r:id="rId35"/>
    <p:sldId id="307" r:id="rId36"/>
    <p:sldId id="308" r:id="rId37"/>
    <p:sldId id="309" r:id="rId38"/>
    <p:sldId id="312" r:id="rId39"/>
    <p:sldId id="313" r:id="rId40"/>
    <p:sldId id="287" r:id="rId41"/>
    <p:sldId id="314" r:id="rId42"/>
    <p:sldId id="288" r:id="rId43"/>
    <p:sldId id="289" r:id="rId44"/>
    <p:sldId id="290" r:id="rId45"/>
    <p:sldId id="291" r:id="rId46"/>
    <p:sldId id="292" r:id="rId47"/>
    <p:sldId id="319" r:id="rId48"/>
    <p:sldId id="320" r:id="rId49"/>
    <p:sldId id="376" r:id="rId50"/>
    <p:sldId id="405" r:id="rId51"/>
    <p:sldId id="324" r:id="rId52"/>
    <p:sldId id="325" r:id="rId53"/>
    <p:sldId id="326" r:id="rId54"/>
    <p:sldId id="321" r:id="rId55"/>
    <p:sldId id="322" r:id="rId56"/>
    <p:sldId id="327" r:id="rId57"/>
    <p:sldId id="328" r:id="rId58"/>
    <p:sldId id="329" r:id="rId59"/>
    <p:sldId id="330" r:id="rId60"/>
    <p:sldId id="331" r:id="rId61"/>
    <p:sldId id="332" r:id="rId62"/>
    <p:sldId id="379" r:id="rId63"/>
    <p:sldId id="333" r:id="rId64"/>
    <p:sldId id="334" r:id="rId65"/>
    <p:sldId id="335" r:id="rId66"/>
    <p:sldId id="336" r:id="rId67"/>
    <p:sldId id="337" r:id="rId68"/>
    <p:sldId id="338" r:id="rId69"/>
    <p:sldId id="339" r:id="rId70"/>
    <p:sldId id="340" r:id="rId71"/>
    <p:sldId id="381" r:id="rId72"/>
    <p:sldId id="382" r:id="rId73"/>
    <p:sldId id="383" r:id="rId74"/>
    <p:sldId id="385" r:id="rId75"/>
    <p:sldId id="390" r:id="rId76"/>
    <p:sldId id="341" r:id="rId77"/>
    <p:sldId id="342" r:id="rId78"/>
    <p:sldId id="391" r:id="rId79"/>
    <p:sldId id="344" r:id="rId80"/>
    <p:sldId id="345" r:id="rId81"/>
    <p:sldId id="346" r:id="rId82"/>
    <p:sldId id="347" r:id="rId83"/>
    <p:sldId id="349" r:id="rId84"/>
    <p:sldId id="350" r:id="rId85"/>
    <p:sldId id="351" r:id="rId86"/>
    <p:sldId id="352" r:id="rId87"/>
    <p:sldId id="353" r:id="rId88"/>
    <p:sldId id="354" r:id="rId89"/>
    <p:sldId id="355" r:id="rId90"/>
    <p:sldId id="356" r:id="rId91"/>
    <p:sldId id="357" r:id="rId92"/>
    <p:sldId id="392" r:id="rId93"/>
    <p:sldId id="393" r:id="rId94"/>
    <p:sldId id="394" r:id="rId95"/>
    <p:sldId id="395" r:id="rId96"/>
    <p:sldId id="396"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98" r:id="rId112"/>
    <p:sldId id="399" r:id="rId113"/>
    <p:sldId id="372" r:id="rId114"/>
    <p:sldId id="373" r:id="rId115"/>
    <p:sldId id="397" r:id="rId116"/>
    <p:sldId id="378" r:id="rId1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5238" autoAdjust="0"/>
  </p:normalViewPr>
  <p:slideViewPr>
    <p:cSldViewPr>
      <p:cViewPr varScale="1">
        <p:scale>
          <a:sx n="70" d="100"/>
          <a:sy n="70" d="100"/>
        </p:scale>
        <p:origin x="-1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2016/4/13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smtClean="0">
                <a:ea typeface="宋体" charset="-122"/>
              </a:rPr>
              <a:t>（</a:t>
            </a:r>
            <a:r>
              <a:rPr lang="en-US" altLang="zh-CN" smtClean="0">
                <a:ea typeface="宋体" charset="-122"/>
              </a:rPr>
              <a:t>1</a:t>
            </a:r>
            <a:r>
              <a:rPr lang="zh-CN" altLang="en-US" smtClean="0">
                <a:ea typeface="宋体" charset="-122"/>
              </a:rPr>
              <a:t>）同一数据类型 （</a:t>
            </a:r>
            <a:r>
              <a:rPr lang="en-US" altLang="zh-CN" smtClean="0">
                <a:ea typeface="宋体" charset="-122"/>
              </a:rPr>
              <a:t>2</a:t>
            </a:r>
            <a:r>
              <a:rPr lang="zh-CN" altLang="en-US" smtClean="0">
                <a:ea typeface="宋体" charset="-122"/>
              </a:rPr>
              <a:t>）有限个数据元素  （</a:t>
            </a:r>
            <a:r>
              <a:rPr lang="en-US" altLang="zh-CN" smtClean="0">
                <a:ea typeface="宋体" charset="-122"/>
              </a:rPr>
              <a:t>3</a:t>
            </a:r>
            <a:r>
              <a:rPr lang="zh-CN" altLang="en-US" smtClean="0">
                <a:ea typeface="宋体" charset="-122"/>
              </a:rPr>
              <a:t>） 相邻元素着有前后顺序关系</a:t>
            </a: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6</a:t>
            </a:fld>
            <a:endParaRPr lang="en-US"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95</a:t>
            </a:fld>
            <a:endParaRPr lang="en-US" altLang="zh-CN"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96</a:t>
            </a:fld>
            <a:endParaRPr lang="en-US" altLang="zh-CN"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18</a:t>
            </a:fld>
            <a:endParaRPr lang="en-US" altLang="zh-CN"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42</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zh-CN" altLang="en-US" smtClean="0">
                <a:ea typeface="宋体" charset="-122"/>
              </a:rPr>
              <a:t>简单回顾一下Ｐ</a:t>
            </a:r>
            <a:r>
              <a:rPr lang="en-US" altLang="zh-CN" smtClean="0">
                <a:ea typeface="宋体" charset="-122"/>
              </a:rPr>
              <a:t>30</a:t>
            </a:r>
            <a:r>
              <a:rPr lang="zh-CN" altLang="en-US" smtClean="0">
                <a:ea typeface="宋体" charset="-122"/>
              </a:rPr>
              <a:t>页的顺序表结构的缺点，以及方式，对比引出线性链表的组织方式</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43</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50</a:t>
            </a:fld>
            <a:endParaRPr lang="en-US" altLang="zh-CN"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r>
              <a:rPr lang="zh-CN" altLang="en-US" smtClean="0">
                <a:ea typeface="宋体" charset="-122"/>
              </a:rPr>
              <a:t>这个地方的</a:t>
            </a:r>
            <a:endParaRPr lang="en-US" altLang="zh-CN" smtClean="0">
              <a:ea typeface="宋体" charset="-122"/>
            </a:endParaRPr>
          </a:p>
          <a:p>
            <a:r>
              <a:rPr lang="en-US" altLang="zh-CN" smtClean="0">
                <a:ea typeface="宋体" charset="-122"/>
              </a:rPr>
              <a:t>r = p;</a:t>
            </a:r>
            <a:r>
              <a:rPr lang="zh-CN" altLang="en-US" smtClean="0">
                <a:ea typeface="宋体" charset="-122"/>
              </a:rPr>
              <a:t>很关键，当</a:t>
            </a:r>
            <a:r>
              <a:rPr lang="en-US" altLang="zh-CN" smtClean="0">
                <a:ea typeface="宋体" charset="-122"/>
              </a:rPr>
              <a:t>K=1</a:t>
            </a:r>
            <a:r>
              <a:rPr lang="zh-CN" altLang="en-US" smtClean="0">
                <a:ea typeface="宋体" charset="-122"/>
              </a:rPr>
              <a:t>时，</a:t>
            </a:r>
            <a:r>
              <a:rPr lang="en-US" altLang="zh-CN" smtClean="0">
                <a:ea typeface="宋体" charset="-122"/>
              </a:rPr>
              <a:t>r</a:t>
            </a:r>
            <a:r>
              <a:rPr lang="zh-CN" altLang="en-US" smtClean="0">
                <a:ea typeface="宋体" charset="-122"/>
              </a:rPr>
              <a:t>当时正在最后一个结点上，还是可以的。但是，当</a:t>
            </a:r>
            <a:r>
              <a:rPr lang="en-US" altLang="zh-CN" smtClean="0">
                <a:ea typeface="宋体" charset="-122"/>
              </a:rPr>
              <a:t>k</a:t>
            </a:r>
            <a:r>
              <a:rPr lang="zh-CN" altLang="en-US" smtClean="0">
                <a:ea typeface="宋体" charset="-122"/>
              </a:rPr>
              <a:t>不等于</a:t>
            </a:r>
            <a:r>
              <a:rPr lang="en-US" altLang="zh-CN" smtClean="0">
                <a:ea typeface="宋体" charset="-122"/>
              </a:rPr>
              <a:t>1</a:t>
            </a:r>
            <a:r>
              <a:rPr lang="zh-CN" altLang="en-US" smtClean="0">
                <a:ea typeface="宋体" charset="-122"/>
              </a:rPr>
              <a:t>，</a:t>
            </a:r>
            <a:r>
              <a:rPr lang="en-US" altLang="zh-CN" smtClean="0">
                <a:ea typeface="宋体" charset="-122"/>
              </a:rPr>
              <a:t>m = 1</a:t>
            </a:r>
            <a:r>
              <a:rPr lang="zh-CN" altLang="en-US" smtClean="0">
                <a:ea typeface="宋体" charset="-122"/>
              </a:rPr>
              <a:t>时，</a:t>
            </a:r>
            <a:r>
              <a:rPr lang="en-US" altLang="zh-CN" smtClean="0">
                <a:ea typeface="宋体" charset="-122"/>
              </a:rPr>
              <a:t>m</a:t>
            </a:r>
            <a:r>
              <a:rPr lang="zh-CN" altLang="en-US" smtClean="0">
                <a:ea typeface="宋体" charset="-122"/>
              </a:rPr>
              <a:t>下面的</a:t>
            </a:r>
            <a:r>
              <a:rPr lang="en-US" altLang="zh-CN" smtClean="0">
                <a:ea typeface="宋体" charset="-122"/>
              </a:rPr>
              <a:t>for</a:t>
            </a:r>
            <a:r>
              <a:rPr lang="zh-CN" altLang="en-US" smtClean="0">
                <a:ea typeface="宋体" charset="-122"/>
              </a:rPr>
              <a:t>循环不会被执行，那</a:t>
            </a:r>
            <a:r>
              <a:rPr lang="en-US" altLang="zh-CN" smtClean="0">
                <a:ea typeface="宋体" charset="-122"/>
              </a:rPr>
              <a:t>r</a:t>
            </a:r>
            <a:r>
              <a:rPr lang="zh-CN" altLang="en-US" smtClean="0">
                <a:ea typeface="宋体" charset="-122"/>
              </a:rPr>
              <a:t>的位置是错的啊！后面就会乱套了。</a:t>
            </a:r>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zh-CN" altLang="en-US" smtClean="0">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90</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92</a:t>
            </a:fld>
            <a:endParaRPr lang="en-US" altLang="zh-CN"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93</a:t>
            </a:fld>
            <a:endParaRPr lang="en-US" altLang="zh-CN"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94</a:t>
            </a:fld>
            <a:endParaRPr lang="en-US" altLang="zh-CN"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smtClean="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页脚占位符 3"/>
          <p:cNvSpPr>
            <a:spLocks noGrp="1"/>
          </p:cNvSpPr>
          <p:nvPr>
            <p:ph type="ftr" sz="quarter" idx="10"/>
          </p:nvPr>
        </p:nvSpPr>
        <p:spPr/>
        <p:txBody>
          <a:bodyPr/>
          <a:lstStyle>
            <a:lvl1pPr>
              <a:defRPr/>
            </a:lvl1pPr>
          </a:lstStyle>
          <a:p>
            <a:r>
              <a:rPr lang="zh-CN" altLang="en-US" dirty="0" smtClean="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zh-CN" altLang="en-US" dirty="0" smtClean="0"/>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16D1347-07F4-4751-9C03-6E7F30E2E01E}" type="slidenum">
              <a:rPr lang="zh-CN" altLang="en-US"/>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81000"/>
            <a:ext cx="777240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1"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2" r:id="rId7"/>
    <p:sldLayoutId id="2147483673" r:id="rId8"/>
    <p:sldLayoutId id="2147483674" r:id="rId9"/>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5.xml"/><Relationship Id="rId5" Type="http://schemas.openxmlformats.org/officeDocument/2006/relationships/slide" Target="slide32.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844824"/>
            <a:ext cx="7772400" cy="1470025"/>
          </a:xfrm>
        </p:spPr>
        <p:txBody>
          <a:bodyPr/>
          <a:lstStyle/>
          <a:p>
            <a:pPr>
              <a:lnSpc>
                <a:spcPct val="100000"/>
              </a:lnSpc>
            </a:pPr>
            <a:r>
              <a:rPr lang="zh-CN" altLang="en-US" sz="4400" dirty="0" smtClean="0"/>
              <a:t>数据结构与程序设计基础</a:t>
            </a:r>
            <a:r>
              <a:rPr lang="en-US" altLang="zh-CN" sz="4400" dirty="0" smtClean="0"/>
              <a:t/>
            </a:r>
            <a:br>
              <a:rPr lang="en-US" altLang="zh-CN" sz="4400" dirty="0" smtClean="0"/>
            </a:br>
            <a:r>
              <a:rPr lang="zh-CN" altLang="en-US" sz="3600" dirty="0" smtClean="0">
                <a:solidFill>
                  <a:srgbClr val="7030A0"/>
                </a:solidFill>
                <a:latin typeface="隶书" pitchFamily="49" charset="-122"/>
                <a:ea typeface="隶书" pitchFamily="49" charset="-122"/>
              </a:rPr>
              <a:t>数据结构</a:t>
            </a:r>
            <a:r>
              <a:rPr lang="en-US" altLang="zh-CN" sz="4000" dirty="0" smtClean="0"/>
              <a:t/>
            </a:r>
            <a:br>
              <a:rPr lang="en-US" altLang="zh-CN" sz="4000" dirty="0" smtClean="0"/>
            </a:br>
            <a:r>
              <a:rPr lang="zh-CN" altLang="en-US" sz="2400" dirty="0" smtClean="0"/>
              <a:t>（</a:t>
            </a:r>
            <a:r>
              <a:rPr lang="en-US" altLang="zh-CN" sz="2400" dirty="0" smtClean="0"/>
              <a:t>D</a:t>
            </a:r>
            <a:r>
              <a:rPr lang="en-US" altLang="zh-CN" sz="2400" b="0" dirty="0" smtClean="0">
                <a:solidFill>
                  <a:schemeClr val="tx1">
                    <a:lumMod val="50000"/>
                    <a:lumOff val="50000"/>
                  </a:schemeClr>
                </a:solidFill>
              </a:rPr>
              <a:t>ata</a:t>
            </a:r>
            <a:r>
              <a:rPr lang="en-US" altLang="zh-CN" sz="2400" dirty="0" smtClean="0"/>
              <a:t> S</a:t>
            </a:r>
            <a:r>
              <a:rPr lang="en-US" altLang="zh-CN" sz="2400" b="0" dirty="0" smtClean="0">
                <a:solidFill>
                  <a:schemeClr val="tx1">
                    <a:lumMod val="50000"/>
                    <a:lumOff val="50000"/>
                  </a:schemeClr>
                </a:solidFill>
              </a:rPr>
              <a:t>tructures</a:t>
            </a:r>
            <a:r>
              <a:rPr lang="en-US" altLang="zh-CN" sz="2400" dirty="0" smtClean="0">
                <a:solidFill>
                  <a:schemeClr val="tx1">
                    <a:lumMod val="50000"/>
                    <a:lumOff val="50000"/>
                  </a:schemeClr>
                </a:solidFill>
              </a:rPr>
              <a:t> </a:t>
            </a:r>
            <a:r>
              <a:rPr lang="en-US" altLang="zh-CN" sz="2400" b="0" dirty="0" smtClean="0">
                <a:solidFill>
                  <a:schemeClr val="tx1">
                    <a:lumMod val="50000"/>
                    <a:lumOff val="50000"/>
                  </a:schemeClr>
                </a:solidFill>
              </a:rPr>
              <a:t>and</a:t>
            </a:r>
            <a:r>
              <a:rPr lang="en-US" altLang="zh-CN" sz="2400" dirty="0" smtClean="0"/>
              <a:t> P</a:t>
            </a:r>
            <a:r>
              <a:rPr lang="en-US" altLang="zh-CN" sz="2400" b="0" dirty="0" smtClean="0">
                <a:solidFill>
                  <a:schemeClr val="tx1">
                    <a:lumMod val="50000"/>
                    <a:lumOff val="50000"/>
                  </a:schemeClr>
                </a:solidFill>
              </a:rPr>
              <a:t>rogramming </a:t>
            </a:r>
            <a:r>
              <a:rPr lang="zh-CN" altLang="en-US" sz="2400" dirty="0" smtClean="0"/>
              <a:t>）</a:t>
            </a:r>
            <a:r>
              <a:rPr lang="en-US" altLang="zh-CN" sz="3200" dirty="0" smtClean="0"/>
              <a:t/>
            </a:r>
            <a:br>
              <a:rPr lang="en-US" altLang="zh-CN" sz="3200" dirty="0" smtClean="0"/>
            </a:br>
            <a:endParaRPr lang="zh-CN" altLang="en-US" dirty="0">
              <a:latin typeface="隶书" pitchFamily="49" charset="-122"/>
              <a:ea typeface="隶书" pitchFamily="49" charset="-122"/>
            </a:endParaRPr>
          </a:p>
        </p:txBody>
      </p:sp>
      <p:sp>
        <p:nvSpPr>
          <p:cNvPr id="3" name="副标题 2"/>
          <p:cNvSpPr>
            <a:spLocks noGrp="1"/>
          </p:cNvSpPr>
          <p:nvPr>
            <p:ph type="subTitle" idx="1"/>
          </p:nvPr>
        </p:nvSpPr>
        <p:spPr>
          <a:xfrm>
            <a:off x="1331640" y="4365104"/>
            <a:ext cx="6400800" cy="1752600"/>
          </a:xfrm>
        </p:spPr>
        <p:txBody>
          <a:bodyPr/>
          <a:lstStyle/>
          <a:p>
            <a:pPr>
              <a:lnSpc>
                <a:spcPts val="1800"/>
              </a:lnSpc>
            </a:pPr>
            <a:r>
              <a:rPr lang="zh-CN" altLang="en-US" dirty="0" smtClean="0">
                <a:solidFill>
                  <a:schemeClr val="tx1">
                    <a:lumMod val="50000"/>
                    <a:lumOff val="50000"/>
                  </a:schemeClr>
                </a:solidFill>
              </a:rPr>
              <a:t>北航计算机学院</a:t>
            </a:r>
            <a:endParaRPr lang="en-US" altLang="zh-CN" dirty="0" smtClean="0">
              <a:solidFill>
                <a:schemeClr val="tx1">
                  <a:lumMod val="50000"/>
                  <a:lumOff val="50000"/>
                </a:schemeClr>
              </a:solidFill>
            </a:endParaRPr>
          </a:p>
          <a:p>
            <a:pPr>
              <a:lnSpc>
                <a:spcPts val="1800"/>
              </a:lnSpc>
            </a:pPr>
            <a:r>
              <a:rPr lang="zh-CN" altLang="en-US" dirty="0" smtClean="0">
                <a:solidFill>
                  <a:schemeClr val="tx1">
                    <a:lumMod val="50000"/>
                    <a:lumOff val="50000"/>
                  </a:schemeClr>
                </a:solidFill>
              </a:rPr>
              <a:t>晏海华</a:t>
            </a:r>
            <a:endParaRPr lang="zh-CN" altLang="en-US" dirty="0">
              <a:solidFill>
                <a:schemeClr val="tx1">
                  <a:lumMod val="50000"/>
                  <a:lumOff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Rectangle 3"/>
          <p:cNvSpPr txBox="1">
            <a:spLocks noChangeArrowheads="1"/>
          </p:cNvSpPr>
          <p:nvPr/>
        </p:nvSpPr>
        <p:spPr bwMode="auto">
          <a:xfrm>
            <a:off x="1619672" y="3501008"/>
            <a:ext cx="6400800" cy="1752600"/>
          </a:xfrm>
          <a:prstGeom prst="rect">
            <a:avLst/>
          </a:prstGeom>
          <a:solidFill>
            <a:srgbClr val="FF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r>
              <a:rPr kumimoji="0" lang="zh-CN" altLang="en-US" sz="3200" b="1" i="0" u="none" strike="noStrike" kern="0" cap="none" spc="0" normalizeH="0" baseline="0" noProof="0" dirty="0" smtClean="0">
                <a:ln>
                  <a:noFill/>
                </a:ln>
                <a:solidFill>
                  <a:schemeClr val="tx1"/>
                </a:solidFill>
                <a:effectLst/>
                <a:uLnTx/>
                <a:uFillTx/>
                <a:latin typeface="+mn-lt"/>
                <a:ea typeface="宋体" pitchFamily="2" charset="-122"/>
                <a:cs typeface="+mn-cs"/>
              </a:rPr>
              <a:t>第二讲：线性表</a:t>
            </a:r>
            <a:endParaRPr kumimoji="0" lang="en-US" altLang="zh-CN" sz="32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0" marR="0" lvl="0" indent="0" algn="ctr"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r>
              <a:rPr lang="en-US" altLang="zh-CN" sz="2400" b="1" kern="0" dirty="0" smtClean="0">
                <a:solidFill>
                  <a:schemeClr val="bg1">
                    <a:lumMod val="50000"/>
                  </a:schemeClr>
                </a:solidFill>
                <a:ea typeface="宋体" pitchFamily="2" charset="-122"/>
              </a:rPr>
              <a:t>(Linear List)</a:t>
            </a:r>
            <a:endParaRPr kumimoji="0" lang="zh-CN" altLang="en-US" sz="2000" b="1" i="0" u="none" strike="noStrike" kern="0" cap="none" spc="0" normalizeH="0" baseline="0" noProof="0" dirty="0" smtClean="0">
              <a:ln>
                <a:noFill/>
              </a:ln>
              <a:solidFill>
                <a:schemeClr val="bg1">
                  <a:lumMod val="50000"/>
                </a:schemeClr>
              </a:solidFill>
              <a:effectLst/>
              <a:uLnTx/>
              <a:uFillTx/>
              <a:latin typeface="+mn-lt"/>
              <a:ea typeface="宋体" pitchFamily="2" charset="-122"/>
              <a:cs typeface="+mn-cs"/>
            </a:endParaRP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北航计算机学院</a:t>
            </a: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晏海华</a:t>
            </a:r>
            <a:endParaRPr lang="zh-CN" altLang="en-US" sz="2400" b="1" dirty="0">
              <a:solidFill>
                <a:schemeClr val="tx1">
                  <a:lumMod val="50000"/>
                  <a:lumOff val="50000"/>
                </a:schemeClr>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582613" y="16176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10.  </a:t>
            </a:r>
            <a:r>
              <a:rPr lang="zh-CN" altLang="en-US" sz="2600" baseline="0">
                <a:solidFill>
                  <a:srgbClr val="FF0000"/>
                </a:solidFill>
                <a:ea typeface="黑体" pitchFamily="2" charset="-122"/>
              </a:rPr>
              <a:t>复制</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
        <p:nvSpPr>
          <p:cNvPr id="585731" name="Text Box 3"/>
          <p:cNvSpPr txBox="1">
            <a:spLocks noChangeArrowheads="1"/>
          </p:cNvSpPr>
          <p:nvPr/>
        </p:nvSpPr>
        <p:spPr bwMode="auto">
          <a:xfrm>
            <a:off x="822325" y="2133600"/>
            <a:ext cx="78613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aseline="0">
                <a:solidFill>
                  <a:srgbClr val="000082"/>
                </a:solidFill>
              </a:rPr>
              <a:t>11.  </a:t>
            </a:r>
            <a:r>
              <a:rPr lang="zh-CN" altLang="en-US" sz="2600" baseline="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2600" baseline="0">
                <a:solidFill>
                  <a:srgbClr val="000082"/>
                </a:solidFill>
                <a:latin typeface="幼圆" pitchFamily="49" charset="-122"/>
                <a:ea typeface="幼圆" pitchFamily="49" charset="-122"/>
              </a:rPr>
              <a:t>   </a:t>
            </a:r>
            <a:r>
              <a:rPr lang="en-US" altLang="zh-CN" sz="2600" baseline="0">
                <a:solidFill>
                  <a:srgbClr val="000082"/>
                </a:solidFill>
                <a:latin typeface="幼圆" pitchFamily="49" charset="-122"/>
                <a:ea typeface="幼圆" pitchFamily="49" charset="-122"/>
              </a:rPr>
              <a:t> </a:t>
            </a:r>
            <a:r>
              <a:rPr lang="zh-CN" altLang="en-US" sz="2600" baseline="0">
                <a:solidFill>
                  <a:srgbClr val="FF0000"/>
                </a:solidFill>
                <a:latin typeface="黑体" pitchFamily="2" charset="-122"/>
                <a:ea typeface="黑体" pitchFamily="2" charset="-122"/>
              </a:rPr>
              <a:t>合并</a:t>
            </a:r>
            <a:r>
              <a:rPr lang="zh-CN" altLang="en-US" sz="2600" baseline="0">
                <a:solidFill>
                  <a:srgbClr val="000082"/>
                </a:solidFill>
                <a:latin typeface="幼圆" pitchFamily="49" charset="-122"/>
                <a:ea typeface="幼圆" pitchFamily="49" charset="-122"/>
              </a:rPr>
              <a:t>成为一个线性表</a:t>
            </a:r>
            <a:r>
              <a:rPr lang="zh-CN" altLang="en-US" sz="2600" baseline="0">
                <a:solidFill>
                  <a:srgbClr val="000082"/>
                </a:solidFill>
              </a:rPr>
              <a:t>。</a:t>
            </a:r>
            <a:endParaRPr kumimoji="1" lang="zh-CN" altLang="en-US" sz="2600" b="0" baseline="0">
              <a:solidFill>
                <a:srgbClr val="000082"/>
              </a:solidFill>
            </a:endParaRPr>
          </a:p>
        </p:txBody>
      </p:sp>
      <p:sp>
        <p:nvSpPr>
          <p:cNvPr id="585732" name="Text Box 4"/>
          <p:cNvSpPr txBox="1">
            <a:spLocks noChangeArrowheads="1"/>
          </p:cNvSpPr>
          <p:nvPr/>
        </p:nvSpPr>
        <p:spPr bwMode="auto">
          <a:xfrm>
            <a:off x="823913" y="3033713"/>
            <a:ext cx="8001000" cy="1203325"/>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600" baseline="0">
                <a:solidFill>
                  <a:srgbClr val="000082"/>
                </a:solidFill>
              </a:rPr>
              <a:t>12.  </a:t>
            </a:r>
            <a:r>
              <a:rPr lang="zh-CN" altLang="en-US" sz="2600" baseline="0">
                <a:solidFill>
                  <a:srgbClr val="000082"/>
                </a:solidFill>
                <a:latin typeface="幼圆" pitchFamily="49" charset="-122"/>
                <a:ea typeface="幼圆" pitchFamily="49" charset="-122"/>
              </a:rPr>
              <a:t>按照一定的原则，将一个线性表</a:t>
            </a:r>
            <a:r>
              <a:rPr lang="zh-CN" altLang="en-US" sz="2600" baseline="0">
                <a:solidFill>
                  <a:srgbClr val="FF0000"/>
                </a:solidFill>
                <a:latin typeface="黑体" pitchFamily="2" charset="-122"/>
                <a:ea typeface="黑体" pitchFamily="2" charset="-122"/>
              </a:rPr>
              <a:t>分解</a:t>
            </a:r>
            <a:r>
              <a:rPr lang="zh-CN" altLang="en-US" sz="2600" baseline="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2600" baseline="0">
                <a:solidFill>
                  <a:srgbClr val="000082"/>
                </a:solidFill>
                <a:latin typeface="幼圆" pitchFamily="49" charset="-122"/>
                <a:ea typeface="幼圆" pitchFamily="49" charset="-122"/>
              </a:rPr>
              <a:t>    两个以上的线性表</a:t>
            </a:r>
            <a:r>
              <a:rPr lang="zh-CN" altLang="en-US" sz="2600" baseline="0">
                <a:solidFill>
                  <a:srgbClr val="000082"/>
                </a:solidFill>
              </a:rPr>
              <a:t>。</a:t>
            </a:r>
            <a:endParaRPr lang="zh-CN" altLang="en-US" sz="2600" baseline="0">
              <a:solidFill>
                <a:srgbClr val="000082"/>
              </a:solidFill>
              <a:ea typeface="宋体" charset="-122"/>
            </a:endParaRPr>
          </a:p>
          <a:p>
            <a:pPr algn="just" fontAlgn="base">
              <a:spcBef>
                <a:spcPct val="0"/>
              </a:spcBef>
            </a:pPr>
            <a:r>
              <a:rPr lang="zh-CN" altLang="en-US" sz="2600" baseline="0">
                <a:solidFill>
                  <a:srgbClr val="000082"/>
                </a:solidFill>
                <a:latin typeface="宋体" charset="-122"/>
              </a:rPr>
              <a:t>     </a:t>
            </a:r>
            <a:r>
              <a:rPr lang="zh-CN" altLang="en-US" sz="2600" baseline="0">
                <a:solidFill>
                  <a:srgbClr val="000082"/>
                </a:solidFill>
              </a:rPr>
              <a:t>……</a:t>
            </a:r>
            <a:endParaRPr lang="zh-CN" altLang="en-US" sz="2600" b="0" baseline="0">
              <a:solidFill>
                <a:srgbClr val="000082"/>
              </a:solidFill>
            </a:endParaRPr>
          </a:p>
        </p:txBody>
      </p:sp>
      <p:sp>
        <p:nvSpPr>
          <p:cNvPr id="585733" name="Text Box 5"/>
          <p:cNvSpPr txBox="1">
            <a:spLocks noChangeArrowheads="1"/>
          </p:cNvSpPr>
          <p:nvPr/>
        </p:nvSpPr>
        <p:spPr bwMode="auto">
          <a:xfrm>
            <a:off x="666750" y="11477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9.  </a:t>
            </a:r>
            <a:r>
              <a:rPr lang="zh-CN" altLang="en-US" sz="2600" baseline="0">
                <a:solidFill>
                  <a:srgbClr val="FF0000"/>
                </a:solidFill>
                <a:ea typeface="黑体" pitchFamily="2" charset="-122"/>
              </a:rPr>
              <a:t>销毁</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57250" y="908050"/>
            <a:ext cx="6991350" cy="1590675"/>
            <a:chOff x="540" y="572"/>
            <a:chExt cx="4404" cy="1002"/>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02" y="908"/>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68" name="Text Box 28"/>
            <p:cNvSpPr txBox="1">
              <a:spLocks noChangeArrowheads="1"/>
            </p:cNvSpPr>
            <p:nvPr/>
          </p:nvSpPr>
          <p:spPr bwMode="auto">
            <a:xfrm>
              <a:off x="902" y="919"/>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69" name="Text Box 29"/>
            <p:cNvSpPr txBox="1">
              <a:spLocks noChangeArrowheads="1"/>
            </p:cNvSpPr>
            <p:nvPr/>
          </p:nvSpPr>
          <p:spPr bwMode="auto">
            <a:xfrm>
              <a:off x="4716" y="934"/>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70" name="Rectangle 30"/>
            <p:cNvSpPr>
              <a:spLocks noChangeArrowheads="1"/>
            </p:cNvSpPr>
            <p:nvPr/>
          </p:nvSpPr>
          <p:spPr bwMode="auto">
            <a:xfrm>
              <a:off x="540" y="5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30"/>
            </a:xfrm>
            <a:prstGeom prst="rect">
              <a:avLst/>
            </a:prstGeom>
            <a:noFill/>
            <a:ln w="12700" cap="sq">
              <a:noFill/>
              <a:miter lim="800000"/>
              <a:headEnd/>
              <a:tailEnd/>
            </a:ln>
          </p:spPr>
          <p:txBody>
            <a:bodyPr>
              <a:spAutoFit/>
            </a:bodyPr>
            <a:lstStyle/>
            <a:p>
              <a:pPr>
                <a:spcBef>
                  <a:spcPct val="0"/>
                </a:spcBef>
              </a:pPr>
              <a:r>
                <a:rPr lang="zh-CN" altLang="en-US" sz="2800" dirty="0" smtClean="0">
                  <a:solidFill>
                    <a:srgbClr val="000066"/>
                  </a:solidFill>
                  <a:ea typeface="幼圆" pitchFamily="49" charset="-122"/>
                </a:rPr>
                <a:t>双向</a:t>
              </a:r>
              <a:r>
                <a:rPr lang="zh-CN" altLang="en-US" sz="2800" dirty="0">
                  <a:solidFill>
                    <a:srgbClr val="000066"/>
                  </a:solidFill>
                  <a:ea typeface="幼圆" pitchFamily="49" charset="-122"/>
                </a:rPr>
                <a:t>链表</a:t>
              </a:r>
            </a:p>
          </p:txBody>
        </p:sp>
      </p:grpSp>
      <p:grpSp>
        <p:nvGrpSpPr>
          <p:cNvPr id="7" name="Group 33"/>
          <p:cNvGrpSpPr>
            <a:grpSpLocks/>
          </p:cNvGrpSpPr>
          <p:nvPr/>
        </p:nvGrpSpPr>
        <p:grpSpPr bwMode="auto">
          <a:xfrm>
            <a:off x="957263" y="2684463"/>
            <a:ext cx="7143750" cy="1819275"/>
            <a:chOff x="603" y="1691"/>
            <a:chExt cx="4500" cy="1146"/>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65" y="2027"/>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32" name="Rectangle 59"/>
            <p:cNvSpPr>
              <a:spLocks noChangeArrowheads="1"/>
            </p:cNvSpPr>
            <p:nvPr/>
          </p:nvSpPr>
          <p:spPr bwMode="auto">
            <a:xfrm>
              <a:off x="603" y="1691"/>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30"/>
            </a:xfrm>
            <a:prstGeom prst="rect">
              <a:avLst/>
            </a:prstGeom>
            <a:noFill/>
            <a:ln w="12700" cap="sq">
              <a:noFill/>
              <a:miter lim="800000"/>
              <a:headEnd/>
              <a:tailEnd/>
            </a:ln>
          </p:spPr>
          <p:txBody>
            <a:bodyPr wrap="square">
              <a:spAutoFit/>
            </a:bodyPr>
            <a:lstStyle/>
            <a:p>
              <a:pPr>
                <a:spcBef>
                  <a:spcPct val="0"/>
                </a:spcBef>
              </a:pPr>
              <a:r>
                <a:rPr lang="zh-CN" altLang="en-US" sz="2800" dirty="0" smtClean="0">
                  <a:solidFill>
                    <a:srgbClr val="000066"/>
                  </a:solidFill>
                  <a:ea typeface="幼圆" pitchFamily="49" charset="-122"/>
                </a:rPr>
                <a:t>双向</a:t>
              </a:r>
              <a:r>
                <a:rPr lang="zh-CN" altLang="en-US" sz="2800" dirty="0">
                  <a:solidFill>
                    <a:srgbClr val="000066"/>
                  </a:solidFill>
                  <a:ea typeface="幼圆" pitchFamily="49" charset="-122"/>
                </a:rPr>
                <a:t>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228600" y="228600"/>
            <a:ext cx="4495800" cy="533400"/>
            <a:chOff x="2256" y="432"/>
            <a:chExt cx="2832" cy="33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i="1" baseline="0">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1258888" y="1700212"/>
            <a:ext cx="6477000" cy="3340409"/>
            <a:chOff x="793" y="1253"/>
            <a:chExt cx="4080" cy="1769"/>
          </a:xfrm>
        </p:grpSpPr>
        <p:sp>
          <p:nvSpPr>
            <p:cNvPr id="51203" name="Rectangle 2"/>
            <p:cNvSpPr>
              <a:spLocks noChangeArrowheads="1"/>
            </p:cNvSpPr>
            <p:nvPr/>
          </p:nvSpPr>
          <p:spPr bwMode="auto">
            <a:xfrm>
              <a:off x="1279" y="1765"/>
              <a:ext cx="3594" cy="1257"/>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105"/>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400" dirty="0" err="1" smtClean="0">
                  <a:solidFill>
                    <a:srgbClr val="003399"/>
                  </a:solidFill>
                </a:rPr>
                <a:t>struct</a:t>
              </a:r>
              <a:r>
                <a:rPr lang="en-US" altLang="zh-CN" sz="2400" dirty="0" smtClean="0">
                  <a:solidFill>
                    <a:srgbClr val="003399"/>
                  </a:solidFill>
                </a:rPr>
                <a:t>  </a:t>
              </a:r>
              <a:r>
                <a:rPr lang="en-US" altLang="zh-CN" sz="2400" dirty="0">
                  <a:solidFill>
                    <a:srgbClr val="003399"/>
                  </a:solidFill>
                </a:rPr>
                <a:t>node { </a:t>
              </a:r>
            </a:p>
            <a:p>
              <a:pPr>
                <a:lnSpc>
                  <a:spcPct val="90000"/>
                </a:lnSpc>
                <a:spcBef>
                  <a:spcPct val="0"/>
                </a:spcBef>
              </a:pPr>
              <a:r>
                <a:rPr lang="en-US" altLang="zh-CN" sz="2400" dirty="0">
                  <a:solidFill>
                    <a:srgbClr val="003399"/>
                  </a:solidFill>
                </a:rPr>
                <a:t>       </a:t>
              </a:r>
              <a:r>
                <a:rPr lang="en-US" altLang="zh-CN" sz="2400" dirty="0" err="1">
                  <a:solidFill>
                    <a:srgbClr val="003399"/>
                  </a:solidFill>
                </a:rPr>
                <a:t>ElemType</a:t>
              </a:r>
              <a:r>
                <a:rPr lang="en-US" altLang="zh-CN" sz="2400" dirty="0">
                  <a:solidFill>
                    <a:srgbClr val="003399"/>
                  </a:solidFill>
                </a:rPr>
                <a:t>  data;</a:t>
              </a:r>
            </a:p>
            <a:p>
              <a:pPr>
                <a:lnSpc>
                  <a:spcPct val="90000"/>
                </a:lnSpc>
                <a:spcBef>
                  <a:spcPct val="0"/>
                </a:spcBef>
              </a:pP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003399"/>
                  </a:solidFill>
                </a:rPr>
                <a:t>rlink</a:t>
              </a:r>
              <a:r>
                <a:rPr lang="en-US" altLang="zh-CN" sz="2400" dirty="0">
                  <a:solidFill>
                    <a:srgbClr val="003399"/>
                  </a:solidFill>
                </a:rPr>
                <a:t>, *</a:t>
              </a:r>
              <a:r>
                <a:rPr lang="en-US" altLang="zh-CN" sz="2400" dirty="0" err="1">
                  <a:solidFill>
                    <a:srgbClr val="003399"/>
                  </a:solidFill>
                </a:rPr>
                <a:t>llink</a:t>
              </a:r>
              <a:r>
                <a:rPr lang="en-US" altLang="zh-CN" sz="2400" dirty="0">
                  <a:solidFill>
                    <a:srgbClr val="003399"/>
                  </a:solidFill>
                </a:rPr>
                <a:t>;</a:t>
              </a:r>
            </a:p>
            <a:p>
              <a:pPr>
                <a:lnSpc>
                  <a:spcPct val="90000"/>
                </a:lnSpc>
                <a:spcBef>
                  <a:spcPct val="0"/>
                </a:spcBef>
              </a:pPr>
              <a:r>
                <a:rPr lang="en-US" altLang="zh-CN" sz="2400" dirty="0" smtClean="0">
                  <a:solidFill>
                    <a:srgbClr val="003399"/>
                  </a:solidFill>
                </a:rPr>
                <a:t>} ;</a:t>
              </a:r>
            </a:p>
            <a:p>
              <a:pPr>
                <a:lnSpc>
                  <a:spcPct val="90000"/>
                </a:lnSpc>
                <a:spcBef>
                  <a:spcPct val="0"/>
                </a:spcBef>
              </a:pPr>
              <a:r>
                <a:rPr lang="en-US" altLang="zh-CN" sz="2400" dirty="0" err="1" smtClean="0">
                  <a:solidFill>
                    <a:srgbClr val="003399"/>
                  </a:solidFill>
                </a:rPr>
                <a:t>typedef</a:t>
              </a:r>
              <a:r>
                <a:rPr lang="en-US" altLang="zh-CN" sz="2400" dirty="0" smtClean="0">
                  <a:solidFill>
                    <a:srgbClr val="003399"/>
                  </a:solidFill>
                </a:rPr>
                <a:t>  </a:t>
              </a:r>
              <a:r>
                <a:rPr lang="en-US" altLang="zh-CN" sz="2400" dirty="0" err="1" smtClean="0">
                  <a:solidFill>
                    <a:srgbClr val="003399"/>
                  </a:solidFill>
                </a:rPr>
                <a:t>struct</a:t>
              </a:r>
              <a:r>
                <a:rPr lang="en-US" altLang="zh-CN" sz="2400" dirty="0" smtClean="0">
                  <a:solidFill>
                    <a:srgbClr val="003399"/>
                  </a:solidFill>
                </a:rPr>
                <a:t> node  </a:t>
              </a:r>
              <a:r>
                <a:rPr lang="en-US" altLang="zh-CN" sz="2400" dirty="0">
                  <a:solidFill>
                    <a:srgbClr val="003399"/>
                  </a:solidFill>
                </a:rPr>
                <a:t>*</a:t>
              </a:r>
              <a:r>
                <a:rPr lang="en-US" altLang="zh-CN" sz="2400" dirty="0" err="1" smtClean="0">
                  <a:solidFill>
                    <a:srgbClr val="FF3300"/>
                  </a:solidFill>
                </a:rPr>
                <a:t>DNodeptr</a:t>
              </a:r>
              <a:r>
                <a:rPr lang="en-US" altLang="zh-CN" sz="2400" dirty="0" smtClean="0">
                  <a:solidFill>
                    <a:srgbClr val="003399"/>
                  </a:solidFill>
                </a:rPr>
                <a:t>;</a:t>
              </a:r>
            </a:p>
            <a:p>
              <a:pPr>
                <a:lnSpc>
                  <a:spcPct val="90000"/>
                </a:lnSpc>
                <a:spcBef>
                  <a:spcPct val="0"/>
                </a:spcBef>
              </a:pPr>
              <a:r>
                <a:rPr lang="en-US" altLang="zh-CN" sz="2400" dirty="0" err="1" smtClean="0">
                  <a:solidFill>
                    <a:srgbClr val="003399"/>
                  </a:solidFill>
                </a:rPr>
                <a:t>typedef</a:t>
              </a:r>
              <a:r>
                <a:rPr lang="en-US" altLang="zh-CN" sz="2400" dirty="0" smtClean="0">
                  <a:solidFill>
                    <a:srgbClr val="003399"/>
                  </a:solidFill>
                </a:rPr>
                <a:t>  </a:t>
              </a:r>
              <a:r>
                <a:rPr lang="en-US" altLang="zh-CN" sz="2400" dirty="0" err="1" smtClean="0">
                  <a:solidFill>
                    <a:srgbClr val="003399"/>
                  </a:solidFill>
                </a:rPr>
                <a:t>struct</a:t>
              </a:r>
              <a:r>
                <a:rPr lang="en-US" altLang="zh-CN" sz="2400" dirty="0" smtClean="0">
                  <a:solidFill>
                    <a:srgbClr val="003399"/>
                  </a:solidFill>
                </a:rPr>
                <a:t> node </a:t>
              </a:r>
              <a:r>
                <a:rPr lang="en-US" altLang="zh-CN" sz="2400" dirty="0" err="1" smtClean="0">
                  <a:solidFill>
                    <a:srgbClr val="FF3300"/>
                  </a:solidFill>
                </a:rPr>
                <a:t>DNode</a:t>
              </a:r>
              <a:r>
                <a:rPr lang="en-US" altLang="zh-CN" sz="2400" dirty="0" smtClean="0">
                  <a:solidFill>
                    <a:srgbClr val="FF3300"/>
                  </a:solidFill>
                </a:rPr>
                <a:t>;</a:t>
              </a:r>
              <a:endParaRPr lang="en-US" altLang="zh-CN" sz="2400" dirty="0">
                <a:solidFill>
                  <a:srgbClr val="FF3300"/>
                </a:solidFill>
              </a:endParaRP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448457">
              <a:off x="916" y="1253"/>
              <a:ext cx="1396" cy="442"/>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6000">
                  <a:solidFill>
                    <a:srgbClr val="FF3300"/>
                  </a:solidFill>
                  <a:ea typeface="华文新魏" pitchFamily="2" charset="-122"/>
                </a:rPr>
                <a:t>类型定义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914400" y="1081088"/>
            <a:ext cx="7620000" cy="1547812"/>
            <a:chOff x="576" y="720"/>
            <a:chExt cx="4800" cy="97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720"/>
              <a:ext cx="768"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276350" y="1162050"/>
            <a:ext cx="6934200" cy="129857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800" baseline="0" dirty="0">
                <a:solidFill>
                  <a:srgbClr val="003399"/>
                </a:solidFill>
                <a:latin typeface="幼圆" pitchFamily="49" charset="-122"/>
                <a:ea typeface="幼圆" pitchFamily="49" charset="-122"/>
              </a:rPr>
              <a:t>     </a:t>
            </a:r>
            <a:r>
              <a:rPr lang="zh-CN" altLang="en-US" sz="2800" baseline="0" dirty="0" smtClean="0">
                <a:solidFill>
                  <a:srgbClr val="003399"/>
                </a:solidFill>
                <a:latin typeface="幼圆" pitchFamily="49" charset="-122"/>
                <a:ea typeface="幼圆" pitchFamily="49" charset="-122"/>
              </a:rPr>
              <a:t>在非</a:t>
            </a:r>
            <a:r>
              <a:rPr lang="zh-CN" altLang="en-US" sz="2800" baseline="0" dirty="0">
                <a:solidFill>
                  <a:srgbClr val="003399"/>
                </a:solidFill>
                <a:latin typeface="幼圆" pitchFamily="49" charset="-122"/>
                <a:ea typeface="幼圆" pitchFamily="49" charset="-122"/>
              </a:rPr>
              <a:t>空双向循环链表</a:t>
            </a:r>
            <a:r>
              <a:rPr lang="zh-CN" altLang="en-US" sz="2800" baseline="0" dirty="0" smtClean="0">
                <a:solidFill>
                  <a:srgbClr val="003399"/>
                </a:solidFill>
                <a:latin typeface="幼圆" pitchFamily="49" charset="-122"/>
                <a:ea typeface="幼圆" pitchFamily="49" charset="-122"/>
              </a:rPr>
              <a:t>中某个数据</a:t>
            </a:r>
            <a:r>
              <a:rPr lang="zh-CN" altLang="en-US" sz="2800" baseline="0" dirty="0">
                <a:solidFill>
                  <a:srgbClr val="003399"/>
                </a:solidFill>
                <a:latin typeface="幼圆" pitchFamily="49" charset="-122"/>
                <a:ea typeface="幼圆" pitchFamily="49" charset="-122"/>
              </a:rPr>
              <a:t>域的内容为</a:t>
            </a:r>
            <a:r>
              <a:rPr lang="en-US" altLang="zh-CN" sz="3200" baseline="0" dirty="0">
                <a:solidFill>
                  <a:srgbClr val="003399"/>
                </a:solidFill>
                <a:ea typeface="幼圆" pitchFamily="49" charset="-122"/>
              </a:rPr>
              <a:t>x</a:t>
            </a:r>
            <a:r>
              <a:rPr lang="zh-CN" altLang="en-US" sz="2800" baseline="0" dirty="0">
                <a:solidFill>
                  <a:srgbClr val="003399"/>
                </a:solidFill>
                <a:latin typeface="幼圆" pitchFamily="49" charset="-122"/>
                <a:ea typeface="幼圆" pitchFamily="49" charset="-122"/>
              </a:rPr>
              <a:t>的链结点右边插入一个数据信息为</a:t>
            </a:r>
            <a:r>
              <a:rPr lang="en-US" altLang="zh-CN" sz="2800" baseline="0" dirty="0">
                <a:solidFill>
                  <a:srgbClr val="003399"/>
                </a:solidFill>
                <a:ea typeface="幼圆" pitchFamily="49" charset="-122"/>
              </a:rPr>
              <a:t>item</a:t>
            </a:r>
            <a:r>
              <a:rPr lang="zh-CN" altLang="en-US" sz="2800" baseline="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857250" y="2924175"/>
            <a:ext cx="7143750" cy="1312863"/>
            <a:chOff x="517" y="2016"/>
            <a:chExt cx="4500"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solidFill>
              <a:srgbClr val="969696"/>
            </a:solid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457200" y="4437063"/>
            <a:ext cx="3200400" cy="519112"/>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139825" y="5014913"/>
            <a:ext cx="44196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1.</a:t>
            </a:r>
            <a:r>
              <a:rPr lang="zh-CN" altLang="en-US" sz="2600" baseline="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139825" y="5413375"/>
            <a:ext cx="54102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2.</a:t>
            </a:r>
            <a:r>
              <a:rPr lang="zh-CN" altLang="en-US" sz="2600" baseline="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139825" y="5802313"/>
            <a:ext cx="6096000" cy="488950"/>
          </a:xfrm>
          <a:prstGeom prst="rect">
            <a:avLst/>
          </a:prstGeom>
          <a:noFill/>
          <a:ln w="9525">
            <a:noFill/>
            <a:miter lim="800000"/>
            <a:headEnd/>
            <a:tailEnd/>
          </a:ln>
        </p:spPr>
        <p:txBody>
          <a:bodyPr>
            <a:spAutoFit/>
          </a:bodyPr>
          <a:lstStyle/>
          <a:p>
            <a:pPr fontAlgn="base">
              <a:spcBef>
                <a:spcPct val="0"/>
              </a:spcBef>
            </a:pPr>
            <a:r>
              <a:rPr lang="zh-CN" altLang="en-US" sz="2600" baseline="0">
                <a:solidFill>
                  <a:srgbClr val="00008A"/>
                </a:solidFill>
                <a:ea typeface="幼圆" pitchFamily="49" charset="-122"/>
              </a:rPr>
              <a:t>3.</a:t>
            </a:r>
            <a:r>
              <a:rPr lang="zh-CN" altLang="en-US" sz="2600" baseline="0">
                <a:solidFill>
                  <a:srgbClr val="00008A"/>
                </a:solidFill>
                <a:latin typeface="幼圆" pitchFamily="49" charset="-122"/>
                <a:ea typeface="幼圆" pitchFamily="49" charset="-122"/>
              </a:rPr>
              <a:t> 将新结点插到满足条件的结点后面。</a:t>
            </a:r>
          </a:p>
        </p:txBody>
      </p:sp>
      <p:grpSp>
        <p:nvGrpSpPr>
          <p:cNvPr id="7" name="Group 58"/>
          <p:cNvGrpSpPr>
            <a:grpSpLocks/>
          </p:cNvGrpSpPr>
          <p:nvPr/>
        </p:nvGrpSpPr>
        <p:grpSpPr bwMode="auto">
          <a:xfrm>
            <a:off x="381000" y="228600"/>
            <a:ext cx="4983163" cy="1131888"/>
            <a:chOff x="317" y="288"/>
            <a:chExt cx="2626" cy="713"/>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679"/>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2.5.2 </a:t>
              </a:r>
              <a:r>
                <a:rPr kumimoji="1" lang="zh-CN" altLang="en-US" sz="3200" baseline="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Effect transition="in" filter="wipe(right)">
                                      <p:cBhvr>
                                        <p:cTn id="12" dur="500"/>
                                        <p:tgtEl>
                                          <p:spTgt spid="44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1388"/>
                                        </p:tgtEl>
                                        <p:attrNameLst>
                                          <p:attrName>style.visibility</p:attrName>
                                        </p:attrNameLst>
                                      </p:cBhvr>
                                      <p:to>
                                        <p:strVal val="visible"/>
                                      </p:to>
                                    </p:set>
                                    <p:animEffect transition="in" filter="slide(fromLeft)">
                                      <p:cBhvr>
                                        <p:cTn id="23" dur="500"/>
                                        <p:tgtEl>
                                          <p:spTgt spid="4413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1389"/>
                                        </p:tgtEl>
                                        <p:attrNameLst>
                                          <p:attrName>style.visibility</p:attrName>
                                        </p:attrNameLst>
                                      </p:cBhvr>
                                      <p:to>
                                        <p:strVal val="visible"/>
                                      </p:to>
                                    </p:set>
                                    <p:animEffect transition="in" filter="dissolve">
                                      <p:cBhvr>
                                        <p:cTn id="28" dur="500"/>
                                        <p:tgtEl>
                                          <p:spTgt spid="4413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1390"/>
                                        </p:tgtEl>
                                        <p:attrNameLst>
                                          <p:attrName>style.visibility</p:attrName>
                                        </p:attrNameLst>
                                      </p:cBhvr>
                                      <p:to>
                                        <p:strVal val="visible"/>
                                      </p:to>
                                    </p:set>
                                    <p:animEffect transition="in" filter="dissolve">
                                      <p:cBhvr>
                                        <p:cTn id="33" dur="500"/>
                                        <p:tgtEl>
                                          <p:spTgt spid="4413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1391"/>
                                        </p:tgtEl>
                                        <p:attrNameLst>
                                          <p:attrName>style.visibility</p:attrName>
                                        </p:attrNameLst>
                                      </p:cBhvr>
                                      <p:to>
                                        <p:strVal val="visible"/>
                                      </p:to>
                                    </p:set>
                                    <p:animEffect transition="in" filter="dissolve">
                                      <p:cBhvr>
                                        <p:cTn id="38"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7813" y="287338"/>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39"/>
          <p:cNvGrpSpPr>
            <a:grpSpLocks/>
          </p:cNvGrpSpPr>
          <p:nvPr/>
        </p:nvGrpSpPr>
        <p:grpSpPr bwMode="auto">
          <a:xfrm>
            <a:off x="3904928" y="3092053"/>
            <a:ext cx="990600" cy="685800"/>
            <a:chOff x="2400" y="2448"/>
            <a:chExt cx="624" cy="432"/>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400" y="2640"/>
              <a:ext cx="201" cy="240"/>
            </a:xfrm>
            <a:prstGeom prst="rect">
              <a:avLst/>
            </a:prstGeom>
            <a:noFill/>
            <a:ln w="12700" cap="sq">
              <a:noFill/>
              <a:miter lim="800000"/>
              <a:headEnd/>
              <a:tailEnd/>
            </a:ln>
          </p:spPr>
          <p:txBody>
            <a:bodyPr wrap="none">
              <a:spAutoFit/>
            </a:bodyPr>
            <a:lstStyle/>
            <a:p>
              <a:pPr algn="ctr"/>
              <a:r>
                <a:rPr lang="en-US" altLang="zh-CN" sz="2800">
                  <a:solidFill>
                    <a:srgbClr val="000099"/>
                  </a:solidFill>
                </a:rPr>
                <a:t>p</a:t>
              </a:r>
            </a:p>
          </p:txBody>
        </p:sp>
      </p:grpSp>
      <p:sp>
        <p:nvSpPr>
          <p:cNvPr id="609325" name="Text Box 45"/>
          <p:cNvSpPr txBox="1">
            <a:spLocks noChangeArrowheads="1"/>
          </p:cNvSpPr>
          <p:nvPr/>
        </p:nvSpPr>
        <p:spPr bwMode="auto">
          <a:xfrm>
            <a:off x="4116066" y="3079353"/>
            <a:ext cx="784225" cy="492443"/>
          </a:xfrm>
          <a:prstGeom prst="rect">
            <a:avLst/>
          </a:prstGeom>
          <a:noFill/>
          <a:ln w="12700" cap="sq">
            <a:noFill/>
            <a:miter lim="800000"/>
            <a:headEnd/>
            <a:tailEnd/>
          </a:ln>
        </p:spPr>
        <p:txBody>
          <a:bodyPr>
            <a:spAutoFit/>
          </a:bodyPr>
          <a:lstStyle/>
          <a:p>
            <a:r>
              <a:rPr lang="en-US" altLang="zh-CN" sz="2600" dirty="0"/>
              <a:t>item</a:t>
            </a:r>
          </a:p>
        </p:txBody>
      </p:sp>
      <p:grpSp>
        <p:nvGrpSpPr>
          <p:cNvPr id="9" name="Group 46"/>
          <p:cNvGrpSpPr>
            <a:grpSpLocks/>
          </p:cNvGrpSpPr>
          <p:nvPr/>
        </p:nvGrpSpPr>
        <p:grpSpPr bwMode="auto">
          <a:xfrm>
            <a:off x="323528" y="1685528"/>
            <a:ext cx="6719888" cy="1054100"/>
            <a:chOff x="144" y="1488"/>
            <a:chExt cx="4233" cy="664"/>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882" y="1738"/>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30" y="148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069" y="1717"/>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p:txBody>
        </p:sp>
      </p:grpSp>
      <p:sp>
        <p:nvSpPr>
          <p:cNvPr id="609346" name="Line 66"/>
          <p:cNvSpPr>
            <a:spLocks noChangeShapeType="1"/>
          </p:cNvSpPr>
          <p:nvPr/>
        </p:nvSpPr>
        <p:spPr bwMode="auto">
          <a:xfrm flipH="1" flipV="1">
            <a:off x="3711253"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2" name="Group 67"/>
          <p:cNvGrpSpPr>
            <a:grpSpLocks/>
          </p:cNvGrpSpPr>
          <p:nvPr/>
        </p:nvGrpSpPr>
        <p:grpSpPr bwMode="auto">
          <a:xfrm>
            <a:off x="3811266" y="2330053"/>
            <a:ext cx="1262062" cy="803275"/>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3665216" y="2142728"/>
            <a:ext cx="1289050" cy="949325"/>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1533203" y="3344466"/>
            <a:ext cx="1931988" cy="504825"/>
            <a:chOff x="954" y="2341"/>
            <a:chExt cx="1217" cy="31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2600" b="0"/>
            </a:p>
          </p:txBody>
        </p:sp>
        <p:sp>
          <p:nvSpPr>
            <p:cNvPr id="53318" name="Rectangle 75"/>
            <p:cNvSpPr>
              <a:spLocks noChangeArrowheads="1"/>
            </p:cNvSpPr>
            <p:nvPr/>
          </p:nvSpPr>
          <p:spPr bwMode="auto">
            <a:xfrm>
              <a:off x="954" y="2341"/>
              <a:ext cx="1217"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llink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q</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5798816" y="3403203"/>
            <a:ext cx="2895600" cy="484188"/>
            <a:chOff x="3504" y="2357"/>
            <a:chExt cx="1824" cy="305"/>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2600" b="0"/>
            </a:p>
          </p:txBody>
        </p:sp>
        <p:sp>
          <p:nvSpPr>
            <p:cNvPr id="53316" name="Rectangle 78"/>
            <p:cNvSpPr>
              <a:spLocks noChangeArrowheads="1"/>
            </p:cNvSpPr>
            <p:nvPr/>
          </p:nvSpPr>
          <p:spPr bwMode="auto">
            <a:xfrm>
              <a:off x="3504" y="2357"/>
              <a:ext cx="1824"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rlink</a:t>
              </a:r>
              <a:r>
                <a:rPr lang="zh-CN" altLang="en-US" sz="2400" baseline="0">
                  <a:solidFill>
                    <a:srgbClr val="003399"/>
                  </a:solidFill>
                  <a:ea typeface="幼圆" pitchFamily="49" charset="-122"/>
                </a:rPr>
                <a:t>=</a:t>
              </a:r>
              <a:r>
                <a:rPr lang="en-US" altLang="zh-CN" sz="2400" baseline="0">
                  <a:solidFill>
                    <a:srgbClr val="003399"/>
                  </a:solidFill>
                  <a:ea typeface="幼圆" pitchFamily="49" charset="-122"/>
                </a:rPr>
                <a:t>q</a:t>
              </a:r>
              <a:r>
                <a:rPr lang="en-US" altLang="zh-CN" sz="2400" baseline="0">
                  <a:solidFill>
                    <a:srgbClr val="003399"/>
                  </a:solidFill>
                  <a:latin typeface="宋体" charset="-122"/>
                  <a:ea typeface="宋体" charset="-122"/>
                </a:rPr>
                <a:t>-</a:t>
              </a:r>
              <a:r>
                <a:rPr lang="en-US" altLang="zh-CN" sz="2400" baseline="0">
                  <a:solidFill>
                    <a:srgbClr val="003399"/>
                  </a:solidFill>
                  <a:ea typeface="幼圆" pitchFamily="49" charset="-122"/>
                </a:rPr>
                <a:t>&gt;</a:t>
              </a:r>
              <a:r>
                <a:rPr lang="zh-CN" altLang="zh-CN" sz="2400" baseline="0">
                  <a:solidFill>
                    <a:srgbClr val="003399"/>
                  </a:solidFill>
                  <a:ea typeface="幼圆" pitchFamily="49" charset="-122"/>
                  <a:sym typeface="Symbol" pitchFamily="18" charset="2"/>
                </a:rPr>
                <a:t>rlink</a:t>
              </a:r>
              <a:r>
                <a:rPr lang="zh-CN" altLang="en-US" sz="2400">
                  <a:solidFill>
                    <a:srgbClr val="003399"/>
                  </a:solidFill>
                  <a:sym typeface="Symbol" pitchFamily="18" charset="2"/>
                </a:rPr>
                <a:t>;</a:t>
              </a:r>
              <a:endParaRPr lang="en-US" altLang="zh-CN" sz="2400">
                <a:solidFill>
                  <a:srgbClr val="003399"/>
                </a:solidFill>
                <a:sym typeface="Symbol" pitchFamily="18" charset="2"/>
              </a:endParaRPr>
            </a:p>
          </p:txBody>
        </p:sp>
      </p:grpSp>
      <p:sp>
        <p:nvSpPr>
          <p:cNvPr id="609359" name="Line 79"/>
          <p:cNvSpPr>
            <a:spLocks noChangeShapeType="1"/>
          </p:cNvSpPr>
          <p:nvPr/>
        </p:nvSpPr>
        <p:spPr bwMode="auto">
          <a:xfrm flipV="1">
            <a:off x="4757416"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6" name="Group 80"/>
          <p:cNvGrpSpPr>
            <a:grpSpLocks/>
          </p:cNvGrpSpPr>
          <p:nvPr/>
        </p:nvGrpSpPr>
        <p:grpSpPr bwMode="auto">
          <a:xfrm>
            <a:off x="6210300" y="3033713"/>
            <a:ext cx="3000375" cy="484187"/>
            <a:chOff x="3877" y="1925"/>
            <a:chExt cx="1890" cy="305"/>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2600" b="0"/>
            </a:p>
          </p:txBody>
        </p:sp>
        <p:sp>
          <p:nvSpPr>
            <p:cNvPr id="53314" name="Rectangle 82"/>
            <p:cNvSpPr>
              <a:spLocks noChangeArrowheads="1"/>
            </p:cNvSpPr>
            <p:nvPr/>
          </p:nvSpPr>
          <p:spPr bwMode="auto">
            <a:xfrm>
              <a:off x="3877" y="1925"/>
              <a:ext cx="1890"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q</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r</a:t>
              </a:r>
              <a:r>
                <a:rPr lang="zh-CN" altLang="zh-CN" sz="2400" baseline="0">
                  <a:solidFill>
                    <a:srgbClr val="003399"/>
                  </a:solidFill>
                  <a:ea typeface="幼圆" pitchFamily="49" charset="-122"/>
                </a:rPr>
                <a:t>link</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l</a:t>
              </a:r>
              <a:r>
                <a:rPr lang="zh-CN" altLang="zh-CN" sz="2400" baseline="0">
                  <a:solidFill>
                    <a:srgbClr val="003399"/>
                  </a:solidFill>
                  <a:ea typeface="幼圆" pitchFamily="49" charset="-122"/>
                </a:rPr>
                <a:t>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p</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702941" y="2747566"/>
            <a:ext cx="1924050" cy="490537"/>
            <a:chOff x="468" y="1990"/>
            <a:chExt cx="1212" cy="309"/>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2600" b="0"/>
            </a:p>
          </p:txBody>
        </p:sp>
        <p:sp>
          <p:nvSpPr>
            <p:cNvPr id="53312" name="Rectangle 85"/>
            <p:cNvSpPr>
              <a:spLocks noChangeArrowheads="1"/>
            </p:cNvSpPr>
            <p:nvPr/>
          </p:nvSpPr>
          <p:spPr bwMode="auto">
            <a:xfrm>
              <a:off x="468" y="1990"/>
              <a:ext cx="1212"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q</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rlink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p</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323528" y="4149080"/>
            <a:ext cx="8458200" cy="1312863"/>
            <a:chOff x="192" y="3120"/>
            <a:chExt cx="5328" cy="827"/>
          </a:xfrm>
        </p:grpSpPr>
        <p:sp>
          <p:nvSpPr>
            <p:cNvPr id="53263" name="Rectangle 87"/>
            <p:cNvSpPr>
              <a:spLocks noChangeArrowheads="1"/>
            </p:cNvSpPr>
            <p:nvPr/>
          </p:nvSpPr>
          <p:spPr bwMode="auto">
            <a:xfrm>
              <a:off x="2266" y="3399"/>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51" y="320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34" y="337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35"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75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63" y="3438"/>
              <a:ext cx="429" cy="301"/>
            </a:xfrm>
            <a:prstGeom prst="rect">
              <a:avLst/>
            </a:prstGeom>
            <a:noFill/>
            <a:ln w="12700" cap="sq">
              <a:noFill/>
              <a:miter lim="800000"/>
              <a:headEnd/>
              <a:tailEnd/>
            </a:ln>
          </p:spPr>
          <p:txBody>
            <a:bodyPr wrap="none">
              <a:spAutoFit/>
            </a:bodyPr>
            <a:lstStyle/>
            <a:p>
              <a:pPr algn="ctr"/>
              <a:r>
                <a:rPr lang="en-US" altLang="zh-CN" sz="2500" dirty="0"/>
                <a:t>item</a:t>
              </a:r>
            </a:p>
          </p:txBody>
        </p:sp>
        <p:sp>
          <p:nvSpPr>
            <p:cNvPr id="53272" name="Rectangle 96"/>
            <p:cNvSpPr>
              <a:spLocks noChangeArrowheads="1"/>
            </p:cNvSpPr>
            <p:nvPr/>
          </p:nvSpPr>
          <p:spPr bwMode="auto">
            <a:xfrm>
              <a:off x="2832" y="3213"/>
              <a:ext cx="205" cy="250"/>
            </a:xfrm>
            <a:prstGeom prst="rect">
              <a:avLst/>
            </a:prstGeom>
            <a:noFill/>
            <a:ln w="12700" cap="sq">
              <a:noFill/>
              <a:miter lim="800000"/>
              <a:headEnd/>
              <a:tailEnd/>
            </a:ln>
          </p:spPr>
          <p:txBody>
            <a:bodyPr wrap="none">
              <a:spAutoFit/>
            </a:bodyPr>
            <a:lstStyle/>
            <a:p>
              <a:pPr algn="ctr"/>
              <a:r>
                <a:rPr lang="en-US" altLang="zh-CN" sz="30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576" y="3120"/>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0" y="5157192"/>
            <a:ext cx="8829228" cy="1525631"/>
            <a:chOff x="289" y="1200"/>
            <a:chExt cx="5136" cy="2429"/>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107"/>
            </a:xfrm>
            <a:prstGeom prst="rect">
              <a:avLst/>
            </a:prstGeom>
            <a:noFill/>
            <a:ln w="9525">
              <a:noFill/>
              <a:miter lim="800000"/>
              <a:headEnd/>
              <a:tailEnd/>
            </a:ln>
          </p:spPr>
          <p:txBody>
            <a:bodyPr wrap="square">
              <a:spAutoFit/>
            </a:bodyPr>
            <a:lstStyle/>
            <a:p>
              <a:pPr algn="just" fontAlgn="base">
                <a:spcBef>
                  <a:spcPct val="0"/>
                </a:spcBef>
              </a:pPr>
              <a:r>
                <a:rPr lang="zh-CN" altLang="en-US" sz="2000" b="1" baseline="0" dirty="0" smtClean="0">
                  <a:solidFill>
                    <a:srgbClr val="000080"/>
                  </a:solidFill>
                  <a:latin typeface="幼圆" pitchFamily="49" charset="-122"/>
                  <a:ea typeface="幼圆" pitchFamily="49" charset="-122"/>
                </a:rPr>
                <a:t>注意</a:t>
              </a:r>
              <a:r>
                <a:rPr lang="zh-CN" altLang="en-US" sz="2000" baseline="0" dirty="0" smtClean="0">
                  <a:solidFill>
                    <a:srgbClr val="000080"/>
                  </a:solidFill>
                  <a:latin typeface="幼圆" pitchFamily="49" charset="-122"/>
                  <a:ea typeface="幼圆" pitchFamily="49" charset="-122"/>
                </a:rPr>
                <a:t>：在头</a:t>
              </a:r>
              <a:r>
                <a:rPr lang="en-US" altLang="zh-CN" sz="2000" baseline="0" dirty="0" smtClean="0">
                  <a:solidFill>
                    <a:srgbClr val="000080"/>
                  </a:solidFill>
                  <a:latin typeface="幼圆" pitchFamily="49" charset="-122"/>
                  <a:ea typeface="幼圆" pitchFamily="49" charset="-122"/>
                </a:rPr>
                <a:t>(</a:t>
              </a:r>
              <a:r>
                <a:rPr lang="zh-CN" altLang="en-US" sz="2000" baseline="0" dirty="0" smtClean="0">
                  <a:solidFill>
                    <a:srgbClr val="000080"/>
                  </a:solidFill>
                  <a:latin typeface="幼圆" pitchFamily="49" charset="-122"/>
                  <a:ea typeface="幼圆" pitchFamily="49" charset="-122"/>
                </a:rPr>
                <a:t>第一个</a:t>
              </a:r>
              <a:r>
                <a:rPr lang="en-US" altLang="zh-CN" sz="2000" baseline="0" dirty="0" smtClean="0">
                  <a:solidFill>
                    <a:srgbClr val="000080"/>
                  </a:solidFill>
                  <a:latin typeface="幼圆" pitchFamily="49" charset="-122"/>
                  <a:ea typeface="幼圆" pitchFamily="49" charset="-122"/>
                </a:rPr>
                <a:t>)</a:t>
              </a:r>
              <a:r>
                <a:rPr lang="zh-CN" altLang="en-US" sz="2000" baseline="0" dirty="0" smtClean="0">
                  <a:solidFill>
                    <a:srgbClr val="000080"/>
                  </a:solidFill>
                  <a:latin typeface="幼圆" pitchFamily="49" charset="-122"/>
                  <a:ea typeface="幼圆" pitchFamily="49" charset="-122"/>
                </a:rPr>
                <a:t>结点前插入一个结点时，步骤如下：</a:t>
              </a:r>
              <a:endParaRPr lang="en-US" altLang="zh-CN" sz="2000" baseline="0" dirty="0" smtClean="0">
                <a:solidFill>
                  <a:srgbClr val="000080"/>
                </a:solidFill>
                <a:latin typeface="幼圆" pitchFamily="49" charset="-122"/>
                <a:ea typeface="幼圆" pitchFamily="49" charset="-122"/>
              </a:endParaRPr>
            </a:p>
            <a:p>
              <a:pPr lvl="2" algn="just" fontAlgn="base">
                <a:spcBef>
                  <a:spcPct val="0"/>
                </a:spcBef>
              </a:pPr>
              <a:r>
                <a:rPr lang="en-US" altLang="zh-CN" sz="2000" b="1" dirty="0" smtClean="0">
                  <a:solidFill>
                    <a:srgbClr val="000080"/>
                  </a:solidFill>
                  <a:latin typeface="幼圆" pitchFamily="49" charset="-122"/>
                  <a:ea typeface="幼圆" pitchFamily="49" charset="-122"/>
                </a:rPr>
                <a:t>p-&gt;</a:t>
              </a:r>
              <a:r>
                <a:rPr lang="en-US" altLang="zh-CN" sz="2000" b="1" dirty="0" err="1" smtClean="0">
                  <a:solidFill>
                    <a:srgbClr val="000080"/>
                  </a:solidFill>
                  <a:latin typeface="幼圆" pitchFamily="49" charset="-122"/>
                  <a:ea typeface="幼圆" pitchFamily="49" charset="-122"/>
                </a:rPr>
                <a:t>rlink</a:t>
              </a:r>
              <a:r>
                <a:rPr lang="en-US" altLang="zh-CN" sz="2000" b="1" dirty="0" smtClean="0">
                  <a:solidFill>
                    <a:srgbClr val="000080"/>
                  </a:solidFill>
                  <a:latin typeface="幼圆" pitchFamily="49" charset="-122"/>
                  <a:ea typeface="幼圆" pitchFamily="49" charset="-122"/>
                </a:rPr>
                <a:t> = list; </a:t>
              </a:r>
              <a:r>
                <a:rPr lang="en-US" altLang="zh-CN" sz="2000" dirty="0" smtClean="0">
                  <a:solidFill>
                    <a:srgbClr val="000080"/>
                  </a:solidFill>
                  <a:latin typeface="幼圆" pitchFamily="49" charset="-122"/>
                  <a:ea typeface="幼圆" pitchFamily="49" charset="-122"/>
                </a:rPr>
                <a:t>p-&gt;</a:t>
              </a:r>
              <a:r>
                <a:rPr lang="en-US" altLang="zh-CN" sz="2000" dirty="0" err="1" smtClean="0">
                  <a:solidFill>
                    <a:srgbClr val="000080"/>
                  </a:solidFill>
                  <a:latin typeface="幼圆" pitchFamily="49" charset="-122"/>
                  <a:ea typeface="幼圆" pitchFamily="49" charset="-122"/>
                </a:rPr>
                <a:t>llink</a:t>
              </a:r>
              <a:r>
                <a:rPr lang="en-US" altLang="zh-CN" sz="2000" dirty="0" smtClean="0">
                  <a:solidFill>
                    <a:srgbClr val="000080"/>
                  </a:solidFill>
                  <a:latin typeface="幼圆" pitchFamily="49" charset="-122"/>
                  <a:ea typeface="幼圆" pitchFamily="49" charset="-122"/>
                </a:rPr>
                <a:t> = list-&gt;</a:t>
              </a:r>
              <a:r>
                <a:rPr lang="en-US" altLang="zh-CN" sz="2000" dirty="0" err="1" smtClean="0">
                  <a:solidFill>
                    <a:srgbClr val="000080"/>
                  </a:solidFill>
                  <a:latin typeface="幼圆" pitchFamily="49" charset="-122"/>
                  <a:ea typeface="幼圆" pitchFamily="49" charset="-122"/>
                </a:rPr>
                <a:t>llink</a:t>
              </a:r>
              <a:r>
                <a:rPr lang="en-US" altLang="zh-CN" sz="2000" dirty="0" smtClean="0">
                  <a:solidFill>
                    <a:srgbClr val="000080"/>
                  </a:solidFill>
                  <a:latin typeface="幼圆" pitchFamily="49" charset="-122"/>
                  <a:ea typeface="幼圆" pitchFamily="49" charset="-122"/>
                </a:rPr>
                <a:t>;</a:t>
              </a:r>
            </a:p>
            <a:p>
              <a:pPr lvl="2" algn="just" fontAlgn="base">
                <a:spcBef>
                  <a:spcPct val="0"/>
                </a:spcBef>
              </a:pPr>
              <a:r>
                <a:rPr lang="en-US" altLang="zh-CN" sz="2000" dirty="0" smtClean="0">
                  <a:solidFill>
                    <a:srgbClr val="000080"/>
                  </a:solidFill>
                  <a:latin typeface="幼圆" pitchFamily="49" charset="-122"/>
                  <a:ea typeface="幼圆" pitchFamily="49" charset="-122"/>
                </a:rPr>
                <a:t>l</a:t>
              </a:r>
              <a:r>
                <a:rPr lang="en-US" altLang="zh-CN" sz="2000" baseline="0" dirty="0" smtClean="0">
                  <a:solidFill>
                    <a:srgbClr val="000080"/>
                  </a:solidFill>
                  <a:latin typeface="幼圆" pitchFamily="49" charset="-122"/>
                  <a:ea typeface="幼圆" pitchFamily="49" charset="-122"/>
                </a:rPr>
                <a:t>ist-&gt;</a:t>
              </a:r>
              <a:r>
                <a:rPr lang="en-US" altLang="zh-CN" sz="2000" baseline="0" dirty="0" err="1" smtClean="0">
                  <a:solidFill>
                    <a:srgbClr val="000080"/>
                  </a:solidFill>
                  <a:latin typeface="幼圆" pitchFamily="49" charset="-122"/>
                  <a:ea typeface="幼圆" pitchFamily="49" charset="-122"/>
                </a:rPr>
                <a:t>llink</a:t>
              </a:r>
              <a:r>
                <a:rPr lang="en-US" altLang="zh-CN" sz="2000" baseline="0" dirty="0" smtClean="0">
                  <a:solidFill>
                    <a:srgbClr val="000080"/>
                  </a:solidFill>
                  <a:latin typeface="幼圆" pitchFamily="49" charset="-122"/>
                  <a:ea typeface="幼圆" pitchFamily="49" charset="-122"/>
                </a:rPr>
                <a:t>-&gt;</a:t>
              </a:r>
              <a:r>
                <a:rPr lang="en-US" altLang="zh-CN" sz="2000" baseline="0" dirty="0" err="1" smtClean="0">
                  <a:solidFill>
                    <a:srgbClr val="000080"/>
                  </a:solidFill>
                  <a:latin typeface="幼圆" pitchFamily="49" charset="-122"/>
                  <a:ea typeface="幼圆" pitchFamily="49" charset="-122"/>
                </a:rPr>
                <a:t>rlink</a:t>
              </a:r>
              <a:r>
                <a:rPr lang="en-US" altLang="zh-CN" sz="2000" dirty="0" smtClean="0">
                  <a:solidFill>
                    <a:srgbClr val="000080"/>
                  </a:solidFill>
                  <a:latin typeface="幼圆" pitchFamily="49" charset="-122"/>
                  <a:ea typeface="幼圆" pitchFamily="49" charset="-122"/>
                </a:rPr>
                <a:t> = p; list-&gt;</a:t>
              </a:r>
              <a:r>
                <a:rPr lang="en-US" altLang="zh-CN" sz="2000" dirty="0" err="1" smtClean="0">
                  <a:solidFill>
                    <a:srgbClr val="000080"/>
                  </a:solidFill>
                  <a:latin typeface="幼圆" pitchFamily="49" charset="-122"/>
                  <a:ea typeface="幼圆" pitchFamily="49" charset="-122"/>
                </a:rPr>
                <a:t>llink</a:t>
              </a:r>
              <a:r>
                <a:rPr lang="en-US" altLang="zh-CN" sz="2000" dirty="0" smtClean="0">
                  <a:solidFill>
                    <a:srgbClr val="000080"/>
                  </a:solidFill>
                  <a:latin typeface="幼圆" pitchFamily="49" charset="-122"/>
                  <a:ea typeface="幼圆" pitchFamily="49" charset="-122"/>
                </a:rPr>
                <a:t> = p;</a:t>
              </a:r>
            </a:p>
            <a:p>
              <a:pPr lvl="2" algn="just" fontAlgn="base">
                <a:spcBef>
                  <a:spcPct val="0"/>
                </a:spcBef>
              </a:pPr>
              <a:r>
                <a:rPr lang="en-US" altLang="zh-CN" sz="2000" b="1" dirty="0" smtClean="0">
                  <a:solidFill>
                    <a:srgbClr val="000080"/>
                  </a:solidFill>
                  <a:latin typeface="幼圆" pitchFamily="49" charset="-122"/>
                  <a:ea typeface="幼圆" pitchFamily="49" charset="-122"/>
                </a:rPr>
                <a:t>l</a:t>
              </a:r>
              <a:r>
                <a:rPr lang="en-US" altLang="zh-CN" sz="2000" b="1" dirty="0" smtClean="0">
                  <a:solidFill>
                    <a:srgbClr val="000080"/>
                  </a:solidFill>
                  <a:latin typeface="幼圆" pitchFamily="49" charset="-122"/>
                  <a:ea typeface="幼圆" pitchFamily="49" charset="-122"/>
                </a:rPr>
                <a:t>ist = p;</a:t>
              </a:r>
              <a:r>
                <a:rPr lang="en-US" altLang="zh-CN" sz="2000" b="1" dirty="0" smtClean="0">
                  <a:solidFill>
                    <a:srgbClr val="000080"/>
                  </a:solidFill>
                  <a:latin typeface="幼圆" pitchFamily="49" charset="-122"/>
                  <a:ea typeface="幼圆" pitchFamily="49" charset="-122"/>
                </a:rPr>
                <a:t> </a:t>
              </a:r>
              <a:endParaRPr lang="zh-CN" altLang="en-US" sz="2000" b="1" baseline="0"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09325"/>
                                        </p:tgtEl>
                                        <p:attrNameLst>
                                          <p:attrName>style.visibility</p:attrName>
                                        </p:attrNameLst>
                                      </p:cBhvr>
                                      <p:to>
                                        <p:strVal val="visible"/>
                                      </p:to>
                                    </p:set>
                                    <p:anim calcmode="lin" valueType="num">
                                      <p:cBhvr>
                                        <p:cTn id="18" dur="500" fill="hold"/>
                                        <p:tgtEl>
                                          <p:spTgt spid="609325"/>
                                        </p:tgtEl>
                                        <p:attrNameLst>
                                          <p:attrName>ppt_w</p:attrName>
                                        </p:attrNameLst>
                                      </p:cBhvr>
                                      <p:tavLst>
                                        <p:tav tm="0">
                                          <p:val>
                                            <p:fltVal val="0"/>
                                          </p:val>
                                        </p:tav>
                                        <p:tav tm="100000">
                                          <p:val>
                                            <p:strVal val="#ppt_w"/>
                                          </p:val>
                                        </p:tav>
                                      </p:tavLst>
                                    </p:anim>
                                    <p:anim calcmode="lin" valueType="num">
                                      <p:cBhvr>
                                        <p:cTn id="19"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9346"/>
                                        </p:tgtEl>
                                        <p:attrNameLst>
                                          <p:attrName>style.visibility</p:attrName>
                                        </p:attrNameLst>
                                      </p:cBhvr>
                                      <p:to>
                                        <p:strVal val="visible"/>
                                      </p:to>
                                    </p:set>
                                    <p:animEffect transition="in" filter="wipe(down)">
                                      <p:cBhvr>
                                        <p:cTn id="24" dur="500"/>
                                        <p:tgtEl>
                                          <p:spTgt spid="6093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9359"/>
                                        </p:tgtEl>
                                        <p:attrNameLst>
                                          <p:attrName>style.visibility</p:attrName>
                                        </p:attrNameLst>
                                      </p:cBhvr>
                                      <p:to>
                                        <p:strVal val="visible"/>
                                      </p:to>
                                    </p:set>
                                    <p:animEffect transition="in" filter="wipe(down)">
                                      <p:cBhvr>
                                        <p:cTn id="29" dur="500"/>
                                        <p:tgtEl>
                                          <p:spTgt spid="609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right)">
                                      <p:cBhvr>
                                        <p:cTn id="6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9" name="Text Box 5"/>
          <p:cNvSpPr txBox="1">
            <a:spLocks noChangeArrowheads="1"/>
          </p:cNvSpPr>
          <p:nvPr/>
        </p:nvSpPr>
        <p:spPr bwMode="auto">
          <a:xfrm>
            <a:off x="381000" y="2060848"/>
            <a:ext cx="8763000" cy="1366528"/>
          </a:xfrm>
          <a:prstGeom prst="rect">
            <a:avLst/>
          </a:prstGeom>
          <a:noFill/>
          <a:ln w="9525">
            <a:noFill/>
            <a:miter lim="800000"/>
            <a:headEnd/>
            <a:tailEnd/>
          </a:ln>
        </p:spPr>
        <p:txBody>
          <a:bodyPr>
            <a:spAutoFit/>
          </a:bodyPr>
          <a:lstStyle/>
          <a:p>
            <a:pPr algn="just" fontAlgn="base">
              <a:lnSpc>
                <a:spcPct val="90000"/>
              </a:lnSpc>
              <a:spcBef>
                <a:spcPct val="0"/>
              </a:spcBef>
            </a:pPr>
            <a:r>
              <a:rPr lang="zh-CN" altLang="zh-CN" sz="2300" baseline="0" dirty="0">
                <a:solidFill>
                  <a:srgbClr val="002F8C"/>
                </a:solidFill>
              </a:rPr>
              <a:t>    </a:t>
            </a:r>
            <a:r>
              <a:rPr lang="zh-CN" altLang="en-US" sz="2300" baseline="0" dirty="0">
                <a:solidFill>
                  <a:srgbClr val="002F8C"/>
                </a:solidFill>
              </a:rPr>
              <a:t>  </a:t>
            </a:r>
            <a:r>
              <a:rPr lang="en-US" altLang="zh-CN" sz="2300" baseline="0" dirty="0" smtClean="0">
                <a:solidFill>
                  <a:srgbClr val="002F8C"/>
                </a:solidFill>
              </a:rPr>
              <a:t>                            </a:t>
            </a:r>
            <a:endParaRPr lang="zh-CN" altLang="en-US" sz="2300" baseline="0" dirty="0">
              <a:solidFill>
                <a:srgbClr val="002F8C"/>
              </a:solidFill>
            </a:endParaRPr>
          </a:p>
          <a:p>
            <a:pPr algn="just" fontAlgn="base">
              <a:lnSpc>
                <a:spcPct val="90000"/>
              </a:lnSpc>
              <a:spcBef>
                <a:spcPct val="0"/>
              </a:spcBef>
            </a:pPr>
            <a:r>
              <a:rPr lang="zh-CN" altLang="en-US" sz="2300" baseline="0" dirty="0">
                <a:solidFill>
                  <a:srgbClr val="002F8C"/>
                </a:solidFill>
              </a:rPr>
              <a:t>     </a:t>
            </a:r>
            <a:r>
              <a:rPr lang="zh-CN" altLang="en-US" sz="2300" dirty="0" smtClean="0">
                <a:solidFill>
                  <a:srgbClr val="002F8C"/>
                </a:solidFill>
              </a:rPr>
              <a:t> </a:t>
            </a:r>
            <a:r>
              <a:rPr lang="en-US" altLang="zh-CN" sz="2300" dirty="0" smtClean="0">
                <a:solidFill>
                  <a:srgbClr val="002F8C"/>
                </a:solidFill>
              </a:rPr>
              <a:t>for</a:t>
            </a:r>
            <a:r>
              <a:rPr lang="en-US" altLang="zh-CN" sz="2300" baseline="0" dirty="0" smtClean="0">
                <a:solidFill>
                  <a:srgbClr val="002F8C"/>
                </a:solidFill>
              </a:rPr>
              <a:t>(q=list; q</a:t>
            </a:r>
            <a:r>
              <a:rPr lang="en-US" altLang="zh-CN" sz="2300" baseline="0" dirty="0">
                <a:solidFill>
                  <a:srgbClr val="002F8C"/>
                </a:solidFill>
              </a:rPr>
              <a:t>!=list  </a:t>
            </a:r>
            <a:r>
              <a:rPr lang="en-US" altLang="zh-CN" sz="2100" baseline="0" dirty="0">
                <a:solidFill>
                  <a:srgbClr val="002F8C"/>
                </a:solidFill>
              </a:rPr>
              <a:t>&amp;&amp;</a:t>
            </a:r>
            <a:r>
              <a:rPr lang="en-US" altLang="zh-CN" sz="2300" baseline="0" dirty="0">
                <a:solidFill>
                  <a:srgbClr val="002F8C"/>
                </a:solidFill>
              </a:rPr>
              <a:t> q</a:t>
            </a:r>
            <a:r>
              <a:rPr lang="en-US" altLang="zh-CN" sz="2300" baseline="0" dirty="0">
                <a:solidFill>
                  <a:srgbClr val="002F8C"/>
                </a:solidFill>
                <a:latin typeface="宋体" charset="-122"/>
                <a:ea typeface="宋体" charset="-122"/>
              </a:rPr>
              <a:t>-</a:t>
            </a:r>
            <a:r>
              <a:rPr lang="en-US" altLang="zh-CN" sz="2300" baseline="0" dirty="0">
                <a:solidFill>
                  <a:srgbClr val="002F8C"/>
                </a:solidFill>
              </a:rPr>
              <a:t>&gt;data!=</a:t>
            </a:r>
            <a:r>
              <a:rPr lang="en-US" altLang="zh-CN" sz="2300" baseline="0" dirty="0" smtClean="0">
                <a:solidFill>
                  <a:srgbClr val="002F8C"/>
                </a:solidFill>
              </a:rPr>
              <a:t>x; q=q-&gt;</a:t>
            </a:r>
            <a:r>
              <a:rPr lang="en-US" altLang="zh-CN" sz="2300" baseline="0" dirty="0" err="1" smtClean="0">
                <a:solidFill>
                  <a:srgbClr val="002F8C"/>
                </a:solidFill>
              </a:rPr>
              <a:t>rlink</a:t>
            </a:r>
            <a:r>
              <a:rPr lang="en-US" altLang="zh-CN" sz="2300" baseline="0" dirty="0" smtClean="0">
                <a:solidFill>
                  <a:srgbClr val="002F8C"/>
                </a:solidFill>
              </a:rPr>
              <a:t>)     /* </a:t>
            </a:r>
            <a:r>
              <a:rPr lang="zh-CN" altLang="en-US" sz="2000" baseline="0" dirty="0">
                <a:solidFill>
                  <a:srgbClr val="002F8C"/>
                </a:solidFill>
                <a:ea typeface="幼圆" pitchFamily="49" charset="-122"/>
              </a:rPr>
              <a:t>寻找满足条件的链结点</a:t>
            </a:r>
            <a:r>
              <a:rPr lang="zh-CN" altLang="en-US" sz="2300" baseline="0" dirty="0">
                <a:solidFill>
                  <a:srgbClr val="002F8C"/>
                </a:solidFill>
              </a:rPr>
              <a:t>  */</a:t>
            </a:r>
            <a:endParaRPr lang="en-US" altLang="zh-CN" sz="2300" baseline="0" dirty="0">
              <a:solidFill>
                <a:srgbClr val="002F8C"/>
              </a:solidFill>
            </a:endParaRPr>
          </a:p>
          <a:p>
            <a:pPr algn="just" fontAlgn="base">
              <a:lnSpc>
                <a:spcPct val="90000"/>
              </a:lnSpc>
              <a:spcBef>
                <a:spcPct val="0"/>
              </a:spcBef>
            </a:pPr>
            <a:r>
              <a:rPr lang="en-US" altLang="zh-CN" sz="2300" baseline="0" dirty="0">
                <a:solidFill>
                  <a:srgbClr val="002F8C"/>
                </a:solidFill>
              </a:rPr>
              <a:t>       </a:t>
            </a:r>
            <a:r>
              <a:rPr lang="en-US" altLang="zh-CN" sz="2300" baseline="0" dirty="0" smtClean="0">
                <a:solidFill>
                  <a:srgbClr val="002F8C"/>
                </a:solidFill>
              </a:rPr>
              <a:t>if(q</a:t>
            </a:r>
            <a:r>
              <a:rPr lang="en-US" altLang="zh-CN" sz="2300" baseline="0" dirty="0">
                <a:solidFill>
                  <a:srgbClr val="002F8C"/>
                </a:solidFill>
              </a:rPr>
              <a:t>==list)</a:t>
            </a:r>
          </a:p>
          <a:p>
            <a:pPr algn="just" fontAlgn="base">
              <a:lnSpc>
                <a:spcPct val="90000"/>
              </a:lnSpc>
              <a:spcBef>
                <a:spcPct val="0"/>
              </a:spcBef>
            </a:pPr>
            <a:r>
              <a:rPr lang="en-US" altLang="zh-CN" sz="2300" baseline="0" dirty="0">
                <a:solidFill>
                  <a:srgbClr val="002F8C"/>
                </a:solidFill>
              </a:rPr>
              <a:t>            return </a:t>
            </a:r>
            <a:r>
              <a:rPr lang="en-US" altLang="zh-CN" sz="2300" baseline="0" dirty="0">
                <a:solidFill>
                  <a:srgbClr val="002F8C"/>
                </a:solidFill>
                <a:latin typeface="宋体" charset="-122"/>
                <a:ea typeface="宋体" charset="-122"/>
              </a:rPr>
              <a:t>-</a:t>
            </a:r>
            <a:r>
              <a:rPr lang="en-US" altLang="zh-CN" sz="2300" baseline="0" dirty="0">
                <a:solidFill>
                  <a:srgbClr val="002F8C"/>
                </a:solidFill>
              </a:rPr>
              <a:t>1;                                    /* </a:t>
            </a:r>
            <a:r>
              <a:rPr lang="zh-CN" altLang="en-US" sz="2000" baseline="0" dirty="0">
                <a:solidFill>
                  <a:srgbClr val="002F8C"/>
                </a:solidFill>
                <a:ea typeface="幼圆" pitchFamily="49" charset="-122"/>
              </a:rPr>
              <a:t>没有找到满足条件的结点</a:t>
            </a:r>
            <a:r>
              <a:rPr lang="zh-CN" altLang="en-US" sz="2300" baseline="0" dirty="0">
                <a:solidFill>
                  <a:srgbClr val="002F8C"/>
                </a:solidFill>
              </a:rPr>
              <a:t> */</a:t>
            </a:r>
          </a:p>
        </p:txBody>
      </p:sp>
      <p:sp>
        <p:nvSpPr>
          <p:cNvPr id="610310" name="Rectangle 6"/>
          <p:cNvSpPr>
            <a:spLocks noChangeArrowheads="1"/>
          </p:cNvSpPr>
          <p:nvPr/>
        </p:nvSpPr>
        <p:spPr bwMode="auto">
          <a:xfrm>
            <a:off x="381000" y="1143000"/>
            <a:ext cx="8153400" cy="5165725"/>
          </a:xfrm>
          <a:prstGeom prst="rect">
            <a:avLst/>
          </a:prstGeom>
          <a:noFill/>
          <a:ln w="9525">
            <a:noFill/>
            <a:miter lim="800000"/>
            <a:headEnd/>
            <a:tailEnd/>
          </a:ln>
        </p:spPr>
        <p:txBody>
          <a:bodyPr>
            <a:spAutoFit/>
          </a:bodyPr>
          <a:lstStyle/>
          <a:p>
            <a:pPr fontAlgn="base">
              <a:lnSpc>
                <a:spcPct val="85000"/>
              </a:lnSpc>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smtClean="0">
                <a:solidFill>
                  <a:srgbClr val="002F8C"/>
                </a:solidFill>
              </a:rPr>
              <a:t>insertDNode</a:t>
            </a:r>
            <a:r>
              <a:rPr lang="en-US" altLang="zh-CN" sz="2300" baseline="0" dirty="0" smtClean="0">
                <a:solidFill>
                  <a:srgbClr val="002F8C"/>
                </a:solidFill>
              </a:rPr>
              <a:t>(</a:t>
            </a:r>
            <a:r>
              <a:rPr lang="en-US" altLang="zh-CN" sz="2300" baseline="0" dirty="0" err="1" smtClean="0">
                <a:solidFill>
                  <a:srgbClr val="002F8C"/>
                </a:solidFill>
              </a:rPr>
              <a:t>DNodeptr</a:t>
            </a:r>
            <a:r>
              <a:rPr lang="en-US" altLang="zh-CN" sz="2300" baseline="0" dirty="0" smtClean="0">
                <a:solidFill>
                  <a:srgbClr val="002F8C"/>
                </a:solidFill>
              </a:rPr>
              <a:t> </a:t>
            </a:r>
            <a:r>
              <a:rPr lang="en-US" altLang="zh-CN" sz="2300" baseline="0" dirty="0">
                <a:solidFill>
                  <a:srgbClr val="002F8C"/>
                </a:solidFill>
              </a:rPr>
              <a:t>list, </a:t>
            </a:r>
            <a:r>
              <a:rPr lang="en-US" altLang="zh-CN" sz="2300" baseline="0" dirty="0" err="1">
                <a:solidFill>
                  <a:srgbClr val="002F8C"/>
                </a:solidFill>
              </a:rPr>
              <a:t>ElemType</a:t>
            </a:r>
            <a:r>
              <a:rPr lang="en-US" altLang="zh-CN" sz="2300" baseline="0" dirty="0">
                <a:solidFill>
                  <a:srgbClr val="002F8C"/>
                </a:solidFill>
              </a:rPr>
              <a:t> x, </a:t>
            </a:r>
            <a:r>
              <a:rPr lang="en-US" altLang="zh-CN" sz="2300" baseline="0" dirty="0" err="1">
                <a:solidFill>
                  <a:srgbClr val="002F8C"/>
                </a:solidFill>
              </a:rPr>
              <a:t>ElemType</a:t>
            </a:r>
            <a:r>
              <a:rPr lang="en-US" altLang="zh-CN" sz="2300" baseline="0" dirty="0">
                <a:solidFill>
                  <a:srgbClr val="002F8C"/>
                </a:solidFill>
              </a:rPr>
              <a:t> item)</a:t>
            </a:r>
          </a:p>
          <a:p>
            <a:pPr fontAlgn="base">
              <a:lnSpc>
                <a:spcPct val="85000"/>
              </a:lnSpc>
              <a:spcBef>
                <a:spcPct val="0"/>
              </a:spcBef>
            </a:pPr>
            <a:r>
              <a:rPr lang="en-US" altLang="zh-CN" sz="2300" baseline="0" dirty="0">
                <a:solidFill>
                  <a:srgbClr val="002F8C"/>
                </a:solidFill>
              </a:rPr>
              <a:t>{</a:t>
            </a:r>
          </a:p>
          <a:p>
            <a:pPr fontAlgn="base">
              <a:lnSpc>
                <a:spcPct val="85000"/>
              </a:lnSpc>
              <a:spcBef>
                <a:spcPct val="0"/>
              </a:spcBef>
            </a:pPr>
            <a:r>
              <a:rPr lang="en-US" altLang="zh-CN" sz="2300" baseline="0" dirty="0">
                <a:solidFill>
                  <a:srgbClr val="002F8C"/>
                </a:solidFill>
              </a:rPr>
              <a:t>       </a:t>
            </a:r>
            <a:r>
              <a:rPr lang="en-US" altLang="zh-CN" sz="2300" baseline="0" dirty="0" err="1">
                <a:solidFill>
                  <a:srgbClr val="002F8C"/>
                </a:solidFill>
              </a:rPr>
              <a:t>int</a:t>
            </a:r>
            <a:r>
              <a:rPr lang="en-US" altLang="zh-CN" sz="2300" baseline="0" dirty="0">
                <a:solidFill>
                  <a:srgbClr val="002F8C"/>
                </a:solidFill>
              </a:rPr>
              <a:t> </a:t>
            </a:r>
            <a:r>
              <a:rPr lang="en-US" altLang="zh-CN" sz="2300" dirty="0" err="1" smtClean="0">
                <a:solidFill>
                  <a:srgbClr val="002F8C"/>
                </a:solidFill>
              </a:rPr>
              <a:t>DNodeptr</a:t>
            </a:r>
            <a:r>
              <a:rPr lang="en-US" altLang="zh-CN" sz="2300" baseline="0" dirty="0" smtClean="0">
                <a:solidFill>
                  <a:srgbClr val="002F8C"/>
                </a:solidFill>
              </a:rPr>
              <a:t>  </a:t>
            </a:r>
            <a:r>
              <a:rPr lang="en-US" altLang="zh-CN" sz="2300" baseline="0" dirty="0" err="1">
                <a:solidFill>
                  <a:srgbClr val="002F8C"/>
                </a:solidFill>
              </a:rPr>
              <a:t>p,q</a:t>
            </a:r>
            <a:r>
              <a:rPr lang="en-US" altLang="zh-CN" sz="2300" baseline="0" dirty="0">
                <a:solidFill>
                  <a:srgbClr val="002F8C"/>
                </a:solidFill>
              </a:rPr>
              <a:t>;</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smtClean="0">
                <a:solidFill>
                  <a:srgbClr val="002F8C"/>
                </a:solidFill>
              </a:rPr>
              <a:t> </a:t>
            </a: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smtClean="0">
                <a:solidFill>
                  <a:srgbClr val="002F8C"/>
                </a:solidFill>
              </a:rPr>
              <a:t> </a:t>
            </a: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a:t>
            </a:r>
            <a:endParaRPr lang="en-US" altLang="zh-CN" sz="2400" baseline="0" dirty="0">
              <a:solidFill>
                <a:srgbClr val="002F8C"/>
              </a:solidFill>
            </a:endParaRPr>
          </a:p>
        </p:txBody>
      </p:sp>
      <p:sp>
        <p:nvSpPr>
          <p:cNvPr id="610311" name="Rectangle 7"/>
          <p:cNvSpPr>
            <a:spLocks noChangeArrowheads="1"/>
          </p:cNvSpPr>
          <p:nvPr/>
        </p:nvSpPr>
        <p:spPr bwMode="auto">
          <a:xfrm>
            <a:off x="381000" y="3656013"/>
            <a:ext cx="7380547" cy="694036"/>
          </a:xfrm>
          <a:prstGeom prst="rect">
            <a:avLst/>
          </a:prstGeom>
          <a:noFill/>
          <a:ln w="9525">
            <a:noFill/>
            <a:miter lim="800000"/>
            <a:headEnd/>
            <a:tailEnd/>
          </a:ln>
        </p:spPr>
        <p:txBody>
          <a:bodyPr wrap="none">
            <a:spAutoFit/>
          </a:bodyPr>
          <a:lstStyle/>
          <a:p>
            <a:pPr fontAlgn="base">
              <a:lnSpc>
                <a:spcPct val="85000"/>
              </a:lnSpc>
              <a:spcBef>
                <a:spcPct val="0"/>
              </a:spcBef>
            </a:pPr>
            <a:r>
              <a:rPr lang="en-US" altLang="zh-CN" sz="2300" baseline="0" dirty="0">
                <a:solidFill>
                  <a:srgbClr val="0066FF"/>
                </a:solidFill>
              </a:rPr>
              <a:t>       p</a:t>
            </a:r>
            <a:r>
              <a:rPr lang="en-US" altLang="zh-CN" sz="2300" baseline="0" dirty="0" smtClean="0">
                <a:solidFill>
                  <a:srgbClr val="0066FF"/>
                </a:solidFill>
              </a:rPr>
              <a:t>=(</a:t>
            </a:r>
            <a:r>
              <a:rPr lang="en-US" altLang="zh-CN" sz="2300" dirty="0" err="1" smtClean="0">
                <a:solidFill>
                  <a:srgbClr val="0066FF"/>
                </a:solidFill>
              </a:rPr>
              <a:t>DNoteptr</a:t>
            </a:r>
            <a:r>
              <a:rPr lang="en-US" altLang="zh-CN" sz="2300" baseline="0" dirty="0" smtClean="0">
                <a:solidFill>
                  <a:srgbClr val="0066FF"/>
                </a:solidFill>
              </a:rPr>
              <a:t>)</a:t>
            </a:r>
            <a:r>
              <a:rPr lang="en-US" altLang="zh-CN" sz="2300" baseline="0" dirty="0" err="1" smtClean="0">
                <a:solidFill>
                  <a:srgbClr val="0066FF"/>
                </a:solidFill>
              </a:rPr>
              <a:t>malloc</a:t>
            </a:r>
            <a:r>
              <a:rPr lang="en-US" altLang="zh-CN" sz="2300" baseline="0" dirty="0" smtClean="0">
                <a:solidFill>
                  <a:srgbClr val="0066FF"/>
                </a:solidFill>
              </a:rPr>
              <a:t>(</a:t>
            </a:r>
            <a:r>
              <a:rPr lang="en-US" altLang="zh-CN" sz="2300" baseline="0" dirty="0" err="1" smtClean="0">
                <a:solidFill>
                  <a:srgbClr val="0066FF"/>
                </a:solidFill>
              </a:rPr>
              <a:t>sizeof</a:t>
            </a:r>
            <a:r>
              <a:rPr lang="en-US" altLang="zh-CN" sz="2300" baseline="0" dirty="0" smtClean="0">
                <a:solidFill>
                  <a:srgbClr val="0066FF"/>
                </a:solidFill>
              </a:rPr>
              <a:t>(</a:t>
            </a:r>
            <a:r>
              <a:rPr lang="en-US" altLang="zh-CN" sz="2300" baseline="0" dirty="0" err="1" smtClean="0">
                <a:solidFill>
                  <a:srgbClr val="0066FF"/>
                </a:solidFill>
              </a:rPr>
              <a:t>DNode</a:t>
            </a:r>
            <a:r>
              <a:rPr lang="en-US" altLang="zh-CN" sz="2300" baseline="0" dirty="0">
                <a:solidFill>
                  <a:srgbClr val="0066FF"/>
                </a:solidFill>
              </a:rPr>
              <a:t>));    </a:t>
            </a:r>
            <a:r>
              <a:rPr lang="en-US" altLang="zh-CN" sz="2300" baseline="0" dirty="0">
                <a:solidFill>
                  <a:srgbClr val="002F8C"/>
                </a:solidFill>
              </a:rPr>
              <a:t>/*  </a:t>
            </a:r>
            <a:r>
              <a:rPr lang="zh-CN" altLang="en-US" sz="2000" baseline="0" dirty="0">
                <a:solidFill>
                  <a:srgbClr val="002F8C"/>
                </a:solidFill>
                <a:ea typeface="幼圆" pitchFamily="49" charset="-122"/>
              </a:rPr>
              <a:t>申请一个新的结点</a:t>
            </a:r>
            <a:r>
              <a:rPr lang="zh-CN" altLang="en-US" sz="2300" baseline="0" dirty="0">
                <a:solidFill>
                  <a:srgbClr val="002F8C"/>
                </a:solidFill>
              </a:rPr>
              <a:t> */</a:t>
            </a:r>
          </a:p>
          <a:p>
            <a:pPr fontAlgn="base">
              <a:lnSpc>
                <a:spcPct val="85000"/>
              </a:lnSpc>
              <a:spcBef>
                <a:spcPct val="0"/>
              </a:spcBef>
            </a:pPr>
            <a:r>
              <a:rPr lang="zh-CN" altLang="en-US" sz="2300" baseline="0" dirty="0">
                <a:solidFill>
                  <a:srgbClr val="0066FF"/>
                </a:solidFill>
              </a:rPr>
              <a:t>       </a:t>
            </a:r>
            <a:r>
              <a:rPr lang="en-US" altLang="zh-CN" sz="2300" baseline="0" dirty="0">
                <a:solidFill>
                  <a:srgbClr val="0066FF"/>
                </a:solidFill>
              </a:rPr>
              <a:t>p</a:t>
            </a:r>
            <a:r>
              <a:rPr lang="en-US" altLang="zh-CN" sz="2300" baseline="0" dirty="0">
                <a:solidFill>
                  <a:srgbClr val="0066FF"/>
                </a:solidFill>
                <a:latin typeface="宋体" charset="-122"/>
                <a:ea typeface="宋体" charset="-122"/>
              </a:rPr>
              <a:t>-</a:t>
            </a:r>
            <a:r>
              <a:rPr lang="en-US" altLang="zh-CN" sz="2300" baseline="0" dirty="0">
                <a:solidFill>
                  <a:srgbClr val="0066FF"/>
                </a:solidFill>
              </a:rPr>
              <a:t>&gt;data=item;</a:t>
            </a:r>
            <a:endParaRPr lang="en-US" altLang="zh-CN" sz="2400" baseline="0" dirty="0">
              <a:solidFill>
                <a:srgbClr val="0066FF"/>
              </a:solidFill>
            </a:endParaRPr>
          </a:p>
        </p:txBody>
      </p:sp>
      <p:sp>
        <p:nvSpPr>
          <p:cNvPr id="610312" name="Rectangle 8"/>
          <p:cNvSpPr>
            <a:spLocks noChangeArrowheads="1"/>
          </p:cNvSpPr>
          <p:nvPr/>
        </p:nvSpPr>
        <p:spPr bwMode="auto">
          <a:xfrm>
            <a:off x="827088" y="4244975"/>
            <a:ext cx="2232025" cy="442913"/>
          </a:xfrm>
          <a:prstGeom prst="rect">
            <a:avLst/>
          </a:prstGeom>
          <a:noFill/>
          <a:ln w="9525">
            <a:noFill/>
            <a:miter lim="800000"/>
            <a:headEnd/>
            <a:tailEnd/>
          </a:ln>
        </p:spPr>
        <p:txBody>
          <a:bodyPr anchor="ctr">
            <a:spAutoFit/>
          </a:bodyPr>
          <a:lstStyle/>
          <a:p>
            <a:pPr fontAlgn="base"/>
            <a:r>
              <a:rPr lang="zh-CN" altLang="zh-CN" sz="2300" baseline="0">
                <a:solidFill>
                  <a:srgbClr val="FF3300"/>
                </a:solidFill>
              </a:rPr>
              <a:t> </a:t>
            </a:r>
            <a:r>
              <a:rPr lang="zh-CN" altLang="en-US" sz="2300" baseline="0">
                <a:solidFill>
                  <a:srgbClr val="FF3300"/>
                </a:solidFill>
              </a:rPr>
              <a:t>p</a:t>
            </a:r>
            <a:r>
              <a:rPr lang="zh-CN" altLang="en-US" sz="2300" baseline="0">
                <a:solidFill>
                  <a:srgbClr val="FF3300"/>
                </a:solidFill>
                <a:latin typeface="宋体" charset="-122"/>
                <a:ea typeface="宋体" charset="-122"/>
              </a:rPr>
              <a:t>-</a:t>
            </a:r>
            <a:r>
              <a:rPr lang="zh-CN" altLang="en-US" sz="2300" baseline="0">
                <a:solidFill>
                  <a:srgbClr val="FF3300"/>
                </a:solidFill>
              </a:rPr>
              <a:t>&gt;</a:t>
            </a:r>
            <a:r>
              <a:rPr lang="en-US" altLang="zh-CN" sz="2300" baseline="0">
                <a:solidFill>
                  <a:srgbClr val="FF3300"/>
                </a:solidFill>
              </a:rPr>
              <a:t>llink=q;</a:t>
            </a:r>
            <a:endParaRPr lang="en-US" altLang="zh-CN" sz="2400" baseline="0">
              <a:solidFill>
                <a:srgbClr val="FF3300"/>
              </a:solidFill>
            </a:endParaRPr>
          </a:p>
        </p:txBody>
      </p:sp>
      <p:sp>
        <p:nvSpPr>
          <p:cNvPr id="610313" name="Rectangle 9"/>
          <p:cNvSpPr>
            <a:spLocks noChangeArrowheads="1"/>
          </p:cNvSpPr>
          <p:nvPr/>
        </p:nvSpPr>
        <p:spPr bwMode="auto">
          <a:xfrm>
            <a:off x="889000" y="4559300"/>
            <a:ext cx="4227513" cy="442913"/>
          </a:xfrm>
          <a:prstGeom prst="rect">
            <a:avLst/>
          </a:prstGeom>
          <a:noFill/>
          <a:ln w="9525">
            <a:noFill/>
            <a:miter lim="800000"/>
            <a:headEnd/>
            <a:tailEnd/>
          </a:ln>
        </p:spPr>
        <p:txBody>
          <a:bodyPr anchor="ctr">
            <a:spAutoFit/>
          </a:bodyPr>
          <a:lstStyle/>
          <a:p>
            <a:pPr fontAlgn="base"/>
            <a:r>
              <a:rPr lang="en-US" altLang="zh-CN" sz="2300" baseline="0">
                <a:solidFill>
                  <a:srgbClr val="FF3300"/>
                </a:solidFill>
              </a:rPr>
              <a:t>p</a:t>
            </a:r>
            <a:r>
              <a:rPr lang="en-US" altLang="zh-CN" sz="2300" baseline="0">
                <a:solidFill>
                  <a:srgbClr val="FF3300"/>
                </a:solidFill>
                <a:latin typeface="宋体" charset="-122"/>
                <a:ea typeface="宋体" charset="-122"/>
              </a:rPr>
              <a:t>-</a:t>
            </a:r>
            <a:r>
              <a:rPr lang="en-US" altLang="zh-CN" sz="2300" baseline="0">
                <a:solidFill>
                  <a:srgbClr val="FF3300"/>
                </a:solidFill>
              </a:rPr>
              <a:t>&gt;rlink=q</a:t>
            </a:r>
            <a:r>
              <a:rPr lang="en-US" altLang="zh-CN" sz="2300" baseline="0">
                <a:solidFill>
                  <a:srgbClr val="FF3300"/>
                </a:solidFill>
                <a:latin typeface="宋体" charset="-122"/>
                <a:ea typeface="宋体" charset="-122"/>
              </a:rPr>
              <a:t>-</a:t>
            </a:r>
            <a:r>
              <a:rPr lang="en-US" altLang="zh-CN" sz="2300" baseline="0">
                <a:solidFill>
                  <a:srgbClr val="FF3300"/>
                </a:solidFill>
              </a:rPr>
              <a:t>&gt;rlink;</a:t>
            </a:r>
            <a:endParaRPr lang="en-US" altLang="zh-CN" sz="2400" baseline="0">
              <a:solidFill>
                <a:srgbClr val="FF3300"/>
              </a:solidFill>
            </a:endParaRPr>
          </a:p>
        </p:txBody>
      </p:sp>
      <p:sp>
        <p:nvSpPr>
          <p:cNvPr id="610314" name="Rectangle 10"/>
          <p:cNvSpPr>
            <a:spLocks noChangeArrowheads="1"/>
          </p:cNvSpPr>
          <p:nvPr/>
        </p:nvSpPr>
        <p:spPr bwMode="auto">
          <a:xfrm>
            <a:off x="727075" y="4883150"/>
            <a:ext cx="3351213" cy="442913"/>
          </a:xfrm>
          <a:prstGeom prst="rect">
            <a:avLst/>
          </a:prstGeom>
          <a:noFill/>
          <a:ln w="9525">
            <a:noFill/>
            <a:miter lim="800000"/>
            <a:headEnd/>
            <a:tailEnd/>
          </a:ln>
        </p:spPr>
        <p:txBody>
          <a:bodyPr anchor="ctr">
            <a:spAutoFit/>
          </a:bodyPr>
          <a:lstStyle/>
          <a:p>
            <a:pPr fontAlgn="base"/>
            <a:r>
              <a:rPr lang="zh-CN" altLang="zh-CN" sz="2300" baseline="0">
                <a:solidFill>
                  <a:srgbClr val="009900"/>
                </a:solidFill>
              </a:rPr>
              <a:t> </a:t>
            </a:r>
            <a:r>
              <a:rPr lang="zh-CN" altLang="en-US" sz="2300" baseline="0">
                <a:solidFill>
                  <a:srgbClr val="009900"/>
                </a:solidFill>
              </a:rPr>
              <a:t> </a:t>
            </a:r>
            <a:r>
              <a:rPr lang="en-US" altLang="zh-CN" sz="2300" baseline="0">
                <a:solidFill>
                  <a:srgbClr val="009900"/>
                </a:solidFill>
              </a:rPr>
              <a:t>q</a:t>
            </a:r>
            <a:r>
              <a:rPr lang="en-US" altLang="zh-CN" sz="2300" baseline="0">
                <a:solidFill>
                  <a:srgbClr val="009900"/>
                </a:solidFill>
                <a:latin typeface="宋体" charset="-122"/>
                <a:ea typeface="宋体" charset="-122"/>
              </a:rPr>
              <a:t>-</a:t>
            </a:r>
            <a:r>
              <a:rPr lang="en-US" altLang="zh-CN" sz="2300" baseline="0">
                <a:solidFill>
                  <a:srgbClr val="009900"/>
                </a:solidFill>
              </a:rPr>
              <a:t>&gt;rlink</a:t>
            </a:r>
            <a:r>
              <a:rPr lang="en-US" altLang="zh-CN" sz="2300" baseline="0">
                <a:solidFill>
                  <a:srgbClr val="009900"/>
                </a:solidFill>
                <a:latin typeface="宋体" charset="-122"/>
                <a:ea typeface="宋体" charset="-122"/>
              </a:rPr>
              <a:t>-</a:t>
            </a:r>
            <a:r>
              <a:rPr lang="en-US" altLang="zh-CN" sz="2300" baseline="0">
                <a:solidFill>
                  <a:srgbClr val="009900"/>
                </a:solidFill>
              </a:rPr>
              <a:t>&gt;llink=p;</a:t>
            </a:r>
          </a:p>
        </p:txBody>
      </p:sp>
      <p:sp>
        <p:nvSpPr>
          <p:cNvPr id="610315" name="Rectangle 11"/>
          <p:cNvSpPr>
            <a:spLocks noChangeArrowheads="1"/>
          </p:cNvSpPr>
          <p:nvPr/>
        </p:nvSpPr>
        <p:spPr bwMode="auto">
          <a:xfrm>
            <a:off x="869950" y="5210175"/>
            <a:ext cx="3462338" cy="736600"/>
          </a:xfrm>
          <a:prstGeom prst="rect">
            <a:avLst/>
          </a:prstGeom>
          <a:noFill/>
          <a:ln w="9525">
            <a:noFill/>
            <a:miter lim="800000"/>
            <a:headEnd/>
            <a:tailEnd/>
          </a:ln>
        </p:spPr>
        <p:txBody>
          <a:bodyPr anchor="ctr">
            <a:spAutoFit/>
          </a:bodyPr>
          <a:lstStyle/>
          <a:p>
            <a:pPr fontAlgn="base">
              <a:lnSpc>
                <a:spcPct val="90000"/>
              </a:lnSpc>
              <a:spcBef>
                <a:spcPct val="0"/>
              </a:spcBef>
            </a:pPr>
            <a:r>
              <a:rPr lang="en-US" altLang="zh-CN" sz="2300" baseline="0">
                <a:solidFill>
                  <a:srgbClr val="009900"/>
                </a:solidFill>
              </a:rPr>
              <a:t>q</a:t>
            </a:r>
            <a:r>
              <a:rPr lang="en-US" altLang="zh-CN" sz="2300" baseline="0">
                <a:solidFill>
                  <a:srgbClr val="009900"/>
                </a:solidFill>
                <a:latin typeface="宋体" charset="-122"/>
                <a:ea typeface="宋体" charset="-122"/>
              </a:rPr>
              <a:t>-</a:t>
            </a:r>
            <a:r>
              <a:rPr lang="en-US" altLang="zh-CN" sz="2300" baseline="0">
                <a:solidFill>
                  <a:srgbClr val="009900"/>
                </a:solidFill>
              </a:rPr>
              <a:t>&gt;rlink=p;</a:t>
            </a:r>
          </a:p>
          <a:p>
            <a:pPr fontAlgn="base">
              <a:lnSpc>
                <a:spcPct val="90000"/>
              </a:lnSpc>
              <a:spcBef>
                <a:spcPct val="0"/>
              </a:spcBef>
            </a:pPr>
            <a:r>
              <a:rPr lang="en-US" altLang="zh-CN" sz="2400" baseline="0">
                <a:solidFill>
                  <a:srgbClr val="000099"/>
                </a:solidFill>
              </a:rPr>
              <a:t>return 1;</a:t>
            </a:r>
            <a:r>
              <a:rPr lang="en-US" altLang="zh-CN" sz="2400" baseline="0">
                <a:solidFill>
                  <a:srgbClr val="009900"/>
                </a:solidFill>
              </a:rPr>
              <a:t>     </a:t>
            </a:r>
            <a:r>
              <a:rPr lang="en-US" altLang="zh-CN" sz="2000" baseline="0">
                <a:solidFill>
                  <a:srgbClr val="002F8C"/>
                </a:solidFill>
              </a:rPr>
              <a:t>/* </a:t>
            </a:r>
            <a:r>
              <a:rPr lang="zh-CN" altLang="en-US" sz="2000" baseline="0">
                <a:solidFill>
                  <a:srgbClr val="002F8C"/>
                </a:solidFill>
                <a:ea typeface="幼圆" pitchFamily="49" charset="-122"/>
              </a:rPr>
              <a:t>插入成功</a:t>
            </a:r>
            <a:r>
              <a:rPr lang="zh-CN" altLang="en-US" sz="2000" baseline="0">
                <a:solidFill>
                  <a:srgbClr val="002F8C"/>
                </a:solidFill>
              </a:rPr>
              <a:t> */</a:t>
            </a:r>
          </a:p>
        </p:txBody>
      </p:sp>
      <p:grpSp>
        <p:nvGrpSpPr>
          <p:cNvPr id="2" name="Group 42"/>
          <p:cNvGrpSpPr>
            <a:grpSpLocks/>
          </p:cNvGrpSpPr>
          <p:nvPr/>
        </p:nvGrpSpPr>
        <p:grpSpPr bwMode="auto">
          <a:xfrm>
            <a:off x="755576" y="1700808"/>
            <a:ext cx="7842250" cy="1728788"/>
            <a:chOff x="532" y="971"/>
            <a:chExt cx="4940" cy="1089"/>
          </a:xfrm>
        </p:grpSpPr>
        <p:sp>
          <p:nvSpPr>
            <p:cNvPr id="54327" name="Rectangle 43"/>
            <p:cNvSpPr>
              <a:spLocks noChangeArrowheads="1"/>
            </p:cNvSpPr>
            <p:nvPr/>
          </p:nvSpPr>
          <p:spPr bwMode="auto">
            <a:xfrm>
              <a:off x="532" y="1399"/>
              <a:ext cx="3266" cy="661"/>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2600" b="0"/>
            </a:p>
          </p:txBody>
        </p:sp>
        <p:sp>
          <p:nvSpPr>
            <p:cNvPr id="54329" name="Text Box 45"/>
            <p:cNvSpPr txBox="1">
              <a:spLocks noChangeArrowheads="1"/>
            </p:cNvSpPr>
            <p:nvPr/>
          </p:nvSpPr>
          <p:spPr bwMode="auto">
            <a:xfrm>
              <a:off x="3512" y="971"/>
              <a:ext cx="1861" cy="291"/>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4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5029200" y="247650"/>
            <a:ext cx="3124200" cy="660400"/>
            <a:chOff x="3252" y="168"/>
            <a:chExt cx="1968" cy="416"/>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2"/>
          <p:cNvGrpSpPr>
            <a:grpSpLocks/>
          </p:cNvGrpSpPr>
          <p:nvPr/>
        </p:nvGrpSpPr>
        <p:grpSpPr bwMode="auto">
          <a:xfrm>
            <a:off x="266700" y="158750"/>
            <a:ext cx="2073275" cy="930275"/>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86"/>
              <a:ext cx="1179" cy="33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2800" b="1" i="1" baseline="0" dirty="0">
                  <a:solidFill>
                    <a:srgbClr val="FFFF00"/>
                  </a:solidFill>
                  <a:ea typeface="黑体" pitchFamily="2" charset="-122"/>
                </a:rPr>
                <a:t>算法</a:t>
              </a:r>
            </a:p>
          </p:txBody>
        </p:sp>
      </p:grpSp>
      <p:sp>
        <p:nvSpPr>
          <p:cNvPr id="54284" name="Rectangle 75"/>
          <p:cNvSpPr>
            <a:spLocks noChangeArrowheads="1"/>
          </p:cNvSpPr>
          <p:nvPr/>
        </p:nvSpPr>
        <p:spPr bwMode="auto">
          <a:xfrm>
            <a:off x="4114800" y="4324350"/>
            <a:ext cx="4724400" cy="2057400"/>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anchor="ctr"/>
          <a:lstStyle/>
          <a:p>
            <a:endParaRPr lang="zh-CN" altLang="en-US"/>
          </a:p>
        </p:txBody>
      </p:sp>
      <p:grpSp>
        <p:nvGrpSpPr>
          <p:cNvPr id="5" name="Group 76"/>
          <p:cNvGrpSpPr>
            <a:grpSpLocks/>
          </p:cNvGrpSpPr>
          <p:nvPr/>
        </p:nvGrpSpPr>
        <p:grpSpPr bwMode="auto">
          <a:xfrm>
            <a:off x="5218113" y="4843463"/>
            <a:ext cx="1046162" cy="33496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6056313" y="5513388"/>
            <a:ext cx="1046162" cy="33496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6858000" y="4822825"/>
            <a:ext cx="1046163" cy="33496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4940300" y="4910138"/>
            <a:ext cx="27781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89" name="Line 89"/>
          <p:cNvSpPr>
            <a:spLocks noChangeShapeType="1"/>
          </p:cNvSpPr>
          <p:nvPr/>
        </p:nvSpPr>
        <p:spPr bwMode="auto">
          <a:xfrm>
            <a:off x="7799388" y="4910138"/>
            <a:ext cx="349250"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0" name="Line 90"/>
          <p:cNvSpPr>
            <a:spLocks noChangeShapeType="1"/>
          </p:cNvSpPr>
          <p:nvPr/>
        </p:nvSpPr>
        <p:spPr bwMode="auto">
          <a:xfrm flipH="1">
            <a:off x="4940300" y="5045075"/>
            <a:ext cx="34766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1" name="Line 91"/>
          <p:cNvSpPr>
            <a:spLocks noChangeShapeType="1"/>
          </p:cNvSpPr>
          <p:nvPr/>
        </p:nvSpPr>
        <p:spPr bwMode="auto">
          <a:xfrm flipH="1">
            <a:off x="7939088" y="5045075"/>
            <a:ext cx="277812"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2" name="Text Box 92"/>
          <p:cNvSpPr txBox="1">
            <a:spLocks noChangeArrowheads="1"/>
          </p:cNvSpPr>
          <p:nvPr/>
        </p:nvSpPr>
        <p:spPr bwMode="auto">
          <a:xfrm>
            <a:off x="4541838" y="4710113"/>
            <a:ext cx="488950" cy="457200"/>
          </a:xfrm>
          <a:prstGeom prst="rect">
            <a:avLst/>
          </a:prstGeom>
          <a:noFill/>
          <a:ln w="9525">
            <a:noFill/>
            <a:miter lim="800000"/>
            <a:headEnd/>
            <a:tailEnd/>
          </a:ln>
        </p:spPr>
        <p:txBody>
          <a:bodyPr wrap="none">
            <a:spAutoFit/>
          </a:bodyPr>
          <a:lstStyle/>
          <a:p>
            <a:pPr algn="ctr"/>
            <a:r>
              <a:rPr lang="zh-CN" altLang="en-US" sz="2400" baseline="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8199438" y="4710113"/>
            <a:ext cx="488950" cy="457200"/>
          </a:xfrm>
          <a:prstGeom prst="rect">
            <a:avLst/>
          </a:prstGeom>
          <a:noFill/>
          <a:ln w="9525">
            <a:noFill/>
            <a:miter lim="800000"/>
            <a:headEnd/>
            <a:tailEnd/>
          </a:ln>
        </p:spPr>
        <p:txBody>
          <a:bodyPr wrap="none">
            <a:spAutoFit/>
          </a:bodyPr>
          <a:lstStyle/>
          <a:p>
            <a:pPr algn="ctr"/>
            <a:r>
              <a:rPr lang="zh-CN" altLang="en-US" sz="2400" baseline="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6180138"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5" name="Line 95"/>
          <p:cNvSpPr>
            <a:spLocks noChangeShapeType="1"/>
          </p:cNvSpPr>
          <p:nvPr/>
        </p:nvSpPr>
        <p:spPr bwMode="auto">
          <a:xfrm flipH="1">
            <a:off x="6877050"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6" name="Line 96"/>
          <p:cNvSpPr>
            <a:spLocks noChangeShapeType="1"/>
          </p:cNvSpPr>
          <p:nvPr/>
        </p:nvSpPr>
        <p:spPr bwMode="auto">
          <a:xfrm flipH="1" flipV="1">
            <a:off x="6122988" y="5180013"/>
            <a:ext cx="68262"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7" name="Line 97"/>
          <p:cNvSpPr>
            <a:spLocks noChangeShapeType="1"/>
          </p:cNvSpPr>
          <p:nvPr/>
        </p:nvSpPr>
        <p:spPr bwMode="auto">
          <a:xfrm flipV="1">
            <a:off x="6950075" y="5178425"/>
            <a:ext cx="69850"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8" name="Text Box 98"/>
          <p:cNvSpPr txBox="1">
            <a:spLocks noChangeArrowheads="1"/>
          </p:cNvSpPr>
          <p:nvPr/>
        </p:nvSpPr>
        <p:spPr bwMode="auto">
          <a:xfrm>
            <a:off x="5594350" y="4776788"/>
            <a:ext cx="336550" cy="457200"/>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4299" name="Text Box 99"/>
          <p:cNvSpPr txBox="1">
            <a:spLocks noChangeArrowheads="1"/>
          </p:cNvSpPr>
          <p:nvPr/>
        </p:nvSpPr>
        <p:spPr bwMode="auto">
          <a:xfrm>
            <a:off x="6280150" y="5478463"/>
            <a:ext cx="615950" cy="366712"/>
          </a:xfrm>
          <a:prstGeom prst="rect">
            <a:avLst/>
          </a:prstGeom>
          <a:noFill/>
          <a:ln w="9525">
            <a:noFill/>
            <a:miter lim="800000"/>
            <a:headEnd/>
            <a:tailEnd/>
          </a:ln>
        </p:spPr>
        <p:txBody>
          <a:bodyPr wrap="none">
            <a:spAutoFit/>
          </a:bodyPr>
          <a:lstStyle/>
          <a:p>
            <a:pPr algn="ctr"/>
            <a:r>
              <a:rPr lang="en-US" altLang="zh-CN" sz="1800" baseline="0">
                <a:solidFill>
                  <a:srgbClr val="FF3300"/>
                </a:solidFill>
                <a:ea typeface="宋体" charset="-122"/>
              </a:rPr>
              <a:t>item</a:t>
            </a:r>
          </a:p>
        </p:txBody>
      </p:sp>
      <p:sp>
        <p:nvSpPr>
          <p:cNvPr id="54300" name="Line 100"/>
          <p:cNvSpPr>
            <a:spLocks noChangeShapeType="1"/>
          </p:cNvSpPr>
          <p:nvPr/>
        </p:nvSpPr>
        <p:spPr bwMode="auto">
          <a:xfrm>
            <a:off x="6126163" y="4945063"/>
            <a:ext cx="696912"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1" name="Line 101"/>
          <p:cNvSpPr>
            <a:spLocks noChangeShapeType="1"/>
          </p:cNvSpPr>
          <p:nvPr/>
        </p:nvSpPr>
        <p:spPr bwMode="auto">
          <a:xfrm flipH="1">
            <a:off x="6334125" y="5045075"/>
            <a:ext cx="698500"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2" name="Text Box 102"/>
          <p:cNvSpPr txBox="1">
            <a:spLocks noChangeArrowheads="1"/>
          </p:cNvSpPr>
          <p:nvPr/>
        </p:nvSpPr>
        <p:spPr bwMode="auto">
          <a:xfrm>
            <a:off x="5200650" y="4441825"/>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q</a:t>
            </a:r>
          </a:p>
        </p:txBody>
      </p:sp>
      <p:sp>
        <p:nvSpPr>
          <p:cNvPr id="54303" name="Text Box 103"/>
          <p:cNvSpPr txBox="1">
            <a:spLocks noChangeArrowheads="1"/>
          </p:cNvSpPr>
          <p:nvPr/>
        </p:nvSpPr>
        <p:spPr bwMode="auto">
          <a:xfrm>
            <a:off x="6072188" y="5773738"/>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p</a:t>
            </a:r>
          </a:p>
        </p:txBody>
      </p:sp>
      <p:grpSp>
        <p:nvGrpSpPr>
          <p:cNvPr id="8" name="Group 104"/>
          <p:cNvGrpSpPr>
            <a:grpSpLocks/>
          </p:cNvGrpSpPr>
          <p:nvPr/>
        </p:nvGrpSpPr>
        <p:grpSpPr bwMode="auto">
          <a:xfrm>
            <a:off x="811213" y="3694113"/>
            <a:ext cx="5118100" cy="2576512"/>
            <a:chOff x="511" y="2327"/>
            <a:chExt cx="3224" cy="1623"/>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2600"/>
            </a:p>
          </p:txBody>
        </p:sp>
        <p:sp>
          <p:nvSpPr>
            <p:cNvPr id="54313" name="Rectangle 113"/>
            <p:cNvSpPr>
              <a:spLocks noChangeArrowheads="1"/>
            </p:cNvSpPr>
            <p:nvPr/>
          </p:nvSpPr>
          <p:spPr bwMode="auto">
            <a:xfrm>
              <a:off x="2863" y="3566"/>
              <a:ext cx="771" cy="34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000" baseline="0">
                  <a:solidFill>
                    <a:srgbClr val="FF3300"/>
                  </a:solidFill>
                </a:rPr>
                <a:t>O</a:t>
              </a:r>
              <a:r>
                <a:rPr lang="en-US" altLang="zh-CN" sz="2800" baseline="0">
                  <a:solidFill>
                    <a:srgbClr val="FF3300"/>
                  </a:solidFill>
                </a:rPr>
                <a:t>(1)</a:t>
              </a:r>
              <a:endParaRPr lang="zh-CN" altLang="en-US" sz="2800" baseline="0">
                <a:solidFill>
                  <a:srgbClr val="FF33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10312"/>
                                        </p:tgtEl>
                                        <p:attrNameLst>
                                          <p:attrName>style.visibility</p:attrName>
                                        </p:attrNameLst>
                                      </p:cBhvr>
                                      <p:to>
                                        <p:strVal val="visible"/>
                                      </p:to>
                                    </p:set>
                                    <p:anim calcmode="lin" valueType="num">
                                      <p:cBhvr additive="base">
                                        <p:cTn id="22" dur="500" fill="hold"/>
                                        <p:tgtEl>
                                          <p:spTgt spid="610312"/>
                                        </p:tgtEl>
                                        <p:attrNameLst>
                                          <p:attrName>ppt_x</p:attrName>
                                        </p:attrNameLst>
                                      </p:cBhvr>
                                      <p:tavLst>
                                        <p:tav tm="0">
                                          <p:val>
                                            <p:strVal val="0-#ppt_w/2"/>
                                          </p:val>
                                        </p:tav>
                                        <p:tav tm="100000">
                                          <p:val>
                                            <p:strVal val="#ppt_x"/>
                                          </p:val>
                                        </p:tav>
                                      </p:tavLst>
                                    </p:anim>
                                    <p:anim calcmode="lin" valueType="num">
                                      <p:cBhvr additive="base">
                                        <p:cTn id="23" dur="500" fill="hold"/>
                                        <p:tgtEl>
                                          <p:spTgt spid="61031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10313"/>
                                        </p:tgtEl>
                                        <p:attrNameLst>
                                          <p:attrName>style.visibility</p:attrName>
                                        </p:attrNameLst>
                                      </p:cBhvr>
                                      <p:to>
                                        <p:strVal val="visible"/>
                                      </p:to>
                                    </p:set>
                                    <p:anim calcmode="lin" valueType="num">
                                      <p:cBhvr additive="base">
                                        <p:cTn id="28" dur="500" fill="hold"/>
                                        <p:tgtEl>
                                          <p:spTgt spid="610313"/>
                                        </p:tgtEl>
                                        <p:attrNameLst>
                                          <p:attrName>ppt_x</p:attrName>
                                        </p:attrNameLst>
                                      </p:cBhvr>
                                      <p:tavLst>
                                        <p:tav tm="0">
                                          <p:val>
                                            <p:strVal val="0-#ppt_w/2"/>
                                          </p:val>
                                        </p:tav>
                                        <p:tav tm="100000">
                                          <p:val>
                                            <p:strVal val="#ppt_x"/>
                                          </p:val>
                                        </p:tav>
                                      </p:tavLst>
                                    </p:anim>
                                    <p:anim calcmode="lin" valueType="num">
                                      <p:cBhvr additive="base">
                                        <p:cTn id="29" dur="500" fill="hold"/>
                                        <p:tgtEl>
                                          <p:spTgt spid="61031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10314"/>
                                        </p:tgtEl>
                                        <p:attrNameLst>
                                          <p:attrName>style.visibility</p:attrName>
                                        </p:attrNameLst>
                                      </p:cBhvr>
                                      <p:to>
                                        <p:strVal val="visible"/>
                                      </p:to>
                                    </p:set>
                                    <p:anim calcmode="lin" valueType="num">
                                      <p:cBhvr additive="base">
                                        <p:cTn id="34" dur="500" fill="hold"/>
                                        <p:tgtEl>
                                          <p:spTgt spid="610314"/>
                                        </p:tgtEl>
                                        <p:attrNameLst>
                                          <p:attrName>ppt_x</p:attrName>
                                        </p:attrNameLst>
                                      </p:cBhvr>
                                      <p:tavLst>
                                        <p:tav tm="0">
                                          <p:val>
                                            <p:strVal val="0-#ppt_w/2"/>
                                          </p:val>
                                        </p:tav>
                                        <p:tav tm="100000">
                                          <p:val>
                                            <p:strVal val="#ppt_x"/>
                                          </p:val>
                                        </p:tav>
                                      </p:tavLst>
                                    </p:anim>
                                    <p:anim calcmode="lin" valueType="num">
                                      <p:cBhvr additive="base">
                                        <p:cTn id="35" dur="500" fill="hold"/>
                                        <p:tgtEl>
                                          <p:spTgt spid="61031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10315"/>
                                        </p:tgtEl>
                                        <p:attrNameLst>
                                          <p:attrName>style.visibility</p:attrName>
                                        </p:attrNameLst>
                                      </p:cBhvr>
                                      <p:to>
                                        <p:strVal val="visible"/>
                                      </p:to>
                                    </p:set>
                                    <p:anim calcmode="lin" valueType="num">
                                      <p:cBhvr additive="base">
                                        <p:cTn id="40" dur="500" fill="hold"/>
                                        <p:tgtEl>
                                          <p:spTgt spid="610315"/>
                                        </p:tgtEl>
                                        <p:attrNameLst>
                                          <p:attrName>ppt_x</p:attrName>
                                        </p:attrNameLst>
                                      </p:cBhvr>
                                      <p:tavLst>
                                        <p:tav tm="0">
                                          <p:val>
                                            <p:strVal val="0-#ppt_w/2"/>
                                          </p:val>
                                        </p:tav>
                                        <p:tav tm="100000">
                                          <p:val>
                                            <p:strVal val="#ppt_x"/>
                                          </p:val>
                                        </p:tav>
                                      </p:tavLst>
                                    </p:anim>
                                    <p:anim calcmode="lin" valueType="num">
                                      <p:cBhvr additive="base">
                                        <p:cTn id="41" dur="500" fill="hold"/>
                                        <p:tgtEl>
                                          <p:spTgt spid="6103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0310"/>
                                        </p:tgtEl>
                                        <p:attrNameLst>
                                          <p:attrName>style.visibility</p:attrName>
                                        </p:attrNameLst>
                                      </p:cBhvr>
                                      <p:to>
                                        <p:strVal val="visible"/>
                                      </p:to>
                                    </p:set>
                                    <p:animEffect transition="in" filter="wipe(left)">
                                      <p:cBhvr>
                                        <p:cTn id="46" dur="500"/>
                                        <p:tgtEl>
                                          <p:spTgt spid="6103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3"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ox(in)">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autoUpdateAnimBg="0"/>
      <p:bldP spid="610310" grpId="0" autoUpdateAnimBg="0"/>
      <p:bldP spid="610311" grpId="0" autoUpdateAnimBg="0"/>
      <p:bldP spid="610312" grpId="0" autoUpdateAnimBg="0"/>
      <p:bldP spid="610313" grpId="0" autoUpdateAnimBg="0"/>
      <p:bldP spid="610314" grpId="0" autoUpdateAnimBg="0"/>
      <p:bldP spid="610315"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44575" y="1125538"/>
            <a:ext cx="7343775" cy="1292225"/>
            <a:chOff x="567" y="709"/>
            <a:chExt cx="4626" cy="814"/>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97"/>
              <a:ext cx="864" cy="36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65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2800" baseline="0" dirty="0">
                  <a:solidFill>
                    <a:srgbClr val="002F8C"/>
                  </a:solidFill>
                  <a:latin typeface="幼圆" pitchFamily="49" charset="-122"/>
                  <a:ea typeface="幼圆" pitchFamily="49" charset="-122"/>
                </a:rPr>
                <a:t>     </a:t>
              </a:r>
              <a:r>
                <a:rPr lang="zh-CN" altLang="en-US" sz="2800" baseline="0" dirty="0" smtClean="0">
                  <a:solidFill>
                    <a:srgbClr val="002F8C"/>
                  </a:solidFill>
                  <a:latin typeface="幼圆" pitchFamily="49" charset="-122"/>
                  <a:ea typeface="幼圆" pitchFamily="49" charset="-122"/>
                </a:rPr>
                <a:t>删除非</a:t>
              </a:r>
              <a:r>
                <a:rPr lang="zh-CN" altLang="en-US" sz="2800" baseline="0" dirty="0">
                  <a:solidFill>
                    <a:srgbClr val="002F8C"/>
                  </a:solidFill>
                  <a:latin typeface="幼圆" pitchFamily="49" charset="-122"/>
                  <a:ea typeface="幼圆" pitchFamily="49" charset="-122"/>
                </a:rPr>
                <a:t>空双向循环</a:t>
              </a:r>
              <a:r>
                <a:rPr lang="zh-CN" altLang="en-US" sz="2800" baseline="0" dirty="0" smtClean="0">
                  <a:solidFill>
                    <a:srgbClr val="002F8C"/>
                  </a:solidFill>
                  <a:latin typeface="幼圆" pitchFamily="49" charset="-122"/>
                  <a:ea typeface="幼圆" pitchFamily="49" charset="-122"/>
                </a:rPr>
                <a:t>链表中数据</a:t>
              </a:r>
              <a:r>
                <a:rPr lang="zh-CN" altLang="en-US" sz="2800" baseline="0" dirty="0">
                  <a:solidFill>
                    <a:srgbClr val="002F8C"/>
                  </a:solidFill>
                  <a:latin typeface="幼圆" pitchFamily="49" charset="-122"/>
                  <a:ea typeface="幼圆" pitchFamily="49" charset="-122"/>
                </a:rPr>
                <a:t>域的内容为</a:t>
              </a:r>
              <a:r>
                <a:rPr lang="en-US" altLang="zh-CN" sz="2800" baseline="0" dirty="0">
                  <a:solidFill>
                    <a:srgbClr val="002F8C"/>
                  </a:solidFill>
                  <a:ea typeface="幼圆" pitchFamily="49" charset="-122"/>
                </a:rPr>
                <a:t>x</a:t>
              </a:r>
              <a:r>
                <a:rPr lang="zh-CN" altLang="en-US" sz="2800" baseline="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971600" y="2708920"/>
            <a:ext cx="7143750" cy="1312863"/>
            <a:chOff x="517" y="2016"/>
            <a:chExt cx="4500"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457200" y="4581525"/>
            <a:ext cx="2849563" cy="51911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990600" y="5145088"/>
            <a:ext cx="44196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1.</a:t>
            </a:r>
            <a:r>
              <a:rPr lang="zh-CN" altLang="en-US" sz="2600" baseline="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990600" y="5557838"/>
            <a:ext cx="68580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2.</a:t>
            </a:r>
            <a:r>
              <a:rPr lang="zh-CN" altLang="en-US" sz="2600" baseline="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381000" y="228600"/>
            <a:ext cx="4983163" cy="685800"/>
            <a:chOff x="317" y="288"/>
            <a:chExt cx="2626" cy="432"/>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2.5.3 </a:t>
              </a:r>
              <a:r>
                <a:rPr kumimoji="1" lang="zh-CN" altLang="en-US" sz="3200" baseline="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520" y="0"/>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74"/>
          <p:cNvGrpSpPr>
            <a:grpSpLocks/>
          </p:cNvGrpSpPr>
          <p:nvPr/>
        </p:nvGrpSpPr>
        <p:grpSpPr bwMode="auto">
          <a:xfrm>
            <a:off x="312737" y="2060848"/>
            <a:ext cx="6951663" cy="1060450"/>
            <a:chOff x="277" y="1658"/>
            <a:chExt cx="4379" cy="66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777" y="1861"/>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33" y="165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169" y="187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48" y="186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3451225" y="1984648"/>
            <a:ext cx="1951037" cy="71278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3511550" y="2645048"/>
            <a:ext cx="1981200" cy="730250"/>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5643563" y="1391072"/>
            <a:ext cx="3238821" cy="533400"/>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2600" b="0"/>
            </a:p>
          </p:txBody>
        </p:sp>
        <p:sp>
          <p:nvSpPr>
            <p:cNvPr id="56370" name="Rectangle 83"/>
            <p:cNvSpPr>
              <a:spLocks noChangeArrowheads="1"/>
            </p:cNvSpPr>
            <p:nvPr/>
          </p:nvSpPr>
          <p:spPr bwMode="auto">
            <a:xfrm>
              <a:off x="3570" y="1173"/>
              <a:ext cx="2478" cy="269"/>
            </a:xfrm>
            <a:prstGeom prst="rect">
              <a:avLst/>
            </a:prstGeom>
            <a:noFill/>
            <a:ln w="12700" cap="sq">
              <a:noFill/>
              <a:miter lim="800000"/>
              <a:headEnd/>
              <a:tailEnd/>
            </a:ln>
          </p:spPr>
          <p:txBody>
            <a:bodyPr>
              <a:spAutoFit/>
            </a:bodyPr>
            <a:lstStyle/>
            <a:p>
              <a:r>
                <a:rPr lang="en-US" altLang="zh-CN" sz="2200" baseline="0">
                  <a:solidFill>
                    <a:srgbClr val="002F8C"/>
                  </a:solidFill>
                  <a:ea typeface="幼圆" pitchFamily="49" charset="-122"/>
                </a:rPr>
                <a:t>q-&gt;l</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-&gt;</a:t>
              </a:r>
              <a:r>
                <a:rPr lang="en-US" altLang="zh-CN" sz="2200" baseline="0">
                  <a:solidFill>
                    <a:srgbClr val="002F8C"/>
                  </a:solidFill>
                  <a:ea typeface="幼圆" pitchFamily="49" charset="-122"/>
                </a:rPr>
                <a:t>r</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a:t>
              </a:r>
              <a:r>
                <a:rPr lang="en-US" altLang="zh-CN" sz="2200" baseline="0">
                  <a:solidFill>
                    <a:srgbClr val="002F8C"/>
                  </a:solidFill>
                  <a:ea typeface="幼圆" pitchFamily="49" charset="-122"/>
                </a:rPr>
                <a:t>q-&gt;</a:t>
              </a:r>
              <a:r>
                <a:rPr lang="zh-CN" altLang="zh-CN" sz="2200" baseline="0">
                  <a:solidFill>
                    <a:srgbClr val="002F8C"/>
                  </a:solidFill>
                  <a:ea typeface="幼圆" pitchFamily="49" charset="-122"/>
                  <a:sym typeface="Symbol" pitchFamily="18" charset="2"/>
                </a:rPr>
                <a:t>rlink</a:t>
              </a:r>
              <a:r>
                <a:rPr lang="zh-CN" altLang="en-US" sz="2200" baseline="0">
                  <a:solidFill>
                    <a:srgbClr val="002F8C"/>
                  </a:solidFill>
                  <a:ea typeface="幼圆" pitchFamily="49" charset="-122"/>
                  <a:sym typeface="Symbol" pitchFamily="18" charset="2"/>
                </a:rPr>
                <a:t>;</a:t>
              </a:r>
              <a:endParaRPr lang="en-US" altLang="zh-CN" sz="2200" baseline="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5726112" y="3449911"/>
            <a:ext cx="3417888" cy="533400"/>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2600" b="0"/>
            </a:p>
          </p:txBody>
        </p:sp>
        <p:sp>
          <p:nvSpPr>
            <p:cNvPr id="56368" name="Rectangle 86"/>
            <p:cNvSpPr>
              <a:spLocks noChangeArrowheads="1"/>
            </p:cNvSpPr>
            <p:nvPr/>
          </p:nvSpPr>
          <p:spPr bwMode="auto">
            <a:xfrm>
              <a:off x="3655" y="2443"/>
              <a:ext cx="2153" cy="269"/>
            </a:xfrm>
            <a:prstGeom prst="rect">
              <a:avLst/>
            </a:prstGeom>
            <a:noFill/>
            <a:ln w="12700" cap="sq">
              <a:noFill/>
              <a:miter lim="800000"/>
              <a:headEnd/>
              <a:tailEnd/>
            </a:ln>
          </p:spPr>
          <p:txBody>
            <a:bodyPr>
              <a:spAutoFit/>
            </a:bodyPr>
            <a:lstStyle/>
            <a:p>
              <a:r>
                <a:rPr lang="en-US" altLang="zh-CN" sz="2200" baseline="0" dirty="0">
                  <a:solidFill>
                    <a:srgbClr val="002F8C"/>
                  </a:solidFill>
                  <a:ea typeface="幼圆" pitchFamily="49" charset="-122"/>
                </a:rPr>
                <a:t>q-&gt;r</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-&gt;</a:t>
              </a:r>
              <a:r>
                <a:rPr lang="en-US" altLang="zh-CN" sz="2200" baseline="0" dirty="0">
                  <a:solidFill>
                    <a:srgbClr val="002F8C"/>
                  </a:solidFill>
                  <a:ea typeface="幼圆" pitchFamily="49" charset="-122"/>
                </a:rPr>
                <a:t>l</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a:t>
              </a:r>
              <a:r>
                <a:rPr lang="en-US" altLang="zh-CN" sz="2200" baseline="0" dirty="0">
                  <a:solidFill>
                    <a:srgbClr val="002F8C"/>
                  </a:solidFill>
                  <a:ea typeface="幼圆" pitchFamily="49" charset="-122"/>
                </a:rPr>
                <a:t>q-&gt;</a:t>
              </a:r>
              <a:r>
                <a:rPr lang="zh-CN" altLang="zh-CN" sz="2200" baseline="0" dirty="0">
                  <a:solidFill>
                    <a:srgbClr val="002F8C"/>
                  </a:solidFill>
                  <a:ea typeface="幼圆" pitchFamily="49" charset="-122"/>
                  <a:sym typeface="Symbol" pitchFamily="18" charset="2"/>
                </a:rPr>
                <a:t>llink</a:t>
              </a:r>
              <a:r>
                <a:rPr lang="zh-CN" altLang="en-US" sz="2200" baseline="0" dirty="0">
                  <a:solidFill>
                    <a:srgbClr val="002F8C"/>
                  </a:solidFill>
                  <a:ea typeface="幼圆" pitchFamily="49" charset="-122"/>
                  <a:sym typeface="Symbol" pitchFamily="18" charset="2"/>
                </a:rPr>
                <a:t>;</a:t>
              </a:r>
              <a:endParaRPr lang="en-US" altLang="zh-CN" sz="2200" baseline="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323528" y="4005064"/>
            <a:ext cx="7908924" cy="1343025"/>
            <a:chOff x="298" y="3072"/>
            <a:chExt cx="4982" cy="846"/>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42" y="338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780" y="30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298" y="3168"/>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后</a:t>
              </a:r>
              <a:endParaRPr lang="zh-CN" altLang="en-US" sz="36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071"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629186" y="5359437"/>
            <a:ext cx="7615553" cy="1323439"/>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fontAlgn="base">
              <a:spcBef>
                <a:spcPct val="0"/>
              </a:spcBef>
            </a:pPr>
            <a:r>
              <a:rPr lang="zh-CN" altLang="en-US" sz="2000" b="1" baseline="0" dirty="0" smtClean="0">
                <a:solidFill>
                  <a:srgbClr val="000080"/>
                </a:solidFill>
                <a:latin typeface="幼圆" pitchFamily="49" charset="-122"/>
                <a:ea typeface="幼圆" pitchFamily="49" charset="-122"/>
              </a:rPr>
              <a:t>注意</a:t>
            </a:r>
            <a:r>
              <a:rPr lang="zh-CN" altLang="en-US" sz="2000" baseline="0" dirty="0" smtClean="0">
                <a:solidFill>
                  <a:srgbClr val="000080"/>
                </a:solidFill>
                <a:latin typeface="幼圆" pitchFamily="49" charset="-122"/>
                <a:ea typeface="幼圆" pitchFamily="49" charset="-122"/>
              </a:rPr>
              <a:t>：</a:t>
            </a:r>
            <a:r>
              <a:rPr lang="zh-CN" altLang="en-US" sz="2000" dirty="0" smtClean="0">
                <a:solidFill>
                  <a:srgbClr val="000080"/>
                </a:solidFill>
                <a:latin typeface="幼圆" pitchFamily="49" charset="-122"/>
                <a:ea typeface="幼圆" pitchFamily="49" charset="-122"/>
              </a:rPr>
              <a:t>删除</a:t>
            </a:r>
            <a:r>
              <a:rPr lang="zh-CN" altLang="en-US" sz="2000" baseline="0" dirty="0" smtClean="0">
                <a:solidFill>
                  <a:srgbClr val="000080"/>
                </a:solidFill>
                <a:latin typeface="幼圆" pitchFamily="49" charset="-122"/>
                <a:ea typeface="幼圆" pitchFamily="49" charset="-122"/>
              </a:rPr>
              <a:t>头</a:t>
            </a:r>
            <a:r>
              <a:rPr lang="en-US" altLang="zh-CN" sz="2000" baseline="0" dirty="0" smtClean="0">
                <a:solidFill>
                  <a:srgbClr val="000080"/>
                </a:solidFill>
                <a:latin typeface="幼圆" pitchFamily="49" charset="-122"/>
                <a:ea typeface="幼圆" pitchFamily="49" charset="-122"/>
              </a:rPr>
              <a:t>(</a:t>
            </a:r>
            <a:r>
              <a:rPr lang="zh-CN" altLang="en-US" sz="2000" baseline="0" dirty="0" smtClean="0">
                <a:solidFill>
                  <a:srgbClr val="000080"/>
                </a:solidFill>
                <a:latin typeface="幼圆" pitchFamily="49" charset="-122"/>
                <a:ea typeface="幼圆" pitchFamily="49" charset="-122"/>
              </a:rPr>
              <a:t>第一个</a:t>
            </a:r>
            <a:r>
              <a:rPr lang="en-US" altLang="zh-CN" sz="2000" baseline="0" dirty="0" smtClean="0">
                <a:solidFill>
                  <a:srgbClr val="000080"/>
                </a:solidFill>
                <a:latin typeface="幼圆" pitchFamily="49" charset="-122"/>
                <a:ea typeface="幼圆" pitchFamily="49" charset="-122"/>
              </a:rPr>
              <a:t>)</a:t>
            </a:r>
            <a:r>
              <a:rPr lang="zh-CN" altLang="en-US" sz="2000" baseline="0" dirty="0" smtClean="0">
                <a:solidFill>
                  <a:srgbClr val="000080"/>
                </a:solidFill>
                <a:latin typeface="幼圆" pitchFamily="49" charset="-122"/>
                <a:ea typeface="幼圆" pitchFamily="49" charset="-122"/>
              </a:rPr>
              <a:t>结点时，步骤如下：</a:t>
            </a:r>
            <a:endParaRPr lang="en-US" altLang="zh-CN" sz="2000" baseline="0" dirty="0" smtClean="0">
              <a:solidFill>
                <a:srgbClr val="000080"/>
              </a:solidFill>
              <a:latin typeface="幼圆" pitchFamily="49" charset="-122"/>
              <a:ea typeface="幼圆" pitchFamily="49" charset="-122"/>
            </a:endParaRPr>
          </a:p>
          <a:p>
            <a:pPr lvl="2" algn="just" fontAlgn="base">
              <a:spcBef>
                <a:spcPct val="0"/>
              </a:spcBef>
            </a:pPr>
            <a:r>
              <a:rPr lang="en-US" altLang="zh-CN" sz="2000" dirty="0" smtClean="0">
                <a:solidFill>
                  <a:srgbClr val="000080"/>
                </a:solidFill>
                <a:latin typeface="幼圆" pitchFamily="49" charset="-122"/>
                <a:ea typeface="幼圆" pitchFamily="49" charset="-122"/>
              </a:rPr>
              <a:t>l</a:t>
            </a:r>
            <a:r>
              <a:rPr lang="en-US" altLang="zh-CN" sz="2000" dirty="0" smtClean="0">
                <a:solidFill>
                  <a:srgbClr val="000080"/>
                </a:solidFill>
                <a:latin typeface="幼圆" pitchFamily="49" charset="-122"/>
                <a:ea typeface="幼圆" pitchFamily="49" charset="-122"/>
              </a:rPr>
              <a:t>ist-&gt;</a:t>
            </a:r>
            <a:r>
              <a:rPr lang="en-US" altLang="zh-CN" sz="2000" dirty="0" err="1" smtClean="0">
                <a:solidFill>
                  <a:srgbClr val="000080"/>
                </a:solidFill>
                <a:latin typeface="幼圆" pitchFamily="49" charset="-122"/>
                <a:ea typeface="幼圆" pitchFamily="49" charset="-122"/>
              </a:rPr>
              <a:t>rlink</a:t>
            </a:r>
            <a:r>
              <a:rPr lang="en-US" altLang="zh-CN" sz="2000" dirty="0" smtClean="0">
                <a:solidFill>
                  <a:srgbClr val="000080"/>
                </a:solidFill>
                <a:latin typeface="幼圆" pitchFamily="49" charset="-122"/>
                <a:ea typeface="幼圆" pitchFamily="49" charset="-122"/>
              </a:rPr>
              <a:t>-&gt;</a:t>
            </a:r>
            <a:r>
              <a:rPr lang="en-US" altLang="zh-CN" sz="2000" dirty="0" err="1" smtClean="0">
                <a:solidFill>
                  <a:srgbClr val="000080"/>
                </a:solidFill>
                <a:latin typeface="幼圆" pitchFamily="49" charset="-122"/>
                <a:ea typeface="幼圆" pitchFamily="49" charset="-122"/>
              </a:rPr>
              <a:t>llink</a:t>
            </a:r>
            <a:r>
              <a:rPr lang="en-US" altLang="zh-CN" sz="2000" dirty="0" smtClean="0">
                <a:solidFill>
                  <a:srgbClr val="000080"/>
                </a:solidFill>
                <a:latin typeface="幼圆" pitchFamily="49" charset="-122"/>
                <a:ea typeface="幼圆" pitchFamily="49" charset="-122"/>
              </a:rPr>
              <a:t> = list-&gt;link;</a:t>
            </a:r>
          </a:p>
          <a:p>
            <a:pPr lvl="2" algn="just" fontAlgn="base">
              <a:spcBef>
                <a:spcPct val="0"/>
              </a:spcBef>
            </a:pPr>
            <a:r>
              <a:rPr lang="en-US" altLang="zh-CN" sz="2000" dirty="0" smtClean="0">
                <a:solidFill>
                  <a:srgbClr val="000080"/>
                </a:solidFill>
                <a:latin typeface="幼圆" pitchFamily="49" charset="-122"/>
                <a:ea typeface="幼圆" pitchFamily="49" charset="-122"/>
              </a:rPr>
              <a:t>l</a:t>
            </a:r>
            <a:r>
              <a:rPr lang="en-US" altLang="zh-CN" sz="2000" dirty="0" smtClean="0">
                <a:solidFill>
                  <a:srgbClr val="000080"/>
                </a:solidFill>
                <a:latin typeface="幼圆" pitchFamily="49" charset="-122"/>
                <a:ea typeface="幼圆" pitchFamily="49" charset="-122"/>
              </a:rPr>
              <a:t>ist-&gt;</a:t>
            </a:r>
            <a:r>
              <a:rPr lang="en-US" altLang="zh-CN" sz="2000" dirty="0" err="1" smtClean="0">
                <a:solidFill>
                  <a:srgbClr val="000080"/>
                </a:solidFill>
                <a:latin typeface="幼圆" pitchFamily="49" charset="-122"/>
                <a:ea typeface="幼圆" pitchFamily="49" charset="-122"/>
              </a:rPr>
              <a:t>llink</a:t>
            </a:r>
            <a:r>
              <a:rPr lang="en-US" altLang="zh-CN" sz="2000" dirty="0" smtClean="0">
                <a:solidFill>
                  <a:srgbClr val="000080"/>
                </a:solidFill>
                <a:latin typeface="幼圆" pitchFamily="49" charset="-122"/>
                <a:ea typeface="幼圆" pitchFamily="49" charset="-122"/>
              </a:rPr>
              <a:t>-&gt;</a:t>
            </a:r>
            <a:r>
              <a:rPr lang="en-US" altLang="zh-CN" sz="2000" dirty="0" err="1" smtClean="0">
                <a:solidFill>
                  <a:srgbClr val="000080"/>
                </a:solidFill>
                <a:latin typeface="幼圆" pitchFamily="49" charset="-122"/>
                <a:ea typeface="幼圆" pitchFamily="49" charset="-122"/>
              </a:rPr>
              <a:t>rlink</a:t>
            </a:r>
            <a:r>
              <a:rPr lang="en-US" altLang="zh-CN" sz="2000" dirty="0" smtClean="0">
                <a:solidFill>
                  <a:srgbClr val="000080"/>
                </a:solidFill>
                <a:latin typeface="幼圆" pitchFamily="49" charset="-122"/>
                <a:ea typeface="幼圆" pitchFamily="49" charset="-122"/>
              </a:rPr>
              <a:t> = list-&gt;</a:t>
            </a:r>
            <a:r>
              <a:rPr lang="en-US" altLang="zh-CN" sz="2000" dirty="0" err="1" smtClean="0">
                <a:solidFill>
                  <a:srgbClr val="000080"/>
                </a:solidFill>
                <a:latin typeface="幼圆" pitchFamily="49" charset="-122"/>
                <a:ea typeface="幼圆" pitchFamily="49" charset="-122"/>
              </a:rPr>
              <a:t>r</a:t>
            </a:r>
            <a:r>
              <a:rPr lang="en-US" altLang="zh-CN" sz="2000" dirty="0" err="1" smtClean="0">
                <a:solidFill>
                  <a:srgbClr val="000080"/>
                </a:solidFill>
                <a:latin typeface="幼圆" pitchFamily="49" charset="-122"/>
                <a:ea typeface="幼圆" pitchFamily="49" charset="-122"/>
              </a:rPr>
              <a:t>link</a:t>
            </a:r>
            <a:r>
              <a:rPr lang="en-US" altLang="zh-CN" sz="2000" dirty="0" smtClean="0">
                <a:solidFill>
                  <a:srgbClr val="000080"/>
                </a:solidFill>
                <a:latin typeface="幼圆" pitchFamily="49" charset="-122"/>
                <a:ea typeface="幼圆" pitchFamily="49" charset="-122"/>
              </a:rPr>
              <a:t>;</a:t>
            </a:r>
          </a:p>
          <a:p>
            <a:pPr lvl="2" algn="just" fontAlgn="base">
              <a:spcBef>
                <a:spcPct val="0"/>
              </a:spcBef>
            </a:pPr>
            <a:r>
              <a:rPr lang="en-US" altLang="zh-CN" sz="2000" b="1" dirty="0" smtClean="0">
                <a:solidFill>
                  <a:srgbClr val="000080"/>
                </a:solidFill>
                <a:latin typeface="幼圆" pitchFamily="49" charset="-122"/>
                <a:ea typeface="幼圆" pitchFamily="49" charset="-122"/>
              </a:rPr>
              <a:t>q = list</a:t>
            </a:r>
            <a:r>
              <a:rPr lang="en-US" altLang="zh-CN" sz="2000" b="1" dirty="0" smtClean="0">
                <a:solidFill>
                  <a:srgbClr val="000080"/>
                </a:solidFill>
                <a:latin typeface="幼圆" pitchFamily="49" charset="-122"/>
                <a:ea typeface="幼圆" pitchFamily="49" charset="-122"/>
              </a:rPr>
              <a:t>; list = list-&gt;</a:t>
            </a:r>
            <a:r>
              <a:rPr lang="en-US" altLang="zh-CN" sz="2000" b="1" dirty="0" err="1" smtClean="0">
                <a:solidFill>
                  <a:srgbClr val="000080"/>
                </a:solidFill>
                <a:latin typeface="幼圆" pitchFamily="49" charset="-122"/>
                <a:ea typeface="幼圆" pitchFamily="49" charset="-122"/>
              </a:rPr>
              <a:t>rlink</a:t>
            </a:r>
            <a:r>
              <a:rPr lang="en-US" altLang="zh-CN" sz="2000" b="1" dirty="0" smtClean="0">
                <a:solidFill>
                  <a:srgbClr val="000080"/>
                </a:solidFill>
                <a:latin typeface="幼圆" pitchFamily="49" charset="-122"/>
                <a:ea typeface="幼圆" pitchFamily="49" charset="-122"/>
              </a:rPr>
              <a:t>; free(q);</a:t>
            </a:r>
            <a:endParaRPr lang="en-US" altLang="zh-CN" sz="2000" b="1" dirty="0" smtClean="0">
              <a:solidFill>
                <a:srgbClr val="00008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323528" y="2032000"/>
            <a:ext cx="8744272" cy="1754326"/>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400" baseline="0" dirty="0">
                <a:solidFill>
                  <a:srgbClr val="002F8C"/>
                </a:solidFill>
              </a:rPr>
              <a:t>       </a:t>
            </a:r>
            <a:r>
              <a:rPr lang="zh-CN" altLang="en-US" sz="2400" baseline="0" dirty="0">
                <a:solidFill>
                  <a:srgbClr val="002F8C"/>
                </a:solidFill>
              </a:rPr>
              <a:t> </a:t>
            </a:r>
            <a:r>
              <a:rPr lang="en-US" altLang="zh-CN" sz="2400" baseline="0" dirty="0" smtClean="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en-US" altLang="zh-CN" sz="2100" baseline="0" dirty="0">
                <a:solidFill>
                  <a:srgbClr val="002F8C"/>
                </a:solidFill>
              </a:rPr>
              <a:t>q</a:t>
            </a:r>
            <a:r>
              <a:rPr lang="zh-CN" altLang="en-US" sz="2100" baseline="0" dirty="0">
                <a:solidFill>
                  <a:srgbClr val="002F8C"/>
                </a:solidFill>
                <a:latin typeface="宋体" charset="-122"/>
                <a:ea typeface="幼圆" pitchFamily="49" charset="-122"/>
              </a:rPr>
              <a:t>初始指向头结点的下一个结点</a:t>
            </a:r>
            <a:r>
              <a:rPr lang="zh-CN" altLang="en-US" sz="2100" baseline="0" dirty="0">
                <a:solidFill>
                  <a:srgbClr val="002F8C"/>
                </a:solidFill>
                <a:ea typeface="幼圆" pitchFamily="49" charset="-122"/>
              </a:rPr>
              <a:t> </a:t>
            </a:r>
            <a:r>
              <a:rPr lang="zh-CN" altLang="en-US" sz="2100" baseline="0" dirty="0">
                <a:solidFill>
                  <a:srgbClr val="002F8C"/>
                </a:solidFill>
              </a:rPr>
              <a:t>*</a:t>
            </a:r>
            <a:r>
              <a:rPr lang="zh-CN" altLang="zh-CN" sz="2100" baseline="0" dirty="0">
                <a:solidFill>
                  <a:srgbClr val="002F8C"/>
                </a:solidFill>
                <a:ea typeface="宋体" charset="-122"/>
              </a:rPr>
              <a:t>/</a:t>
            </a:r>
            <a:r>
              <a:rPr lang="zh-CN" altLang="zh-CN" sz="2000" baseline="0" dirty="0">
                <a:solidFill>
                  <a:srgbClr val="002F8C"/>
                </a:solidFill>
                <a:ea typeface="宋体" charset="-122"/>
              </a:rPr>
              <a:t> </a:t>
            </a:r>
            <a:endParaRPr lang="zh-CN" altLang="en-US" sz="2000" baseline="0" dirty="0">
              <a:solidFill>
                <a:srgbClr val="002F8C"/>
              </a:solidFill>
              <a:latin typeface="宋体" charset="-122"/>
            </a:endParaRPr>
          </a:p>
          <a:p>
            <a:pPr algn="just" fontAlgn="base">
              <a:lnSpc>
                <a:spcPct val="90000"/>
              </a:lnSpc>
              <a:spcBef>
                <a:spcPct val="0"/>
              </a:spcBef>
            </a:pPr>
            <a:r>
              <a:rPr lang="zh-CN" altLang="en-US" sz="2400" baseline="0" dirty="0">
                <a:solidFill>
                  <a:srgbClr val="002F8C"/>
                </a:solidFill>
              </a:rPr>
              <a:t>       </a:t>
            </a:r>
            <a:r>
              <a:rPr lang="zh-CN" altLang="en-US" sz="2400" dirty="0" smtClean="0">
                <a:solidFill>
                  <a:srgbClr val="002F8C"/>
                </a:solidFill>
              </a:rPr>
              <a:t> </a:t>
            </a:r>
            <a:r>
              <a:rPr lang="en-US" altLang="zh-CN" sz="2400" dirty="0" smtClean="0">
                <a:solidFill>
                  <a:srgbClr val="002F8C"/>
                </a:solidFill>
              </a:rPr>
              <a:t>for</a:t>
            </a:r>
            <a:r>
              <a:rPr lang="en-US" altLang="zh-CN" sz="2400" baseline="0" dirty="0" smtClean="0">
                <a:solidFill>
                  <a:srgbClr val="002F8C"/>
                </a:solidFill>
              </a:rPr>
              <a:t>(q=list; q</a:t>
            </a:r>
            <a:r>
              <a:rPr lang="en-US" altLang="zh-CN" sz="2400" baseline="0" dirty="0">
                <a:solidFill>
                  <a:srgbClr val="002F8C"/>
                </a:solidFill>
              </a:rPr>
              <a:t>!=list  </a:t>
            </a:r>
            <a:r>
              <a:rPr lang="en-US" altLang="zh-CN" sz="2200" baseline="0" dirty="0">
                <a:solidFill>
                  <a:srgbClr val="002F8C"/>
                </a:solidFill>
              </a:rPr>
              <a:t>&amp;&amp;</a:t>
            </a:r>
            <a:r>
              <a:rPr lang="en-US" altLang="zh-CN" sz="2400" baseline="0" dirty="0">
                <a:solidFill>
                  <a:srgbClr val="002F8C"/>
                </a:solidFill>
              </a:rPr>
              <a:t>  q</a:t>
            </a:r>
            <a:r>
              <a:rPr lang="en-US" altLang="zh-CN" sz="2400" baseline="0" dirty="0">
                <a:solidFill>
                  <a:srgbClr val="002F8C"/>
                </a:solidFill>
                <a:latin typeface="宋体" charset="-122"/>
                <a:ea typeface="宋体" charset="-122"/>
              </a:rPr>
              <a:t>-</a:t>
            </a:r>
            <a:r>
              <a:rPr lang="en-US" altLang="zh-CN" sz="2400" baseline="0" dirty="0">
                <a:solidFill>
                  <a:srgbClr val="002F8C"/>
                </a:solidFill>
              </a:rPr>
              <a:t>&gt;data!=</a:t>
            </a:r>
            <a:r>
              <a:rPr lang="en-US" altLang="zh-CN" sz="2400" baseline="0" dirty="0" smtClean="0">
                <a:solidFill>
                  <a:srgbClr val="002F8C"/>
                </a:solidFill>
              </a:rPr>
              <a:t>x; q=q-&gt;</a:t>
            </a:r>
            <a:r>
              <a:rPr lang="en-US" altLang="zh-CN" sz="2400" baseline="0" dirty="0" err="1" smtClean="0">
                <a:solidFill>
                  <a:srgbClr val="002F8C"/>
                </a:solidFill>
              </a:rPr>
              <a:t>rlink</a:t>
            </a:r>
            <a:r>
              <a:rPr lang="en-US" altLang="zh-CN" sz="2400" baseline="0" dirty="0" smtClean="0">
                <a:solidFill>
                  <a:srgbClr val="002F8C"/>
                </a:solidFill>
              </a:rPr>
              <a:t>) </a:t>
            </a:r>
            <a:r>
              <a:rPr lang="en-US" altLang="zh-CN" sz="2100" baseline="0" dirty="0" smtClean="0">
                <a:solidFill>
                  <a:srgbClr val="002F8C"/>
                </a:solidFill>
                <a:ea typeface="宋体" charset="-122"/>
              </a:rPr>
              <a:t>/*</a:t>
            </a:r>
            <a:r>
              <a:rPr lang="en-US" altLang="zh-CN" sz="2100" baseline="0" dirty="0" smtClean="0">
                <a:solidFill>
                  <a:srgbClr val="002F8C"/>
                </a:solidFill>
                <a:latin typeface="宋体" charset="-122"/>
              </a:rPr>
              <a:t> </a:t>
            </a:r>
            <a:r>
              <a:rPr lang="zh-CN" altLang="en-US" sz="2100" baseline="0" dirty="0">
                <a:solidFill>
                  <a:srgbClr val="002F8C"/>
                </a:solidFill>
                <a:latin typeface="宋体" charset="-122"/>
                <a:ea typeface="幼圆" pitchFamily="49" charset="-122"/>
              </a:rPr>
              <a:t>找满足条件的链结点</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a:t>
            </a:r>
            <a:r>
              <a:rPr lang="en-US" altLang="zh-CN" sz="2400" baseline="0" dirty="0" smtClean="0">
                <a:solidFill>
                  <a:srgbClr val="002F8C"/>
                </a:solidFill>
              </a:rPr>
              <a:t>；</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if(q==list) </a:t>
            </a:r>
          </a:p>
          <a:p>
            <a:pPr algn="just" fontAlgn="base">
              <a:lnSpc>
                <a:spcPct val="90000"/>
              </a:lnSpc>
              <a:spcBef>
                <a:spcPct val="0"/>
              </a:spcBef>
            </a:pPr>
            <a:r>
              <a:rPr lang="en-US" altLang="zh-CN" sz="2400" baseline="0" dirty="0">
                <a:solidFill>
                  <a:srgbClr val="002F8C"/>
                </a:solidFill>
              </a:rPr>
              <a:t>              return </a:t>
            </a:r>
            <a:r>
              <a:rPr lang="en-US" altLang="zh-CN" sz="2400" baseline="0" dirty="0">
                <a:solidFill>
                  <a:srgbClr val="002F8C"/>
                </a:solidFill>
                <a:latin typeface="宋体" charset="-122"/>
                <a:ea typeface="宋体" charset="-122"/>
              </a:rPr>
              <a:t>-</a:t>
            </a:r>
            <a:r>
              <a:rPr lang="en-US" altLang="zh-CN" sz="2400" baseline="0" dirty="0">
                <a:solidFill>
                  <a:srgbClr val="002F8C"/>
                </a:solidFill>
              </a:rPr>
              <a:t>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没有找到满足条件的结点</a:t>
            </a:r>
            <a:r>
              <a:rPr lang="zh-CN" altLang="en-US" sz="2100" baseline="0" dirty="0">
                <a:solidFill>
                  <a:srgbClr val="002F8C"/>
                </a:solidFill>
                <a:latin typeface="宋体" charset="-122"/>
              </a:rPr>
              <a:t> *</a:t>
            </a:r>
            <a:r>
              <a:rPr lang="zh-CN" altLang="zh-CN" sz="2100" baseline="0" dirty="0">
                <a:solidFill>
                  <a:srgbClr val="002F8C"/>
                </a:solidFill>
                <a:ea typeface="宋体" charset="-122"/>
              </a:rPr>
              <a:t>/</a:t>
            </a:r>
            <a:r>
              <a:rPr lang="zh-CN" altLang="zh-CN" sz="2400" baseline="0" dirty="0">
                <a:solidFill>
                  <a:srgbClr val="002F8C"/>
                </a:solidFill>
                <a:ea typeface="宋体" charset="-122"/>
              </a:rPr>
              <a:t> </a:t>
            </a:r>
            <a:endParaRPr lang="zh-CN" altLang="en-US" sz="2400" baseline="0" dirty="0">
              <a:solidFill>
                <a:srgbClr val="002F8C"/>
              </a:solidFill>
              <a:ea typeface="宋体" charset="-122"/>
            </a:endParaRPr>
          </a:p>
        </p:txBody>
      </p:sp>
      <p:sp>
        <p:nvSpPr>
          <p:cNvPr id="341028" name="Rectangle 36"/>
          <p:cNvSpPr>
            <a:spLocks noChangeArrowheads="1"/>
          </p:cNvSpPr>
          <p:nvPr/>
        </p:nvSpPr>
        <p:spPr bwMode="auto">
          <a:xfrm>
            <a:off x="973138" y="3614738"/>
            <a:ext cx="4419600" cy="457200"/>
          </a:xfrm>
          <a:prstGeom prst="rect">
            <a:avLst/>
          </a:prstGeom>
          <a:noFill/>
          <a:ln w="9525">
            <a:noFill/>
            <a:miter lim="800000"/>
            <a:headEnd/>
            <a:tailEnd/>
          </a:ln>
        </p:spPr>
        <p:txBody>
          <a:bodyPr anchor="ctr">
            <a:spAutoFit/>
          </a:bodyPr>
          <a:lstStyle/>
          <a:p>
            <a:pPr fontAlgn="base"/>
            <a:r>
              <a:rPr lang="zh-CN" altLang="en-US" sz="2400" baseline="0">
                <a:solidFill>
                  <a:srgbClr val="FF3300"/>
                </a:solidFill>
              </a:rPr>
              <a:t> </a:t>
            </a:r>
            <a:r>
              <a:rPr lang="en-US" altLang="zh-CN" sz="2400" baseline="0">
                <a:solidFill>
                  <a:srgbClr val="FF3300"/>
                </a:solidFill>
              </a:rPr>
              <a:t>q</a:t>
            </a:r>
            <a:r>
              <a:rPr lang="en-US" altLang="zh-CN" sz="2400" baseline="0">
                <a:solidFill>
                  <a:srgbClr val="FF3300"/>
                </a:solidFill>
                <a:latin typeface="宋体" charset="-122"/>
                <a:ea typeface="宋体" charset="-122"/>
              </a:rPr>
              <a:t>-</a:t>
            </a:r>
            <a:r>
              <a:rPr lang="en-US" altLang="zh-CN" sz="2400" baseline="0">
                <a:solidFill>
                  <a:srgbClr val="FF3300"/>
                </a:solidFill>
              </a:rPr>
              <a:t>&gt;llink</a:t>
            </a:r>
            <a:r>
              <a:rPr lang="en-US" altLang="zh-CN" sz="2400" baseline="0">
                <a:solidFill>
                  <a:srgbClr val="FF3300"/>
                </a:solidFill>
                <a:latin typeface="宋体" charset="-122"/>
                <a:ea typeface="宋体" charset="-122"/>
              </a:rPr>
              <a:t>-</a:t>
            </a:r>
            <a:r>
              <a:rPr lang="en-US" altLang="zh-CN" sz="2400" baseline="0">
                <a:solidFill>
                  <a:srgbClr val="FF3300"/>
                </a:solidFill>
              </a:rPr>
              <a:t>&gt;rlink=q</a:t>
            </a:r>
            <a:r>
              <a:rPr lang="en-US" altLang="zh-CN" sz="2400" baseline="0">
                <a:solidFill>
                  <a:srgbClr val="FF3300"/>
                </a:solidFill>
                <a:latin typeface="宋体" charset="-122"/>
                <a:ea typeface="宋体" charset="-122"/>
              </a:rPr>
              <a:t>-</a:t>
            </a:r>
            <a:r>
              <a:rPr lang="en-US" altLang="zh-CN" sz="2400" baseline="0">
                <a:solidFill>
                  <a:srgbClr val="FF3300"/>
                </a:solidFill>
              </a:rPr>
              <a:t>&gt;rlink;</a:t>
            </a:r>
          </a:p>
        </p:txBody>
      </p:sp>
      <p:sp>
        <p:nvSpPr>
          <p:cNvPr id="341029" name="Rectangle 37"/>
          <p:cNvSpPr>
            <a:spLocks noChangeArrowheads="1"/>
          </p:cNvSpPr>
          <p:nvPr/>
        </p:nvSpPr>
        <p:spPr bwMode="auto">
          <a:xfrm>
            <a:off x="974725" y="3941763"/>
            <a:ext cx="4335463" cy="457200"/>
          </a:xfrm>
          <a:prstGeom prst="rect">
            <a:avLst/>
          </a:prstGeom>
          <a:noFill/>
          <a:ln w="9525">
            <a:noFill/>
            <a:miter lim="800000"/>
            <a:headEnd/>
            <a:tailEnd/>
          </a:ln>
        </p:spPr>
        <p:txBody>
          <a:bodyPr anchor="ctr">
            <a:spAutoFit/>
          </a:bodyPr>
          <a:lstStyle/>
          <a:p>
            <a:pPr fontAlgn="base"/>
            <a:r>
              <a:rPr lang="zh-CN" altLang="zh-CN" sz="2400" baseline="0">
                <a:solidFill>
                  <a:srgbClr val="FF3300"/>
                </a:solidFill>
              </a:rPr>
              <a:t> </a:t>
            </a:r>
            <a:r>
              <a:rPr lang="zh-CN" altLang="en-US" sz="2400" baseline="0">
                <a:solidFill>
                  <a:srgbClr val="FF3300"/>
                </a:solidFill>
              </a:rPr>
              <a:t>q</a:t>
            </a:r>
            <a:r>
              <a:rPr lang="zh-CN" altLang="en-US" sz="2400" baseline="0">
                <a:solidFill>
                  <a:srgbClr val="FF3300"/>
                </a:solidFill>
                <a:latin typeface="宋体" charset="-122"/>
                <a:ea typeface="宋体" charset="-122"/>
              </a:rPr>
              <a:t>-</a:t>
            </a:r>
            <a:r>
              <a:rPr lang="zh-CN" altLang="en-US" sz="2400" baseline="0">
                <a:solidFill>
                  <a:srgbClr val="FF3300"/>
                </a:solidFill>
              </a:rPr>
              <a:t>&gt;</a:t>
            </a:r>
            <a:r>
              <a:rPr lang="en-US" altLang="zh-CN" sz="2400" baseline="0">
                <a:solidFill>
                  <a:srgbClr val="FF3300"/>
                </a:solidFill>
              </a:rPr>
              <a:t>rlink</a:t>
            </a:r>
            <a:r>
              <a:rPr lang="en-US" altLang="zh-CN" sz="2400" baseline="0">
                <a:solidFill>
                  <a:srgbClr val="FF3300"/>
                </a:solidFill>
                <a:latin typeface="宋体" charset="-122"/>
                <a:ea typeface="宋体" charset="-122"/>
              </a:rPr>
              <a:t>-</a:t>
            </a:r>
            <a:r>
              <a:rPr lang="en-US" altLang="zh-CN" sz="2400" baseline="0">
                <a:solidFill>
                  <a:srgbClr val="FF3300"/>
                </a:solidFill>
              </a:rPr>
              <a:t>&gt;llink=q</a:t>
            </a:r>
            <a:r>
              <a:rPr lang="en-US" altLang="zh-CN" sz="2400" baseline="0">
                <a:solidFill>
                  <a:srgbClr val="FF3300"/>
                </a:solidFill>
                <a:latin typeface="宋体" charset="-122"/>
                <a:ea typeface="宋体" charset="-122"/>
              </a:rPr>
              <a:t>-</a:t>
            </a:r>
            <a:r>
              <a:rPr lang="en-US" altLang="zh-CN" sz="2400" baseline="0">
                <a:solidFill>
                  <a:srgbClr val="FF3300"/>
                </a:solidFill>
              </a:rPr>
              <a:t>&gt;llink;</a:t>
            </a:r>
          </a:p>
        </p:txBody>
      </p:sp>
      <p:sp>
        <p:nvSpPr>
          <p:cNvPr id="341030" name="Rectangle 38"/>
          <p:cNvSpPr>
            <a:spLocks noChangeArrowheads="1"/>
          </p:cNvSpPr>
          <p:nvPr/>
        </p:nvSpPr>
        <p:spPr bwMode="auto">
          <a:xfrm>
            <a:off x="1066800" y="4283075"/>
            <a:ext cx="8077200" cy="457200"/>
          </a:xfrm>
          <a:prstGeom prst="rect">
            <a:avLst/>
          </a:prstGeom>
          <a:noFill/>
          <a:ln w="9525">
            <a:noFill/>
            <a:miter lim="800000"/>
            <a:headEnd/>
            <a:tailEnd/>
          </a:ln>
        </p:spPr>
        <p:txBody>
          <a:bodyPr anchor="ctr">
            <a:spAutoFit/>
          </a:bodyPr>
          <a:lstStyle/>
          <a:p>
            <a:pPr fontAlgn="base"/>
            <a:r>
              <a:rPr lang="en-US" altLang="zh-CN" sz="2400" baseline="0">
                <a:solidFill>
                  <a:srgbClr val="002F8C"/>
                </a:solidFill>
              </a:rPr>
              <a:t>free(q);                               </a:t>
            </a:r>
            <a:r>
              <a:rPr lang="en-US" altLang="zh-CN" sz="2100" baseline="0">
                <a:solidFill>
                  <a:srgbClr val="002F8C"/>
                </a:solidFill>
                <a:ea typeface="宋体" charset="-122"/>
              </a:rPr>
              <a:t>/*</a:t>
            </a:r>
            <a:r>
              <a:rPr lang="en-US" altLang="zh-CN" sz="2100" baseline="0">
                <a:solidFill>
                  <a:srgbClr val="002F8C"/>
                </a:solidFill>
                <a:latin typeface="宋体" charset="-122"/>
              </a:rPr>
              <a:t> </a:t>
            </a:r>
            <a:r>
              <a:rPr lang="zh-CN" altLang="en-US" sz="2100" baseline="0">
                <a:solidFill>
                  <a:srgbClr val="002F8C"/>
                </a:solidFill>
                <a:latin typeface="宋体" charset="-122"/>
                <a:ea typeface="幼圆" pitchFamily="49" charset="-122"/>
              </a:rPr>
              <a:t>释放被删除的结点的存储空间</a:t>
            </a:r>
            <a:r>
              <a:rPr lang="zh-CN" altLang="en-US" sz="2100" baseline="0">
                <a:solidFill>
                  <a:srgbClr val="002F8C"/>
                </a:solidFill>
                <a:latin typeface="宋体" charset="-122"/>
              </a:rPr>
              <a:t> </a:t>
            </a:r>
            <a:r>
              <a:rPr lang="zh-CN" altLang="en-US" sz="2100" baseline="0">
                <a:solidFill>
                  <a:srgbClr val="002F8C"/>
                </a:solidFill>
                <a:ea typeface="宋体" charset="-122"/>
              </a:rPr>
              <a:t>*</a:t>
            </a:r>
            <a:r>
              <a:rPr lang="zh-CN" altLang="zh-CN" sz="2100" baseline="0">
                <a:solidFill>
                  <a:srgbClr val="002F8C"/>
                </a:solidFill>
                <a:ea typeface="宋体" charset="-122"/>
              </a:rPr>
              <a:t>/ </a:t>
            </a:r>
            <a:endParaRPr lang="zh-CN" altLang="en-US" sz="2100" baseline="0">
              <a:solidFill>
                <a:srgbClr val="002F8C"/>
              </a:solidFill>
              <a:ea typeface="宋体" charset="-122"/>
            </a:endParaRPr>
          </a:p>
        </p:txBody>
      </p:sp>
      <p:sp>
        <p:nvSpPr>
          <p:cNvPr id="341032" name="Rectangle 40"/>
          <p:cNvSpPr>
            <a:spLocks noChangeArrowheads="1"/>
          </p:cNvSpPr>
          <p:nvPr/>
        </p:nvSpPr>
        <p:spPr bwMode="auto">
          <a:xfrm>
            <a:off x="495300" y="1223115"/>
            <a:ext cx="4948342" cy="4016484"/>
          </a:xfrm>
          <a:prstGeom prst="rect">
            <a:avLst/>
          </a:prstGeom>
          <a:noFill/>
          <a:ln w="9525">
            <a:noFill/>
            <a:miter lim="800000"/>
            <a:headEnd/>
            <a:tailEnd/>
          </a:ln>
        </p:spPr>
        <p:txBody>
          <a:bodyPr wrap="none" anchor="ctr">
            <a:spAutoFit/>
          </a:bodyPr>
          <a:lstStyle/>
          <a:p>
            <a:pPr fontAlgn="base">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smtClean="0">
                <a:solidFill>
                  <a:srgbClr val="002F8C"/>
                </a:solidFill>
              </a:rPr>
              <a:t>deleteDNode</a:t>
            </a:r>
            <a:r>
              <a:rPr lang="en-US" altLang="zh-CN" sz="2300" baseline="0" dirty="0" smtClean="0">
                <a:solidFill>
                  <a:srgbClr val="002F8C"/>
                </a:solidFill>
              </a:rPr>
              <a:t>(</a:t>
            </a:r>
            <a:r>
              <a:rPr lang="en-US" altLang="zh-CN" sz="2300" baseline="0" dirty="0" err="1" smtClean="0">
                <a:solidFill>
                  <a:srgbClr val="002F8C"/>
                </a:solidFill>
              </a:rPr>
              <a:t>DNodeptr</a:t>
            </a:r>
            <a:r>
              <a:rPr lang="en-US" altLang="zh-CN" sz="2300" baseline="0" dirty="0" smtClean="0">
                <a:solidFill>
                  <a:srgbClr val="002F8C"/>
                </a:solidFill>
              </a:rPr>
              <a:t> </a:t>
            </a:r>
            <a:r>
              <a:rPr lang="en-US" altLang="zh-CN" sz="2300" baseline="0" dirty="0">
                <a:solidFill>
                  <a:srgbClr val="002F8C"/>
                </a:solidFill>
              </a:rPr>
              <a:t>list, </a:t>
            </a:r>
            <a:r>
              <a:rPr lang="en-US" altLang="zh-CN" sz="2300" baseline="0" dirty="0" err="1">
                <a:solidFill>
                  <a:srgbClr val="002F8C"/>
                </a:solidFill>
              </a:rPr>
              <a:t>ElemType</a:t>
            </a:r>
            <a:r>
              <a:rPr lang="en-US" altLang="zh-CN" sz="2300" baseline="0" dirty="0">
                <a:solidFill>
                  <a:srgbClr val="002F8C"/>
                </a:solidFill>
              </a:rPr>
              <a:t> x)</a:t>
            </a:r>
          </a:p>
          <a:p>
            <a:pPr fontAlgn="base">
              <a:spcBef>
                <a:spcPct val="0"/>
              </a:spcBef>
            </a:pPr>
            <a:r>
              <a:rPr lang="en-US" altLang="zh-CN" sz="2300" baseline="0" dirty="0">
                <a:solidFill>
                  <a:srgbClr val="002F8C"/>
                </a:solidFill>
              </a:rPr>
              <a:t>{      </a:t>
            </a:r>
            <a:r>
              <a:rPr lang="en-US" altLang="zh-CN" sz="2300" baseline="0" dirty="0" err="1" smtClean="0">
                <a:solidFill>
                  <a:srgbClr val="002F8C"/>
                </a:solidFill>
              </a:rPr>
              <a:t>DNodeptr</a:t>
            </a:r>
            <a:r>
              <a:rPr lang="en-US" altLang="zh-CN" sz="2300" baseline="0" dirty="0" smtClean="0">
                <a:solidFill>
                  <a:srgbClr val="002F8C"/>
                </a:solidFill>
              </a:rPr>
              <a:t> </a:t>
            </a:r>
            <a:r>
              <a:rPr lang="en-US" altLang="zh-CN" sz="2300" baseline="0" dirty="0" smtClean="0">
                <a:solidFill>
                  <a:srgbClr val="002F8C"/>
                </a:solidFill>
              </a:rPr>
              <a:t>q</a:t>
            </a:r>
            <a:r>
              <a:rPr lang="en-US" altLang="zh-CN" sz="2300" baseline="0" dirty="0">
                <a:solidFill>
                  <a:srgbClr val="002F8C"/>
                </a:solidFill>
              </a:rPr>
              <a:t>;</a:t>
            </a: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400" baseline="0" dirty="0">
              <a:solidFill>
                <a:srgbClr val="002F8C"/>
              </a:solidFill>
            </a:endParaRPr>
          </a:p>
          <a:p>
            <a:pPr fontAlgn="base">
              <a:spcBef>
                <a:spcPct val="0"/>
              </a:spcBef>
            </a:pPr>
            <a:r>
              <a:rPr lang="en-US" altLang="zh-CN" sz="2400" baseline="0" dirty="0">
                <a:solidFill>
                  <a:srgbClr val="002F8C"/>
                </a:solidFill>
              </a:rPr>
              <a:t>}</a:t>
            </a:r>
          </a:p>
        </p:txBody>
      </p:sp>
      <p:sp>
        <p:nvSpPr>
          <p:cNvPr id="341048" name="Rectangle 56"/>
          <p:cNvSpPr>
            <a:spLocks noChangeArrowheads="1"/>
          </p:cNvSpPr>
          <p:nvPr/>
        </p:nvSpPr>
        <p:spPr bwMode="auto">
          <a:xfrm>
            <a:off x="1066800" y="4570413"/>
            <a:ext cx="7696200" cy="457200"/>
          </a:xfrm>
          <a:prstGeom prst="rect">
            <a:avLst/>
          </a:prstGeom>
          <a:noFill/>
          <a:ln w="9525">
            <a:noFill/>
            <a:miter lim="800000"/>
            <a:headEnd/>
            <a:tailEnd/>
          </a:ln>
        </p:spPr>
        <p:txBody>
          <a:bodyPr anchor="ctr">
            <a:spAutoFit/>
          </a:bodyPr>
          <a:lstStyle/>
          <a:p>
            <a:pPr fontAlgn="base"/>
            <a:r>
              <a:rPr lang="en-US" altLang="zh-CN" sz="2400" baseline="0">
                <a:solidFill>
                  <a:srgbClr val="002F8C"/>
                </a:solidFill>
              </a:rPr>
              <a:t>return 1;                            </a:t>
            </a:r>
            <a:r>
              <a:rPr lang="en-US" altLang="zh-CN" sz="2100" baseline="0">
                <a:solidFill>
                  <a:srgbClr val="002F8C"/>
                </a:solidFill>
                <a:ea typeface="宋体" charset="-122"/>
              </a:rPr>
              <a:t>/*</a:t>
            </a:r>
            <a:r>
              <a:rPr lang="en-US" altLang="zh-CN" sz="2100" baseline="0">
                <a:solidFill>
                  <a:srgbClr val="002F8C"/>
                </a:solidFill>
                <a:latin typeface="宋体" charset="-122"/>
              </a:rPr>
              <a:t> </a:t>
            </a:r>
            <a:r>
              <a:rPr lang="zh-CN" altLang="en-US" sz="2100" baseline="0">
                <a:solidFill>
                  <a:srgbClr val="002F8C"/>
                </a:solidFill>
                <a:latin typeface="宋体" charset="-122"/>
                <a:ea typeface="幼圆" pitchFamily="49" charset="-122"/>
              </a:rPr>
              <a:t>删除成功</a:t>
            </a:r>
            <a:r>
              <a:rPr lang="zh-CN" altLang="en-US" sz="2100" baseline="0">
                <a:solidFill>
                  <a:srgbClr val="002F8C"/>
                </a:solidFill>
                <a:latin typeface="宋体" charset="-122"/>
              </a:rPr>
              <a:t> </a:t>
            </a:r>
            <a:r>
              <a:rPr lang="zh-CN" altLang="en-US" sz="2100" baseline="0">
                <a:solidFill>
                  <a:srgbClr val="002F8C"/>
                </a:solidFill>
                <a:ea typeface="宋体" charset="-122"/>
              </a:rPr>
              <a:t>*</a:t>
            </a:r>
            <a:r>
              <a:rPr lang="zh-CN" altLang="zh-CN" sz="2100" baseline="0">
                <a:solidFill>
                  <a:srgbClr val="002F8C"/>
                </a:solidFill>
                <a:ea typeface="宋体" charset="-122"/>
              </a:rPr>
              <a:t>/ </a:t>
            </a:r>
            <a:endParaRPr lang="en-US" altLang="zh-CN" sz="2100" baseline="0">
              <a:solidFill>
                <a:srgbClr val="002F8C"/>
              </a:solidFill>
              <a:ea typeface="宋体" charset="-122"/>
            </a:endParaRPr>
          </a:p>
        </p:txBody>
      </p:sp>
      <p:grpSp>
        <p:nvGrpSpPr>
          <p:cNvPr id="2" name="Group 69"/>
          <p:cNvGrpSpPr>
            <a:grpSpLocks/>
          </p:cNvGrpSpPr>
          <p:nvPr/>
        </p:nvGrpSpPr>
        <p:grpSpPr bwMode="auto">
          <a:xfrm>
            <a:off x="827584" y="1772816"/>
            <a:ext cx="7720013" cy="1368152"/>
            <a:chOff x="672" y="1044"/>
            <a:chExt cx="4863" cy="1020"/>
          </a:xfrm>
        </p:grpSpPr>
        <p:sp>
          <p:nvSpPr>
            <p:cNvPr id="57390" name="Rectangle 60"/>
            <p:cNvSpPr>
              <a:spLocks noChangeArrowheads="1"/>
            </p:cNvSpPr>
            <p:nvPr/>
          </p:nvSpPr>
          <p:spPr bwMode="auto">
            <a:xfrm>
              <a:off x="672" y="1392"/>
              <a:ext cx="3266"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2600" b="0"/>
            </a:p>
          </p:txBody>
        </p:sp>
        <p:sp>
          <p:nvSpPr>
            <p:cNvPr id="57392" name="Text Box 62"/>
            <p:cNvSpPr txBox="1">
              <a:spLocks noChangeArrowheads="1"/>
            </p:cNvSpPr>
            <p:nvPr/>
          </p:nvSpPr>
          <p:spPr bwMode="auto">
            <a:xfrm>
              <a:off x="3560" y="1044"/>
              <a:ext cx="1960" cy="291"/>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4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4800600" y="304800"/>
            <a:ext cx="3124200" cy="660400"/>
            <a:chOff x="3252" y="168"/>
            <a:chExt cx="1968" cy="416"/>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6"/>
          <p:cNvGrpSpPr>
            <a:grpSpLocks/>
          </p:cNvGrpSpPr>
          <p:nvPr/>
        </p:nvGrpSpPr>
        <p:grpSpPr bwMode="auto">
          <a:xfrm>
            <a:off x="1271588" y="5300663"/>
            <a:ext cx="6324600" cy="1219200"/>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2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89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280" y="3585"/>
                <a:ext cx="212" cy="288"/>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7374" name="Text Box 100"/>
              <p:cNvSpPr txBox="1">
                <a:spLocks noChangeArrowheads="1"/>
              </p:cNvSpPr>
              <p:nvPr/>
            </p:nvSpPr>
            <p:spPr bwMode="auto">
              <a:xfrm>
                <a:off x="2041" y="3780"/>
                <a:ext cx="192" cy="240"/>
              </a:xfrm>
              <a:prstGeom prst="rect">
                <a:avLst/>
              </a:prstGeom>
              <a:noFill/>
              <a:ln w="9525">
                <a:noFill/>
                <a:miter lim="800000"/>
                <a:headEnd/>
                <a:tailEnd/>
              </a:ln>
            </p:spPr>
            <p:txBody>
              <a:bodyPr wrap="none">
                <a:spAutoFit/>
              </a:bodyPr>
              <a:lstStyle/>
              <a:p>
                <a:pPr algn="ctr"/>
                <a:r>
                  <a:rPr lang="en-US" altLang="zh-CN" sz="1900" i="1" baseline="0">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393700" y="239713"/>
            <a:ext cx="2011363" cy="885825"/>
            <a:chOff x="248" y="111"/>
            <a:chExt cx="1267" cy="558"/>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696789">
              <a:off x="330" y="111"/>
              <a:ext cx="1185" cy="442"/>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i="1" baseline="0">
                  <a:solidFill>
                    <a:srgbClr val="FFFF00"/>
                  </a:solidFill>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slide(fromLeft)">
                                      <p:cBhvr>
                                        <p:cTn id="17" dur="500"/>
                                        <p:tgtEl>
                                          <p:spTgt spid="341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41029"/>
                                        </p:tgtEl>
                                        <p:attrNameLst>
                                          <p:attrName>style.visibility</p:attrName>
                                        </p:attrNameLst>
                                      </p:cBhvr>
                                      <p:to>
                                        <p:strVal val="visible"/>
                                      </p:to>
                                    </p:set>
                                    <p:animEffect transition="in" filter="slide(fromLeft)">
                                      <p:cBhvr>
                                        <p:cTn id="22" dur="500"/>
                                        <p:tgtEl>
                                          <p:spTgt spid="341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1030"/>
                                        </p:tgtEl>
                                        <p:attrNameLst>
                                          <p:attrName>style.visibility</p:attrName>
                                        </p:attrNameLst>
                                      </p:cBhvr>
                                      <p:to>
                                        <p:strVal val="visible"/>
                                      </p:to>
                                    </p:set>
                                    <p:animEffect transition="in" filter="dissolve">
                                      <p:cBhvr>
                                        <p:cTn id="27" dur="500"/>
                                        <p:tgtEl>
                                          <p:spTgt spid="341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1048"/>
                                        </p:tgtEl>
                                        <p:attrNameLst>
                                          <p:attrName>style.visibility</p:attrName>
                                        </p:attrNameLst>
                                      </p:cBhvr>
                                      <p:to>
                                        <p:strVal val="visible"/>
                                      </p:to>
                                    </p:set>
                                    <p:animEffect transition="in" filter="dissolve">
                                      <p:cBhvr>
                                        <p:cTn id="32" dur="500"/>
                                        <p:tgtEl>
                                          <p:spTgt spid="3410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1032"/>
                                        </p:tgtEl>
                                        <p:attrNameLst>
                                          <p:attrName>style.visibility</p:attrName>
                                        </p:attrNameLst>
                                      </p:cBhvr>
                                      <p:to>
                                        <p:strVal val="visible"/>
                                      </p:to>
                                    </p:set>
                                    <p:animEffect transition="in" filter="wipe(left)">
                                      <p:cBhvr>
                                        <p:cTn id="37" dur="500"/>
                                        <p:tgtEl>
                                          <p:spTgt spid="3410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3"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autoUpdateAnimBg="0"/>
      <p:bldP spid="341029" grpId="0" autoUpdateAnimBg="0"/>
      <p:bldP spid="341030" grpId="0" autoUpdateAnimBg="0"/>
      <p:bldP spid="341032" grpId="0" autoUpdateAnimBg="0"/>
      <p:bldP spid="341048"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1908175" y="1439863"/>
            <a:ext cx="4897438"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grpSp>
        <p:nvGrpSpPr>
          <p:cNvPr id="2" name="Group 5"/>
          <p:cNvGrpSpPr>
            <a:grpSpLocks/>
          </p:cNvGrpSpPr>
          <p:nvPr/>
        </p:nvGrpSpPr>
        <p:grpSpPr bwMode="auto">
          <a:xfrm>
            <a:off x="1763713" y="2266950"/>
            <a:ext cx="6121400" cy="87471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1</a:t>
              </a:r>
            </a:p>
          </p:txBody>
        </p:sp>
        <p:sp>
          <p:nvSpPr>
            <p:cNvPr id="58503" name="Text Box 44"/>
            <p:cNvSpPr txBox="1">
              <a:spLocks noChangeArrowheads="1"/>
            </p:cNvSpPr>
            <p:nvPr/>
          </p:nvSpPr>
          <p:spPr bwMode="auto">
            <a:xfrm>
              <a:off x="2228" y="1365"/>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2</a:t>
              </a:r>
            </a:p>
          </p:txBody>
        </p:sp>
        <p:sp>
          <p:nvSpPr>
            <p:cNvPr id="58504" name="Text Box 45"/>
            <p:cNvSpPr txBox="1">
              <a:spLocks noChangeArrowheads="1"/>
            </p:cNvSpPr>
            <p:nvPr/>
          </p:nvSpPr>
          <p:spPr bwMode="auto">
            <a:xfrm>
              <a:off x="2816"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3</a:t>
              </a:r>
            </a:p>
          </p:txBody>
        </p:sp>
        <p:sp>
          <p:nvSpPr>
            <p:cNvPr id="58505" name="Text Box 46"/>
            <p:cNvSpPr txBox="1">
              <a:spLocks noChangeArrowheads="1"/>
            </p:cNvSpPr>
            <p:nvPr/>
          </p:nvSpPr>
          <p:spPr bwMode="auto">
            <a:xfrm>
              <a:off x="3828" y="1354"/>
              <a:ext cx="337"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000" baseline="-50000">
                  <a:solidFill>
                    <a:srgbClr val="000099"/>
                  </a:solidFill>
                </a:rPr>
                <a:t>n-1</a:t>
              </a:r>
            </a:p>
          </p:txBody>
        </p:sp>
        <p:sp>
          <p:nvSpPr>
            <p:cNvPr id="58506" name="Text Box 47"/>
            <p:cNvSpPr txBox="1">
              <a:spLocks noChangeArrowheads="1"/>
            </p:cNvSpPr>
            <p:nvPr/>
          </p:nvSpPr>
          <p:spPr bwMode="auto">
            <a:xfrm>
              <a:off x="4470" y="1361"/>
              <a:ext cx="263"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310" cy="240"/>
            </a:xfrm>
            <a:prstGeom prst="rect">
              <a:avLst/>
            </a:prstGeom>
            <a:noFill/>
            <a:ln w="12700" cap="sq">
              <a:noFill/>
              <a:miter lim="800000"/>
              <a:headEnd/>
              <a:tailEnd/>
            </a:ln>
          </p:spPr>
          <p:txBody>
            <a:bodyPr wrap="none">
              <a:spAutoFit/>
            </a:bodyPr>
            <a:lstStyle/>
            <a:p>
              <a:pPr>
                <a:spcBef>
                  <a:spcPct val="0"/>
                </a:spcBef>
              </a:pPr>
              <a:r>
                <a:rPr lang="en-US" altLang="zh-CN" sz="2800" dirty="0">
                  <a:solidFill>
                    <a:srgbClr val="FF3300"/>
                  </a:solidFill>
                </a:rPr>
                <a:t>list</a:t>
              </a:r>
              <a:endParaRPr lang="zh-CN" altLang="en-US" sz="2800" dirty="0">
                <a:solidFill>
                  <a:srgbClr val="FF3300"/>
                </a:solidFill>
              </a:endParaRPr>
            </a:p>
          </p:txBody>
        </p:sp>
      </p:grpSp>
      <p:grpSp>
        <p:nvGrpSpPr>
          <p:cNvPr id="9" name="Group 58"/>
          <p:cNvGrpSpPr>
            <a:grpSpLocks/>
          </p:cNvGrpSpPr>
          <p:nvPr/>
        </p:nvGrpSpPr>
        <p:grpSpPr bwMode="auto">
          <a:xfrm rot="319746">
            <a:off x="6372225" y="1412875"/>
            <a:ext cx="1295400" cy="792163"/>
            <a:chOff x="4468" y="436"/>
            <a:chExt cx="650" cy="433"/>
          </a:xfrm>
        </p:grpSpPr>
        <p:sp>
          <p:nvSpPr>
            <p:cNvPr id="58481" name="Freeform 59"/>
            <p:cNvSpPr>
              <a:spLocks/>
            </p:cNvSpPr>
            <p:nvPr/>
          </p:nvSpPr>
          <p:spPr bwMode="auto">
            <a:xfrm>
              <a:off x="4468" y="436"/>
              <a:ext cx="650" cy="433"/>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515" y="448"/>
              <a:ext cx="567" cy="369"/>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051050" y="549275"/>
            <a:ext cx="6193358" cy="657225"/>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2800" dirty="0">
                  <a:solidFill>
                    <a:schemeClr val="bg1"/>
                  </a:solidFill>
                  <a:ea typeface="黑体" pitchFamily="2" charset="-122"/>
                </a:rPr>
                <a:t>构造一</a:t>
              </a:r>
              <a:r>
                <a:rPr lang="zh-CN" altLang="en-US" sz="2800" dirty="0" smtClean="0">
                  <a:solidFill>
                    <a:schemeClr val="bg1"/>
                  </a:solidFill>
                  <a:ea typeface="黑体" pitchFamily="2" charset="-122"/>
                </a:rPr>
                <a:t>个双向</a:t>
              </a:r>
              <a:r>
                <a:rPr lang="zh-CN" altLang="en-US" sz="2800" dirty="0">
                  <a:solidFill>
                    <a:schemeClr val="bg1"/>
                  </a:solidFill>
                  <a:ea typeface="黑体" pitchFamily="2" charset="-122"/>
                </a:rPr>
                <a:t>循环链表</a:t>
              </a:r>
            </a:p>
          </p:txBody>
        </p:sp>
      </p:grpSp>
      <p:grpSp>
        <p:nvGrpSpPr>
          <p:cNvPr id="25" name="Group 378"/>
          <p:cNvGrpSpPr>
            <a:grpSpLocks/>
          </p:cNvGrpSpPr>
          <p:nvPr/>
        </p:nvGrpSpPr>
        <p:grpSpPr bwMode="auto">
          <a:xfrm>
            <a:off x="5424488" y="3255963"/>
            <a:ext cx="2343150" cy="942975"/>
            <a:chOff x="3417" y="2051"/>
            <a:chExt cx="1476" cy="594"/>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4057" y="2051"/>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入</a:t>
              </a:r>
            </a:p>
          </p:txBody>
        </p:sp>
        <p:sp>
          <p:nvSpPr>
            <p:cNvPr id="58387" name="Text Box 377"/>
            <p:cNvSpPr txBox="1">
              <a:spLocks noChangeArrowheads="1"/>
            </p:cNvSpPr>
            <p:nvPr/>
          </p:nvSpPr>
          <p:spPr bwMode="auto">
            <a:xfrm rot="291258">
              <a:off x="3740" y="2079"/>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46820"/>
                                        </p:tgtEl>
                                        <p:attrNameLst>
                                          <p:attrName>style.visibility</p:attrName>
                                        </p:attrNameLst>
                                      </p:cBhvr>
                                      <p:to>
                                        <p:strVal val="visible"/>
                                      </p:to>
                                    </p:set>
                                    <p:anim calcmode="lin" valueType="num">
                                      <p:cBhvr>
                                        <p:cTn id="7" dur="1000" fill="hold"/>
                                        <p:tgtEl>
                                          <p:spTgt spid="546820"/>
                                        </p:tgtEl>
                                        <p:attrNameLst>
                                          <p:attrName>ppt_w</p:attrName>
                                        </p:attrNameLst>
                                      </p:cBhvr>
                                      <p:tavLst>
                                        <p:tav tm="0">
                                          <p:val>
                                            <p:fltVal val="0"/>
                                          </p:val>
                                        </p:tav>
                                        <p:tav tm="100000">
                                          <p:val>
                                            <p:strVal val="#ppt_w"/>
                                          </p:val>
                                        </p:tav>
                                      </p:tavLst>
                                    </p:anim>
                                    <p:anim calcmode="lin" valueType="num">
                                      <p:cBhvr>
                                        <p:cTn id="8" dur="1000" fill="hold"/>
                                        <p:tgtEl>
                                          <p:spTgt spid="546820"/>
                                        </p:tgtEl>
                                        <p:attrNameLst>
                                          <p:attrName>ppt_h</p:attrName>
                                        </p:attrNameLst>
                                      </p:cBhvr>
                                      <p:tavLst>
                                        <p:tav tm="0">
                                          <p:val>
                                            <p:fltVal val="0"/>
                                          </p:val>
                                        </p:tav>
                                        <p:tav tm="100000">
                                          <p:val>
                                            <p:strVal val="#ppt_h"/>
                                          </p:val>
                                        </p:tav>
                                      </p:tavLst>
                                    </p:anim>
                                    <p:anim calcmode="lin" valueType="num">
                                      <p:cBhvr>
                                        <p:cTn id="9" dur="1000" fill="hold"/>
                                        <p:tgtEl>
                                          <p:spTgt spid="5468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68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52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 calcmode="lin" valueType="num">
                                      <p:cBhvr>
                                        <p:cTn id="28" dur="500" fill="hold"/>
                                        <p:tgtEl>
                                          <p:spTgt spid="25"/>
                                        </p:tgtEl>
                                        <p:attrNameLst>
                                          <p:attrName>ppt_x</p:attrName>
                                        </p:attrNameLst>
                                      </p:cBhvr>
                                      <p:tavLst>
                                        <p:tav tm="0">
                                          <p:val>
                                            <p:fltVal val="0.5"/>
                                          </p:val>
                                        </p:tav>
                                        <p:tav tm="100000">
                                          <p:val>
                                            <p:strVal val="#ppt_x"/>
                                          </p:val>
                                        </p:tav>
                                      </p:tavLst>
                                    </p:anim>
                                    <p:anim calcmode="lin" valueType="num">
                                      <p:cBhvr>
                                        <p:cTn id="29"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71563" y="2460625"/>
            <a:ext cx="2292350" cy="742950"/>
            <a:chOff x="892" y="2600"/>
            <a:chExt cx="1444" cy="468"/>
          </a:xfrm>
        </p:grpSpPr>
        <p:sp>
          <p:nvSpPr>
            <p:cNvPr id="59484" name="Rectangle 3"/>
            <p:cNvSpPr>
              <a:spLocks noChangeArrowheads="1"/>
            </p:cNvSpPr>
            <p:nvPr/>
          </p:nvSpPr>
          <p:spPr bwMode="auto">
            <a:xfrm>
              <a:off x="1565" y="2750"/>
              <a:ext cx="453" cy="318"/>
            </a:xfrm>
            <a:prstGeom prst="rect">
              <a:avLst/>
            </a:prstGeom>
            <a:solidFill>
              <a:srgbClr val="C0C0C0"/>
            </a:solidFill>
            <a:ln w="31750" cap="sq">
              <a:solidFill>
                <a:schemeClr val="accent2"/>
              </a:solidFill>
              <a:miter lim="800000"/>
              <a:headEnd/>
              <a:tailEnd/>
            </a:ln>
          </p:spPr>
          <p:txBody>
            <a:bodyPr wrap="none" anchor="ctr"/>
            <a:lstStyle/>
            <a:p>
              <a:r>
                <a:rPr lang="en-US" altLang="zh-CN" dirty="0" smtClean="0">
                  <a:solidFill>
                    <a:srgbClr val="000099"/>
                  </a:solidFill>
                </a:rPr>
                <a:t>a</a:t>
              </a:r>
              <a:r>
                <a:rPr lang="en-US" altLang="zh-CN" baseline="-30000" dirty="0" smtClean="0">
                  <a:solidFill>
                    <a:srgbClr val="000099"/>
                  </a:solidFill>
                </a:rPr>
                <a:t>1</a:t>
              </a:r>
              <a:endParaRPr lang="zh-CN" altLang="en-US" baseline="-30000" dirty="0" smtClean="0">
                <a:solidFill>
                  <a:srgbClr val="000099"/>
                </a:solidFill>
              </a:endParaRPr>
            </a:p>
            <a:p>
              <a:endParaRPr lang="zh-CN" altLang="en-US" dirty="0"/>
            </a:p>
          </p:txBody>
        </p:sp>
        <p:sp>
          <p:nvSpPr>
            <p:cNvPr id="59485" name="Rectangle 4"/>
            <p:cNvSpPr>
              <a:spLocks noChangeArrowheads="1"/>
            </p:cNvSpPr>
            <p:nvPr/>
          </p:nvSpPr>
          <p:spPr bwMode="auto">
            <a:xfrm>
              <a:off x="2018"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6" name="Rectangle 5"/>
            <p:cNvSpPr>
              <a:spLocks noChangeArrowheads="1"/>
            </p:cNvSpPr>
            <p:nvPr/>
          </p:nvSpPr>
          <p:spPr bwMode="auto">
            <a:xfrm>
              <a:off x="1383"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7" name="Line 6"/>
            <p:cNvSpPr>
              <a:spLocks noChangeShapeType="1"/>
            </p:cNvSpPr>
            <p:nvPr/>
          </p:nvSpPr>
          <p:spPr bwMode="auto">
            <a:xfrm>
              <a:off x="1171" y="2809"/>
              <a:ext cx="181" cy="91"/>
            </a:xfrm>
            <a:prstGeom prst="line">
              <a:avLst/>
            </a:prstGeom>
            <a:noFill/>
            <a:ln w="25400" cap="sq">
              <a:solidFill>
                <a:srgbClr val="FF0000"/>
              </a:solidFill>
              <a:round/>
              <a:headEnd/>
              <a:tailEnd type="stealth" w="med" len="lg"/>
            </a:ln>
          </p:spPr>
          <p:txBody>
            <a:bodyPr wrap="none" anchor="ctr"/>
            <a:lstStyle/>
            <a:p>
              <a:endParaRPr lang="zh-CN" altLang="en-US"/>
            </a:p>
          </p:txBody>
        </p:sp>
        <p:sp>
          <p:nvSpPr>
            <p:cNvPr id="59488" name="Rectangle 7"/>
            <p:cNvSpPr>
              <a:spLocks noChangeArrowheads="1"/>
            </p:cNvSpPr>
            <p:nvPr/>
          </p:nvSpPr>
          <p:spPr bwMode="auto">
            <a:xfrm>
              <a:off x="892" y="2600"/>
              <a:ext cx="310" cy="240"/>
            </a:xfrm>
            <a:prstGeom prst="rect">
              <a:avLst/>
            </a:prstGeom>
            <a:noFill/>
            <a:ln w="12700" cap="sq">
              <a:noFill/>
              <a:miter lim="800000"/>
              <a:headEnd/>
              <a:tailEnd/>
            </a:ln>
          </p:spPr>
          <p:txBody>
            <a:bodyPr wrap="none">
              <a:spAutoFit/>
            </a:bodyPr>
            <a:lstStyle/>
            <a:p>
              <a:r>
                <a:rPr lang="en-US" altLang="zh-CN" sz="2800">
                  <a:solidFill>
                    <a:srgbClr val="FF3300"/>
                  </a:solidFill>
                </a:rPr>
                <a:t>list</a:t>
              </a:r>
              <a:endParaRPr lang="zh-CN" altLang="en-US" sz="2800">
                <a:solidFill>
                  <a:srgbClr val="FF3300"/>
                </a:solidFill>
              </a:endParaRPr>
            </a:p>
          </p:txBody>
        </p:sp>
        <p:sp>
          <p:nvSpPr>
            <p:cNvPr id="59489" name="Freeform 8"/>
            <p:cNvSpPr>
              <a:spLocks/>
            </p:cNvSpPr>
            <p:nvPr/>
          </p:nvSpPr>
          <p:spPr bwMode="auto">
            <a:xfrm>
              <a:off x="2064" y="2614"/>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sp>
          <p:nvSpPr>
            <p:cNvPr id="59490" name="Freeform 9"/>
            <p:cNvSpPr>
              <a:spLocks/>
            </p:cNvSpPr>
            <p:nvPr/>
          </p:nvSpPr>
          <p:spPr bwMode="auto">
            <a:xfrm flipH="1">
              <a:off x="1264" y="2618"/>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grpSp>
      <p:grpSp>
        <p:nvGrpSpPr>
          <p:cNvPr id="3" name="Group 10"/>
          <p:cNvGrpSpPr>
            <a:grpSpLocks/>
          </p:cNvGrpSpPr>
          <p:nvPr/>
        </p:nvGrpSpPr>
        <p:grpSpPr bwMode="auto">
          <a:xfrm>
            <a:off x="3806825" y="2582863"/>
            <a:ext cx="1296988" cy="849312"/>
            <a:chOff x="2426" y="2645"/>
            <a:chExt cx="817" cy="535"/>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smtClean="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sp>
          <p:nvSpPr>
            <p:cNvPr id="59480" name="Rectangle 16"/>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sp>
        <p:nvSpPr>
          <p:cNvPr id="611345" name="Line 17"/>
          <p:cNvSpPr>
            <a:spLocks noChangeShapeType="1"/>
          </p:cNvSpPr>
          <p:nvPr/>
        </p:nvSpPr>
        <p:spPr bwMode="auto">
          <a:xfrm flipH="1">
            <a:off x="5137150" y="3086100"/>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grpSp>
        <p:nvGrpSpPr>
          <p:cNvPr id="5" name="Group 18"/>
          <p:cNvGrpSpPr>
            <a:grpSpLocks/>
          </p:cNvGrpSpPr>
          <p:nvPr/>
        </p:nvGrpSpPr>
        <p:grpSpPr bwMode="auto">
          <a:xfrm>
            <a:off x="2887663" y="2339975"/>
            <a:ext cx="908050" cy="514350"/>
            <a:chOff x="1847" y="2492"/>
            <a:chExt cx="572" cy="324"/>
          </a:xfrm>
        </p:grpSpPr>
        <p:sp>
          <p:nvSpPr>
            <p:cNvPr id="59475" name="Line 19"/>
            <p:cNvSpPr>
              <a:spLocks noChangeShapeType="1"/>
            </p:cNvSpPr>
            <p:nvPr/>
          </p:nvSpPr>
          <p:spPr bwMode="auto">
            <a:xfrm>
              <a:off x="1920" y="2816"/>
              <a:ext cx="499"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59476" name="Rectangle 20"/>
            <p:cNvSpPr>
              <a:spLocks noChangeArrowheads="1"/>
            </p:cNvSpPr>
            <p:nvPr/>
          </p:nvSpPr>
          <p:spPr bwMode="auto">
            <a:xfrm>
              <a:off x="2039" y="2624"/>
              <a:ext cx="227" cy="181"/>
            </a:xfrm>
            <a:prstGeom prst="rect">
              <a:avLst/>
            </a:prstGeom>
            <a:solidFill>
              <a:srgbClr val="FFFFFF"/>
            </a:solidFill>
            <a:ln w="12700" cap="sq">
              <a:noFill/>
              <a:miter lim="800000"/>
              <a:headEnd/>
              <a:tailEnd/>
            </a:ln>
          </p:spPr>
          <p:txBody>
            <a:bodyPr wrap="none" anchor="ctr"/>
            <a:lstStyle/>
            <a:p>
              <a:endParaRPr lang="zh-CN" altLang="en-US"/>
            </a:p>
          </p:txBody>
        </p:sp>
        <p:sp>
          <p:nvSpPr>
            <p:cNvPr id="59477" name="Rectangle 21"/>
            <p:cNvSpPr>
              <a:spLocks noChangeArrowheads="1"/>
            </p:cNvSpPr>
            <p:nvPr/>
          </p:nvSpPr>
          <p:spPr bwMode="auto">
            <a:xfrm>
              <a:off x="1847" y="2492"/>
              <a:ext cx="346" cy="181"/>
            </a:xfrm>
            <a:prstGeom prst="rect">
              <a:avLst/>
            </a:prstGeom>
            <a:solidFill>
              <a:srgbClr val="FFFFFF"/>
            </a:solidFill>
            <a:ln w="12700" cap="sq">
              <a:noFill/>
              <a:miter lim="800000"/>
              <a:headEnd/>
              <a:tailEnd/>
            </a:ln>
          </p:spPr>
          <p:txBody>
            <a:bodyPr wrap="none" anchor="ctr"/>
            <a:lstStyle/>
            <a:p>
              <a:endParaRPr lang="zh-CN" altLang="en-US"/>
            </a:p>
          </p:txBody>
        </p:sp>
      </p:grpSp>
      <p:sp>
        <p:nvSpPr>
          <p:cNvPr id="611350" name="Text Box 22"/>
          <p:cNvSpPr txBox="1">
            <a:spLocks noChangeArrowheads="1"/>
          </p:cNvSpPr>
          <p:nvPr/>
        </p:nvSpPr>
        <p:spPr bwMode="auto">
          <a:xfrm>
            <a:off x="2627784" y="1700808"/>
            <a:ext cx="3168650" cy="461665"/>
          </a:xfrm>
          <a:prstGeom prst="rect">
            <a:avLst/>
          </a:prstGeom>
          <a:noFill/>
          <a:ln w="12700" cap="sq">
            <a:noFill/>
            <a:miter lim="800000"/>
            <a:headEnd/>
            <a:tailEnd/>
          </a:ln>
        </p:spPr>
        <p:txBody>
          <a:bodyPr>
            <a:spAutoFit/>
          </a:bodyPr>
          <a:lstStyle/>
          <a:p>
            <a:pPr>
              <a:spcBef>
                <a:spcPct val="0"/>
              </a:spcBef>
            </a:pPr>
            <a:r>
              <a:rPr lang="zh-CN" altLang="en-US" sz="2400" dirty="0">
                <a:solidFill>
                  <a:schemeClr val="accent2"/>
                </a:solidFill>
                <a:ea typeface="幼圆" pitchFamily="49" charset="-122"/>
                <a:sym typeface="Symbol" pitchFamily="18" charset="2"/>
              </a:rPr>
              <a:t>最右边结点</a:t>
            </a:r>
            <a:r>
              <a:rPr lang="en-US" altLang="zh-CN" sz="2000" dirty="0">
                <a:solidFill>
                  <a:srgbClr val="000099"/>
                </a:solidFill>
                <a:latin typeface="宋体" charset="-122"/>
                <a:ea typeface="宋体" charset="-122"/>
                <a:sym typeface="Symbol" pitchFamily="18" charset="2"/>
              </a:rPr>
              <a:t>-</a:t>
            </a:r>
            <a:r>
              <a:rPr lang="en-US" altLang="zh-CN" sz="2000" dirty="0">
                <a:solidFill>
                  <a:srgbClr val="000099"/>
                </a:solidFill>
                <a:sym typeface="Symbol" pitchFamily="18" charset="2"/>
              </a:rPr>
              <a:t>&gt;</a:t>
            </a:r>
            <a:r>
              <a:rPr lang="en-US" altLang="zh-CN" sz="2400" dirty="0" err="1">
                <a:solidFill>
                  <a:srgbClr val="000099"/>
                </a:solidFill>
              </a:rPr>
              <a:t>rlink</a:t>
            </a:r>
            <a:r>
              <a:rPr lang="en-US" altLang="zh-CN" sz="2400" dirty="0">
                <a:solidFill>
                  <a:srgbClr val="000099"/>
                </a:solidFill>
              </a:rPr>
              <a:t>=p;</a:t>
            </a:r>
            <a:endParaRPr lang="en-US" altLang="zh-CN" sz="2800" dirty="0">
              <a:solidFill>
                <a:srgbClr val="000099"/>
              </a:solidFill>
            </a:endParaRPr>
          </a:p>
        </p:txBody>
      </p:sp>
      <p:sp>
        <p:nvSpPr>
          <p:cNvPr id="611354" name="Line 26"/>
          <p:cNvSpPr>
            <a:spLocks noChangeShapeType="1"/>
          </p:cNvSpPr>
          <p:nvPr/>
        </p:nvSpPr>
        <p:spPr bwMode="auto">
          <a:xfrm flipH="1">
            <a:off x="3159125" y="3063875"/>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611355" name="Rectangle 27"/>
          <p:cNvSpPr>
            <a:spLocks noChangeArrowheads="1"/>
          </p:cNvSpPr>
          <p:nvPr/>
        </p:nvSpPr>
        <p:spPr bwMode="auto">
          <a:xfrm>
            <a:off x="1939925" y="3835400"/>
            <a:ext cx="2951163" cy="461665"/>
          </a:xfrm>
          <a:prstGeom prst="rect">
            <a:avLst/>
          </a:prstGeom>
          <a:noFill/>
          <a:ln w="12700" cap="sq">
            <a:noFill/>
            <a:miter lim="800000"/>
            <a:headEnd/>
            <a:tailEnd/>
          </a:ln>
        </p:spPr>
        <p:txBody>
          <a:bodyPr>
            <a:spAutoFit/>
          </a:bodyPr>
          <a:lstStyle/>
          <a:p>
            <a:pPr>
              <a:spcBef>
                <a:spcPct val="0"/>
              </a:spcBef>
            </a:pPr>
            <a:r>
              <a:rPr lang="en-US" altLang="zh-CN" sz="2400" dirty="0">
                <a:solidFill>
                  <a:srgbClr val="000099"/>
                </a:solidFill>
                <a:sym typeface="Symbol" pitchFamily="18" charset="2"/>
              </a:rPr>
              <a:t>p</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400" dirty="0" err="1">
                <a:solidFill>
                  <a:srgbClr val="000099"/>
                </a:solidFill>
              </a:rPr>
              <a:t>llink</a:t>
            </a:r>
            <a:r>
              <a:rPr lang="en-US" altLang="zh-CN" sz="2400" dirty="0">
                <a:solidFill>
                  <a:srgbClr val="000099"/>
                </a:solidFill>
              </a:rPr>
              <a:t>= </a:t>
            </a:r>
            <a:r>
              <a:rPr lang="zh-CN" altLang="en-US" sz="2400" dirty="0">
                <a:solidFill>
                  <a:schemeClr val="accent2"/>
                </a:solidFill>
                <a:ea typeface="幼圆" pitchFamily="49" charset="-122"/>
              </a:rPr>
              <a:t>最右边结点</a:t>
            </a:r>
            <a:r>
              <a:rPr lang="en-US" altLang="zh-CN" sz="2400" dirty="0">
                <a:solidFill>
                  <a:schemeClr val="accent2"/>
                </a:solidFill>
                <a:ea typeface="幼圆" pitchFamily="49" charset="-122"/>
              </a:rPr>
              <a:t>;</a:t>
            </a:r>
          </a:p>
        </p:txBody>
      </p:sp>
      <p:grpSp>
        <p:nvGrpSpPr>
          <p:cNvPr id="7" name="Group 28"/>
          <p:cNvGrpSpPr>
            <a:grpSpLocks/>
          </p:cNvGrpSpPr>
          <p:nvPr/>
        </p:nvGrpSpPr>
        <p:grpSpPr bwMode="auto">
          <a:xfrm>
            <a:off x="3014663" y="3833813"/>
            <a:ext cx="1849437" cy="454025"/>
            <a:chOff x="1955" y="3378"/>
            <a:chExt cx="1165" cy="286"/>
          </a:xfrm>
        </p:grpSpPr>
        <p:sp>
          <p:nvSpPr>
            <p:cNvPr id="59471" name="Rectangle 29"/>
            <p:cNvSpPr>
              <a:spLocks noChangeArrowheads="1"/>
            </p:cNvSpPr>
            <p:nvPr/>
          </p:nvSpPr>
          <p:spPr bwMode="auto">
            <a:xfrm>
              <a:off x="1986" y="3437"/>
              <a:ext cx="1134" cy="227"/>
            </a:xfrm>
            <a:prstGeom prst="rect">
              <a:avLst/>
            </a:prstGeom>
            <a:solidFill>
              <a:srgbClr val="FFFFFF"/>
            </a:solid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955" y="3378"/>
              <a:ext cx="880" cy="240"/>
            </a:xfrm>
            <a:prstGeom prst="rect">
              <a:avLst/>
            </a:prstGeom>
            <a:noFill/>
            <a:ln w="12700" cap="sq">
              <a:noFill/>
              <a:miter lim="800000"/>
              <a:headEnd/>
              <a:tailEnd/>
            </a:ln>
          </p:spPr>
          <p:txBody>
            <a:bodyPr>
              <a:spAutoFit/>
            </a:bodyPr>
            <a:lstStyle/>
            <a:p>
              <a:r>
                <a:rPr lang="en-US" altLang="zh-CN" sz="2800" dirty="0">
                  <a:solidFill>
                    <a:schemeClr val="accent2"/>
                  </a:solidFill>
                  <a:sym typeface="Symbol" pitchFamily="18" charset="2"/>
                </a:rPr>
                <a:t>list</a:t>
              </a:r>
              <a:r>
                <a:rPr lang="en-US" altLang="zh-CN" sz="2800" dirty="0">
                  <a:solidFill>
                    <a:schemeClr val="accent2"/>
                  </a:solidFill>
                  <a:latin typeface="宋体" charset="-122"/>
                  <a:ea typeface="宋体" charset="-122"/>
                  <a:sym typeface="Symbol" pitchFamily="18" charset="2"/>
                </a:rPr>
                <a:t>-</a:t>
              </a:r>
              <a:r>
                <a:rPr lang="en-US" altLang="zh-CN" sz="2800" dirty="0">
                  <a:solidFill>
                    <a:schemeClr val="accent2"/>
                  </a:solidFill>
                  <a:sym typeface="Symbol" pitchFamily="18" charset="2"/>
                </a:rPr>
                <a:t>&gt;</a:t>
              </a:r>
              <a:r>
                <a:rPr lang="en-US" altLang="zh-CN" sz="2800" dirty="0" err="1">
                  <a:solidFill>
                    <a:schemeClr val="accent2"/>
                  </a:solidFill>
                </a:rPr>
                <a:t>llink</a:t>
              </a:r>
              <a:r>
                <a:rPr lang="en-US" altLang="zh-CN" sz="2800" dirty="0">
                  <a:solidFill>
                    <a:schemeClr val="accent2"/>
                  </a:solidFill>
                </a:rPr>
                <a:t>;</a:t>
              </a:r>
              <a:endParaRPr lang="zh-CN" altLang="en-US" sz="2800" dirty="0">
                <a:solidFill>
                  <a:schemeClr val="accent2"/>
                </a:solidFill>
              </a:endParaRPr>
            </a:p>
          </p:txBody>
        </p:sp>
      </p:grpSp>
      <p:grpSp>
        <p:nvGrpSpPr>
          <p:cNvPr id="8" name="Group 31"/>
          <p:cNvGrpSpPr>
            <a:grpSpLocks/>
          </p:cNvGrpSpPr>
          <p:nvPr/>
        </p:nvGrpSpPr>
        <p:grpSpPr bwMode="auto">
          <a:xfrm>
            <a:off x="5535613" y="1196975"/>
            <a:ext cx="2348755" cy="954088"/>
            <a:chOff x="3515" y="1772"/>
            <a:chExt cx="1225" cy="601"/>
          </a:xfrm>
        </p:grpSpPr>
        <p:grpSp>
          <p:nvGrpSpPr>
            <p:cNvPr id="9" name="Group 32"/>
            <p:cNvGrpSpPr>
              <a:grpSpLocks/>
            </p:cNvGrpSpPr>
            <p:nvPr/>
          </p:nvGrpSpPr>
          <p:grpSpPr bwMode="auto">
            <a:xfrm>
              <a:off x="3515" y="2069"/>
              <a:ext cx="1225" cy="304"/>
              <a:chOff x="3515" y="2069"/>
              <a:chExt cx="1225" cy="304"/>
            </a:xfrm>
          </p:grpSpPr>
          <p:sp>
            <p:nvSpPr>
              <p:cNvPr id="59469" name="Rectangle 33"/>
              <p:cNvSpPr>
                <a:spLocks noChangeArrowheads="1"/>
              </p:cNvSpPr>
              <p:nvPr/>
            </p:nvSpPr>
            <p:spPr bwMode="auto">
              <a:xfrm>
                <a:off x="3560" y="2069"/>
                <a:ext cx="1180"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p</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rlink</a:t>
                </a:r>
                <a:r>
                  <a:rPr lang="en-US" altLang="zh-CN" sz="2800" dirty="0">
                    <a:solidFill>
                      <a:srgbClr val="000099"/>
                    </a:solidFill>
                  </a:rPr>
                  <a:t>=list;</a:t>
                </a:r>
                <a:endParaRPr lang="zh-CN" altLang="en-US" sz="28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2600"/>
              </a:p>
            </p:txBody>
          </p:sp>
        </p:grpSp>
        <p:grpSp>
          <p:nvGrpSpPr>
            <p:cNvPr id="10" name="Group 35"/>
            <p:cNvGrpSpPr>
              <a:grpSpLocks/>
            </p:cNvGrpSpPr>
            <p:nvPr/>
          </p:nvGrpSpPr>
          <p:grpSpPr bwMode="auto">
            <a:xfrm>
              <a:off x="3515" y="1772"/>
              <a:ext cx="227" cy="266"/>
              <a:chOff x="249" y="1835"/>
              <a:chExt cx="227" cy="266"/>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3</a:t>
                </a:r>
              </a:p>
            </p:txBody>
          </p:sp>
        </p:grpSp>
      </p:grpSp>
      <p:grpSp>
        <p:nvGrpSpPr>
          <p:cNvPr id="11" name="Group 38"/>
          <p:cNvGrpSpPr>
            <a:grpSpLocks/>
          </p:cNvGrpSpPr>
          <p:nvPr/>
        </p:nvGrpSpPr>
        <p:grpSpPr bwMode="auto">
          <a:xfrm>
            <a:off x="2101850" y="2460625"/>
            <a:ext cx="3289300" cy="382588"/>
            <a:chOff x="1352" y="2568"/>
            <a:chExt cx="2072" cy="241"/>
          </a:xfrm>
        </p:grpSpPr>
        <p:sp>
          <p:nvSpPr>
            <p:cNvPr id="59461" name="Line 39"/>
            <p:cNvSpPr>
              <a:spLocks noChangeShapeType="1"/>
            </p:cNvSpPr>
            <p:nvPr/>
          </p:nvSpPr>
          <p:spPr bwMode="auto">
            <a:xfrm flipH="1">
              <a:off x="1352" y="2568"/>
              <a:ext cx="136" cy="136"/>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62" name="Line 40"/>
            <p:cNvSpPr>
              <a:spLocks noChangeShapeType="1"/>
            </p:cNvSpPr>
            <p:nvPr/>
          </p:nvSpPr>
          <p:spPr bwMode="auto">
            <a:xfrm flipV="1">
              <a:off x="1495" y="2568"/>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3" name="Line 41"/>
            <p:cNvSpPr>
              <a:spLocks noChangeShapeType="1"/>
            </p:cNvSpPr>
            <p:nvPr/>
          </p:nvSpPr>
          <p:spPr bwMode="auto">
            <a:xfrm rot="5400000" flipV="1">
              <a:off x="3309" y="2696"/>
              <a:ext cx="227" cy="0"/>
            </a:xfrm>
            <a:prstGeom prst="line">
              <a:avLst/>
            </a:prstGeom>
            <a:noFill/>
            <a:ln w="31750" cap="sq">
              <a:solidFill>
                <a:schemeClr val="bg1"/>
              </a:solidFill>
              <a:round/>
              <a:headEnd/>
              <a:tailEnd/>
            </a:ln>
          </p:spPr>
          <p:txBody>
            <a:bodyPr wrap="none" anchor="ctr"/>
            <a:lstStyle/>
            <a:p>
              <a:endParaRPr lang="zh-CN" altLang="en-US"/>
            </a:p>
          </p:txBody>
        </p:sp>
        <p:sp>
          <p:nvSpPr>
            <p:cNvPr id="59464" name="Line 42"/>
            <p:cNvSpPr>
              <a:spLocks noChangeShapeType="1"/>
            </p:cNvSpPr>
            <p:nvPr/>
          </p:nvSpPr>
          <p:spPr bwMode="auto">
            <a:xfrm>
              <a:off x="3180" y="2809"/>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2" name="Group 43"/>
          <p:cNvGrpSpPr>
            <a:grpSpLocks/>
          </p:cNvGrpSpPr>
          <p:nvPr/>
        </p:nvGrpSpPr>
        <p:grpSpPr bwMode="auto">
          <a:xfrm>
            <a:off x="1597025" y="2378075"/>
            <a:ext cx="3395663" cy="1090613"/>
            <a:chOff x="1034" y="2516"/>
            <a:chExt cx="2139" cy="687"/>
          </a:xfrm>
        </p:grpSpPr>
        <p:sp>
          <p:nvSpPr>
            <p:cNvPr id="59453" name="Rectangle 44"/>
            <p:cNvSpPr>
              <a:spLocks noChangeArrowheads="1"/>
            </p:cNvSpPr>
            <p:nvPr/>
          </p:nvSpPr>
          <p:spPr bwMode="auto">
            <a:xfrm rot="5400000">
              <a:off x="1245" y="2741"/>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4" name="Rectangle 45"/>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5" name="Rectangle 46"/>
            <p:cNvSpPr>
              <a:spLocks noChangeArrowheads="1"/>
            </p:cNvSpPr>
            <p:nvPr/>
          </p:nvSpPr>
          <p:spPr bwMode="auto">
            <a:xfrm>
              <a:off x="1034" y="2516"/>
              <a:ext cx="136"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56" name="Rectangle 47"/>
            <p:cNvSpPr>
              <a:spLocks noChangeArrowheads="1"/>
            </p:cNvSpPr>
            <p:nvPr/>
          </p:nvSpPr>
          <p:spPr bwMode="auto">
            <a:xfrm>
              <a:off x="1087" y="2527"/>
              <a:ext cx="272" cy="168"/>
            </a:xfrm>
            <a:prstGeom prst="rect">
              <a:avLst/>
            </a:prstGeom>
            <a:solidFill>
              <a:srgbClr val="FFFFFF"/>
            </a:solidFill>
            <a:ln w="12700" cap="sq">
              <a:noFill/>
              <a:miter lim="800000"/>
              <a:headEnd/>
              <a:tailEnd/>
            </a:ln>
          </p:spPr>
          <p:txBody>
            <a:bodyPr wrap="none" anchor="ctr"/>
            <a:lstStyle/>
            <a:p>
              <a:endParaRPr lang="zh-CN" altLang="en-US"/>
            </a:p>
          </p:txBody>
        </p:sp>
        <p:sp>
          <p:nvSpPr>
            <p:cNvPr id="59457" name="Line 48"/>
            <p:cNvSpPr>
              <a:spLocks noChangeShapeType="1"/>
            </p:cNvSpPr>
            <p:nvPr/>
          </p:nvSpPr>
          <p:spPr bwMode="auto">
            <a:xfrm rot="5400000" flipV="1">
              <a:off x="920" y="3090"/>
              <a:ext cx="227" cy="0"/>
            </a:xfrm>
            <a:prstGeom prst="line">
              <a:avLst/>
            </a:prstGeom>
            <a:noFill/>
            <a:ln w="31750" cap="sq">
              <a:solidFill>
                <a:schemeClr val="bg1"/>
              </a:solidFill>
              <a:round/>
              <a:headEnd/>
              <a:tailEnd/>
            </a:ln>
          </p:spPr>
          <p:txBody>
            <a:bodyPr wrap="none" anchor="ctr"/>
            <a:lstStyle/>
            <a:p>
              <a:endParaRPr lang="zh-CN" altLang="en-US"/>
            </a:p>
          </p:txBody>
        </p:sp>
        <p:sp>
          <p:nvSpPr>
            <p:cNvPr id="59458" name="Line 49"/>
            <p:cNvSpPr>
              <a:spLocks noChangeShapeType="1"/>
            </p:cNvSpPr>
            <p:nvPr/>
          </p:nvSpPr>
          <p:spPr bwMode="auto">
            <a:xfrm>
              <a:off x="1037" y="2969"/>
              <a:ext cx="227" cy="0"/>
            </a:xfrm>
            <a:prstGeom prst="line">
              <a:avLst/>
            </a:prstGeom>
            <a:noFill/>
            <a:ln w="31750" cap="sq">
              <a:solidFill>
                <a:schemeClr val="bg1"/>
              </a:solidFill>
              <a:round/>
              <a:headEnd/>
              <a:tailEnd/>
            </a:ln>
          </p:spPr>
          <p:txBody>
            <a:bodyPr wrap="none" anchor="ctr"/>
            <a:lstStyle/>
            <a:p>
              <a:endParaRPr lang="zh-CN" altLang="en-US"/>
            </a:p>
          </p:txBody>
        </p:sp>
        <p:sp>
          <p:nvSpPr>
            <p:cNvPr id="59459" name="Line 50"/>
            <p:cNvSpPr>
              <a:spLocks noChangeShapeType="1"/>
            </p:cNvSpPr>
            <p:nvPr/>
          </p:nvSpPr>
          <p:spPr bwMode="auto">
            <a:xfrm flipV="1">
              <a:off x="1055" y="3203"/>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0" name="Line 51"/>
            <p:cNvSpPr>
              <a:spLocks noChangeShapeType="1"/>
            </p:cNvSpPr>
            <p:nvPr/>
          </p:nvSpPr>
          <p:spPr bwMode="auto">
            <a:xfrm rot="4999457" flipH="1" flipV="1">
              <a:off x="3015" y="3030"/>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grpSp>
      <p:grpSp>
        <p:nvGrpSpPr>
          <p:cNvPr id="13" name="Group 52"/>
          <p:cNvGrpSpPr>
            <a:grpSpLocks/>
          </p:cNvGrpSpPr>
          <p:nvPr/>
        </p:nvGrpSpPr>
        <p:grpSpPr bwMode="auto">
          <a:xfrm>
            <a:off x="3879850" y="2605088"/>
            <a:ext cx="3240088" cy="849312"/>
            <a:chOff x="2472" y="2659"/>
            <a:chExt cx="2041" cy="535"/>
          </a:xfrm>
        </p:grpSpPr>
        <p:sp>
          <p:nvSpPr>
            <p:cNvPr id="59445" name="Rectangle 53"/>
            <p:cNvSpPr>
              <a:spLocks noChangeArrowheads="1"/>
            </p:cNvSpPr>
            <p:nvPr/>
          </p:nvSpPr>
          <p:spPr bwMode="auto">
            <a:xfrm>
              <a:off x="2472" y="3060"/>
              <a:ext cx="136" cy="122"/>
            </a:xfrm>
            <a:prstGeom prst="rect">
              <a:avLst/>
            </a:prstGeom>
            <a:solidFill>
              <a:srgbClr val="FFFFFF"/>
            </a:solidFill>
            <a:ln w="12700" cap="sq">
              <a:noFill/>
              <a:miter lim="800000"/>
              <a:headEnd/>
              <a:tailEnd/>
            </a:ln>
          </p:spPr>
          <p:txBody>
            <a:bodyPr wrap="none" anchor="ctr"/>
            <a:lstStyle/>
            <a:p>
              <a:endParaRPr lang="zh-CN" altLang="en-US"/>
            </a:p>
          </p:txBody>
        </p:sp>
        <p:grpSp>
          <p:nvGrpSpPr>
            <p:cNvPr id="14" name="Group 54"/>
            <p:cNvGrpSpPr>
              <a:grpSpLocks/>
            </p:cNvGrpSpPr>
            <p:nvPr/>
          </p:nvGrpSpPr>
          <p:grpSpPr bwMode="auto">
            <a:xfrm>
              <a:off x="3696" y="2659"/>
              <a:ext cx="817" cy="535"/>
              <a:chOff x="2426" y="2645"/>
              <a:chExt cx="817" cy="535"/>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smtClean="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grpSp>
      <p:grpSp>
        <p:nvGrpSpPr>
          <p:cNvPr id="16" name="Group 61"/>
          <p:cNvGrpSpPr>
            <a:grpSpLocks/>
          </p:cNvGrpSpPr>
          <p:nvPr/>
        </p:nvGrpSpPr>
        <p:grpSpPr bwMode="auto">
          <a:xfrm>
            <a:off x="2123728" y="2204864"/>
            <a:ext cx="3711575" cy="596900"/>
            <a:chOff x="1352" y="2433"/>
            <a:chExt cx="2338" cy="376"/>
          </a:xfrm>
        </p:grpSpPr>
        <p:sp>
          <p:nvSpPr>
            <p:cNvPr id="59442" name="Rectangle 62"/>
            <p:cNvSpPr>
              <a:spLocks noChangeArrowheads="1"/>
            </p:cNvSpPr>
            <p:nvPr/>
          </p:nvSpPr>
          <p:spPr bwMode="auto">
            <a:xfrm>
              <a:off x="1352" y="2433"/>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43" name="Rectangle 63"/>
            <p:cNvSpPr>
              <a:spLocks noChangeArrowheads="1"/>
            </p:cNvSpPr>
            <p:nvPr/>
          </p:nvSpPr>
          <p:spPr bwMode="auto">
            <a:xfrm>
              <a:off x="3334" y="2484"/>
              <a:ext cx="136" cy="318"/>
            </a:xfrm>
            <a:prstGeom prst="rect">
              <a:avLst/>
            </a:prstGeom>
            <a:solidFill>
              <a:srgbClr val="FFFFFF"/>
            </a:solidFill>
            <a:ln w="12700" cap="sq">
              <a:noFill/>
              <a:miter lim="800000"/>
              <a:headEnd/>
              <a:tailEnd/>
            </a:ln>
          </p:spPr>
          <p:txBody>
            <a:bodyPr wrap="none" anchor="ctr"/>
            <a:lstStyle/>
            <a:p>
              <a:endParaRPr lang="zh-CN" altLang="en-US"/>
            </a:p>
          </p:txBody>
        </p:sp>
        <p:sp>
          <p:nvSpPr>
            <p:cNvPr id="59444" name="Line 64"/>
            <p:cNvSpPr>
              <a:spLocks noChangeShapeType="1"/>
            </p:cNvSpPr>
            <p:nvPr/>
          </p:nvSpPr>
          <p:spPr bwMode="auto">
            <a:xfrm>
              <a:off x="3191" y="2809"/>
              <a:ext cx="499" cy="0"/>
            </a:xfrm>
            <a:prstGeom prst="line">
              <a:avLst/>
            </a:prstGeom>
            <a:noFill/>
            <a:ln w="31750" cap="sq">
              <a:solidFill>
                <a:schemeClr val="bg1"/>
              </a:solidFill>
              <a:round/>
              <a:headEnd/>
              <a:tailEnd type="triangle" w="med" len="lg"/>
            </a:ln>
          </p:spPr>
          <p:txBody>
            <a:bodyPr wrap="none" anchor="ctr"/>
            <a:lstStyle/>
            <a:p>
              <a:endParaRPr lang="zh-CN" altLang="en-US"/>
            </a:p>
          </p:txBody>
        </p:sp>
      </p:grpSp>
      <p:grpSp>
        <p:nvGrpSpPr>
          <p:cNvPr id="17" name="Group 65"/>
          <p:cNvGrpSpPr>
            <a:grpSpLocks/>
          </p:cNvGrpSpPr>
          <p:nvPr/>
        </p:nvGrpSpPr>
        <p:grpSpPr bwMode="auto">
          <a:xfrm>
            <a:off x="1946275" y="2411413"/>
            <a:ext cx="5461000" cy="476250"/>
            <a:chOff x="1254" y="2537"/>
            <a:chExt cx="3440" cy="300"/>
          </a:xfrm>
        </p:grpSpPr>
        <p:sp>
          <p:nvSpPr>
            <p:cNvPr id="59438" name="Line 66"/>
            <p:cNvSpPr>
              <a:spLocks noChangeShapeType="1"/>
            </p:cNvSpPr>
            <p:nvPr/>
          </p:nvSpPr>
          <p:spPr bwMode="auto">
            <a:xfrm rot="11843774" flipV="1">
              <a:off x="1254" y="2537"/>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39" name="Line 67"/>
            <p:cNvSpPr>
              <a:spLocks noChangeShapeType="1"/>
            </p:cNvSpPr>
            <p:nvPr/>
          </p:nvSpPr>
          <p:spPr bwMode="auto">
            <a:xfrm flipV="1">
              <a:off x="1415" y="2561"/>
              <a:ext cx="3266" cy="0"/>
            </a:xfrm>
            <a:prstGeom prst="line">
              <a:avLst/>
            </a:prstGeom>
            <a:noFill/>
            <a:ln w="31750" cap="sq">
              <a:solidFill>
                <a:schemeClr val="bg1"/>
              </a:solidFill>
              <a:round/>
              <a:headEnd/>
              <a:tailEnd/>
            </a:ln>
          </p:spPr>
          <p:txBody>
            <a:bodyPr wrap="none" anchor="ctr"/>
            <a:lstStyle/>
            <a:p>
              <a:endParaRPr lang="zh-CN" altLang="en-US"/>
            </a:p>
          </p:txBody>
        </p:sp>
        <p:sp>
          <p:nvSpPr>
            <p:cNvPr id="59440" name="Line 68"/>
            <p:cNvSpPr>
              <a:spLocks noChangeShapeType="1"/>
            </p:cNvSpPr>
            <p:nvPr/>
          </p:nvSpPr>
          <p:spPr bwMode="auto">
            <a:xfrm rot="-5400000" flipH="1" flipV="1">
              <a:off x="4558" y="2697"/>
              <a:ext cx="272" cy="0"/>
            </a:xfrm>
            <a:prstGeom prst="line">
              <a:avLst/>
            </a:prstGeom>
            <a:noFill/>
            <a:ln w="31750" cap="sq">
              <a:solidFill>
                <a:schemeClr val="bg1"/>
              </a:solidFill>
              <a:round/>
              <a:headEnd/>
              <a:tailEnd/>
            </a:ln>
          </p:spPr>
          <p:txBody>
            <a:bodyPr wrap="none" anchor="ctr"/>
            <a:lstStyle/>
            <a:p>
              <a:endParaRPr lang="zh-CN" altLang="en-US"/>
            </a:p>
          </p:txBody>
        </p:sp>
        <p:sp>
          <p:nvSpPr>
            <p:cNvPr id="59441" name="Line 69"/>
            <p:cNvSpPr>
              <a:spLocks noChangeShapeType="1"/>
            </p:cNvSpPr>
            <p:nvPr/>
          </p:nvSpPr>
          <p:spPr bwMode="auto">
            <a:xfrm>
              <a:off x="4450" y="2837"/>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8" name="Group 70"/>
          <p:cNvGrpSpPr>
            <a:grpSpLocks/>
          </p:cNvGrpSpPr>
          <p:nvPr/>
        </p:nvGrpSpPr>
        <p:grpSpPr bwMode="auto">
          <a:xfrm>
            <a:off x="2794000" y="1214438"/>
            <a:ext cx="2454275" cy="914400"/>
            <a:chOff x="1788" y="1783"/>
            <a:chExt cx="1546" cy="576"/>
          </a:xfrm>
        </p:grpSpPr>
        <p:grpSp>
          <p:nvGrpSpPr>
            <p:cNvPr id="19" name="Group 71"/>
            <p:cNvGrpSpPr>
              <a:grpSpLocks/>
            </p:cNvGrpSpPr>
            <p:nvPr/>
          </p:nvGrpSpPr>
          <p:grpSpPr bwMode="auto">
            <a:xfrm>
              <a:off x="1788" y="1783"/>
              <a:ext cx="227" cy="266"/>
              <a:chOff x="249" y="1835"/>
              <a:chExt cx="227" cy="266"/>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2600"/>
            </a:p>
          </p:txBody>
        </p:sp>
      </p:grpSp>
      <p:grpSp>
        <p:nvGrpSpPr>
          <p:cNvPr id="20" name="Group 75"/>
          <p:cNvGrpSpPr>
            <a:grpSpLocks/>
          </p:cNvGrpSpPr>
          <p:nvPr/>
        </p:nvGrpSpPr>
        <p:grpSpPr bwMode="auto">
          <a:xfrm>
            <a:off x="4743450" y="3813175"/>
            <a:ext cx="2492846" cy="876300"/>
            <a:chOff x="3016" y="3385"/>
            <a:chExt cx="1385" cy="552"/>
          </a:xfrm>
        </p:grpSpPr>
        <p:grpSp>
          <p:nvGrpSpPr>
            <p:cNvPr id="21" name="Group 76"/>
            <p:cNvGrpSpPr>
              <a:grpSpLocks/>
            </p:cNvGrpSpPr>
            <p:nvPr/>
          </p:nvGrpSpPr>
          <p:grpSpPr bwMode="auto">
            <a:xfrm>
              <a:off x="3016" y="3385"/>
              <a:ext cx="1385" cy="303"/>
              <a:chOff x="3016" y="3385"/>
              <a:chExt cx="1385" cy="303"/>
            </a:xfrm>
          </p:grpSpPr>
          <p:sp>
            <p:nvSpPr>
              <p:cNvPr id="59432" name="Rectangle 77"/>
              <p:cNvSpPr>
                <a:spLocks noChangeArrowheads="1"/>
              </p:cNvSpPr>
              <p:nvPr/>
            </p:nvSpPr>
            <p:spPr bwMode="auto">
              <a:xfrm>
                <a:off x="3086" y="3385"/>
                <a:ext cx="1315"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list</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llink</a:t>
                </a:r>
                <a:r>
                  <a:rPr lang="en-US" altLang="zh-CN" sz="2800" dirty="0">
                    <a:solidFill>
                      <a:srgbClr val="000099"/>
                    </a:solidFill>
                  </a:rPr>
                  <a:t>=p;</a:t>
                </a:r>
                <a:endParaRPr lang="zh-CN" altLang="en-US" sz="28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2600"/>
              </a:p>
            </p:txBody>
          </p:sp>
        </p:grpSp>
        <p:grpSp>
          <p:nvGrpSpPr>
            <p:cNvPr id="22" name="Group 79"/>
            <p:cNvGrpSpPr>
              <a:grpSpLocks/>
            </p:cNvGrpSpPr>
            <p:nvPr/>
          </p:nvGrpSpPr>
          <p:grpSpPr bwMode="auto">
            <a:xfrm>
              <a:off x="3016" y="3671"/>
              <a:ext cx="227" cy="266"/>
              <a:chOff x="249" y="1835"/>
              <a:chExt cx="227" cy="266"/>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4</a:t>
                </a:r>
              </a:p>
            </p:txBody>
          </p:sp>
        </p:grpSp>
      </p:grpSp>
      <p:grpSp>
        <p:nvGrpSpPr>
          <p:cNvPr id="23" name="Group 82"/>
          <p:cNvGrpSpPr>
            <a:grpSpLocks/>
          </p:cNvGrpSpPr>
          <p:nvPr/>
        </p:nvGrpSpPr>
        <p:grpSpPr bwMode="auto">
          <a:xfrm>
            <a:off x="1514475" y="2627313"/>
            <a:ext cx="5540375" cy="1057275"/>
            <a:chOff x="982" y="2673"/>
            <a:chExt cx="3490" cy="666"/>
          </a:xfrm>
        </p:grpSpPr>
        <p:sp>
          <p:nvSpPr>
            <p:cNvPr id="59421" name="Rectangle 83"/>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grpSp>
          <p:nvGrpSpPr>
            <p:cNvPr id="24" name="Group 84"/>
            <p:cNvGrpSpPr>
              <a:grpSpLocks/>
            </p:cNvGrpSpPr>
            <p:nvPr/>
          </p:nvGrpSpPr>
          <p:grpSpPr bwMode="auto">
            <a:xfrm>
              <a:off x="982" y="2980"/>
              <a:ext cx="3490" cy="359"/>
              <a:chOff x="982" y="2980"/>
              <a:chExt cx="3490" cy="359"/>
            </a:xfrm>
          </p:grpSpPr>
          <p:sp>
            <p:nvSpPr>
              <p:cNvPr id="59424" name="Rectangle 85"/>
              <p:cNvSpPr>
                <a:spLocks noChangeArrowheads="1"/>
              </p:cNvSpPr>
              <p:nvPr/>
            </p:nvSpPr>
            <p:spPr bwMode="auto">
              <a:xfrm>
                <a:off x="982" y="3067"/>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25" name="Line 86"/>
              <p:cNvSpPr>
                <a:spLocks noChangeShapeType="1"/>
              </p:cNvSpPr>
              <p:nvPr/>
            </p:nvSpPr>
            <p:spPr bwMode="auto">
              <a:xfrm rot="5400000" flipV="1">
                <a:off x="932" y="3086"/>
                <a:ext cx="212" cy="0"/>
              </a:xfrm>
              <a:prstGeom prst="line">
                <a:avLst/>
              </a:prstGeom>
              <a:noFill/>
              <a:ln w="31750" cap="sq">
                <a:solidFill>
                  <a:schemeClr val="bg1"/>
                </a:solidFill>
                <a:round/>
                <a:headEnd/>
                <a:tailEnd/>
              </a:ln>
            </p:spPr>
            <p:txBody>
              <a:bodyPr wrap="none" anchor="ctr"/>
              <a:lstStyle/>
              <a:p>
                <a:endParaRPr lang="zh-CN" altLang="en-US"/>
              </a:p>
            </p:txBody>
          </p:sp>
          <p:sp>
            <p:nvSpPr>
              <p:cNvPr id="59426" name="Line 87"/>
              <p:cNvSpPr>
                <a:spLocks noChangeShapeType="1"/>
              </p:cNvSpPr>
              <p:nvPr/>
            </p:nvSpPr>
            <p:spPr bwMode="auto">
              <a:xfrm rot="5621742" flipH="1" flipV="1">
                <a:off x="4331" y="3058"/>
                <a:ext cx="136" cy="147"/>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27" name="Line 88"/>
              <p:cNvSpPr>
                <a:spLocks noChangeShapeType="1"/>
              </p:cNvSpPr>
              <p:nvPr/>
            </p:nvSpPr>
            <p:spPr bwMode="auto">
              <a:xfrm flipV="1">
                <a:off x="1038" y="3203"/>
                <a:ext cx="3266" cy="0"/>
              </a:xfrm>
              <a:prstGeom prst="line">
                <a:avLst/>
              </a:prstGeom>
              <a:noFill/>
              <a:ln w="31750" cap="sq">
                <a:solidFill>
                  <a:schemeClr val="bg1"/>
                </a:solidFill>
                <a:round/>
                <a:headEnd/>
                <a:tailEnd/>
              </a:ln>
            </p:spPr>
            <p:txBody>
              <a:bodyPr wrap="none" anchor="ctr"/>
              <a:lstStyle/>
              <a:p>
                <a:endParaRPr lang="zh-CN" altLang="en-US"/>
              </a:p>
            </p:txBody>
          </p:sp>
        </p:grpSp>
        <p:sp>
          <p:nvSpPr>
            <p:cNvPr id="59423" name="Rectangle 89"/>
            <p:cNvSpPr>
              <a:spLocks noChangeArrowheads="1"/>
            </p:cNvSpPr>
            <p:nvPr/>
          </p:nvSpPr>
          <p:spPr bwMode="auto">
            <a:xfrm>
              <a:off x="2971" y="3050"/>
              <a:ext cx="317"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25" name="Group 90"/>
          <p:cNvGrpSpPr>
            <a:grpSpLocks/>
          </p:cNvGrpSpPr>
          <p:nvPr/>
        </p:nvGrpSpPr>
        <p:grpSpPr bwMode="auto">
          <a:xfrm>
            <a:off x="1907704" y="3933056"/>
            <a:ext cx="2449512" cy="836612"/>
            <a:chOff x="1271" y="3413"/>
            <a:chExt cx="1543" cy="527"/>
          </a:xfrm>
        </p:grpSpPr>
        <p:grpSp>
          <p:nvGrpSpPr>
            <p:cNvPr id="26" name="Group 91"/>
            <p:cNvGrpSpPr>
              <a:grpSpLocks/>
            </p:cNvGrpSpPr>
            <p:nvPr/>
          </p:nvGrpSpPr>
          <p:grpSpPr bwMode="auto">
            <a:xfrm>
              <a:off x="1285" y="3674"/>
              <a:ext cx="227" cy="266"/>
              <a:chOff x="249" y="1835"/>
              <a:chExt cx="227" cy="266"/>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dirty="0">
                    <a:solidFill>
                      <a:srgbClr val="FF0000"/>
                    </a:solidFill>
                  </a:rPr>
                  <a:t>2</a:t>
                </a:r>
              </a:p>
            </p:txBody>
          </p:sp>
        </p:grpSp>
        <p:sp>
          <p:nvSpPr>
            <p:cNvPr id="59418" name="AutoShape 94"/>
            <p:cNvSpPr>
              <a:spLocks noChangeArrowheads="1"/>
            </p:cNvSpPr>
            <p:nvPr/>
          </p:nvSpPr>
          <p:spPr bwMode="auto">
            <a:xfrm>
              <a:off x="1271" y="3413"/>
              <a:ext cx="1543" cy="272"/>
            </a:xfrm>
            <a:prstGeom prst="wedgeRectCallout">
              <a:avLst>
                <a:gd name="adj1" fmla="val 10532"/>
                <a:gd name="adj2" fmla="val -202574"/>
              </a:avLst>
            </a:prstGeom>
            <a:noFill/>
            <a:ln w="44450" cap="sq">
              <a:solidFill>
                <a:srgbClr val="33CCCC"/>
              </a:solidFill>
              <a:miter lim="800000"/>
              <a:headEnd/>
              <a:tailEnd/>
            </a:ln>
          </p:spPr>
          <p:txBody>
            <a:bodyPr anchor="ctr"/>
            <a:lstStyle/>
            <a:p>
              <a:pPr algn="ctr"/>
              <a:endParaRPr lang="zh-CN" altLang="en-US" sz="2600"/>
            </a:p>
          </p:txBody>
        </p:sp>
      </p:grpSp>
      <p:sp>
        <p:nvSpPr>
          <p:cNvPr id="611423" name="Text Box 95"/>
          <p:cNvSpPr txBox="1">
            <a:spLocks noChangeArrowheads="1"/>
          </p:cNvSpPr>
          <p:nvPr/>
        </p:nvSpPr>
        <p:spPr bwMode="auto">
          <a:xfrm>
            <a:off x="7480300" y="2420938"/>
            <a:ext cx="692150" cy="701675"/>
          </a:xfrm>
          <a:prstGeom prst="rect">
            <a:avLst/>
          </a:prstGeom>
          <a:noFill/>
          <a:ln w="9525">
            <a:noFill/>
            <a:miter lim="800000"/>
            <a:headEnd/>
            <a:tailEnd/>
          </a:ln>
        </p:spPr>
        <p:txBody>
          <a:bodyPr wrap="none">
            <a:spAutoFit/>
          </a:bodyPr>
          <a:lstStyle/>
          <a:p>
            <a:r>
              <a:rPr lang="zh-CN" altLang="en-US" sz="6000">
                <a:solidFill>
                  <a:schemeClr val="bg1"/>
                </a:solidFill>
                <a:sym typeface="Symbol" pitchFamily="18" charset="2"/>
              </a:rPr>
              <a:t></a:t>
            </a:r>
          </a:p>
        </p:txBody>
      </p:sp>
      <p:grpSp>
        <p:nvGrpSpPr>
          <p:cNvPr id="27" name="Group 96"/>
          <p:cNvGrpSpPr>
            <a:grpSpLocks/>
          </p:cNvGrpSpPr>
          <p:nvPr/>
        </p:nvGrpSpPr>
        <p:grpSpPr bwMode="auto">
          <a:xfrm>
            <a:off x="2555875" y="5749925"/>
            <a:ext cx="4608514" cy="520700"/>
            <a:chOff x="1610" y="3622"/>
            <a:chExt cx="2903" cy="32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10"/>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2600" baseline="0" dirty="0">
                  <a:solidFill>
                    <a:srgbClr val="FFFF00"/>
                  </a:solidFill>
                  <a:ea typeface="黑体" pitchFamily="2" charset="-122"/>
                </a:rPr>
                <a:t>首先</a:t>
              </a:r>
              <a:r>
                <a:rPr lang="zh-CN" altLang="en-US" sz="2600" baseline="0" dirty="0" smtClean="0">
                  <a:solidFill>
                    <a:srgbClr val="FFFF00"/>
                  </a:solidFill>
                  <a:ea typeface="黑体" pitchFamily="2" charset="-122"/>
                </a:rPr>
                <a:t>构造链表的第一个结点</a:t>
              </a:r>
              <a:endParaRPr lang="zh-CN" altLang="en-US" sz="2600" baseline="0" dirty="0">
                <a:solidFill>
                  <a:srgbClr val="FFFF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11350"/>
                                        </p:tgtEl>
                                        <p:attrNameLst>
                                          <p:attrName>style.visibility</p:attrName>
                                        </p:attrNameLst>
                                      </p:cBhvr>
                                      <p:to>
                                        <p:strVal val="visible"/>
                                      </p:to>
                                    </p:set>
                                    <p:animEffect transition="in" filter="wipe(right)">
                                      <p:cBhvr>
                                        <p:cTn id="26" dur="500"/>
                                        <p:tgtEl>
                                          <p:spTgt spid="611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11354"/>
                                        </p:tgtEl>
                                        <p:attrNameLst>
                                          <p:attrName>style.visibility</p:attrName>
                                        </p:attrNameLst>
                                      </p:cBhvr>
                                      <p:to>
                                        <p:strVal val="visible"/>
                                      </p:to>
                                    </p:set>
                                    <p:animEffect transition="in" filter="wipe(right)">
                                      <p:cBhvr>
                                        <p:cTn id="36" dur="500"/>
                                        <p:tgtEl>
                                          <p:spTgt spid="611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5"/>
                                        </p:tgtEl>
                                        <p:attrNameLst>
                                          <p:attrName>style.visibility</p:attrName>
                                        </p:attrNameLst>
                                      </p:cBhvr>
                                      <p:to>
                                        <p:strVal val="visible"/>
                                      </p:to>
                                    </p:set>
                                    <p:animEffect transition="in" filter="wipe(right)">
                                      <p:cBhvr>
                                        <p:cTn id="41" dur="500"/>
                                        <p:tgtEl>
                                          <p:spTgt spid="6113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11345"/>
                                        </p:tgtEl>
                                        <p:attrNameLst>
                                          <p:attrName>style.visibility</p:attrName>
                                        </p:attrNameLst>
                                      </p:cBhvr>
                                      <p:to>
                                        <p:strVal val="visible"/>
                                      </p:to>
                                    </p:set>
                                    <p:animEffect transition="in" filter="wipe(right)">
                                      <p:cBhvr>
                                        <p:cTn id="87" dur="500"/>
                                        <p:tgtEl>
                                          <p:spTgt spid="6113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right)">
                                      <p:cBhvr>
                                        <p:cTn id="92" dur="500"/>
                                        <p:tgtEl>
                                          <p:spTgt spid="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11423"/>
                                        </p:tgtEl>
                                        <p:attrNameLst>
                                          <p:attrName>style.visibility</p:attrName>
                                        </p:attrNameLst>
                                      </p:cBhvr>
                                      <p:to>
                                        <p:strVal val="visible"/>
                                      </p:to>
                                    </p:set>
                                    <p:animEffect transition="in" filter="wipe(left)">
                                      <p:cBhvr>
                                        <p:cTn id="102"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5" grpId="0" animBg="1"/>
      <p:bldP spid="611350" grpId="0"/>
      <p:bldP spid="611354" grpId="0" animBg="1"/>
      <p:bldP spid="611355" grpId="0"/>
      <p:bldP spid="6114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b="0" dirty="0" err="1" smtClean="0"/>
              <a:t>initList</a:t>
            </a:r>
            <a:r>
              <a:rPr lang="en-US" altLang="zh-CN" sz="2000" b="0" dirty="0" smtClean="0"/>
              <a:t>(</a:t>
            </a:r>
            <a:r>
              <a:rPr lang="en-US" altLang="zh-CN" sz="2000" b="0" dirty="0" err="1" smtClean="0"/>
              <a:t>nodeType</a:t>
            </a:r>
            <a:r>
              <a:rPr lang="en-US" altLang="zh-CN" sz="2000" b="0" dirty="0" smtClean="0"/>
              <a:t> *list, </a:t>
            </a:r>
            <a:r>
              <a:rPr lang="en-US" altLang="zh-CN" sz="2000" b="0" dirty="0" err="1" smtClean="0"/>
              <a:t>int</a:t>
            </a:r>
            <a:r>
              <a:rPr lang="en-US" altLang="zh-CN" sz="2000" b="0" dirty="0" smtClean="0"/>
              <a:t> length);	 	//</a:t>
            </a:r>
            <a:r>
              <a:rPr lang="zh-CN" altLang="en-US" sz="2000" b="0" dirty="0" smtClean="0"/>
              <a:t>创建一个空表</a:t>
            </a:r>
            <a:endParaRPr lang="en-US" altLang="zh-CN" sz="2000" b="0" dirty="0" smtClean="0"/>
          </a:p>
          <a:p>
            <a:r>
              <a:rPr lang="en-US" altLang="zh-CN" sz="2000" b="0" dirty="0" err="1" smtClean="0"/>
              <a:t>destroyList</a:t>
            </a:r>
            <a:r>
              <a:rPr lang="en-US" altLang="zh-CN" sz="2000" b="0" dirty="0" smtClean="0"/>
              <a:t> (</a:t>
            </a:r>
            <a:r>
              <a:rPr lang="en-US" altLang="zh-CN" sz="2000" b="0" dirty="0" err="1" smtClean="0"/>
              <a:t>nodeType</a:t>
            </a:r>
            <a:r>
              <a:rPr lang="en-US" altLang="zh-CN" sz="2000" b="0" dirty="0" smtClean="0"/>
              <a:t> *list, </a:t>
            </a:r>
            <a:r>
              <a:rPr lang="en-US" altLang="zh-CN" sz="2000" b="0" dirty="0" err="1" smtClean="0"/>
              <a:t>int</a:t>
            </a:r>
            <a:r>
              <a:rPr lang="en-US" altLang="zh-CN" sz="2000" b="0" dirty="0" smtClean="0"/>
              <a:t> length);	//</a:t>
            </a:r>
            <a:r>
              <a:rPr lang="zh-CN" altLang="en-US" sz="2000" b="0" dirty="0" smtClean="0"/>
              <a:t>销毁一个表</a:t>
            </a:r>
            <a:endParaRPr lang="en-US" altLang="zh-CN" sz="2000" b="0" dirty="0" smtClean="0"/>
          </a:p>
          <a:p>
            <a:r>
              <a:rPr lang="en-US" altLang="zh-CN" sz="2000" b="0" dirty="0" err="1" smtClean="0"/>
              <a:t>printList</a:t>
            </a:r>
            <a:r>
              <a:rPr lang="en-US" altLang="zh-CN" sz="2000" b="0" dirty="0" smtClean="0"/>
              <a:t>(</a:t>
            </a:r>
            <a:r>
              <a:rPr lang="en-US" altLang="zh-CN" sz="2000" b="0" dirty="0" err="1" smtClean="0"/>
              <a:t>nodeType</a:t>
            </a:r>
            <a:r>
              <a:rPr lang="en-US" altLang="zh-CN" sz="2000" b="0" dirty="0" smtClean="0"/>
              <a:t> *list, </a:t>
            </a:r>
            <a:r>
              <a:rPr lang="en-US" altLang="zh-CN" sz="2000" b="0" dirty="0" err="1" smtClean="0"/>
              <a:t>int</a:t>
            </a:r>
            <a:r>
              <a:rPr lang="en-US" altLang="zh-CN" sz="2000" b="0" dirty="0" smtClean="0"/>
              <a:t> length);	 	//</a:t>
            </a:r>
            <a:r>
              <a:rPr lang="zh-CN" altLang="en-US" sz="2000" b="0" dirty="0" smtClean="0"/>
              <a:t>输出一个表</a:t>
            </a:r>
            <a:endParaRPr lang="en-US" altLang="zh-CN" sz="2000" b="0" dirty="0" smtClean="0"/>
          </a:p>
          <a:p>
            <a:r>
              <a:rPr lang="en-US" altLang="zh-CN" sz="2000" b="0" dirty="0" err="1" smtClean="0"/>
              <a:t>getNode</a:t>
            </a:r>
            <a:r>
              <a:rPr lang="en-US" altLang="zh-CN" sz="2000" b="0" dirty="0" smtClean="0"/>
              <a:t> (</a:t>
            </a:r>
            <a:r>
              <a:rPr lang="en-US" altLang="zh-CN" sz="2000" b="0" dirty="0" err="1" smtClean="0"/>
              <a:t>nodeType</a:t>
            </a:r>
            <a:r>
              <a:rPr lang="en-US" altLang="zh-CN" sz="2000" b="0" dirty="0" smtClean="0"/>
              <a:t> *list, </a:t>
            </a:r>
            <a:r>
              <a:rPr lang="en-US" altLang="zh-CN" sz="2000" b="0" dirty="0" err="1" smtClean="0"/>
              <a:t>int</a:t>
            </a:r>
            <a:r>
              <a:rPr lang="en-US" altLang="zh-CN" sz="2000" b="0" dirty="0" smtClean="0"/>
              <a:t> pos); 		//</a:t>
            </a:r>
            <a:r>
              <a:rPr lang="zh-CN" altLang="en-US" sz="2000" b="0" dirty="0" smtClean="0"/>
              <a:t>获取表中指定位置元素</a:t>
            </a:r>
            <a:endParaRPr lang="en-US" altLang="zh-CN" sz="2000" b="0" dirty="0" smtClean="0"/>
          </a:p>
          <a:p>
            <a:r>
              <a:rPr lang="en-US" altLang="zh-CN" sz="2000" b="0" dirty="0" err="1" smtClean="0"/>
              <a:t>searchNode</a:t>
            </a:r>
            <a:r>
              <a:rPr lang="en-US" altLang="zh-CN" sz="2000" b="0" dirty="0" smtClean="0"/>
              <a:t>(</a:t>
            </a:r>
            <a:r>
              <a:rPr lang="en-US" altLang="zh-CN" sz="2000" b="0" dirty="0" err="1" smtClean="0"/>
              <a:t>nodeType</a:t>
            </a:r>
            <a:r>
              <a:rPr lang="en-US" altLang="zh-CN" sz="2000" b="0" dirty="0" smtClean="0"/>
              <a:t> *list, Type node); 	//</a:t>
            </a:r>
            <a:r>
              <a:rPr lang="zh-CN" altLang="en-US" sz="2000" b="0" dirty="0" smtClean="0"/>
              <a:t>在表中查找某一元素</a:t>
            </a:r>
            <a:endParaRPr lang="en-US" altLang="zh-CN" sz="2000" b="0" dirty="0" smtClean="0"/>
          </a:p>
          <a:p>
            <a:r>
              <a:rPr lang="en-US" altLang="zh-CN" sz="2000" b="0" dirty="0" err="1" smtClean="0"/>
              <a:t>insertNode</a:t>
            </a:r>
            <a:r>
              <a:rPr lang="en-US" altLang="zh-CN" sz="2000" b="0" dirty="0" smtClean="0"/>
              <a:t>(</a:t>
            </a:r>
            <a:r>
              <a:rPr lang="en-US" altLang="zh-CN" sz="2000" b="0" dirty="0" err="1" smtClean="0"/>
              <a:t>nodeType</a:t>
            </a:r>
            <a:r>
              <a:rPr lang="en-US" altLang="zh-CN" sz="2000" b="0" dirty="0" smtClean="0"/>
              <a:t> *list, </a:t>
            </a:r>
            <a:r>
              <a:rPr lang="en-US" altLang="zh-CN" sz="2000" b="0" dirty="0" err="1" smtClean="0"/>
              <a:t>int</a:t>
            </a:r>
            <a:r>
              <a:rPr lang="en-US" altLang="zh-CN" sz="2000" b="0" dirty="0" smtClean="0"/>
              <a:t> pos, </a:t>
            </a:r>
            <a:r>
              <a:rPr lang="en-US" altLang="zh-CN" sz="2000" b="0" dirty="0" err="1" smtClean="0"/>
              <a:t>nodeType</a:t>
            </a:r>
            <a:r>
              <a:rPr lang="en-US" altLang="zh-CN" sz="2000" b="0" dirty="0" smtClean="0"/>
              <a:t> node); //</a:t>
            </a:r>
            <a:r>
              <a:rPr lang="zh-CN" altLang="en-US" sz="2000" b="0" dirty="0" smtClean="0"/>
              <a:t>在表中指定位置插入一个结点</a:t>
            </a:r>
            <a:endParaRPr lang="en-US" altLang="zh-CN" sz="2000" b="0" dirty="0" smtClean="0"/>
          </a:p>
          <a:p>
            <a:r>
              <a:rPr lang="en-US" altLang="zh-CN" sz="2000" b="0" dirty="0" err="1" smtClean="0"/>
              <a:t>deleteNode</a:t>
            </a:r>
            <a:r>
              <a:rPr lang="en-US" altLang="zh-CN" sz="2000" b="0" dirty="0" smtClean="0"/>
              <a:t>(</a:t>
            </a:r>
            <a:r>
              <a:rPr lang="en-US" altLang="zh-CN" sz="2000" b="0" dirty="0" err="1" smtClean="0"/>
              <a:t>nodeType</a:t>
            </a:r>
            <a:r>
              <a:rPr lang="en-US" altLang="zh-CN" sz="2000" b="0" dirty="0" smtClean="0"/>
              <a:t> *list, </a:t>
            </a:r>
            <a:r>
              <a:rPr lang="en-US" altLang="zh-CN" sz="2000" b="0" dirty="0" err="1" smtClean="0"/>
              <a:t>int</a:t>
            </a:r>
            <a:r>
              <a:rPr lang="en-US" altLang="zh-CN" sz="2000" b="0" dirty="0" smtClean="0"/>
              <a:t> pos); 		//</a:t>
            </a:r>
            <a:r>
              <a:rPr lang="zh-CN" altLang="en-US" sz="2000" b="0" dirty="0" smtClean="0"/>
              <a:t>在表中指定位置删除一个结点</a:t>
            </a:r>
            <a:endParaRPr lang="en-US" altLang="zh-CN" sz="2000" b="0" dirty="0" smtClean="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11</a:t>
            </a:fld>
            <a:endParaRPr lang="en-US" altLang="zh-CN"/>
          </a:p>
        </p:txBody>
      </p:sp>
      <p:grpSp>
        <p:nvGrpSpPr>
          <p:cNvPr id="5"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90575" y="4076700"/>
            <a:ext cx="6697663" cy="2433638"/>
            <a:chOff x="361" y="2568"/>
            <a:chExt cx="4219" cy="1533"/>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442"/>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400" dirty="0">
                  <a:solidFill>
                    <a:schemeClr val="bg1"/>
                  </a:solidFill>
                </a:rPr>
                <a:t>void </a:t>
              </a:r>
              <a:r>
                <a:rPr lang="en-US" altLang="zh-CN" sz="2400" dirty="0" smtClean="0">
                  <a:solidFill>
                    <a:schemeClr val="bg1"/>
                  </a:solidFill>
                </a:rPr>
                <a:t> </a:t>
              </a:r>
              <a:r>
                <a:rPr lang="en-US" altLang="zh-CN" sz="2400" dirty="0" err="1" smtClean="0">
                  <a:solidFill>
                    <a:schemeClr val="bg1"/>
                  </a:solidFill>
                </a:rPr>
                <a:t>insertNode</a:t>
              </a:r>
              <a:r>
                <a:rPr lang="en-US" altLang="zh-CN" sz="2400" dirty="0" smtClean="0">
                  <a:solidFill>
                    <a:schemeClr val="bg1"/>
                  </a:solidFill>
                </a:rPr>
                <a:t>(</a:t>
              </a:r>
              <a:r>
                <a:rPr lang="en-US" altLang="zh-CN" sz="2400" dirty="0" err="1" smtClean="0">
                  <a:solidFill>
                    <a:schemeClr val="bg1"/>
                  </a:solidFill>
                </a:rPr>
                <a:t>DNodeptr</a:t>
              </a:r>
              <a:r>
                <a:rPr lang="en-US" altLang="zh-CN" sz="2400" dirty="0" smtClean="0">
                  <a:solidFill>
                    <a:schemeClr val="bg1"/>
                  </a:solidFill>
                </a:rPr>
                <a:t> </a:t>
              </a:r>
              <a:r>
                <a:rPr lang="en-US" altLang="zh-CN" sz="2400" dirty="0">
                  <a:solidFill>
                    <a:schemeClr val="bg1"/>
                  </a:solidFill>
                </a:rPr>
                <a:t>list, </a:t>
              </a:r>
              <a:r>
                <a:rPr lang="en-US" altLang="zh-CN" sz="2400" dirty="0" err="1" smtClean="0">
                  <a:solidFill>
                    <a:schemeClr val="bg1"/>
                  </a:solidFill>
                </a:rPr>
                <a:t>Dnodeptr</a:t>
              </a:r>
              <a:r>
                <a:rPr lang="en-US" altLang="zh-CN" sz="2400" dirty="0" smtClean="0">
                  <a:solidFill>
                    <a:schemeClr val="bg1"/>
                  </a:solidFill>
                </a:rPr>
                <a:t>  p</a:t>
              </a:r>
              <a:r>
                <a:rPr lang="en-US" altLang="zh-CN" sz="2400" dirty="0">
                  <a:solidFill>
                    <a:schemeClr val="bg1"/>
                  </a:solidFill>
                </a:rPr>
                <a:t>)</a:t>
              </a:r>
            </a:p>
            <a:p>
              <a:pPr>
                <a:lnSpc>
                  <a:spcPct val="85000"/>
                </a:lnSpc>
                <a:spcBef>
                  <a:spcPct val="0"/>
                </a:spcBef>
              </a:pPr>
              <a:r>
                <a:rPr lang="en-US" altLang="zh-CN" sz="2400" dirty="0">
                  <a:solidFill>
                    <a:schemeClr val="bg1"/>
                  </a:solidFill>
                </a:rPr>
                <a: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=p;</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=list;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=p;</a:t>
              </a:r>
            </a:p>
            <a:p>
              <a:pPr>
                <a:lnSpc>
                  <a:spcPct val="85000"/>
                </a:lnSpc>
                <a:spcBef>
                  <a:spcPct val="0"/>
                </a:spcBef>
              </a:pPr>
              <a:r>
                <a:rPr lang="en-US" altLang="zh-CN" sz="2400" dirty="0">
                  <a:solidFill>
                    <a:schemeClr val="bg1"/>
                  </a:solidFill>
                </a:rPr>
                <a:t>}</a:t>
              </a:r>
            </a:p>
          </p:txBody>
        </p:sp>
      </p:grpSp>
      <p:grpSp>
        <p:nvGrpSpPr>
          <p:cNvPr id="3" name="Group 5"/>
          <p:cNvGrpSpPr>
            <a:grpSpLocks/>
          </p:cNvGrpSpPr>
          <p:nvPr/>
        </p:nvGrpSpPr>
        <p:grpSpPr bwMode="auto">
          <a:xfrm>
            <a:off x="828675" y="333375"/>
            <a:ext cx="6697663" cy="4303713"/>
            <a:chOff x="522" y="210"/>
            <a:chExt cx="4219" cy="2711"/>
          </a:xfrm>
        </p:grpSpPr>
        <p:sp>
          <p:nvSpPr>
            <p:cNvPr id="60457" name="Text Box 6"/>
            <p:cNvSpPr txBox="1">
              <a:spLocks noChangeArrowheads="1"/>
            </p:cNvSpPr>
            <p:nvPr/>
          </p:nvSpPr>
          <p:spPr bwMode="auto">
            <a:xfrm>
              <a:off x="613" y="304"/>
              <a:ext cx="3945" cy="2617"/>
            </a:xfrm>
            <a:prstGeom prst="rect">
              <a:avLst/>
            </a:prstGeom>
            <a:noFill/>
            <a:ln w="9525">
              <a:noFill/>
              <a:miter lim="800000"/>
              <a:headEnd/>
              <a:tailEnd/>
            </a:ln>
          </p:spPr>
          <p:txBody>
            <a:bodyPr wrap="square">
              <a:spAutoFit/>
            </a:bodyPr>
            <a:lstStyle/>
            <a:p>
              <a:pPr>
                <a:lnSpc>
                  <a:spcPct val="75000"/>
                </a:lnSpc>
                <a:spcBef>
                  <a:spcPct val="0"/>
                </a:spcBef>
              </a:pPr>
              <a:r>
                <a:rPr lang="en-US" altLang="zh-CN" sz="2400" dirty="0" err="1" smtClean="0">
                  <a:solidFill>
                    <a:srgbClr val="000000"/>
                  </a:solidFill>
                </a:rPr>
                <a:t>DNodeptr</a:t>
              </a:r>
              <a:r>
                <a:rPr lang="en-US" altLang="zh-CN" sz="2400" dirty="0" smtClean="0">
                  <a:solidFill>
                    <a:srgbClr val="000000"/>
                  </a:solidFill>
                </a:rPr>
                <a:t> </a:t>
              </a:r>
              <a:r>
                <a:rPr lang="en-US" altLang="zh-CN" sz="2400" dirty="0" err="1" smtClean="0">
                  <a:solidFill>
                    <a:srgbClr val="000000"/>
                  </a:solidFill>
                </a:rPr>
                <a:t>initDLink</a:t>
              </a:r>
              <a:r>
                <a:rPr lang="en-US" altLang="zh-CN" sz="2400" dirty="0" smtClean="0">
                  <a:solidFill>
                    <a:srgbClr val="000000"/>
                  </a:solidFill>
                </a:rPr>
                <a:t>(</a:t>
              </a:r>
              <a:r>
                <a:rPr lang="en-US" altLang="zh-CN" sz="2400" dirty="0" err="1" smtClean="0">
                  <a:solidFill>
                    <a:srgbClr val="000000"/>
                  </a:solidFill>
                </a:rPr>
                <a:t>int</a:t>
              </a:r>
              <a:r>
                <a:rPr lang="en-US" altLang="zh-CN" sz="2400" dirty="0" smtClean="0">
                  <a:solidFill>
                    <a:srgbClr val="000000"/>
                  </a:solidFill>
                </a:rPr>
                <a:t> </a:t>
              </a:r>
              <a:r>
                <a:rPr lang="en-US" altLang="zh-CN" sz="2400" dirty="0">
                  <a:solidFill>
                    <a:srgbClr val="000000"/>
                  </a:solidFill>
                </a:rPr>
                <a:t>n)</a:t>
              </a:r>
            </a:p>
            <a:p>
              <a:pPr>
                <a:lnSpc>
                  <a:spcPct val="75000"/>
                </a:lnSpc>
                <a:spcBef>
                  <a:spcPct val="0"/>
                </a:spcBef>
              </a:pP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smtClean="0">
                  <a:solidFill>
                    <a:srgbClr val="000000"/>
                  </a:solidFill>
                </a:rPr>
                <a:t>DNodeptr</a:t>
              </a:r>
              <a:r>
                <a:rPr lang="en-US" altLang="zh-CN" sz="2400" dirty="0" smtClean="0">
                  <a:solidFill>
                    <a:srgbClr val="000000"/>
                  </a:solidFill>
                </a:rPr>
                <a:t> </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smtClean="0">
                  <a:solidFill>
                    <a:srgbClr val="000000"/>
                  </a:solidFill>
                </a:rPr>
                <a:t>list</a:t>
              </a:r>
              <a:r>
                <a:rPr lang="en-US" altLang="zh-CN" sz="2400" dirty="0">
                  <a:solidFill>
                    <a:srgbClr val="000000"/>
                  </a:solidFill>
                </a:rPr>
                <a:t>=(</a:t>
              </a:r>
              <a:r>
                <a:rPr lang="en-US" altLang="zh-CN" sz="2400" dirty="0" err="1" smtClean="0">
                  <a:solidFill>
                    <a:srgbClr val="000000"/>
                  </a:solidFill>
                </a:rPr>
                <a:t>DNodeptr</a:t>
              </a:r>
              <a:r>
                <a:rPr lang="en-US" altLang="zh-CN" sz="2400" dirty="0" smtClean="0">
                  <a:solidFill>
                    <a:srgbClr val="000000"/>
                  </a:solidFill>
                </a:rPr>
                <a:t>)</a:t>
              </a:r>
              <a:r>
                <a:rPr lang="en-US" altLang="zh-CN" sz="2400" dirty="0" err="1" smtClean="0">
                  <a:solidFill>
                    <a:srgbClr val="000000"/>
                  </a:solidFill>
                </a:rPr>
                <a:t>malloc</a:t>
              </a:r>
              <a:r>
                <a:rPr lang="en-US" altLang="zh-CN" sz="2400" dirty="0" smtClean="0">
                  <a:solidFill>
                    <a:srgbClr val="000000"/>
                  </a:solidFill>
                </a:rPr>
                <a:t>(</a:t>
              </a:r>
              <a:r>
                <a:rPr lang="en-US" altLang="zh-CN" sz="2400" dirty="0" err="1" smtClean="0">
                  <a:solidFill>
                    <a:srgbClr val="000000"/>
                  </a:solidFill>
                </a:rPr>
                <a:t>sizeof</a:t>
              </a:r>
              <a:r>
                <a:rPr lang="en-US" altLang="zh-CN" sz="2400" dirty="0" smtClean="0">
                  <a:solidFill>
                    <a:srgbClr val="000000"/>
                  </a:solidFill>
                </a:rPr>
                <a:t>(</a:t>
              </a:r>
              <a:r>
                <a:rPr lang="en-US" altLang="zh-CN" sz="2400" dirty="0" err="1" smtClean="0">
                  <a:solidFill>
                    <a:srgbClr val="000000"/>
                  </a:solidFill>
                </a:rPr>
                <a:t>DNode</a:t>
              </a:r>
              <a:r>
                <a:rPr lang="en-US" altLang="zh-CN" sz="2400" dirty="0" smtClean="0">
                  <a:solidFill>
                    <a:srgbClr val="000000"/>
                  </a:solidFill>
                </a:rPr>
                <a:t>));</a:t>
              </a:r>
            </a:p>
            <a:p>
              <a:pPr>
                <a:lnSpc>
                  <a:spcPct val="75000"/>
                </a:lnSpc>
                <a:spcBef>
                  <a:spcPct val="0"/>
                </a:spcBef>
              </a:pPr>
              <a:r>
                <a:rPr lang="en-US" altLang="zh-CN" sz="2400" dirty="0" smtClean="0">
                  <a:solidFill>
                    <a:schemeClr val="accent2"/>
                  </a:solidFill>
                </a:rPr>
                <a:t>        READ</a:t>
              </a:r>
              <a:r>
                <a:rPr lang="en-US" altLang="zh-CN" sz="2400" dirty="0" smtClean="0">
                  <a:solidFill>
                    <a:srgbClr val="000000"/>
                  </a:solidFill>
                </a:rPr>
                <a:t>(list</a:t>
              </a:r>
              <a:r>
                <a:rPr lang="en-US" altLang="zh-CN" sz="2400" dirty="0" smtClean="0">
                  <a:solidFill>
                    <a:srgbClr val="000000"/>
                  </a:solidFill>
                  <a:latin typeface="宋体" charset="-122"/>
                  <a:ea typeface="宋体" charset="-122"/>
                </a:rPr>
                <a:t>-</a:t>
              </a:r>
              <a:r>
                <a:rPr lang="en-US" altLang="zh-CN" sz="2400" dirty="0" smtClean="0">
                  <a:solidFill>
                    <a:srgbClr val="000000"/>
                  </a:solidFill>
                </a:rPr>
                <a:t>&gt;</a:t>
              </a:r>
              <a:r>
                <a:rPr lang="en-US" altLang="zh-CN" sz="2400" dirty="0" smtClean="0">
                  <a:solidFill>
                    <a:srgbClr val="000000"/>
                  </a:solidFill>
                </a:rPr>
                <a:t>data);</a:t>
              </a:r>
              <a:endParaRPr lang="en-US" altLang="zh-CN" sz="2400" dirty="0">
                <a:solidFill>
                  <a:srgbClr val="000000"/>
                </a:solidFill>
              </a:endParaRP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llink</a:t>
              </a:r>
              <a:r>
                <a:rPr lang="en-US" altLang="zh-CN" sz="2400" dirty="0">
                  <a:solidFill>
                    <a:srgbClr val="000000"/>
                  </a:solidFill>
                </a:rPr>
                <a:t>=list;</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rlink</a:t>
              </a:r>
              <a:r>
                <a:rPr lang="en-US" altLang="zh-CN" sz="2400" dirty="0">
                  <a:solidFill>
                    <a:srgbClr val="000000"/>
                  </a:solidFill>
                </a:rPr>
                <a:t>=list;</a:t>
              </a:r>
            </a:p>
            <a:p>
              <a:pPr>
                <a:lnSpc>
                  <a:spcPct val="75000"/>
                </a:lnSpc>
                <a:spcBef>
                  <a:spcPct val="0"/>
                </a:spcBef>
              </a:pPr>
              <a:r>
                <a:rPr lang="en-US" altLang="zh-CN" sz="2400" dirty="0">
                  <a:solidFill>
                    <a:srgbClr val="000000"/>
                  </a:solidFill>
                </a:rPr>
                <a:t>        </a:t>
              </a:r>
              <a:r>
                <a:rPr lang="en-US" altLang="zh-CN" sz="2400" dirty="0" smtClean="0">
                  <a:solidFill>
                    <a:srgbClr val="000000"/>
                  </a:solidFill>
                </a:rPr>
                <a:t>for(</a:t>
              </a:r>
              <a:r>
                <a:rPr lang="en-US" altLang="zh-CN" sz="2400" dirty="0" err="1" smtClean="0">
                  <a:solidFill>
                    <a:srgbClr val="000000"/>
                  </a:solidFill>
                </a:rPr>
                <a:t>i</a:t>
              </a:r>
              <a:r>
                <a:rPr lang="en-US" altLang="zh-CN" sz="2400" dirty="0" smtClean="0">
                  <a:solidFill>
                    <a:srgbClr val="000000"/>
                  </a:solidFill>
                </a:rPr>
                <a:t>=1;i&lt;</a:t>
              </a:r>
              <a:r>
                <a:rPr lang="en-US" altLang="zh-CN" sz="2400" dirty="0" err="1" smtClean="0">
                  <a:solidFill>
                    <a:srgbClr val="000000"/>
                  </a:solidFill>
                </a:rPr>
                <a:t>n;i</a:t>
              </a:r>
              <a:r>
                <a:rPr lang="en-US" altLang="zh-CN" sz="2400" dirty="0">
                  <a:solidFill>
                    <a:srgbClr val="000000"/>
                  </a:solidFill>
                </a:rPr>
                <a:t>++){</a:t>
              </a:r>
            </a:p>
            <a:p>
              <a:pPr>
                <a:lnSpc>
                  <a:spcPct val="75000"/>
                </a:lnSpc>
                <a:spcBef>
                  <a:spcPct val="0"/>
                </a:spcBef>
              </a:pPr>
              <a:r>
                <a:rPr lang="en-US" altLang="zh-CN" sz="2400" dirty="0">
                  <a:solidFill>
                    <a:srgbClr val="000000"/>
                  </a:solidFill>
                </a:rPr>
                <a:t>               p=(</a:t>
              </a:r>
              <a:r>
                <a:rPr lang="en-US" altLang="zh-CN" sz="2400" dirty="0" err="1" smtClean="0">
                  <a:solidFill>
                    <a:srgbClr val="000000"/>
                  </a:solidFill>
                </a:rPr>
                <a:t>DNodeptr</a:t>
              </a:r>
              <a:r>
                <a:rPr lang="en-US" altLang="zh-CN" sz="2400" dirty="0" smtClean="0">
                  <a:solidFill>
                    <a:srgbClr val="000000"/>
                  </a:solidFill>
                </a:rPr>
                <a:t>)</a:t>
              </a:r>
              <a:r>
                <a:rPr lang="en-US" altLang="zh-CN" sz="2400" dirty="0" err="1" smtClean="0">
                  <a:solidFill>
                    <a:srgbClr val="000000"/>
                  </a:solidFill>
                </a:rPr>
                <a:t>malloc</a:t>
              </a:r>
              <a:r>
                <a:rPr lang="en-US" altLang="zh-CN" sz="2400" dirty="0" smtClean="0">
                  <a:solidFill>
                    <a:srgbClr val="000000"/>
                  </a:solidFill>
                </a:rPr>
                <a:t>(</a:t>
              </a:r>
              <a:r>
                <a:rPr lang="en-US" altLang="zh-CN" sz="2400" dirty="0" err="1" smtClean="0">
                  <a:solidFill>
                    <a:srgbClr val="000000"/>
                  </a:solidFill>
                </a:rPr>
                <a:t>sizeof</a:t>
              </a:r>
              <a:r>
                <a:rPr lang="en-US" altLang="zh-CN" sz="2400" dirty="0" smtClean="0">
                  <a:solidFill>
                    <a:srgbClr val="000000"/>
                  </a:solidFill>
                </a:rPr>
                <a:t>(</a:t>
              </a:r>
              <a:r>
                <a:rPr lang="en-US" altLang="zh-CN" sz="2400" dirty="0" err="1" smtClean="0">
                  <a:solidFill>
                    <a:srgbClr val="000000"/>
                  </a:solidFill>
                </a:rPr>
                <a:t>DNode</a:t>
              </a:r>
              <a:r>
                <a:rPr lang="en-US" altLang="zh-CN" sz="2400" dirty="0">
                  <a:solidFill>
                    <a:srgbClr val="000000"/>
                  </a:solidFill>
                </a:rPr>
                <a:t>));</a:t>
              </a:r>
            </a:p>
            <a:p>
              <a:pPr>
                <a:lnSpc>
                  <a:spcPct val="75000"/>
                </a:lnSpc>
                <a:spcBef>
                  <a:spcPct val="0"/>
                </a:spcBef>
              </a:pPr>
              <a:r>
                <a:rPr lang="en-US" altLang="zh-CN" sz="2000" dirty="0">
                  <a:solidFill>
                    <a:srgbClr val="000000"/>
                  </a:solidFill>
                </a:rPr>
                <a:t>               </a:t>
              </a:r>
              <a:r>
                <a:rPr lang="en-US" altLang="zh-CN" sz="2000" dirty="0" smtClean="0">
                  <a:solidFill>
                    <a:srgbClr val="000000"/>
                  </a:solidFill>
                </a:rPr>
                <a:t>   </a:t>
              </a:r>
              <a:r>
                <a:rPr lang="en-US" altLang="zh-CN" sz="2000" dirty="0" smtClean="0">
                  <a:solidFill>
                    <a:schemeClr val="accent2"/>
                  </a:solidFill>
                </a:rPr>
                <a:t>READ</a:t>
              </a:r>
              <a:r>
                <a:rPr lang="en-US" altLang="zh-CN" sz="2000" dirty="0" smtClean="0">
                  <a:solidFill>
                    <a:srgbClr val="000000"/>
                  </a:solidFill>
                </a:rPr>
                <a:t>(p</a:t>
              </a:r>
              <a:r>
                <a:rPr lang="en-US" altLang="zh-CN" sz="2000" dirty="0" smtClean="0">
                  <a:solidFill>
                    <a:srgbClr val="000000"/>
                  </a:solidFill>
                  <a:latin typeface="宋体" charset="-122"/>
                  <a:ea typeface="宋体" charset="-122"/>
                </a:rPr>
                <a:t>-</a:t>
              </a:r>
              <a:r>
                <a:rPr lang="en-US" altLang="zh-CN" sz="2000" dirty="0">
                  <a:solidFill>
                    <a:srgbClr val="000000"/>
                  </a:solidFill>
                </a:rPr>
                <a:t>&gt;data);            </a:t>
              </a:r>
              <a:r>
                <a:rPr lang="en-US" altLang="zh-CN" dirty="0">
                  <a:solidFill>
                    <a:srgbClr val="000000"/>
                  </a:solidFill>
                  <a:latin typeface="幼圆" pitchFamily="49" charset="-122"/>
                  <a:ea typeface="幼圆" pitchFamily="49" charset="-122"/>
                </a:rPr>
                <a:t>/* </a:t>
              </a:r>
              <a:r>
                <a:rPr lang="zh-CN" altLang="en-US" dirty="0">
                  <a:solidFill>
                    <a:srgbClr val="000000"/>
                  </a:solidFill>
                  <a:latin typeface="幼圆" pitchFamily="49" charset="-122"/>
                  <a:ea typeface="幼圆" pitchFamily="49" charset="-122"/>
                </a:rPr>
                <a:t>读入一元素 *</a:t>
              </a:r>
              <a:r>
                <a:rPr lang="en-US" altLang="zh-CN" dirty="0">
                  <a:solidFill>
                    <a:srgbClr val="000000"/>
                  </a:solidFill>
                  <a:latin typeface="幼圆" pitchFamily="49" charset="-122"/>
                  <a:ea typeface="幼圆" pitchFamily="49" charset="-122"/>
                </a:rPr>
                <a:t>/</a:t>
              </a:r>
            </a:p>
            <a:p>
              <a:pPr>
                <a:lnSpc>
                  <a:spcPct val="75000"/>
                </a:lnSpc>
                <a:spcBef>
                  <a:spcPct val="0"/>
                </a:spcBef>
              </a:pPr>
              <a:r>
                <a:rPr lang="en-US" altLang="zh-CN" sz="2400" dirty="0">
                  <a:solidFill>
                    <a:srgbClr val="000000"/>
                  </a:solidFill>
                </a:rPr>
                <a:t>               </a:t>
              </a:r>
              <a:r>
                <a:rPr lang="en-US" altLang="zh-CN" sz="2400" dirty="0" err="1" smtClean="0">
                  <a:solidFill>
                    <a:srgbClr val="FF0000"/>
                  </a:solidFill>
                </a:rPr>
                <a:t>insertNode</a:t>
              </a:r>
              <a:r>
                <a:rPr lang="en-US" altLang="zh-CN" sz="2400" dirty="0" smtClean="0">
                  <a:solidFill>
                    <a:srgbClr val="000000"/>
                  </a:solidFill>
                </a:rPr>
                <a:t>(</a:t>
              </a:r>
              <a:r>
                <a:rPr lang="en-US" altLang="zh-CN" sz="2400" dirty="0" err="1" smtClean="0">
                  <a:solidFill>
                    <a:srgbClr val="000000"/>
                  </a:solidFill>
                </a:rPr>
                <a:t>list,p</a:t>
              </a:r>
              <a:r>
                <a:rPr lang="en-US" altLang="zh-CN" sz="2400" dirty="0">
                  <a:solidFill>
                    <a:srgbClr val="000000"/>
                  </a:solidFill>
                </a:rPr>
                <a:t>);</a:t>
              </a:r>
            </a:p>
            <a:p>
              <a:pPr>
                <a:lnSpc>
                  <a:spcPct val="75000"/>
                </a:lnSpc>
                <a:spcBef>
                  <a:spcPct val="0"/>
                </a:spcBef>
              </a:pPr>
              <a:r>
                <a:rPr lang="en-US" altLang="zh-CN" sz="2000" dirty="0">
                  <a:solidFill>
                    <a:srgbClr val="000000"/>
                  </a:solidFill>
                </a:rPr>
                <a:t>        }</a:t>
              </a:r>
            </a:p>
            <a:p>
              <a:pPr>
                <a:lnSpc>
                  <a:spcPct val="75000"/>
                </a:lnSpc>
                <a:spcBef>
                  <a:spcPct val="0"/>
                </a:spcBef>
              </a:pPr>
              <a:r>
                <a:rPr lang="en-US" altLang="zh-CN" sz="2400" dirty="0">
                  <a:solidFill>
                    <a:srgbClr val="000000"/>
                  </a:solidFill>
                </a:rPr>
                <a:t>        return list;</a:t>
              </a:r>
            </a:p>
            <a:p>
              <a:pPr>
                <a:lnSpc>
                  <a:spcPct val="75000"/>
                </a:lnSpc>
                <a:spcBef>
                  <a:spcPct val="0"/>
                </a:spcBef>
              </a:pPr>
              <a:r>
                <a:rPr lang="en-US" altLang="zh-CN" sz="2400" dirty="0" smtClean="0">
                  <a:solidFill>
                    <a:srgbClr val="000000"/>
                  </a:solidFill>
                </a:rPr>
                <a:t>} </a:t>
              </a:r>
              <a:endParaRPr lang="en-US" altLang="zh-CN" sz="2400" dirty="0">
                <a:solidFill>
                  <a:srgbClr val="000000"/>
                </a:solidFill>
              </a:endParaRPr>
            </a:p>
          </p:txBody>
        </p:sp>
        <p:sp>
          <p:nvSpPr>
            <p:cNvPr id="60458" name="Rectangle 7"/>
            <p:cNvSpPr>
              <a:spLocks noChangeArrowheads="1"/>
            </p:cNvSpPr>
            <p:nvPr/>
          </p:nvSpPr>
          <p:spPr bwMode="auto">
            <a:xfrm>
              <a:off x="522" y="210"/>
              <a:ext cx="4219" cy="2268"/>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7548563" y="1265238"/>
            <a:ext cx="984250" cy="1658937"/>
            <a:chOff x="4220" y="300"/>
            <a:chExt cx="620" cy="1045"/>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404" y="3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88" y="6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法</a:t>
              </a:r>
            </a:p>
          </p:txBody>
        </p:sp>
      </p:grpSp>
      <p:grpSp>
        <p:nvGrpSpPr>
          <p:cNvPr id="5" name="Group 122"/>
          <p:cNvGrpSpPr>
            <a:grpSpLocks/>
          </p:cNvGrpSpPr>
          <p:nvPr/>
        </p:nvGrpSpPr>
        <p:grpSpPr bwMode="auto">
          <a:xfrm>
            <a:off x="1475656" y="1628800"/>
            <a:ext cx="4537075" cy="863600"/>
            <a:chOff x="793" y="949"/>
            <a:chExt cx="2858" cy="544"/>
          </a:xfrm>
        </p:grpSpPr>
        <p:grpSp>
          <p:nvGrpSpPr>
            <p:cNvPr id="7" name="Group 124"/>
            <p:cNvGrpSpPr>
              <a:grpSpLocks/>
            </p:cNvGrpSpPr>
            <p:nvPr/>
          </p:nvGrpSpPr>
          <p:grpSpPr bwMode="auto">
            <a:xfrm>
              <a:off x="2362" y="1207"/>
              <a:ext cx="922" cy="286"/>
              <a:chOff x="518" y="1044"/>
              <a:chExt cx="922" cy="286"/>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281" cy="212"/>
              </a:xfrm>
              <a:prstGeom prst="rect">
                <a:avLst/>
              </a:prstGeom>
              <a:noFill/>
              <a:ln w="9525">
                <a:noFill/>
                <a:miter lim="800000"/>
                <a:headEnd/>
                <a:tailEnd/>
              </a:ln>
            </p:spPr>
            <p:txBody>
              <a:bodyPr wrap="none">
                <a:spAutoFit/>
              </a:bodyPr>
              <a:lstStyle/>
              <a:p>
                <a:pPr>
                  <a:spcBef>
                    <a:spcPct val="0"/>
                  </a:spcBef>
                </a:pPr>
                <a:r>
                  <a:rPr lang="en-US" altLang="zh-CN" sz="24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431"/>
              <a:ext cx="1225"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a:off x="800" y="974"/>
              <a:ext cx="0" cy="453"/>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050" y="1162"/>
              <a:ext cx="1587"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043" y="1162"/>
              <a:ext cx="0" cy="272"/>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5148064" y="4869161"/>
            <a:ext cx="2664296" cy="1988839"/>
            <a:chOff x="2880" y="3161"/>
            <a:chExt cx="1601" cy="958"/>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2600"/>
            </a:p>
          </p:txBody>
        </p:sp>
        <p:sp>
          <p:nvSpPr>
            <p:cNvPr id="60436" name="Text Box 141"/>
            <p:cNvSpPr txBox="1">
              <a:spLocks noChangeArrowheads="1"/>
            </p:cNvSpPr>
            <p:nvPr/>
          </p:nvSpPr>
          <p:spPr bwMode="auto">
            <a:xfrm>
              <a:off x="3005" y="3502"/>
              <a:ext cx="1476" cy="617"/>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a:solidFill>
                    <a:schemeClr val="bg1"/>
                  </a:solidFill>
                  <a:latin typeface="幼圆" pitchFamily="49" charset="-122"/>
                  <a:ea typeface="幼圆" pitchFamily="49" charset="-122"/>
                </a:rPr>
                <a:t>到头结点指针为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2800" dirty="0">
                  <a:solidFill>
                    <a:srgbClr val="FFFF00"/>
                  </a:solidFill>
                  <a:ea typeface="黑体" pitchFamily="2" charset="-122"/>
                </a:rPr>
                <a:t>功能</a:t>
              </a:r>
            </a:p>
          </p:txBody>
        </p:sp>
      </p:grpSp>
      <p:grpSp>
        <p:nvGrpSpPr>
          <p:cNvPr id="9" name="Group 143"/>
          <p:cNvGrpSpPr>
            <a:grpSpLocks/>
          </p:cNvGrpSpPr>
          <p:nvPr/>
        </p:nvGrpSpPr>
        <p:grpSpPr bwMode="auto">
          <a:xfrm>
            <a:off x="3349625" y="4724400"/>
            <a:ext cx="1082675" cy="1296988"/>
            <a:chOff x="2094" y="2976"/>
            <a:chExt cx="682" cy="817"/>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196" cy="250"/>
            </a:xfrm>
            <a:prstGeom prst="rect">
              <a:avLst/>
            </a:prstGeom>
            <a:noFill/>
            <a:ln w="9525">
              <a:noFill/>
              <a:miter lim="800000"/>
              <a:headEnd/>
              <a:tailEnd/>
            </a:ln>
          </p:spPr>
          <p:txBody>
            <a:bodyPr wrap="none">
              <a:spAutoFit/>
            </a:bodyPr>
            <a:lstStyle/>
            <a:p>
              <a:r>
                <a:rPr lang="en-US" altLang="zh-CN" sz="30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196" cy="250"/>
            </a:xfrm>
            <a:prstGeom prst="rect">
              <a:avLst/>
            </a:prstGeom>
            <a:noFill/>
            <a:ln w="9525">
              <a:noFill/>
              <a:miter lim="800000"/>
              <a:headEnd/>
              <a:tailEnd/>
            </a:ln>
          </p:spPr>
          <p:txBody>
            <a:bodyPr wrap="none">
              <a:spAutoFit/>
            </a:bodyPr>
            <a:lstStyle/>
            <a:p>
              <a:r>
                <a:rPr lang="en-US" altLang="zh-CN" sz="300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196" cy="250"/>
            </a:xfrm>
            <a:prstGeom prst="rect">
              <a:avLst/>
            </a:prstGeom>
            <a:noFill/>
            <a:ln w="9525">
              <a:noFill/>
              <a:miter lim="800000"/>
              <a:headEnd/>
              <a:tailEnd/>
            </a:ln>
          </p:spPr>
          <p:txBody>
            <a:bodyPr wrap="none">
              <a:spAutoFit/>
            </a:bodyPr>
            <a:lstStyle/>
            <a:p>
              <a:r>
                <a:rPr lang="en-US" altLang="zh-CN" sz="30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196" cy="250"/>
            </a:xfrm>
            <a:prstGeom prst="rect">
              <a:avLst/>
            </a:prstGeom>
            <a:noFill/>
            <a:ln w="9525">
              <a:noFill/>
              <a:miter lim="800000"/>
              <a:headEnd/>
              <a:tailEnd/>
            </a:ln>
          </p:spPr>
          <p:txBody>
            <a:bodyPr wrap="none">
              <a:spAutoFit/>
            </a:bodyPr>
            <a:lstStyle/>
            <a:p>
              <a:r>
                <a:rPr lang="en-US" altLang="zh-CN" sz="3000">
                  <a:solidFill>
                    <a:srgbClr val="FFFF00"/>
                  </a:solidFill>
                </a:rPr>
                <a:t>4</a:t>
              </a:r>
            </a:p>
          </p:txBody>
        </p:sp>
      </p:grpSp>
      <p:grpSp>
        <p:nvGrpSpPr>
          <p:cNvPr id="10" name="Group 152"/>
          <p:cNvGrpSpPr>
            <a:grpSpLocks/>
          </p:cNvGrpSpPr>
          <p:nvPr/>
        </p:nvGrpSpPr>
        <p:grpSpPr bwMode="auto">
          <a:xfrm>
            <a:off x="7740650" y="3873500"/>
            <a:ext cx="1001713" cy="2508250"/>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30194">
              <a:off x="4876" y="2478"/>
              <a:ext cx="631" cy="1282"/>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2500" baseline="0">
                  <a:solidFill>
                    <a:srgbClr val="FF3300"/>
                  </a:solidFill>
                  <a:ea typeface="幼圆" pitchFamily="49" charset="-122"/>
                </a:rPr>
                <a:t>时</a:t>
              </a:r>
            </a:p>
            <a:p>
              <a:pPr algn="ctr">
                <a:lnSpc>
                  <a:spcPct val="85000"/>
                </a:lnSpc>
                <a:spcBef>
                  <a:spcPct val="0"/>
                </a:spcBef>
              </a:pPr>
              <a:r>
                <a:rPr lang="zh-CN" altLang="en-US" sz="2500" baseline="0">
                  <a:solidFill>
                    <a:srgbClr val="FF3300"/>
                  </a:solidFill>
                  <a:ea typeface="幼圆" pitchFamily="49" charset="-122"/>
                </a:rPr>
                <a:t>间</a:t>
              </a:r>
            </a:p>
            <a:p>
              <a:pPr algn="ctr">
                <a:lnSpc>
                  <a:spcPct val="85000"/>
                </a:lnSpc>
                <a:spcBef>
                  <a:spcPct val="0"/>
                </a:spcBef>
              </a:pPr>
              <a:r>
                <a:rPr lang="zh-CN" altLang="en-US" sz="2500" baseline="0">
                  <a:solidFill>
                    <a:srgbClr val="FF3300"/>
                  </a:solidFill>
                  <a:ea typeface="幼圆" pitchFamily="49" charset="-122"/>
                </a:rPr>
                <a:t>复</a:t>
              </a:r>
            </a:p>
            <a:p>
              <a:pPr algn="ctr">
                <a:lnSpc>
                  <a:spcPct val="85000"/>
                </a:lnSpc>
                <a:spcBef>
                  <a:spcPct val="0"/>
                </a:spcBef>
              </a:pPr>
              <a:r>
                <a:rPr lang="zh-CN" altLang="en-US" sz="2500" baseline="0">
                  <a:solidFill>
                    <a:srgbClr val="FF3300"/>
                  </a:solidFill>
                  <a:ea typeface="幼圆" pitchFamily="49" charset="-122"/>
                </a:rPr>
                <a:t>杂</a:t>
              </a:r>
            </a:p>
            <a:p>
              <a:pPr algn="ctr">
                <a:lnSpc>
                  <a:spcPct val="85000"/>
                </a:lnSpc>
                <a:spcBef>
                  <a:spcPct val="0"/>
                </a:spcBef>
              </a:pPr>
              <a:r>
                <a:rPr lang="zh-CN" altLang="en-US" sz="2500" baseline="0">
                  <a:solidFill>
                    <a:srgbClr val="FF3300"/>
                  </a:solidFill>
                  <a:ea typeface="幼圆" pitchFamily="49" charset="-122"/>
                </a:rPr>
                <a:t>度</a:t>
              </a:r>
            </a:p>
            <a:p>
              <a:pPr algn="ctr">
                <a:lnSpc>
                  <a:spcPct val="85000"/>
                </a:lnSpc>
                <a:spcBef>
                  <a:spcPct val="0"/>
                </a:spcBef>
              </a:pP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111</a:t>
            </a:fld>
            <a:endParaRPr lang="zh-CN" altLang="en-US"/>
          </a:p>
        </p:txBody>
      </p:sp>
      <p:graphicFrame>
        <p:nvGraphicFramePr>
          <p:cNvPr id="3" name="表格 2"/>
          <p:cNvGraphicFramePr>
            <a:graphicFrameLocks noGrp="1"/>
          </p:cNvGraphicFramePr>
          <p:nvPr/>
        </p:nvGraphicFramePr>
        <p:xfrm>
          <a:off x="1907704" y="1484784"/>
          <a:ext cx="5400600" cy="40842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00600"/>
              </a:tblGrid>
              <a:tr h="639980">
                <a:tc>
                  <a:txBody>
                    <a:bodyPr/>
                    <a:lstStyle/>
                    <a:p>
                      <a:pPr algn="ctr"/>
                      <a:r>
                        <a:rPr lang="zh-CN" altLang="en-US" sz="2800" dirty="0" smtClean="0">
                          <a:solidFill>
                            <a:srgbClr val="FFFF00"/>
                          </a:solidFill>
                          <a:latin typeface="黑体" pitchFamily="49" charset="-122"/>
                          <a:ea typeface="黑体" pitchFamily="49" charset="-122"/>
                        </a:rPr>
                        <a:t>双向链表</a:t>
                      </a:r>
                      <a:endParaRPr lang="zh-CN" altLang="en-US" sz="2800" dirty="0">
                        <a:solidFill>
                          <a:srgbClr val="FFFF00"/>
                        </a:solidFill>
                        <a:latin typeface="黑体" pitchFamily="49" charset="-122"/>
                        <a:ea typeface="黑体" pitchFamily="49" charset="-122"/>
                      </a:endParaRPr>
                    </a:p>
                  </a:txBody>
                  <a:tcPr>
                    <a:solidFill>
                      <a:schemeClr val="tx2"/>
                    </a:solidFill>
                  </a:tcPr>
                </a:tc>
              </a:tr>
              <a:tr h="3032428">
                <a:tc>
                  <a:txBody>
                    <a:bodyPr/>
                    <a:lstStyle/>
                    <a:p>
                      <a:pPr marL="261938" indent="-261938">
                        <a:buFont typeface="Wingdings" pitchFamily="2" charset="2"/>
                        <a:buChar char="ü"/>
                      </a:pPr>
                      <a:r>
                        <a:rPr lang="en-US" altLang="zh-CN" sz="2800" dirty="0" smtClean="0"/>
                        <a:t> </a:t>
                      </a:r>
                      <a:r>
                        <a:rPr lang="zh-CN" altLang="en-US" sz="2400" dirty="0" smtClean="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smtClean="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smtClean="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smtClean="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smtClean="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112</a:t>
            </a:fld>
            <a:endParaRPr lang="zh-CN" altLang="en-US"/>
          </a:p>
        </p:txBody>
      </p:sp>
      <p:graphicFrame>
        <p:nvGraphicFramePr>
          <p:cNvPr id="3" name="表格 2"/>
          <p:cNvGraphicFramePr>
            <a:graphicFrameLocks noGrp="1"/>
          </p:cNvGraphicFramePr>
          <p:nvPr/>
        </p:nvGraphicFramePr>
        <p:xfrm>
          <a:off x="755576" y="980728"/>
          <a:ext cx="7560840" cy="525658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560840"/>
              </a:tblGrid>
              <a:tr h="639980">
                <a:tc>
                  <a:txBody>
                    <a:bodyPr/>
                    <a:lstStyle/>
                    <a:p>
                      <a:pPr algn="l"/>
                      <a:r>
                        <a:rPr lang="zh-CN" altLang="en-US" sz="2800" dirty="0" smtClean="0">
                          <a:solidFill>
                            <a:srgbClr val="FFFF00"/>
                          </a:solidFill>
                          <a:latin typeface="黑体" pitchFamily="49" charset="-122"/>
                          <a:ea typeface="黑体" pitchFamily="49" charset="-122"/>
                        </a:rPr>
                        <a:t>链表使用的注意事项：</a:t>
                      </a:r>
                      <a:endParaRPr lang="zh-CN" altLang="en-US" sz="2800" dirty="0">
                        <a:solidFill>
                          <a:srgbClr val="FFFF00"/>
                        </a:solidFill>
                        <a:latin typeface="黑体" pitchFamily="49" charset="-122"/>
                        <a:ea typeface="黑体" pitchFamily="49" charset="-122"/>
                      </a:endParaRPr>
                    </a:p>
                  </a:txBody>
                  <a:tcPr>
                    <a:solidFill>
                      <a:schemeClr val="tx2"/>
                    </a:solidFill>
                  </a:tcPr>
                </a:tc>
              </a:tr>
              <a:tr h="4616604">
                <a:tc>
                  <a:txBody>
                    <a:bodyPr/>
                    <a:lstStyle/>
                    <a:p>
                      <a:pPr marL="514350" indent="-514350">
                        <a:buFont typeface="+mj-ea"/>
                        <a:buAutoNum type="circleNumDbPlain"/>
                      </a:pPr>
                      <a:r>
                        <a:rPr lang="zh-CN" altLang="en-US" sz="2000" dirty="0" smtClean="0">
                          <a:solidFill>
                            <a:srgbClr val="002060"/>
                          </a:solidFill>
                          <a:latin typeface="楷体" pitchFamily="49" charset="-122"/>
                          <a:ea typeface="楷体" pitchFamily="49" charset="-122"/>
                        </a:rPr>
                        <a:t>应确保链表结点指针指向一个合法空间（即应由</a:t>
                      </a:r>
                      <a:r>
                        <a:rPr lang="en-US" altLang="zh-CN" sz="2000" dirty="0" err="1" smtClean="0">
                          <a:solidFill>
                            <a:srgbClr val="002060"/>
                          </a:solidFill>
                          <a:latin typeface="楷体" pitchFamily="49" charset="-122"/>
                          <a:ea typeface="楷体" pitchFamily="49" charset="-122"/>
                        </a:rPr>
                        <a:t>malloc</a:t>
                      </a:r>
                      <a:r>
                        <a:rPr lang="zh-CN" altLang="en-US" sz="2000" dirty="0" smtClean="0">
                          <a:solidFill>
                            <a:srgbClr val="002060"/>
                          </a:solidFill>
                          <a:latin typeface="楷体" pitchFamily="49" charset="-122"/>
                          <a:ea typeface="楷体" pitchFamily="49" charset="-122"/>
                        </a:rPr>
                        <a:t>申请而得），否则结点操作时会出现内存错误（</a:t>
                      </a:r>
                      <a:r>
                        <a:rPr lang="en-US" altLang="zh-CN" sz="2000" b="1" dirty="0" smtClean="0">
                          <a:solidFill>
                            <a:srgbClr val="FF0000"/>
                          </a:solidFill>
                          <a:latin typeface="+mn-lt"/>
                          <a:ea typeface="楷体" pitchFamily="49" charset="-122"/>
                        </a:rPr>
                        <a:t>memory</a:t>
                      </a:r>
                      <a:r>
                        <a:rPr lang="en-US" altLang="zh-CN" sz="2000" b="1" baseline="0" dirty="0" smtClean="0">
                          <a:solidFill>
                            <a:srgbClr val="FF0000"/>
                          </a:solidFill>
                          <a:latin typeface="+mn-lt"/>
                          <a:ea typeface="楷体" pitchFamily="49" charset="-122"/>
                        </a:rPr>
                        <a:t> access violation</a:t>
                      </a:r>
                      <a:r>
                        <a:rPr lang="zh-CN" altLang="en-US" sz="2000" baseline="0" dirty="0" smtClean="0">
                          <a:solidFill>
                            <a:srgbClr val="002060"/>
                          </a:solidFill>
                          <a:latin typeface="楷体" pitchFamily="49" charset="-122"/>
                          <a:ea typeface="楷体" pitchFamily="49" charset="-122"/>
                        </a:rPr>
                        <a:t>），如：</a:t>
                      </a:r>
                      <a:endParaRPr lang="en-US" altLang="zh-CN" sz="2000" baseline="0" dirty="0" smtClean="0">
                        <a:solidFill>
                          <a:srgbClr val="002060"/>
                        </a:solidFill>
                        <a:latin typeface="楷体" pitchFamily="49" charset="-122"/>
                        <a:ea typeface="楷体" pitchFamily="49" charset="-122"/>
                      </a:endParaRPr>
                    </a:p>
                    <a:p>
                      <a:pPr marL="1428750" lvl="2" indent="-514350">
                        <a:buFont typeface="+mj-ea"/>
                        <a:buNone/>
                      </a:pPr>
                      <a:r>
                        <a:rPr lang="en-US" altLang="zh-CN" sz="2000" kern="1200" dirty="0" err="1" smtClean="0">
                          <a:solidFill>
                            <a:srgbClr val="FF0000"/>
                          </a:solidFill>
                          <a:latin typeface="+mn-lt"/>
                          <a:ea typeface="楷体" pitchFamily="49" charset="-122"/>
                          <a:cs typeface="+mn-cs"/>
                        </a:rPr>
                        <a:t>struct</a:t>
                      </a:r>
                      <a:r>
                        <a:rPr lang="en-US" altLang="zh-CN" sz="2000" kern="1200" baseline="0" dirty="0" smtClean="0">
                          <a:solidFill>
                            <a:srgbClr val="FF0000"/>
                          </a:solidFill>
                          <a:latin typeface="+mn-lt"/>
                          <a:ea typeface="楷体" pitchFamily="49" charset="-122"/>
                          <a:cs typeface="+mn-cs"/>
                        </a:rPr>
                        <a:t> Node *p;</a:t>
                      </a:r>
                    </a:p>
                    <a:p>
                      <a:pPr marL="1428750" lvl="2" indent="-514350">
                        <a:buFont typeface="+mj-ea"/>
                        <a:buNone/>
                      </a:pPr>
                      <a:r>
                        <a:rPr lang="en-US" altLang="zh-CN" sz="2000" kern="1200" baseline="0" dirty="0" smtClean="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000" kern="1200" dirty="0" smtClean="0">
                          <a:solidFill>
                            <a:srgbClr val="002060"/>
                          </a:solidFill>
                          <a:latin typeface="楷体" pitchFamily="49" charset="-122"/>
                          <a:ea typeface="楷体" pitchFamily="49" charset="-122"/>
                          <a:cs typeface="+mn-cs"/>
                        </a:rPr>
                        <a:t>单向链表的最后一个结点的</a:t>
                      </a:r>
                      <a:r>
                        <a:rPr lang="en-US" altLang="zh-CN" sz="2000" kern="1200" dirty="0" smtClean="0">
                          <a:solidFill>
                            <a:srgbClr val="002060"/>
                          </a:solidFill>
                          <a:latin typeface="楷体" pitchFamily="49" charset="-122"/>
                          <a:ea typeface="楷体" pitchFamily="49" charset="-122"/>
                          <a:cs typeface="+mn-cs"/>
                        </a:rPr>
                        <a:t>p-&gt;link</a:t>
                      </a:r>
                      <a:r>
                        <a:rPr lang="zh-CN" altLang="en-US" sz="2000" kern="1200" dirty="0" smtClean="0">
                          <a:solidFill>
                            <a:srgbClr val="002060"/>
                          </a:solidFill>
                          <a:latin typeface="楷体" pitchFamily="49" charset="-122"/>
                          <a:ea typeface="楷体" pitchFamily="49" charset="-122"/>
                          <a:cs typeface="+mn-cs"/>
                        </a:rPr>
                        <a:t>指针一定要为</a:t>
                      </a:r>
                      <a:r>
                        <a:rPr lang="en-US" altLang="zh-CN" sz="2000" kern="1200" dirty="0" smtClean="0">
                          <a:solidFill>
                            <a:srgbClr val="002060"/>
                          </a:solidFill>
                          <a:latin typeface="楷体" pitchFamily="49" charset="-122"/>
                          <a:ea typeface="楷体" pitchFamily="49" charset="-122"/>
                          <a:cs typeface="+mn-cs"/>
                        </a:rPr>
                        <a:t>NULL,</a:t>
                      </a:r>
                      <a:r>
                        <a:rPr lang="zh-CN" altLang="en-US" sz="2000" kern="1200" dirty="0" smtClean="0">
                          <a:solidFill>
                            <a:srgbClr val="002060"/>
                          </a:solidFill>
                          <a:latin typeface="楷体" pitchFamily="49" charset="-122"/>
                          <a:ea typeface="楷体" pitchFamily="49" charset="-122"/>
                          <a:cs typeface="+mn-cs"/>
                        </a:rPr>
                        <a:t>通常申请一个结点</a:t>
                      </a:r>
                      <a:r>
                        <a:rPr lang="en-US" altLang="zh-CN" sz="2000" kern="1200" dirty="0" smtClean="0">
                          <a:solidFill>
                            <a:srgbClr val="002060"/>
                          </a:solidFill>
                          <a:latin typeface="楷体" pitchFamily="49" charset="-122"/>
                          <a:ea typeface="楷体" pitchFamily="49" charset="-122"/>
                          <a:cs typeface="+mn-cs"/>
                        </a:rPr>
                        <a:t>p</a:t>
                      </a:r>
                      <a:r>
                        <a:rPr lang="zh-CN" altLang="en-US" sz="2000" kern="1200" dirty="0" smtClean="0">
                          <a:solidFill>
                            <a:srgbClr val="002060"/>
                          </a:solidFill>
                          <a:latin typeface="楷体" pitchFamily="49" charset="-122"/>
                          <a:ea typeface="楷体" pitchFamily="49" charset="-122"/>
                          <a:cs typeface="+mn-cs"/>
                        </a:rPr>
                        <a:t>时及时执行</a:t>
                      </a:r>
                      <a:r>
                        <a:rPr lang="en-US" altLang="zh-CN" sz="2000" kern="1200" dirty="0" smtClean="0">
                          <a:solidFill>
                            <a:srgbClr val="002060"/>
                          </a:solidFill>
                          <a:latin typeface="楷体" pitchFamily="49" charset="-122"/>
                          <a:ea typeface="楷体" pitchFamily="49" charset="-122"/>
                          <a:cs typeface="+mn-cs"/>
                        </a:rPr>
                        <a:t>p-&gt;link</a:t>
                      </a:r>
                      <a:r>
                        <a:rPr lang="en-US" altLang="zh-CN" sz="2000" kern="1200" baseline="0" dirty="0" smtClean="0">
                          <a:solidFill>
                            <a:srgbClr val="002060"/>
                          </a:solidFill>
                          <a:latin typeface="楷体" pitchFamily="49" charset="-122"/>
                          <a:ea typeface="楷体" pitchFamily="49" charset="-122"/>
                          <a:cs typeface="+mn-cs"/>
                        </a:rPr>
                        <a:t> = NULL;</a:t>
                      </a:r>
                      <a:r>
                        <a:rPr lang="zh-CN" altLang="en-US" sz="2000" kern="1200" baseline="0" dirty="0" smtClean="0">
                          <a:solidFill>
                            <a:srgbClr val="002060"/>
                          </a:solidFill>
                          <a:latin typeface="楷体" pitchFamily="49" charset="-122"/>
                          <a:ea typeface="楷体" pitchFamily="49" charset="-122"/>
                          <a:cs typeface="+mn-cs"/>
                        </a:rPr>
                        <a:t>语句</a:t>
                      </a:r>
                      <a:endParaRPr lang="en-US" altLang="zh-CN" sz="2000" kern="1200" dirty="0" smtClean="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smtClean="0">
                          <a:solidFill>
                            <a:srgbClr val="002060"/>
                          </a:solidFill>
                          <a:latin typeface="楷体" pitchFamily="49" charset="-122"/>
                          <a:ea typeface="楷体" pitchFamily="49" charset="-122"/>
                          <a:cs typeface="+mn-cs"/>
                        </a:rPr>
                        <a:t>当链表结点删除后应及时用</a:t>
                      </a:r>
                      <a:r>
                        <a:rPr lang="en-US" altLang="zh-CN" sz="2000" kern="1200" dirty="0" smtClean="0">
                          <a:solidFill>
                            <a:srgbClr val="002060"/>
                          </a:solidFill>
                          <a:latin typeface="楷体" pitchFamily="49" charset="-122"/>
                          <a:ea typeface="楷体" pitchFamily="49" charset="-122"/>
                          <a:cs typeface="+mn-cs"/>
                        </a:rPr>
                        <a:t>free(p)</a:t>
                      </a:r>
                      <a:r>
                        <a:rPr lang="zh-CN" altLang="en-US" sz="2000" kern="1200" dirty="0" smtClean="0">
                          <a:solidFill>
                            <a:srgbClr val="002060"/>
                          </a:solidFill>
                          <a:latin typeface="楷体" pitchFamily="49" charset="-122"/>
                          <a:ea typeface="楷体" pitchFamily="49" charset="-122"/>
                          <a:cs typeface="+mn-cs"/>
                        </a:rPr>
                        <a:t>释放。不释放</a:t>
                      </a:r>
                      <a:r>
                        <a:rPr lang="zh-CN" altLang="en-US" sz="2000" kern="1200" baseline="0" dirty="0" smtClean="0">
                          <a:solidFill>
                            <a:srgbClr val="002060"/>
                          </a:solidFill>
                          <a:latin typeface="楷体" pitchFamily="49" charset="-122"/>
                          <a:ea typeface="楷体" pitchFamily="49" charset="-122"/>
                          <a:cs typeface="+mn-cs"/>
                        </a:rPr>
                        <a:t>不用的结点会造成</a:t>
                      </a:r>
                      <a:r>
                        <a:rPr lang="zh-CN" altLang="en-US" sz="2000" kern="1200" dirty="0" smtClean="0">
                          <a:solidFill>
                            <a:srgbClr val="002060"/>
                          </a:solidFill>
                          <a:latin typeface="楷体" pitchFamily="49" charset="-122"/>
                          <a:ea typeface="楷体" pitchFamily="49" charset="-122"/>
                          <a:cs typeface="+mn-cs"/>
                        </a:rPr>
                        <a:t>内存泄漏（</a:t>
                      </a:r>
                      <a:r>
                        <a:rPr lang="en-US" altLang="zh-CN" sz="2000" b="1" kern="1200" dirty="0" smtClean="0">
                          <a:solidFill>
                            <a:srgbClr val="7030A0"/>
                          </a:solidFill>
                          <a:latin typeface="+mn-lt"/>
                          <a:ea typeface="楷体" pitchFamily="49" charset="-122"/>
                          <a:cs typeface="+mn-cs"/>
                        </a:rPr>
                        <a:t>memory</a:t>
                      </a:r>
                      <a:r>
                        <a:rPr lang="en-US" altLang="zh-CN" sz="2000" b="1" kern="1200" baseline="0" dirty="0" smtClean="0">
                          <a:solidFill>
                            <a:srgbClr val="7030A0"/>
                          </a:solidFill>
                          <a:latin typeface="+mn-lt"/>
                          <a:ea typeface="楷体" pitchFamily="49" charset="-122"/>
                          <a:cs typeface="+mn-cs"/>
                        </a:rPr>
                        <a:t> leak</a:t>
                      </a:r>
                      <a:r>
                        <a:rPr lang="zh-CN" altLang="en-US" sz="2000" kern="1200" dirty="0" smtClean="0">
                          <a:solidFill>
                            <a:srgbClr val="002060"/>
                          </a:solidFill>
                          <a:latin typeface="楷体" pitchFamily="49" charset="-122"/>
                          <a:ea typeface="楷体" pitchFamily="49" charset="-122"/>
                          <a:cs typeface="+mn-cs"/>
                        </a:rPr>
                        <a:t>），这是工程应中常见问题；</a:t>
                      </a:r>
                      <a:endParaRPr lang="en-US" altLang="zh-CN" sz="2000" kern="1200" dirty="0" smtClean="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smtClean="0">
                          <a:solidFill>
                            <a:srgbClr val="002060"/>
                          </a:solidFill>
                          <a:latin typeface="楷体" pitchFamily="49" charset="-122"/>
                          <a:ea typeface="楷体" pitchFamily="49" charset="-122"/>
                          <a:cs typeface="+mn-cs"/>
                        </a:rPr>
                        <a:t>不能随意移动链表（</a:t>
                      </a:r>
                      <a:r>
                        <a:rPr lang="zh-CN" altLang="en-US" sz="2000" b="1" kern="1200" dirty="0" smtClean="0">
                          <a:solidFill>
                            <a:srgbClr val="002060"/>
                          </a:solidFill>
                          <a:latin typeface="楷体" pitchFamily="49" charset="-122"/>
                          <a:ea typeface="楷体" pitchFamily="49" charset="-122"/>
                          <a:cs typeface="+mn-cs"/>
                        </a:rPr>
                        <a:t>即链表的头结点指针</a:t>
                      </a:r>
                      <a:r>
                        <a:rPr lang="zh-CN" altLang="en-US" sz="2000" kern="1200" dirty="0" smtClean="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endParaRPr lang="zh-CN" altLang="en-US" sz="2000" kern="1200" dirty="0">
                        <a:solidFill>
                          <a:srgbClr val="002060"/>
                        </a:solidFill>
                        <a:latin typeface="楷体" pitchFamily="49" charset="-122"/>
                        <a:ea typeface="楷体" pitchFamily="49" charset="-122"/>
                        <a:cs typeface="+mn-cs"/>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821294">
            <a:off x="1944688" y="2466975"/>
            <a:ext cx="4775200" cy="1006475"/>
          </a:xfrm>
          <a:prstGeom prst="rect">
            <a:avLst/>
          </a:prstGeom>
          <a:noFill/>
          <a:ln w="9525">
            <a:noFill/>
            <a:miter lim="800000"/>
            <a:headEnd/>
            <a:tailEnd/>
          </a:ln>
        </p:spPr>
        <p:txBody>
          <a:bodyPr wrap="none">
            <a:spAutoFit/>
          </a:bodyPr>
          <a:lstStyle/>
          <a:p>
            <a:r>
              <a:rPr lang="zh-CN" altLang="en-US" sz="6000" baseline="0">
                <a:ea typeface="黑体" pitchFamily="2" charset="-122"/>
              </a:rPr>
              <a:t>本章内容小结</a:t>
            </a:r>
          </a:p>
        </p:txBody>
      </p:sp>
      <p:sp>
        <p:nvSpPr>
          <p:cNvPr id="61443" name="Freeform 3"/>
          <p:cNvSpPr>
            <a:spLocks/>
          </p:cNvSpPr>
          <p:nvPr/>
        </p:nvSpPr>
        <p:spPr bwMode="auto">
          <a:xfrm rot="-1509673">
            <a:off x="762000" y="2773363"/>
            <a:ext cx="5607050" cy="1798637"/>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a:lstStyle/>
          <a:p>
            <a:endParaRPr lang="zh-CN" altLang="en-US"/>
          </a:p>
        </p:txBody>
      </p:sp>
      <p:sp>
        <p:nvSpPr>
          <p:cNvPr id="61444" name="Text Box 4"/>
          <p:cNvSpPr txBox="1">
            <a:spLocks noChangeArrowheads="1"/>
          </p:cNvSpPr>
          <p:nvPr/>
        </p:nvSpPr>
        <p:spPr bwMode="auto">
          <a:xfrm rot="-1477272">
            <a:off x="1143000" y="3184525"/>
            <a:ext cx="4775200" cy="1006475"/>
          </a:xfrm>
          <a:prstGeom prst="rect">
            <a:avLst/>
          </a:prstGeom>
          <a:noFill/>
          <a:ln w="9525">
            <a:noFill/>
            <a:miter lim="800000"/>
            <a:headEnd/>
            <a:tailEnd/>
          </a:ln>
        </p:spPr>
        <p:txBody>
          <a:bodyPr wrap="none">
            <a:spAutoFit/>
          </a:bodyPr>
          <a:lstStyle/>
          <a:p>
            <a:r>
              <a:rPr lang="zh-CN" altLang="en-US" sz="6000" baseline="0">
                <a:ea typeface="幼圆" pitchFamily="49" charset="-122"/>
              </a:rPr>
              <a:t>本章内容小结</a:t>
            </a:r>
          </a:p>
        </p:txBody>
      </p:sp>
      <p:graphicFrame>
        <p:nvGraphicFramePr>
          <p:cNvPr id="61445" name="Object 19"/>
          <p:cNvGraphicFramePr>
            <a:graphicFrameLocks noChangeAspect="1"/>
          </p:cNvGraphicFramePr>
          <p:nvPr/>
        </p:nvGraphicFramePr>
        <p:xfrm>
          <a:off x="6400800" y="685800"/>
          <a:ext cx="2235200" cy="2667000"/>
        </p:xfrm>
        <a:graphic>
          <a:graphicData uri="http://schemas.openxmlformats.org/presentationml/2006/ole">
            <p:oleObj spid="_x0000_s1026" name="Photo Editor 照片" r:id="rId3" imgW="790476" imgH="952633" progId="">
              <p:embed/>
            </p:oleObj>
          </a:graphicData>
        </a:graphic>
      </p:graphicFrame>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482725" y="533400"/>
            <a:ext cx="3698875"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线性表的基本概念</a:t>
            </a:r>
          </a:p>
        </p:txBody>
      </p:sp>
      <p:sp>
        <p:nvSpPr>
          <p:cNvPr id="273414" name="Rectangle 6"/>
          <p:cNvSpPr>
            <a:spLocks noChangeArrowheads="1"/>
          </p:cNvSpPr>
          <p:nvPr/>
        </p:nvSpPr>
        <p:spPr bwMode="auto">
          <a:xfrm>
            <a:off x="1506538" y="2457450"/>
            <a:ext cx="4360862"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1524000" y="4308475"/>
            <a:ext cx="4495800"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线性表的链式存储结构</a:t>
            </a:r>
          </a:p>
        </p:txBody>
      </p:sp>
      <p:grpSp>
        <p:nvGrpSpPr>
          <p:cNvPr id="2" name="Group 24"/>
          <p:cNvGrpSpPr>
            <a:grpSpLocks/>
          </p:cNvGrpSpPr>
          <p:nvPr/>
        </p:nvGrpSpPr>
        <p:grpSpPr bwMode="auto">
          <a:xfrm>
            <a:off x="1606550" y="1009650"/>
            <a:ext cx="3498850" cy="420688"/>
            <a:chOff x="1012" y="816"/>
            <a:chExt cx="2204" cy="265"/>
          </a:xfrm>
        </p:grpSpPr>
        <p:sp>
          <p:nvSpPr>
            <p:cNvPr id="62498" name="Rectangle 8"/>
            <p:cNvSpPr>
              <a:spLocks noChangeArrowheads="1"/>
            </p:cNvSpPr>
            <p:nvPr/>
          </p:nvSpPr>
          <p:spPr bwMode="auto">
            <a:xfrm>
              <a:off x="1200" y="816"/>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什么是线性关系</a:t>
              </a:r>
              <a:r>
                <a:rPr kumimoji="1" lang="zh-CN" altLang="en-US" sz="2400" baseline="0">
                  <a:solidFill>
                    <a:srgbClr val="004B96"/>
                  </a:solidFill>
                  <a:ea typeface="宋体" charset="-122"/>
                </a:rPr>
                <a:t>？</a:t>
              </a:r>
            </a:p>
          </p:txBody>
        </p:sp>
        <p:sp>
          <p:nvSpPr>
            <p:cNvPr id="62499" name="Text Box 16"/>
            <p:cNvSpPr txBox="1">
              <a:spLocks noChangeArrowheads="1"/>
            </p:cNvSpPr>
            <p:nvPr/>
          </p:nvSpPr>
          <p:spPr bwMode="auto">
            <a:xfrm>
              <a:off x="1012" y="84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3" name="Group 25"/>
          <p:cNvGrpSpPr>
            <a:grpSpLocks/>
          </p:cNvGrpSpPr>
          <p:nvPr/>
        </p:nvGrpSpPr>
        <p:grpSpPr bwMode="auto">
          <a:xfrm>
            <a:off x="1606550" y="1379538"/>
            <a:ext cx="3492500" cy="420687"/>
            <a:chOff x="1012" y="1104"/>
            <a:chExt cx="2200" cy="265"/>
          </a:xfrm>
        </p:grpSpPr>
        <p:sp>
          <p:nvSpPr>
            <p:cNvPr id="62496" name="Rectangle 9"/>
            <p:cNvSpPr>
              <a:spLocks noChangeArrowheads="1"/>
            </p:cNvSpPr>
            <p:nvPr/>
          </p:nvSpPr>
          <p:spPr bwMode="auto">
            <a:xfrm>
              <a:off x="1196" y="1104"/>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什么是线性表</a:t>
              </a:r>
              <a:r>
                <a:rPr kumimoji="1" lang="zh-CN" altLang="en-US" sz="2400" baseline="0">
                  <a:solidFill>
                    <a:srgbClr val="004B96"/>
                  </a:solidFill>
                  <a:ea typeface="宋体" charset="-122"/>
                </a:rPr>
                <a:t>？</a:t>
              </a:r>
            </a:p>
          </p:txBody>
        </p:sp>
        <p:sp>
          <p:nvSpPr>
            <p:cNvPr id="62497" name="Text Box 17"/>
            <p:cNvSpPr txBox="1">
              <a:spLocks noChangeArrowheads="1"/>
            </p:cNvSpPr>
            <p:nvPr/>
          </p:nvSpPr>
          <p:spPr bwMode="auto">
            <a:xfrm>
              <a:off x="1012" y="1145"/>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4" name="Group 26"/>
          <p:cNvGrpSpPr>
            <a:grpSpLocks/>
          </p:cNvGrpSpPr>
          <p:nvPr/>
        </p:nvGrpSpPr>
        <p:grpSpPr bwMode="auto">
          <a:xfrm>
            <a:off x="1606550" y="1754188"/>
            <a:ext cx="7250113" cy="442912"/>
            <a:chOff x="1012" y="1392"/>
            <a:chExt cx="4567" cy="279"/>
          </a:xfrm>
        </p:grpSpPr>
        <p:sp>
          <p:nvSpPr>
            <p:cNvPr id="62494" name="Rectangle 10"/>
            <p:cNvSpPr>
              <a:spLocks noChangeArrowheads="1"/>
            </p:cNvSpPr>
            <p:nvPr/>
          </p:nvSpPr>
          <p:spPr bwMode="auto">
            <a:xfrm>
              <a:off x="1211" y="1392"/>
              <a:ext cx="4368"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线性表的基本操作有哪些？其中最主要的有哪些</a:t>
              </a:r>
              <a:r>
                <a:rPr kumimoji="1" lang="zh-CN" altLang="en-US" sz="2400" baseline="0">
                  <a:solidFill>
                    <a:srgbClr val="004B96"/>
                  </a:solidFill>
                  <a:ea typeface="宋体" charset="-122"/>
                </a:rPr>
                <a:t>？</a:t>
              </a:r>
            </a:p>
          </p:txBody>
        </p:sp>
        <p:sp>
          <p:nvSpPr>
            <p:cNvPr id="62495" name="Text Box 18"/>
            <p:cNvSpPr txBox="1">
              <a:spLocks noChangeArrowheads="1"/>
            </p:cNvSpPr>
            <p:nvPr/>
          </p:nvSpPr>
          <p:spPr bwMode="auto">
            <a:xfrm>
              <a:off x="1012" y="145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5" name="Group 28"/>
          <p:cNvGrpSpPr>
            <a:grpSpLocks/>
          </p:cNvGrpSpPr>
          <p:nvPr/>
        </p:nvGrpSpPr>
        <p:grpSpPr bwMode="auto">
          <a:xfrm>
            <a:off x="1630363" y="2914650"/>
            <a:ext cx="3128962" cy="420688"/>
            <a:chOff x="1027" y="2197"/>
            <a:chExt cx="1971" cy="265"/>
          </a:xfrm>
        </p:grpSpPr>
        <p:sp>
          <p:nvSpPr>
            <p:cNvPr id="62492" name="Rectangle 11"/>
            <p:cNvSpPr>
              <a:spLocks noChangeArrowheads="1"/>
            </p:cNvSpPr>
            <p:nvPr/>
          </p:nvSpPr>
          <p:spPr bwMode="auto">
            <a:xfrm>
              <a:off x="1222" y="2197"/>
              <a:ext cx="177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构造原理。</a:t>
              </a:r>
            </a:p>
          </p:txBody>
        </p:sp>
        <p:sp>
          <p:nvSpPr>
            <p:cNvPr id="62493" name="Text Box 19"/>
            <p:cNvSpPr txBox="1">
              <a:spLocks noChangeArrowheads="1"/>
            </p:cNvSpPr>
            <p:nvPr/>
          </p:nvSpPr>
          <p:spPr bwMode="auto">
            <a:xfrm>
              <a:off x="1027" y="223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6" name="Group 29"/>
          <p:cNvGrpSpPr>
            <a:grpSpLocks/>
          </p:cNvGrpSpPr>
          <p:nvPr/>
        </p:nvGrpSpPr>
        <p:grpSpPr bwMode="auto">
          <a:xfrm>
            <a:off x="1635125" y="3278188"/>
            <a:ext cx="5562600" cy="420687"/>
            <a:chOff x="1030" y="2400"/>
            <a:chExt cx="3504" cy="265"/>
          </a:xfrm>
        </p:grpSpPr>
        <p:sp>
          <p:nvSpPr>
            <p:cNvPr id="62490" name="Rectangle 12"/>
            <p:cNvSpPr>
              <a:spLocks noChangeArrowheads="1"/>
            </p:cNvSpPr>
            <p:nvPr/>
          </p:nvSpPr>
          <p:spPr bwMode="auto">
            <a:xfrm>
              <a:off x="1222" y="2400"/>
              <a:ext cx="33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30" y="244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7" name="Group 90"/>
          <p:cNvGrpSpPr>
            <a:grpSpLocks/>
          </p:cNvGrpSpPr>
          <p:nvPr/>
        </p:nvGrpSpPr>
        <p:grpSpPr bwMode="auto">
          <a:xfrm>
            <a:off x="1624013" y="3663950"/>
            <a:ext cx="3513137" cy="457200"/>
            <a:chOff x="1023" y="2308"/>
            <a:chExt cx="2213" cy="288"/>
          </a:xfrm>
        </p:grpSpPr>
        <p:sp>
          <p:nvSpPr>
            <p:cNvPr id="62488" name="Rectangle 13"/>
            <p:cNvSpPr>
              <a:spLocks noChangeArrowheads="1"/>
            </p:cNvSpPr>
            <p:nvPr/>
          </p:nvSpPr>
          <p:spPr bwMode="auto">
            <a:xfrm>
              <a:off x="1227" y="2308"/>
              <a:ext cx="2009" cy="288"/>
            </a:xfrm>
            <a:prstGeom prst="rect">
              <a:avLst/>
            </a:prstGeom>
            <a:noFill/>
            <a:ln w="12700" cap="sq">
              <a:noFill/>
              <a:miter lim="800000"/>
              <a:headEnd/>
              <a:tailEnd/>
            </a:ln>
          </p:spPr>
          <p:txBody>
            <a:bodyPr>
              <a:spAutoFit/>
            </a:bodyPr>
            <a:lstStyle/>
            <a:p>
              <a:r>
                <a:rPr kumimoji="1" lang="zh-CN" altLang="en-US" sz="2400" baseline="0">
                  <a:solidFill>
                    <a:srgbClr val="004B96"/>
                  </a:solidFill>
                  <a:ea typeface="幼圆" pitchFamily="49" charset="-122"/>
                </a:rPr>
                <a:t>特点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优点、缺点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a:t>
              </a:r>
            </a:p>
          </p:txBody>
        </p:sp>
        <p:sp>
          <p:nvSpPr>
            <p:cNvPr id="62489" name="Text Box 21"/>
            <p:cNvSpPr txBox="1">
              <a:spLocks noChangeArrowheads="1"/>
            </p:cNvSpPr>
            <p:nvPr/>
          </p:nvSpPr>
          <p:spPr bwMode="auto">
            <a:xfrm>
              <a:off x="1023" y="2351"/>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8" name="Group 31"/>
          <p:cNvGrpSpPr>
            <a:grpSpLocks/>
          </p:cNvGrpSpPr>
          <p:nvPr/>
        </p:nvGrpSpPr>
        <p:grpSpPr bwMode="auto">
          <a:xfrm>
            <a:off x="1624013" y="4737100"/>
            <a:ext cx="7138987" cy="420688"/>
            <a:chOff x="1023" y="3216"/>
            <a:chExt cx="4497" cy="265"/>
          </a:xfrm>
        </p:grpSpPr>
        <p:sp>
          <p:nvSpPr>
            <p:cNvPr id="62486" name="Rectangle 14"/>
            <p:cNvSpPr>
              <a:spLocks noChangeArrowheads="1"/>
            </p:cNvSpPr>
            <p:nvPr/>
          </p:nvSpPr>
          <p:spPr bwMode="auto">
            <a:xfrm>
              <a:off x="1248" y="3216"/>
              <a:ext cx="427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23" y="326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9" name="Group 32"/>
          <p:cNvGrpSpPr>
            <a:grpSpLocks/>
          </p:cNvGrpSpPr>
          <p:nvPr/>
        </p:nvGrpSpPr>
        <p:grpSpPr bwMode="auto">
          <a:xfrm>
            <a:off x="1624013" y="5118100"/>
            <a:ext cx="7519987" cy="420688"/>
            <a:chOff x="1023" y="3489"/>
            <a:chExt cx="4737" cy="265"/>
          </a:xfrm>
        </p:grpSpPr>
        <p:sp>
          <p:nvSpPr>
            <p:cNvPr id="62484" name="Rectangle 15"/>
            <p:cNvSpPr>
              <a:spLocks noChangeArrowheads="1"/>
            </p:cNvSpPr>
            <p:nvPr/>
          </p:nvSpPr>
          <p:spPr bwMode="auto">
            <a:xfrm>
              <a:off x="1248" y="3489"/>
              <a:ext cx="45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23" y="353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sp>
        <p:nvSpPr>
          <p:cNvPr id="273441" name="AutoShape 33"/>
          <p:cNvSpPr>
            <a:spLocks/>
          </p:cNvSpPr>
          <p:nvPr/>
        </p:nvSpPr>
        <p:spPr bwMode="auto">
          <a:xfrm>
            <a:off x="1143000" y="781050"/>
            <a:ext cx="304800" cy="3810000"/>
          </a:xfrm>
          <a:prstGeom prst="leftBrace">
            <a:avLst>
              <a:gd name="adj1" fmla="val 104167"/>
              <a:gd name="adj2" fmla="val 50000"/>
            </a:avLst>
          </a:prstGeom>
          <a:noFill/>
          <a:ln w="44450" cap="sq">
            <a:solidFill>
              <a:srgbClr val="008000"/>
            </a:solidFill>
            <a:round/>
            <a:headEnd/>
            <a:tailEnd/>
          </a:ln>
        </p:spPr>
        <p:txBody>
          <a:bodyPr wrap="none" anchor="ctr"/>
          <a:lstStyle/>
          <a:p>
            <a:endParaRPr lang="zh-CN" altLang="en-US"/>
          </a:p>
        </p:txBody>
      </p:sp>
      <p:grpSp>
        <p:nvGrpSpPr>
          <p:cNvPr id="10" name="Group 51"/>
          <p:cNvGrpSpPr>
            <a:grpSpLocks/>
          </p:cNvGrpSpPr>
          <p:nvPr/>
        </p:nvGrpSpPr>
        <p:grpSpPr bwMode="auto">
          <a:xfrm>
            <a:off x="1630363" y="5481638"/>
            <a:ext cx="2347912" cy="468312"/>
            <a:chOff x="1023" y="2596"/>
            <a:chExt cx="1479" cy="295"/>
          </a:xfrm>
        </p:grpSpPr>
        <p:sp>
          <p:nvSpPr>
            <p:cNvPr id="62482" name="Rectangle 52"/>
            <p:cNvSpPr>
              <a:spLocks noChangeArrowheads="1"/>
            </p:cNvSpPr>
            <p:nvPr/>
          </p:nvSpPr>
          <p:spPr bwMode="auto">
            <a:xfrm>
              <a:off x="1234" y="2596"/>
              <a:ext cx="1268" cy="288"/>
            </a:xfrm>
            <a:prstGeom prst="rect">
              <a:avLst/>
            </a:prstGeom>
            <a:noFill/>
            <a:ln w="12700" cap="sq">
              <a:noFill/>
              <a:miter lim="800000"/>
              <a:headEnd/>
              <a:tailEnd/>
            </a:ln>
          </p:spPr>
          <p:txBody>
            <a:bodyPr wrap="none">
              <a:spAutoFit/>
            </a:bodyPr>
            <a:lstStyle/>
            <a:p>
              <a:r>
                <a:rPr kumimoji="1" lang="zh-CN" altLang="en-US" sz="2400" baseline="0">
                  <a:solidFill>
                    <a:srgbClr val="004B96"/>
                  </a:solidFill>
                  <a:ea typeface="幼圆" pitchFamily="49" charset="-122"/>
                </a:rPr>
                <a:t>头结点问题。</a:t>
              </a:r>
            </a:p>
          </p:txBody>
        </p:sp>
        <p:sp>
          <p:nvSpPr>
            <p:cNvPr id="62483" name="Text Box 53"/>
            <p:cNvSpPr txBox="1">
              <a:spLocks noChangeArrowheads="1"/>
            </p:cNvSpPr>
            <p:nvPr/>
          </p:nvSpPr>
          <p:spPr bwMode="auto">
            <a:xfrm>
              <a:off x="1023" y="267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11" name="Group 89"/>
          <p:cNvGrpSpPr>
            <a:grpSpLocks/>
          </p:cNvGrpSpPr>
          <p:nvPr/>
        </p:nvGrpSpPr>
        <p:grpSpPr bwMode="auto">
          <a:xfrm>
            <a:off x="381000" y="2133600"/>
            <a:ext cx="609600" cy="1371600"/>
            <a:chOff x="384" y="2832"/>
            <a:chExt cx="384" cy="864"/>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388" y="2877"/>
              <a:ext cx="365" cy="772"/>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100" baseline="0">
                  <a:solidFill>
                    <a:srgbClr val="FF0066"/>
                  </a:solidFill>
                  <a:ea typeface="黑体" pitchFamily="2" charset="-122"/>
                </a:rPr>
                <a:t>线</a:t>
              </a:r>
            </a:p>
            <a:p>
              <a:pPr algn="ctr">
                <a:lnSpc>
                  <a:spcPct val="80000"/>
                </a:lnSpc>
                <a:spcBef>
                  <a:spcPct val="0"/>
                </a:spcBef>
              </a:pPr>
              <a:r>
                <a:rPr kumimoji="1" lang="zh-CN" altLang="en-US" sz="3100" baseline="0">
                  <a:solidFill>
                    <a:srgbClr val="FF0066"/>
                  </a:solidFill>
                  <a:ea typeface="黑体" pitchFamily="2" charset="-122"/>
                </a:rPr>
                <a:t>性</a:t>
              </a:r>
            </a:p>
            <a:p>
              <a:pPr algn="ctr">
                <a:lnSpc>
                  <a:spcPct val="80000"/>
                </a:lnSpc>
                <a:spcBef>
                  <a:spcPct val="0"/>
                </a:spcBef>
              </a:pPr>
              <a:r>
                <a:rPr kumimoji="1" lang="zh-CN" altLang="en-US" sz="3100" baseline="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115</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smtClean="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116</a:t>
            </a:fld>
            <a:endParaRPr lang="zh-CN" altLang="en-US"/>
          </a:p>
        </p:txBody>
      </p:sp>
      <p:sp>
        <p:nvSpPr>
          <p:cNvPr id="4" name="TextBox 3"/>
          <p:cNvSpPr txBox="1"/>
          <p:nvPr/>
        </p:nvSpPr>
        <p:spPr>
          <a:xfrm>
            <a:off x="1259632" y="1196752"/>
            <a:ext cx="3600400" cy="86409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endParaRPr lang="zh-CN" altLang="en-US" sz="2000" b="1" dirty="0">
              <a:solidFill>
                <a:srgbClr val="FF0000"/>
              </a:solidFill>
              <a:latin typeface="楷体" pitchFamily="49" charset="-122"/>
              <a:ea typeface="楷体" pitchFamily="49" charset="-122"/>
            </a:endParaRPr>
          </a:p>
        </p:txBody>
      </p:sp>
      <p:pic>
        <p:nvPicPr>
          <p:cNvPr id="6"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251520" y="1196752"/>
            <a:ext cx="980969" cy="864095"/>
          </a:xfrm>
          <a:prstGeom prst="rect">
            <a:avLst/>
          </a:prstGeom>
          <a:noFill/>
        </p:spPr>
      </p:pic>
      <p:grpSp>
        <p:nvGrpSpPr>
          <p:cNvPr id="5" name="Group 49"/>
          <p:cNvGrpSpPr>
            <a:grpSpLocks/>
          </p:cNvGrpSpPr>
          <p:nvPr/>
        </p:nvGrpSpPr>
        <p:grpSpPr bwMode="auto">
          <a:xfrm>
            <a:off x="0" y="1988840"/>
            <a:ext cx="2851150" cy="1033463"/>
            <a:chOff x="404" y="73"/>
            <a:chExt cx="1161" cy="651"/>
          </a:xfrm>
        </p:grpSpPr>
        <p:sp>
          <p:nvSpPr>
            <p:cNvPr id="7"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8"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smtClean="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grpSp>
        <p:nvGrpSpPr>
          <p:cNvPr id="9" name="Group 35"/>
          <p:cNvGrpSpPr>
            <a:grpSpLocks/>
          </p:cNvGrpSpPr>
          <p:nvPr/>
        </p:nvGrpSpPr>
        <p:grpSpPr bwMode="auto">
          <a:xfrm>
            <a:off x="251520" y="5445224"/>
            <a:ext cx="2057400" cy="1136650"/>
            <a:chOff x="192" y="96"/>
            <a:chExt cx="1296" cy="716"/>
          </a:xfrm>
        </p:grpSpPr>
        <p:sp>
          <p:nvSpPr>
            <p:cNvPr id="10"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1"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grpSp>
        <p:nvGrpSpPr>
          <p:cNvPr id="12" name="Group 120"/>
          <p:cNvGrpSpPr>
            <a:grpSpLocks/>
          </p:cNvGrpSpPr>
          <p:nvPr/>
        </p:nvGrpSpPr>
        <p:grpSpPr bwMode="auto">
          <a:xfrm>
            <a:off x="0" y="3573016"/>
            <a:ext cx="3067050" cy="723900"/>
            <a:chOff x="3624" y="2907"/>
            <a:chExt cx="1932" cy="456"/>
          </a:xfrm>
        </p:grpSpPr>
        <p:sp>
          <p:nvSpPr>
            <p:cNvPr id="13"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4"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dirty="0">
                  <a:solidFill>
                    <a:srgbClr val="FF3300"/>
                  </a:solidFill>
                  <a:ea typeface="幼圆" pitchFamily="49" charset="-122"/>
                </a:rPr>
                <a:t>时间复杂度</a:t>
              </a:r>
              <a:r>
                <a:rPr lang="en-US" altLang="zh-CN" sz="2500" baseline="0" dirty="0">
                  <a:solidFill>
                    <a:srgbClr val="FF3300"/>
                  </a:solidFill>
                  <a:ea typeface="幼圆" pitchFamily="49" charset="-122"/>
                </a:rPr>
                <a:t>O(n)</a:t>
              </a:r>
              <a:endParaRPr lang="zh-CN" altLang="en-US" sz="2500" baseline="0" dirty="0">
                <a:solidFill>
                  <a:srgbClr val="FF3300"/>
                </a:solidFill>
                <a:ea typeface="幼圆" pitchFamily="49" charset="-122"/>
              </a:endParaRPr>
            </a:p>
          </p:txBody>
        </p:sp>
      </p:grpSp>
      <p:grpSp>
        <p:nvGrpSpPr>
          <p:cNvPr id="15" name="Group 38"/>
          <p:cNvGrpSpPr>
            <a:grpSpLocks/>
          </p:cNvGrpSpPr>
          <p:nvPr/>
        </p:nvGrpSpPr>
        <p:grpSpPr bwMode="auto">
          <a:xfrm>
            <a:off x="3779912" y="4005064"/>
            <a:ext cx="5049316" cy="2629396"/>
            <a:chOff x="289" y="1200"/>
            <a:chExt cx="5136" cy="2352"/>
          </a:xfrm>
        </p:grpSpPr>
        <p:sp>
          <p:nvSpPr>
            <p:cNvPr id="1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7" name="Text Box 10"/>
            <p:cNvSpPr txBox="1">
              <a:spLocks noChangeArrowheads="1"/>
            </p:cNvSpPr>
            <p:nvPr/>
          </p:nvSpPr>
          <p:spPr bwMode="auto">
            <a:xfrm>
              <a:off x="655" y="1522"/>
              <a:ext cx="3027" cy="1156"/>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a:t>
              </a:r>
              <a:r>
                <a:rPr lang="zh-CN" altLang="en-US" sz="2600" baseline="0" dirty="0" smtClean="0">
                  <a:solidFill>
                    <a:srgbClr val="000080"/>
                  </a:solidFill>
                  <a:latin typeface="幼圆" pitchFamily="49" charset="-122"/>
                  <a:ea typeface="幼圆" pitchFamily="49" charset="-122"/>
                </a:rPr>
                <a:t>的</a:t>
              </a:r>
              <a:endParaRPr lang="zh-CN" altLang="en-US" sz="2600" baseline="0" dirty="0">
                <a:solidFill>
                  <a:srgbClr val="000080"/>
                </a:solidFill>
                <a:latin typeface="幼圆" pitchFamily="49" charset="-122"/>
                <a:ea typeface="幼圆" pitchFamily="49" charset="-122"/>
              </a:endParaRPr>
            </a:p>
          </p:txBody>
        </p:sp>
      </p:grpSp>
      <p:grpSp>
        <p:nvGrpSpPr>
          <p:cNvPr id="20" name="组合 19"/>
          <p:cNvGrpSpPr/>
          <p:nvPr/>
        </p:nvGrpSpPr>
        <p:grpSpPr>
          <a:xfrm>
            <a:off x="0" y="4509120"/>
            <a:ext cx="2305050" cy="898525"/>
            <a:chOff x="0" y="188640"/>
            <a:chExt cx="2305050" cy="898525"/>
          </a:xfrm>
        </p:grpSpPr>
        <p:grpSp>
          <p:nvGrpSpPr>
            <p:cNvPr id="21" name="Group 7"/>
            <p:cNvGrpSpPr>
              <a:grpSpLocks/>
            </p:cNvGrpSpPr>
            <p:nvPr/>
          </p:nvGrpSpPr>
          <p:grpSpPr bwMode="auto">
            <a:xfrm>
              <a:off x="0" y="188640"/>
              <a:ext cx="2305050" cy="898525"/>
              <a:chOff x="476" y="506"/>
              <a:chExt cx="516" cy="565"/>
            </a:xfrm>
          </p:grpSpPr>
          <p:sp>
            <p:nvSpPr>
              <p:cNvPr id="24"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smtClean="0">
                    <a:solidFill>
                      <a:srgbClr val="FF0000"/>
                    </a:solidFill>
                    <a:ea typeface="华文新魏" pitchFamily="2" charset="-122"/>
                  </a:rPr>
                  <a:t>思考 </a:t>
                </a:r>
                <a:endParaRPr lang="zh-CN" altLang="en-US" sz="4400" baseline="0" dirty="0">
                  <a:solidFill>
                    <a:srgbClr val="FF0000"/>
                  </a:solidFill>
                  <a:ea typeface="华文新魏" pitchFamily="2" charset="-122"/>
                </a:endParaRPr>
              </a:p>
            </p:txBody>
          </p:sp>
        </p:grpSp>
        <p:sp>
          <p:nvSpPr>
            <p:cNvPr id="22" name="Freeform 31"/>
            <p:cNvSpPr>
              <a:spLocks/>
            </p:cNvSpPr>
            <p:nvPr/>
          </p:nvSpPr>
          <p:spPr bwMode="auto">
            <a:xfrm rot="530513">
              <a:off x="1359410" y="434114"/>
              <a:ext cx="413605" cy="393319"/>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0000"/>
            </a:solidFill>
            <a:ln w="9525">
              <a:solidFill>
                <a:srgbClr val="00FFFF"/>
              </a:solidFill>
              <a:round/>
              <a:headEnd/>
              <a:tailEnd/>
            </a:ln>
            <a:effectLst>
              <a:outerShdw dist="40161" dir="1106097" algn="ctr" rotWithShape="0">
                <a:srgbClr val="808080"/>
              </a:outerShdw>
            </a:effectLst>
          </p:spPr>
          <p:txBody>
            <a:bodyPr/>
            <a:lstStyle/>
            <a:p>
              <a:endParaRPr lang="zh-CN" altLang="en-US" dirty="0">
                <a:solidFill>
                  <a:srgbClr val="FF0000"/>
                </a:solidFill>
              </a:endParaRPr>
            </a:p>
          </p:txBody>
        </p:sp>
        <p:sp>
          <p:nvSpPr>
            <p:cNvPr id="23" name="Freeform 33"/>
            <p:cNvSpPr>
              <a:spLocks/>
            </p:cNvSpPr>
            <p:nvPr/>
          </p:nvSpPr>
          <p:spPr bwMode="auto">
            <a:xfrm rot="530513">
              <a:off x="1479516" y="848074"/>
              <a:ext cx="152631" cy="62012"/>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nvGrpSpPr>
          <p:cNvPr id="26" name="Group 25"/>
          <p:cNvGrpSpPr>
            <a:grpSpLocks/>
          </p:cNvGrpSpPr>
          <p:nvPr/>
        </p:nvGrpSpPr>
        <p:grpSpPr bwMode="auto">
          <a:xfrm>
            <a:off x="467544" y="260648"/>
            <a:ext cx="5127625" cy="685800"/>
            <a:chOff x="317" y="288"/>
            <a:chExt cx="2626" cy="432"/>
          </a:xfrm>
        </p:grpSpPr>
        <p:sp>
          <p:nvSpPr>
            <p:cNvPr id="27"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28"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graphicFrame>
        <p:nvGraphicFramePr>
          <p:cNvPr id="29" name="表格 28"/>
          <p:cNvGraphicFramePr>
            <a:graphicFrameLocks noGrp="1"/>
          </p:cNvGraphicFramePr>
          <p:nvPr/>
        </p:nvGraphicFramePr>
        <p:xfrm>
          <a:off x="6528048" y="0"/>
          <a:ext cx="2615952" cy="309634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tblGrid>
              <a:tr h="539591">
                <a:tc>
                  <a:txBody>
                    <a:bodyPr/>
                    <a:lstStyle/>
                    <a:p>
                      <a:pPr algn="ctr"/>
                      <a:r>
                        <a:rPr lang="zh-CN" altLang="en-US" dirty="0" smtClean="0">
                          <a:solidFill>
                            <a:srgbClr val="FFFF00"/>
                          </a:solidFill>
                          <a:latin typeface="楷体" pitchFamily="49" charset="-122"/>
                          <a:ea typeface="楷体" pitchFamily="49" charset="-122"/>
                        </a:rPr>
                        <a:t>存储分配方式</a:t>
                      </a:r>
                      <a:endParaRPr lang="zh-CN" altLang="en-US" dirty="0">
                        <a:solidFill>
                          <a:srgbClr val="FFFF00"/>
                        </a:solidFill>
                        <a:latin typeface="楷体" pitchFamily="49" charset="-122"/>
                        <a:ea typeface="楷体" pitchFamily="49" charset="-122"/>
                      </a:endParaRPr>
                    </a:p>
                  </a:txBody>
                  <a:tcPr>
                    <a:solidFill>
                      <a:schemeClr val="tx2"/>
                    </a:solidFill>
                  </a:tcPr>
                </a:tc>
              </a:tr>
              <a:tr h="2556753">
                <a:tc>
                  <a:txBody>
                    <a:bodyPr/>
                    <a:lstStyle/>
                    <a:p>
                      <a:pPr marL="174625" indent="-174625">
                        <a:buFont typeface="Wingdings" pitchFamily="2" charset="2"/>
                        <a:buChar char="ü"/>
                      </a:pPr>
                      <a:r>
                        <a:rPr lang="en-US" altLang="zh-CN" sz="2000" dirty="0" smtClean="0"/>
                        <a:t> </a:t>
                      </a:r>
                      <a:r>
                        <a:rPr lang="zh-CN" altLang="en-US" sz="1600" dirty="0" smtClean="0">
                          <a:latin typeface="楷体" pitchFamily="49" charset="-122"/>
                          <a:ea typeface="楷体" pitchFamily="49" charset="-122"/>
                        </a:rPr>
                        <a:t>顺序存储用一段连续的存储单元依次存储线性表的数据元素</a:t>
                      </a:r>
                      <a:endParaRPr lang="en-US" altLang="zh-CN" sz="1600" dirty="0" smtClean="0">
                        <a:latin typeface="楷体" pitchFamily="49" charset="-122"/>
                        <a:ea typeface="楷体" pitchFamily="49" charset="-122"/>
                      </a:endParaRPr>
                    </a:p>
                    <a:p>
                      <a:pPr marL="174625" indent="-174625">
                        <a:buFont typeface="Wingdings" pitchFamily="2" charset="2"/>
                        <a:buChar char="ü"/>
                      </a:pPr>
                      <a:r>
                        <a:rPr lang="zh-CN" altLang="en-US" sz="1600" baseline="0" dirty="0" smtClean="0">
                          <a:latin typeface="楷体" pitchFamily="49" charset="-122"/>
                          <a:ea typeface="楷体" pitchFamily="49" charset="-122"/>
                        </a:rPr>
                        <a:t>链表采用链式储存结构，用一组任意的存储单元存放线性表的元素</a:t>
                      </a:r>
                      <a:endParaRPr lang="zh-CN" altLang="en-US"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09600" y="1905000"/>
            <a:ext cx="8001000" cy="1447800"/>
            <a:chOff x="384" y="1200"/>
            <a:chExt cx="5040" cy="912"/>
          </a:xfrm>
        </p:grpSpPr>
        <p:sp>
          <p:nvSpPr>
            <p:cNvPr id="55334"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624" y="1260"/>
              <a:ext cx="4800"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    用一组</a:t>
              </a:r>
              <a:r>
                <a:rPr lang="zh-CN" altLang="en-US" sz="2700" baseline="0">
                  <a:solidFill>
                    <a:schemeClr val="accent2"/>
                  </a:solidFill>
                  <a:latin typeface="幼圆" pitchFamily="49" charset="-122"/>
                  <a:ea typeface="幼圆" pitchFamily="49" charset="-122"/>
                </a:rPr>
                <a:t>地址连续</a:t>
              </a:r>
              <a:r>
                <a:rPr lang="zh-CN" altLang="en-US" sz="2700" baseline="0">
                  <a:solidFill>
                    <a:srgbClr val="000099"/>
                  </a:solidFill>
                  <a:latin typeface="幼圆" pitchFamily="49" charset="-122"/>
                  <a:ea typeface="幼圆" pitchFamily="49" charset="-122"/>
                </a:rPr>
                <a:t>的存储单元依次存储线性</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表的数据元素，数据元素之间的逻辑关系通过</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数据元素的存储位置直接反映</a:t>
              </a:r>
              <a:r>
                <a:rPr lang="zh-CN" altLang="en-US" sz="2700" baseline="0">
                  <a:solidFill>
                    <a:srgbClr val="000099"/>
                  </a:solidFill>
                </a:rPr>
                <a:t>。   </a:t>
              </a:r>
              <a:endParaRPr lang="zh-CN" altLang="en-US" sz="2700" b="0" baseline="0">
                <a:solidFill>
                  <a:srgbClr val="000099"/>
                </a:solidFill>
                <a:ea typeface="宋体" charset="-122"/>
              </a:endParaRPr>
            </a:p>
          </p:txBody>
        </p:sp>
      </p:grpSp>
      <p:sp>
        <p:nvSpPr>
          <p:cNvPr id="424975" name="Text Box 15"/>
          <p:cNvSpPr txBox="1">
            <a:spLocks noChangeArrowheads="1"/>
          </p:cNvSpPr>
          <p:nvPr/>
        </p:nvSpPr>
        <p:spPr bwMode="auto">
          <a:xfrm>
            <a:off x="1524000" y="3505200"/>
            <a:ext cx="5257800" cy="5334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900" b="0" baseline="0">
                <a:solidFill>
                  <a:srgbClr val="002F8C"/>
                </a:solidFill>
              </a:rPr>
              <a:t>    </a:t>
            </a:r>
            <a:r>
              <a:rPr lang="zh-CN" altLang="en-US" sz="2900" baseline="0">
                <a:solidFill>
                  <a:srgbClr val="002F8C"/>
                </a:solidFill>
              </a:rPr>
              <a:t>   </a:t>
            </a:r>
            <a:r>
              <a:rPr lang="zh-CN" altLang="zh-CN" sz="2900" baseline="0">
                <a:solidFill>
                  <a:srgbClr val="002F8C"/>
                </a:solidFill>
              </a:rPr>
              <a:t>( </a:t>
            </a:r>
            <a:r>
              <a:rPr lang="zh-CN" altLang="en-US" sz="2900" baseline="0">
                <a:solidFill>
                  <a:srgbClr val="002F8C"/>
                </a:solidFill>
              </a:rPr>
              <a:t> </a:t>
            </a:r>
            <a:r>
              <a:rPr lang="en-US" altLang="zh-CN" sz="2900" baseline="0">
                <a:solidFill>
                  <a:srgbClr val="002F8C"/>
                </a:solidFill>
              </a:rPr>
              <a:t>a</a:t>
            </a:r>
            <a:r>
              <a:rPr lang="en-US" altLang="zh-CN" sz="2900" baseline="-25000">
                <a:solidFill>
                  <a:srgbClr val="002F8C"/>
                </a:solidFill>
              </a:rPr>
              <a:t>1</a:t>
            </a:r>
            <a:r>
              <a:rPr lang="en-US" altLang="zh-CN" sz="2900" baseline="0">
                <a:solidFill>
                  <a:srgbClr val="002F8C"/>
                </a:solidFill>
              </a:rPr>
              <a:t>，a</a:t>
            </a:r>
            <a:r>
              <a:rPr lang="en-US" altLang="zh-CN" sz="2900" baseline="-25000">
                <a:solidFill>
                  <a:srgbClr val="002F8C"/>
                </a:solidFill>
              </a:rPr>
              <a:t>2</a:t>
            </a:r>
            <a:r>
              <a:rPr lang="en-US" altLang="zh-CN" sz="2900" baseline="0">
                <a:solidFill>
                  <a:srgbClr val="002F8C"/>
                </a:solidFill>
              </a:rPr>
              <a:t>，a</a:t>
            </a:r>
            <a:r>
              <a:rPr lang="en-US" altLang="zh-CN" sz="2900" baseline="-25000">
                <a:solidFill>
                  <a:srgbClr val="002F8C"/>
                </a:solidFill>
              </a:rPr>
              <a:t>3</a:t>
            </a:r>
            <a:r>
              <a:rPr lang="en-US" altLang="zh-CN" sz="2900" baseline="0">
                <a:solidFill>
                  <a:srgbClr val="002F8C"/>
                </a:solidFill>
              </a:rPr>
              <a:t>， ... ... ,  a</a:t>
            </a:r>
            <a:r>
              <a:rPr lang="en-US" altLang="zh-CN" sz="2900" baseline="-25000">
                <a:solidFill>
                  <a:srgbClr val="002F8C"/>
                </a:solidFill>
              </a:rPr>
              <a:t>n  </a:t>
            </a:r>
            <a:r>
              <a:rPr lang="en-US" altLang="zh-CN" sz="2900" baseline="0">
                <a:solidFill>
                  <a:srgbClr val="002F8C"/>
                </a:solidFill>
              </a:rPr>
              <a:t>)</a:t>
            </a:r>
            <a:endParaRPr lang="zh-CN" altLang="en-US" sz="2900" baseline="0">
              <a:solidFill>
                <a:srgbClr val="002F8C"/>
              </a:solidFill>
            </a:endParaRPr>
          </a:p>
        </p:txBody>
      </p:sp>
      <p:grpSp>
        <p:nvGrpSpPr>
          <p:cNvPr id="3" name="Group 58"/>
          <p:cNvGrpSpPr>
            <a:grpSpLocks/>
          </p:cNvGrpSpPr>
          <p:nvPr/>
        </p:nvGrpSpPr>
        <p:grpSpPr bwMode="auto">
          <a:xfrm>
            <a:off x="844550" y="5181600"/>
            <a:ext cx="6464300" cy="1441450"/>
            <a:chOff x="260" y="3264"/>
            <a:chExt cx="4072" cy="908"/>
          </a:xfrm>
        </p:grpSpPr>
        <p:sp>
          <p:nvSpPr>
            <p:cNvPr id="55331" name="Freeform 17"/>
            <p:cNvSpPr>
              <a:spLocks/>
            </p:cNvSpPr>
            <p:nvPr/>
          </p:nvSpPr>
          <p:spPr bwMode="auto">
            <a:xfrm>
              <a:off x="260" y="3264"/>
              <a:ext cx="4072"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404" y="3476"/>
              <a:ext cx="3770" cy="587"/>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300" baseline="0">
                  <a:solidFill>
                    <a:srgbClr val="000099"/>
                  </a:solidFill>
                  <a:latin typeface="幼圆" pitchFamily="49" charset="-122"/>
                  <a:ea typeface="幼圆" pitchFamily="49" charset="-122"/>
                </a:rPr>
                <a:t>    所谓一个元素的     是指该元素占用的</a:t>
              </a:r>
            </a:p>
            <a:p>
              <a:pPr fontAlgn="base">
                <a:lnSpc>
                  <a:spcPct val="125000"/>
                </a:lnSpc>
                <a:spcBef>
                  <a:spcPct val="0"/>
                </a:spcBef>
              </a:pPr>
              <a:r>
                <a:rPr lang="en-US" altLang="zh-CN" sz="2300" baseline="0">
                  <a:solidFill>
                    <a:srgbClr val="000099"/>
                  </a:solidFill>
                  <a:ea typeface="幼圆" pitchFamily="49" charset="-122"/>
                </a:rPr>
                <a:t>k</a:t>
              </a:r>
              <a:r>
                <a:rPr lang="zh-CN" altLang="en-US" sz="2300" baseline="0">
                  <a:solidFill>
                    <a:srgbClr val="000099"/>
                  </a:solidFill>
                  <a:latin typeface="幼圆" pitchFamily="49" charset="-122"/>
                  <a:ea typeface="幼圆" pitchFamily="49" charset="-122"/>
                </a:rPr>
                <a:t>个</a:t>
              </a:r>
              <a:r>
                <a:rPr lang="en-US" altLang="zh-CN" sz="2300" baseline="0">
                  <a:solidFill>
                    <a:srgbClr val="000099"/>
                  </a:solidFill>
                  <a:latin typeface="幼圆" pitchFamily="49" charset="-122"/>
                  <a:ea typeface="幼圆" pitchFamily="49" charset="-122"/>
                </a:rPr>
                <a:t>(</a:t>
              </a:r>
              <a:r>
                <a:rPr lang="zh-CN" altLang="en-US" sz="2300" baseline="0">
                  <a:solidFill>
                    <a:srgbClr val="000099"/>
                  </a:solidFill>
                  <a:latin typeface="幼圆" pitchFamily="49" charset="-122"/>
                  <a:ea typeface="幼圆" pitchFamily="49" charset="-122"/>
                </a:rPr>
                <a:t>连续的)存储单元的第一个单元的地址。</a:t>
              </a:r>
            </a:p>
          </p:txBody>
        </p:sp>
        <p:sp>
          <p:nvSpPr>
            <p:cNvPr id="55333" name="Rectangle 19"/>
            <p:cNvSpPr>
              <a:spLocks noChangeArrowheads="1"/>
            </p:cNvSpPr>
            <p:nvPr/>
          </p:nvSpPr>
          <p:spPr bwMode="auto">
            <a:xfrm>
              <a:off x="2064" y="3437"/>
              <a:ext cx="917" cy="33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2900" i="1" baseline="0">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7019925" y="4398963"/>
            <a:ext cx="1600200" cy="685800"/>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5330" name="Text Box 22"/>
            <p:cNvSpPr txBox="1">
              <a:spLocks noChangeArrowheads="1"/>
            </p:cNvSpPr>
            <p:nvPr/>
          </p:nvSpPr>
          <p:spPr bwMode="auto">
            <a:xfrm>
              <a:off x="4609" y="2663"/>
              <a:ext cx="957" cy="31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2700" baseline="0">
                  <a:solidFill>
                    <a:srgbClr val="FF3300"/>
                  </a:solidFill>
                  <a:ea typeface="宋体" charset="-122"/>
                </a:rPr>
                <a:t>LOC(a</a:t>
              </a:r>
              <a:r>
                <a:rPr lang="en-US" altLang="zh-CN" sz="2700" baseline="-25000">
                  <a:solidFill>
                    <a:srgbClr val="FF3300"/>
                  </a:solidFill>
                  <a:ea typeface="宋体" charset="-122"/>
                </a:rPr>
                <a:t>i</a:t>
              </a:r>
              <a:r>
                <a:rPr lang="en-US" altLang="zh-CN" sz="2700" baseline="0">
                  <a:solidFill>
                    <a:srgbClr val="FF3300"/>
                  </a:solidFill>
                  <a:ea typeface="宋体" charset="-122"/>
                </a:rPr>
                <a:t>)</a:t>
              </a:r>
            </a:p>
          </p:txBody>
        </p:sp>
      </p:grpSp>
      <p:grpSp>
        <p:nvGrpSpPr>
          <p:cNvPr id="5" name="Group 50"/>
          <p:cNvGrpSpPr>
            <a:grpSpLocks/>
          </p:cNvGrpSpPr>
          <p:nvPr/>
        </p:nvGrpSpPr>
        <p:grpSpPr bwMode="auto">
          <a:xfrm>
            <a:off x="342900" y="266700"/>
            <a:ext cx="6134100" cy="742950"/>
            <a:chOff x="216" y="168"/>
            <a:chExt cx="3864" cy="468"/>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dirty="0">
                  <a:solidFill>
                    <a:srgbClr val="FF3300"/>
                  </a:solidFill>
                </a:rPr>
                <a:t> 2.2  线性表</a:t>
              </a:r>
              <a:r>
                <a:rPr kumimoji="1" lang="zh-CN" altLang="en-US" sz="3600" baseline="0">
                  <a:solidFill>
                    <a:srgbClr val="FF3300"/>
                  </a:solidFill>
                </a:rPr>
                <a:t>的</a:t>
              </a:r>
              <a:r>
                <a:rPr kumimoji="1" lang="zh-CN" altLang="en-US" sz="3600" baseline="0" smtClean="0">
                  <a:solidFill>
                    <a:srgbClr val="FF3300"/>
                  </a:solidFill>
                </a:rPr>
                <a:t>顺序存储</a:t>
              </a:r>
              <a:r>
                <a:rPr kumimoji="1" lang="zh-CN" altLang="en-US" sz="3600" baseline="0" dirty="0">
                  <a:solidFill>
                    <a:srgbClr val="FF3300"/>
                  </a:solidFill>
                </a:rPr>
                <a:t>结构</a:t>
              </a:r>
            </a:p>
          </p:txBody>
        </p:sp>
      </p:grpSp>
      <p:grpSp>
        <p:nvGrpSpPr>
          <p:cNvPr id="6" name="Group 52"/>
          <p:cNvGrpSpPr>
            <a:grpSpLocks/>
          </p:cNvGrpSpPr>
          <p:nvPr/>
        </p:nvGrpSpPr>
        <p:grpSpPr bwMode="auto">
          <a:xfrm>
            <a:off x="361950" y="1143000"/>
            <a:ext cx="4138613" cy="666750"/>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2600"/>
            </a:p>
          </p:txBody>
        </p:sp>
        <p:sp>
          <p:nvSpPr>
            <p:cNvPr id="55326" name="Text Box 28"/>
            <p:cNvSpPr txBox="1">
              <a:spLocks noChangeArrowheads="1"/>
            </p:cNvSpPr>
            <p:nvPr/>
          </p:nvSpPr>
          <p:spPr bwMode="auto">
            <a:xfrm>
              <a:off x="494" y="813"/>
              <a:ext cx="1239" cy="349"/>
            </a:xfrm>
            <a:prstGeom prst="rect">
              <a:avLst/>
            </a:prstGeom>
            <a:noFill/>
            <a:ln w="12700" cap="sq">
              <a:noFill/>
              <a:miter lim="800000"/>
              <a:headEnd/>
              <a:tailEnd/>
            </a:ln>
          </p:spPr>
          <p:txBody>
            <a:bodyPr wrap="none">
              <a:spAutoFit/>
            </a:bodyPr>
            <a:lstStyle/>
            <a:p>
              <a:pPr fontAlgn="base">
                <a:spcBef>
                  <a:spcPct val="0"/>
                </a:spcBef>
              </a:pPr>
              <a:r>
                <a:rPr lang="en-US" altLang="zh-CN" sz="3000" baseline="0">
                  <a:solidFill>
                    <a:srgbClr val="000099"/>
                  </a:solidFill>
                  <a:latin typeface="幼圆" pitchFamily="49" charset="-122"/>
                  <a:ea typeface="幼圆" pitchFamily="49" charset="-122"/>
                </a:rPr>
                <a:t>2.2.1 </a:t>
              </a:r>
              <a:r>
                <a:rPr lang="zh-CN" altLang="en-US" sz="3000" baseline="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1631950" y="4114800"/>
            <a:ext cx="4768850" cy="1276350"/>
            <a:chOff x="1028" y="2592"/>
            <a:chExt cx="3004" cy="804"/>
          </a:xfrm>
        </p:grpSpPr>
        <p:grpSp>
          <p:nvGrpSpPr>
            <p:cNvPr id="8" name="Group 30"/>
            <p:cNvGrpSpPr>
              <a:grpSpLocks/>
            </p:cNvGrpSpPr>
            <p:nvPr/>
          </p:nvGrpSpPr>
          <p:grpSpPr bwMode="auto">
            <a:xfrm>
              <a:off x="1044" y="2865"/>
              <a:ext cx="2988" cy="531"/>
              <a:chOff x="1044" y="2736"/>
              <a:chExt cx="2988" cy="531"/>
            </a:xfrm>
          </p:grpSpPr>
          <p:grpSp>
            <p:nvGrpSpPr>
              <p:cNvPr id="9" name="Group 31"/>
              <p:cNvGrpSpPr>
                <a:grpSpLocks/>
              </p:cNvGrpSpPr>
              <p:nvPr/>
            </p:nvGrpSpPr>
            <p:grpSpPr bwMode="auto">
              <a:xfrm>
                <a:off x="1104" y="2736"/>
                <a:ext cx="2928" cy="339"/>
                <a:chOff x="576" y="3168"/>
                <a:chExt cx="2928" cy="339"/>
              </a:xfrm>
            </p:grpSpPr>
            <p:grpSp>
              <p:nvGrpSpPr>
                <p:cNvPr id="10" name="Group 32"/>
                <p:cNvGrpSpPr>
                  <a:grpSpLocks/>
                </p:cNvGrpSpPr>
                <p:nvPr/>
              </p:nvGrpSpPr>
              <p:grpSpPr bwMode="auto">
                <a:xfrm>
                  <a:off x="576" y="3168"/>
                  <a:ext cx="384" cy="339"/>
                  <a:chOff x="576" y="3213"/>
                  <a:chExt cx="384" cy="339"/>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t>a</a:t>
                    </a:r>
                    <a:r>
                      <a:rPr lang="en-US" altLang="zh-CN" sz="2800" baseline="-25000" dirty="0"/>
                      <a:t>1</a:t>
                    </a:r>
                  </a:p>
                </p:txBody>
              </p:sp>
            </p:grpSp>
            <p:grpSp>
              <p:nvGrpSpPr>
                <p:cNvPr id="11" name="Group 35"/>
                <p:cNvGrpSpPr>
                  <a:grpSpLocks/>
                </p:cNvGrpSpPr>
                <p:nvPr/>
              </p:nvGrpSpPr>
              <p:grpSpPr bwMode="auto">
                <a:xfrm>
                  <a:off x="960" y="3168"/>
                  <a:ext cx="384" cy="339"/>
                  <a:chOff x="576" y="3213"/>
                  <a:chExt cx="384" cy="339"/>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t>a</a:t>
                    </a:r>
                    <a:r>
                      <a:rPr lang="en-US" altLang="zh-CN" sz="2800" baseline="-25000" dirty="0"/>
                      <a:t>2</a:t>
                    </a:r>
                  </a:p>
                </p:txBody>
              </p:sp>
            </p:grpSp>
            <p:grpSp>
              <p:nvGrpSpPr>
                <p:cNvPr id="12" name="Group 38"/>
                <p:cNvGrpSpPr>
                  <a:grpSpLocks/>
                </p:cNvGrpSpPr>
                <p:nvPr/>
              </p:nvGrpSpPr>
              <p:grpSpPr bwMode="auto">
                <a:xfrm>
                  <a:off x="1344" y="3168"/>
                  <a:ext cx="384" cy="339"/>
                  <a:chOff x="576" y="3213"/>
                  <a:chExt cx="384" cy="339"/>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44"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t>a</a:t>
                    </a:r>
                    <a:r>
                      <a:rPr lang="en-US" altLang="zh-CN" sz="2800" baseline="-25000" dirty="0"/>
                      <a:t>3</a:t>
                    </a:r>
                  </a:p>
                </p:txBody>
              </p:sp>
            </p:grpSp>
            <p:grpSp>
              <p:nvGrpSpPr>
                <p:cNvPr id="13" name="Group 41"/>
                <p:cNvGrpSpPr>
                  <a:grpSpLocks/>
                </p:cNvGrpSpPr>
                <p:nvPr/>
              </p:nvGrpSpPr>
              <p:grpSpPr bwMode="auto">
                <a:xfrm>
                  <a:off x="3120" y="3168"/>
                  <a:ext cx="384" cy="339"/>
                  <a:chOff x="576" y="3213"/>
                  <a:chExt cx="384" cy="339"/>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45" y="3213"/>
                    <a:ext cx="288"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t>a</a:t>
                    </a:r>
                    <a:r>
                      <a:rPr lang="en-US" altLang="zh-CN" sz="2800" baseline="-25000" dirty="0"/>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04" y="3206"/>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sp>
            <p:nvSpPr>
              <p:cNvPr id="55309" name="Text Box 47"/>
              <p:cNvSpPr txBox="1">
                <a:spLocks noChangeArrowheads="1"/>
              </p:cNvSpPr>
              <p:nvPr/>
            </p:nvSpPr>
            <p:spPr bwMode="auto">
              <a:xfrm>
                <a:off x="1044" y="3036"/>
                <a:ext cx="2853" cy="231"/>
              </a:xfrm>
              <a:prstGeom prst="rect">
                <a:avLst/>
              </a:prstGeom>
              <a:noFill/>
              <a:ln w="12700" cap="sq">
                <a:noFill/>
                <a:miter lim="800000"/>
                <a:headEnd/>
                <a:tailEnd/>
              </a:ln>
            </p:spPr>
            <p:txBody>
              <a:bodyPr wrap="none">
                <a:spAutoFit/>
              </a:bodyPr>
              <a:lstStyle/>
              <a:p>
                <a:pPr fontAlgn="base">
                  <a:spcBef>
                    <a:spcPct val="0"/>
                  </a:spcBef>
                </a:pPr>
                <a:r>
                  <a:rPr lang="en-US" altLang="zh-CN" sz="1800" baseline="0">
                    <a:solidFill>
                      <a:schemeClr val="bg2"/>
                    </a:solidFill>
                    <a:ea typeface="宋体" charset="-122"/>
                  </a:rPr>
                  <a:t>d</a:t>
                </a:r>
                <a:r>
                  <a:rPr lang="en-US" altLang="zh-CN" sz="1800" baseline="-25000">
                    <a:solidFill>
                      <a:schemeClr val="bg2"/>
                    </a:solidFill>
                    <a:ea typeface="宋体" charset="-122"/>
                  </a:rPr>
                  <a:t>1</a:t>
                </a:r>
                <a:r>
                  <a:rPr lang="en-US" altLang="zh-CN" sz="1800" baseline="0">
                    <a:solidFill>
                      <a:schemeClr val="bg2"/>
                    </a:solidFill>
                    <a:ea typeface="宋体" charset="-122"/>
                  </a:rPr>
                  <a:t>       d</a:t>
                </a:r>
                <a:r>
                  <a:rPr lang="en-US" altLang="zh-CN" sz="1800" baseline="-25000">
                    <a:solidFill>
                      <a:schemeClr val="bg2"/>
                    </a:solidFill>
                    <a:ea typeface="宋体" charset="-122"/>
                  </a:rPr>
                  <a:t>2       </a:t>
                </a:r>
                <a:r>
                  <a:rPr lang="en-US" altLang="zh-CN" sz="1800" baseline="0">
                    <a:solidFill>
                      <a:schemeClr val="bg2"/>
                    </a:solidFill>
                    <a:ea typeface="宋体" charset="-122"/>
                  </a:rPr>
                  <a:t>   d</a:t>
                </a:r>
                <a:r>
                  <a:rPr lang="en-US" altLang="zh-CN" sz="1800" baseline="-25000">
                    <a:solidFill>
                      <a:schemeClr val="bg2"/>
                    </a:solidFill>
                    <a:ea typeface="宋体" charset="-122"/>
                  </a:rPr>
                  <a:t>3</a:t>
                </a:r>
                <a:r>
                  <a:rPr lang="en-US" altLang="zh-CN" sz="1800" baseline="0">
                    <a:solidFill>
                      <a:schemeClr val="bg2"/>
                    </a:solidFill>
                    <a:ea typeface="宋体" charset="-122"/>
                  </a:rPr>
                  <a:t>                         </a:t>
                </a:r>
                <a:r>
                  <a:rPr kumimoji="1" lang="zh-CN" altLang="en-US" sz="1800" baseline="0">
                    <a:solidFill>
                      <a:schemeClr val="bg2"/>
                    </a:solidFill>
                    <a:ea typeface="宋体" charset="-122"/>
                  </a:rPr>
                  <a:t>… …            </a:t>
                </a:r>
                <a:r>
                  <a:rPr kumimoji="1" lang="en-US" altLang="zh-CN" sz="1800" baseline="0">
                    <a:solidFill>
                      <a:schemeClr val="bg2"/>
                    </a:solidFill>
                    <a:ea typeface="宋体" charset="-122"/>
                  </a:rPr>
                  <a:t>d</a:t>
                </a:r>
                <a:r>
                  <a:rPr kumimoji="1" lang="en-US" altLang="zh-CN" sz="1800" baseline="-25000">
                    <a:solidFill>
                      <a:schemeClr val="bg2"/>
                    </a:solidFill>
                    <a:ea typeface="宋体" charset="-122"/>
                  </a:rPr>
                  <a:t>n</a:t>
                </a:r>
                <a:r>
                  <a:rPr lang="en-US" altLang="zh-CN" sz="1800" b="0" baseline="0">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92"/>
              <a:ext cx="945" cy="291"/>
            </a:xfrm>
            <a:prstGeom prst="rect">
              <a:avLst/>
            </a:prstGeom>
            <a:noFill/>
            <a:ln w="12700" cap="sq">
              <a:noFill/>
              <a:miter lim="800000"/>
              <a:headEnd/>
              <a:tailEnd/>
            </a:ln>
          </p:spPr>
          <p:txBody>
            <a:bodyPr wrap="square">
              <a:spAutoFit/>
            </a:bodyPr>
            <a:lstStyle/>
            <a:p>
              <a:r>
                <a:rPr lang="en-US" altLang="zh-CN" sz="2400" dirty="0">
                  <a:solidFill>
                    <a:schemeClr val="accent2"/>
                  </a:solidFill>
                  <a:ea typeface="黑体" pitchFamily="2" charset="-122"/>
                </a:rPr>
                <a:t>k</a:t>
              </a:r>
              <a:r>
                <a:rPr lang="zh-CN" altLang="en-US" sz="24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975"/>
                                        </p:tgtEl>
                                        <p:attrNameLst>
                                          <p:attrName>style.visibility</p:attrName>
                                        </p:attrNameLst>
                                      </p:cBhvr>
                                      <p:to>
                                        <p:strVal val="visible"/>
                                      </p:to>
                                    </p:set>
                                    <p:animEffect transition="in" filter="blinds(horizontal)">
                                      <p:cBhvr>
                                        <p:cTn id="17" dur="500"/>
                                        <p:tgtEl>
                                          <p:spTgt spid="424975"/>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095375" y="1557338"/>
            <a:ext cx="7705725" cy="1041400"/>
          </a:xfrm>
          <a:prstGeom prst="rect">
            <a:avLst/>
          </a:prstGeom>
          <a:noFill/>
          <a:ln w="9525">
            <a:noFill/>
            <a:miter lim="800000"/>
            <a:headEnd/>
            <a:tailEnd/>
          </a:ln>
        </p:spPr>
        <p:txBody>
          <a:bodyPr>
            <a:spAutoFit/>
          </a:bodyPr>
          <a:lstStyle/>
          <a:p>
            <a:pPr fontAlgn="base">
              <a:lnSpc>
                <a:spcPct val="125000"/>
              </a:lnSpc>
              <a:spcBef>
                <a:spcPct val="0"/>
              </a:spcBef>
            </a:pPr>
            <a:r>
              <a:rPr lang="zh-CN" altLang="en-US" sz="2600" baseline="0">
                <a:solidFill>
                  <a:srgbClr val="000099"/>
                </a:solidFill>
                <a:latin typeface="幼圆" pitchFamily="49" charset="-122"/>
                <a:ea typeface="幼圆" pitchFamily="49" charset="-122"/>
              </a:rPr>
              <a:t>    若假设每个数据元素占用</a:t>
            </a:r>
            <a:r>
              <a:rPr lang="en-US" altLang="zh-CN" sz="2600" baseline="0">
                <a:solidFill>
                  <a:srgbClr val="000099"/>
                </a:solidFill>
                <a:ea typeface="幼圆" pitchFamily="49" charset="-122"/>
              </a:rPr>
              <a:t>k</a:t>
            </a:r>
            <a:r>
              <a:rPr lang="zh-CN" altLang="en-US" sz="2600" baseline="0">
                <a:solidFill>
                  <a:srgbClr val="000099"/>
                </a:solidFill>
                <a:latin typeface="幼圆" pitchFamily="49" charset="-122"/>
                <a:ea typeface="幼圆" pitchFamily="49" charset="-122"/>
              </a:rPr>
              <a:t>个存储单元，并</a:t>
            </a:r>
          </a:p>
          <a:p>
            <a:pPr fontAlgn="base">
              <a:lnSpc>
                <a:spcPct val="125000"/>
              </a:lnSpc>
              <a:spcBef>
                <a:spcPct val="0"/>
              </a:spcBef>
            </a:pPr>
            <a:r>
              <a:rPr lang="zh-CN" altLang="en-US" sz="2600" baseline="0">
                <a:solidFill>
                  <a:srgbClr val="000099"/>
                </a:solidFill>
                <a:latin typeface="幼圆" pitchFamily="49" charset="-122"/>
                <a:ea typeface="幼圆" pitchFamily="49" charset="-122"/>
              </a:rPr>
              <a:t>且已知第一个元素的存储位置</a:t>
            </a:r>
            <a:r>
              <a:rPr lang="en-US" altLang="zh-CN" sz="2600" baseline="0">
                <a:solidFill>
                  <a:srgbClr val="000099"/>
                </a:solidFill>
                <a:ea typeface="幼圆" pitchFamily="49" charset="-122"/>
              </a:rPr>
              <a:t>LOC(a</a:t>
            </a:r>
            <a:r>
              <a:rPr lang="en-US" altLang="zh-CN" sz="2600" baseline="-25000">
                <a:solidFill>
                  <a:srgbClr val="000099"/>
                </a:solidFill>
                <a:ea typeface="幼圆" pitchFamily="49" charset="-122"/>
              </a:rPr>
              <a:t>1</a:t>
            </a:r>
            <a:r>
              <a:rPr lang="en-US" altLang="zh-CN" sz="2600" baseline="0">
                <a:solidFill>
                  <a:srgbClr val="000099"/>
                </a:solidFill>
                <a:ea typeface="幼圆" pitchFamily="49" charset="-122"/>
              </a:rPr>
              <a:t>)</a:t>
            </a:r>
            <a:r>
              <a:rPr lang="zh-CN" altLang="en-US" sz="2600" baseline="0">
                <a:solidFill>
                  <a:srgbClr val="000099"/>
                </a:solidFill>
                <a:latin typeface="幼圆" pitchFamily="49" charset="-122"/>
                <a:ea typeface="幼圆" pitchFamily="49" charset="-122"/>
              </a:rPr>
              <a:t>，则有</a:t>
            </a:r>
            <a:r>
              <a:rPr lang="zh-CN"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506413" y="3962400"/>
            <a:ext cx="1511300" cy="8842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gn="ctr" fontAlgn="base">
              <a:spcBef>
                <a:spcPct val="0"/>
              </a:spcBef>
            </a:pPr>
            <a:r>
              <a:rPr lang="zh-CN" altLang="en-US" sz="5200" baseline="0">
                <a:solidFill>
                  <a:schemeClr val="folHlink"/>
                </a:solidFill>
                <a:ea typeface="方正舒体" pitchFamily="2" charset="-122"/>
              </a:rPr>
              <a:t>例：</a:t>
            </a:r>
          </a:p>
        </p:txBody>
      </p:sp>
      <p:sp>
        <p:nvSpPr>
          <p:cNvPr id="418838" name="Text Box 22"/>
          <p:cNvSpPr txBox="1">
            <a:spLocks noChangeArrowheads="1"/>
          </p:cNvSpPr>
          <p:nvPr/>
        </p:nvSpPr>
        <p:spPr bwMode="auto">
          <a:xfrm>
            <a:off x="2057400" y="4267200"/>
            <a:ext cx="6553200" cy="488950"/>
          </a:xfrm>
          <a:prstGeom prst="rect">
            <a:avLst/>
          </a:prstGeom>
          <a:noFill/>
          <a:ln w="12700" cap="sq">
            <a:noFill/>
            <a:miter lim="800000"/>
            <a:headEnd/>
            <a:tailEnd/>
          </a:ln>
        </p:spPr>
        <p:txBody>
          <a:bodyPr>
            <a:spAutoFit/>
          </a:bodyPr>
          <a:lstStyle/>
          <a:p>
            <a:pPr fontAlgn="base">
              <a:spcBef>
                <a:spcPct val="0"/>
              </a:spcBef>
            </a:pPr>
            <a:r>
              <a:rPr lang="en-US" altLang="zh-CN" sz="2600" baseline="0" dirty="0">
                <a:solidFill>
                  <a:srgbClr val="7030A0"/>
                </a:solidFill>
                <a:ea typeface="宋体" charset="-122"/>
              </a:rPr>
              <a:t>LOC(a</a:t>
            </a:r>
            <a:r>
              <a:rPr lang="en-US" altLang="zh-CN" sz="2600" baseline="-25000" dirty="0">
                <a:solidFill>
                  <a:srgbClr val="7030A0"/>
                </a:solidFill>
                <a:ea typeface="宋体" charset="-122"/>
              </a:rPr>
              <a:t>1</a:t>
            </a:r>
            <a:r>
              <a:rPr lang="en-US" altLang="zh-CN" sz="2600" baseline="0" dirty="0">
                <a:solidFill>
                  <a:srgbClr val="7030A0"/>
                </a:solidFill>
                <a:ea typeface="宋体" charset="-122"/>
              </a:rPr>
              <a:t>)=100     k=4      </a:t>
            </a:r>
            <a:r>
              <a:rPr lang="zh-CN" altLang="en-US" sz="2600" baseline="0" dirty="0">
                <a:solidFill>
                  <a:srgbClr val="7030A0"/>
                </a:solidFill>
                <a:ea typeface="宋体" charset="-122"/>
              </a:rPr>
              <a:t>求</a:t>
            </a:r>
            <a:r>
              <a:rPr lang="en-US" altLang="zh-CN" sz="2600" baseline="0" dirty="0">
                <a:solidFill>
                  <a:srgbClr val="7030A0"/>
                </a:solidFill>
                <a:ea typeface="宋体" charset="-122"/>
              </a:rPr>
              <a:t>LOC(a</a:t>
            </a:r>
            <a:r>
              <a:rPr lang="en-US" altLang="zh-CN" sz="2600" baseline="-25000" dirty="0">
                <a:solidFill>
                  <a:srgbClr val="7030A0"/>
                </a:solidFill>
                <a:ea typeface="宋体" charset="-122"/>
              </a:rPr>
              <a:t>5</a:t>
            </a:r>
            <a:r>
              <a:rPr lang="en-US" altLang="zh-CN" sz="2600" baseline="0" dirty="0">
                <a:solidFill>
                  <a:srgbClr val="7030A0"/>
                </a:solidFill>
                <a:ea typeface="宋体" charset="-122"/>
              </a:rPr>
              <a:t>)=?</a:t>
            </a:r>
            <a:endParaRPr lang="zh-CN" altLang="en-US" sz="2600" baseline="0" dirty="0">
              <a:solidFill>
                <a:srgbClr val="7030A0"/>
              </a:solidFill>
              <a:ea typeface="宋体" charset="-122"/>
            </a:endParaRPr>
          </a:p>
        </p:txBody>
      </p:sp>
      <p:grpSp>
        <p:nvGrpSpPr>
          <p:cNvPr id="2" name="Group 23"/>
          <p:cNvGrpSpPr>
            <a:grpSpLocks/>
          </p:cNvGrpSpPr>
          <p:nvPr/>
        </p:nvGrpSpPr>
        <p:grpSpPr bwMode="auto">
          <a:xfrm>
            <a:off x="2000250" y="4876803"/>
            <a:ext cx="5448300" cy="823913"/>
            <a:chOff x="1260" y="3273"/>
            <a:chExt cx="3432" cy="519"/>
          </a:xfrm>
        </p:grpSpPr>
        <p:grpSp>
          <p:nvGrpSpPr>
            <p:cNvPr id="4" name="Group 24"/>
            <p:cNvGrpSpPr>
              <a:grpSpLocks/>
            </p:cNvGrpSpPr>
            <p:nvPr/>
          </p:nvGrpSpPr>
          <p:grpSpPr bwMode="auto">
            <a:xfrm>
              <a:off x="1344" y="3273"/>
              <a:ext cx="384" cy="339"/>
              <a:chOff x="576" y="3213"/>
              <a:chExt cx="384" cy="339"/>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5" name="Group 27"/>
            <p:cNvGrpSpPr>
              <a:grpSpLocks/>
            </p:cNvGrpSpPr>
            <p:nvPr/>
          </p:nvGrpSpPr>
          <p:grpSpPr bwMode="auto">
            <a:xfrm>
              <a:off x="1728" y="3273"/>
              <a:ext cx="384" cy="339"/>
              <a:chOff x="576" y="3213"/>
              <a:chExt cx="384" cy="339"/>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6" name="Group 30"/>
            <p:cNvGrpSpPr>
              <a:grpSpLocks/>
            </p:cNvGrpSpPr>
            <p:nvPr/>
          </p:nvGrpSpPr>
          <p:grpSpPr bwMode="auto">
            <a:xfrm>
              <a:off x="2112" y="3273"/>
              <a:ext cx="384" cy="339"/>
              <a:chOff x="576" y="3213"/>
              <a:chExt cx="384" cy="339"/>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7" name="Group 33"/>
            <p:cNvGrpSpPr>
              <a:grpSpLocks/>
            </p:cNvGrpSpPr>
            <p:nvPr/>
          </p:nvGrpSpPr>
          <p:grpSpPr bwMode="auto">
            <a:xfrm>
              <a:off x="4308" y="3273"/>
              <a:ext cx="384" cy="339"/>
              <a:chOff x="576" y="3213"/>
              <a:chExt cx="384" cy="339"/>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04" y="3312"/>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nvGrpSpPr>
            <p:cNvPr id="8" name="Group 38"/>
            <p:cNvGrpSpPr>
              <a:grpSpLocks/>
            </p:cNvGrpSpPr>
            <p:nvPr/>
          </p:nvGrpSpPr>
          <p:grpSpPr bwMode="auto">
            <a:xfrm>
              <a:off x="2496" y="3273"/>
              <a:ext cx="384" cy="339"/>
              <a:chOff x="576" y="3213"/>
              <a:chExt cx="384" cy="339"/>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4</a:t>
                </a:r>
              </a:p>
            </p:txBody>
          </p:sp>
        </p:grpSp>
        <p:grpSp>
          <p:nvGrpSpPr>
            <p:cNvPr id="9" name="Group 41"/>
            <p:cNvGrpSpPr>
              <a:grpSpLocks/>
            </p:cNvGrpSpPr>
            <p:nvPr/>
          </p:nvGrpSpPr>
          <p:grpSpPr bwMode="auto">
            <a:xfrm>
              <a:off x="2880" y="3273"/>
              <a:ext cx="384" cy="339"/>
              <a:chOff x="576" y="3213"/>
              <a:chExt cx="384" cy="339"/>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1711" cy="213"/>
            </a:xfrm>
            <a:prstGeom prst="rect">
              <a:avLst/>
            </a:prstGeom>
            <a:noFill/>
            <a:ln w="12700" cap="sq">
              <a:noFill/>
              <a:miter lim="800000"/>
              <a:headEnd/>
              <a:tailEnd/>
            </a:ln>
          </p:spPr>
          <p:txBody>
            <a:bodyPr wrap="none">
              <a:spAutoFit/>
            </a:bodyPr>
            <a:lstStyle/>
            <a:p>
              <a:pPr fontAlgn="base">
                <a:spcBef>
                  <a:spcPct val="0"/>
                </a:spcBef>
              </a:pPr>
              <a:r>
                <a:rPr lang="zh-CN" altLang="en-US" sz="1600" baseline="0" dirty="0">
                  <a:solidFill>
                    <a:srgbClr val="7030A0"/>
                  </a:solidFill>
                  <a:ea typeface="宋体" charset="-122"/>
                </a:rPr>
                <a:t>100       104      108      112     116 </a:t>
              </a:r>
            </a:p>
          </p:txBody>
        </p:sp>
      </p:grpSp>
      <p:sp>
        <p:nvSpPr>
          <p:cNvPr id="418862" name="Rectangle 46"/>
          <p:cNvSpPr>
            <a:spLocks noChangeArrowheads="1"/>
          </p:cNvSpPr>
          <p:nvPr/>
        </p:nvSpPr>
        <p:spPr bwMode="auto">
          <a:xfrm>
            <a:off x="2001838" y="5878513"/>
            <a:ext cx="5091112" cy="503237"/>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25000"/>
              </a:spcBef>
            </a:pPr>
            <a:r>
              <a:rPr lang="zh-CN" altLang="zh-CN" sz="2700" baseline="0">
                <a:solidFill>
                  <a:srgbClr val="FF3300"/>
                </a:solidFill>
                <a:ea typeface="幼圆" pitchFamily="49" charset="-122"/>
              </a:rPr>
              <a:t> </a:t>
            </a:r>
            <a:r>
              <a:rPr lang="en-US" altLang="zh-CN" sz="2700" baseline="0">
                <a:solidFill>
                  <a:srgbClr val="FF3300"/>
                </a:solidFill>
                <a:ea typeface="幼圆" pitchFamily="49" charset="-122"/>
              </a:rPr>
              <a:t>LOC(a</a:t>
            </a:r>
            <a:r>
              <a:rPr lang="en-US" altLang="zh-CN" sz="2700" baseline="-25000">
                <a:solidFill>
                  <a:srgbClr val="FF3300"/>
                </a:solidFill>
                <a:ea typeface="幼圆" pitchFamily="49" charset="-122"/>
              </a:rPr>
              <a:t>5</a:t>
            </a:r>
            <a:r>
              <a:rPr lang="en-US" altLang="zh-CN" sz="2700" baseline="0">
                <a:solidFill>
                  <a:srgbClr val="FF3300"/>
                </a:solidFill>
                <a:ea typeface="幼圆" pitchFamily="49" charset="-122"/>
              </a:rPr>
              <a:t>) = 100+(5 </a:t>
            </a:r>
            <a:r>
              <a:rPr lang="en-US" altLang="zh-CN" sz="2700" baseline="0">
                <a:solidFill>
                  <a:srgbClr val="FF3300"/>
                </a:solidFill>
                <a:ea typeface="幼圆" pitchFamily="49" charset="-122"/>
                <a:sym typeface="Symbol" pitchFamily="18" charset="2"/>
              </a:rPr>
              <a:t></a:t>
            </a:r>
            <a:r>
              <a:rPr lang="en-US" altLang="zh-CN" sz="2700" baseline="0">
                <a:solidFill>
                  <a:srgbClr val="FF3300"/>
                </a:solidFill>
                <a:ea typeface="幼圆" pitchFamily="49" charset="-122"/>
              </a:rPr>
              <a:t>1)</a:t>
            </a:r>
            <a:r>
              <a:rPr lang="en-US" altLang="zh-CN" sz="2700" baseline="0">
                <a:solidFill>
                  <a:srgbClr val="FF3300"/>
                </a:solidFill>
                <a:ea typeface="幼圆" pitchFamily="49" charset="-122"/>
                <a:sym typeface="Symbol" pitchFamily="18" charset="2"/>
              </a:rPr>
              <a:t>4=116</a:t>
            </a:r>
            <a:endParaRPr lang="zh-CN" altLang="en-US" sz="2700" baseline="0">
              <a:solidFill>
                <a:srgbClr val="FF3300"/>
              </a:solidFill>
              <a:ea typeface="幼圆" pitchFamily="49" charset="-122"/>
            </a:endParaRPr>
          </a:p>
        </p:txBody>
      </p:sp>
      <p:sp>
        <p:nvSpPr>
          <p:cNvPr id="418873" name="Oval 57"/>
          <p:cNvSpPr>
            <a:spLocks noChangeArrowheads="1"/>
          </p:cNvSpPr>
          <p:nvPr/>
        </p:nvSpPr>
        <p:spPr bwMode="auto">
          <a:xfrm>
            <a:off x="4139952" y="5373216"/>
            <a:ext cx="457200" cy="381000"/>
          </a:xfrm>
          <a:prstGeom prst="ellipse">
            <a:avLst/>
          </a:prstGeom>
          <a:noFill/>
          <a:ln w="41275">
            <a:solidFill>
              <a:srgbClr val="FF0000"/>
            </a:solidFill>
            <a:prstDash val="lgDash"/>
            <a:round/>
            <a:headEnd/>
            <a:tailEnd/>
          </a:ln>
        </p:spPr>
        <p:txBody>
          <a:bodyPr wrap="none" anchor="ctr"/>
          <a:lstStyle/>
          <a:p>
            <a:endParaRPr lang="zh-CN" altLang="en-US"/>
          </a:p>
        </p:txBody>
      </p:sp>
      <p:grpSp>
        <p:nvGrpSpPr>
          <p:cNvPr id="10" name="Group 59"/>
          <p:cNvGrpSpPr>
            <a:grpSpLocks/>
          </p:cNvGrpSpPr>
          <p:nvPr/>
        </p:nvGrpSpPr>
        <p:grpSpPr bwMode="auto">
          <a:xfrm>
            <a:off x="1676400" y="2759075"/>
            <a:ext cx="5886450" cy="838200"/>
            <a:chOff x="1056" y="1944"/>
            <a:chExt cx="3708" cy="528"/>
          </a:xfrm>
        </p:grpSpPr>
        <p:sp>
          <p:nvSpPr>
            <p:cNvPr id="56352" name="Rectangle 3"/>
            <p:cNvSpPr>
              <a:spLocks noChangeArrowheads="1"/>
            </p:cNvSpPr>
            <p:nvPr/>
          </p:nvSpPr>
          <p:spPr bwMode="auto">
            <a:xfrm>
              <a:off x="1056" y="2016"/>
              <a:ext cx="3696" cy="36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200" baseline="0">
                  <a:solidFill>
                    <a:srgbClr val="FF3300"/>
                  </a:solidFill>
                  <a:ea typeface="幼圆" pitchFamily="49" charset="-122"/>
                </a:rPr>
                <a:t> </a:t>
              </a:r>
              <a:r>
                <a:rPr lang="en-US" altLang="zh-CN" sz="3200" baseline="0">
                  <a:solidFill>
                    <a:srgbClr val="FF3300"/>
                  </a:solidFill>
                  <a:ea typeface="幼圆" pitchFamily="49" charset="-122"/>
                </a:rPr>
                <a:t>LOC(a</a:t>
              </a:r>
              <a:r>
                <a:rPr lang="en-US" altLang="zh-CN" sz="3200" baseline="-25000">
                  <a:solidFill>
                    <a:srgbClr val="FF3300"/>
                  </a:solidFill>
                  <a:ea typeface="幼圆" pitchFamily="49" charset="-122"/>
                </a:rPr>
                <a:t>i</a:t>
              </a:r>
              <a:r>
                <a:rPr lang="en-US" altLang="zh-CN" sz="3200" baseline="0">
                  <a:solidFill>
                    <a:srgbClr val="FF3300"/>
                  </a:solidFill>
                  <a:ea typeface="幼圆" pitchFamily="49" charset="-122"/>
                </a:rPr>
                <a:t>) = LOC(a</a:t>
              </a:r>
              <a:r>
                <a:rPr lang="en-US" altLang="zh-CN" sz="3200" baseline="-25000">
                  <a:solidFill>
                    <a:srgbClr val="FF3300"/>
                  </a:solidFill>
                  <a:ea typeface="幼圆" pitchFamily="49" charset="-122"/>
                </a:rPr>
                <a:t>1</a:t>
              </a:r>
              <a:r>
                <a:rPr lang="en-US" altLang="zh-CN" sz="3200" baseline="0">
                  <a:solidFill>
                    <a:srgbClr val="FF3300"/>
                  </a:solidFill>
                  <a:ea typeface="幼圆" pitchFamily="49" charset="-122"/>
                </a:rPr>
                <a:t>)+(i</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1)</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k   </a:t>
              </a:r>
              <a:endParaRPr lang="zh-CN" altLang="en-US" sz="3200" baseline="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395288" y="981075"/>
            <a:ext cx="1447800" cy="777875"/>
            <a:chOff x="360" y="3486"/>
            <a:chExt cx="912" cy="49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40312">
              <a:off x="377" y="3486"/>
              <a:ext cx="836" cy="49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4500" baseline="0">
                  <a:solidFill>
                    <a:srgbClr val="FF3300"/>
                  </a:solidFill>
                  <a:ea typeface="华文新魏" pitchFamily="2" charset="-122"/>
                </a:rPr>
                <a:t>结论</a:t>
              </a:r>
            </a:p>
          </p:txBody>
        </p:sp>
      </p:grpSp>
      <p:grpSp>
        <p:nvGrpSpPr>
          <p:cNvPr id="12" name="Group 70"/>
          <p:cNvGrpSpPr>
            <a:grpSpLocks/>
          </p:cNvGrpSpPr>
          <p:nvPr/>
        </p:nvGrpSpPr>
        <p:grpSpPr bwMode="auto">
          <a:xfrm>
            <a:off x="2195513" y="455613"/>
            <a:ext cx="4968875" cy="525462"/>
            <a:chOff x="1383" y="287"/>
            <a:chExt cx="3130" cy="331"/>
          </a:xfrm>
        </p:grpSpPr>
        <p:sp>
          <p:nvSpPr>
            <p:cNvPr id="56335" name="Rectangle 71"/>
            <p:cNvSpPr>
              <a:spLocks noChangeArrowheads="1"/>
            </p:cNvSpPr>
            <p:nvPr/>
          </p:nvSpPr>
          <p:spPr bwMode="auto">
            <a:xfrm>
              <a:off x="1388"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1</a:t>
              </a:r>
            </a:p>
          </p:txBody>
        </p:sp>
        <p:sp>
          <p:nvSpPr>
            <p:cNvPr id="56336" name="Rectangle 72"/>
            <p:cNvSpPr>
              <a:spLocks noChangeArrowheads="1"/>
            </p:cNvSpPr>
            <p:nvPr/>
          </p:nvSpPr>
          <p:spPr bwMode="auto">
            <a:xfrm>
              <a:off x="1699" y="306"/>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2</a:t>
              </a:r>
            </a:p>
          </p:txBody>
        </p:sp>
        <p:sp>
          <p:nvSpPr>
            <p:cNvPr id="56337" name="Rectangle 73"/>
            <p:cNvSpPr>
              <a:spLocks noChangeArrowheads="1"/>
            </p:cNvSpPr>
            <p:nvPr/>
          </p:nvSpPr>
          <p:spPr bwMode="auto">
            <a:xfrm>
              <a:off x="2040"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3</a:t>
              </a:r>
            </a:p>
          </p:txBody>
        </p:sp>
        <p:sp>
          <p:nvSpPr>
            <p:cNvPr id="56338" name="Rectangle 74"/>
            <p:cNvSpPr>
              <a:spLocks noChangeArrowheads="1"/>
            </p:cNvSpPr>
            <p:nvPr/>
          </p:nvSpPr>
          <p:spPr bwMode="auto">
            <a:xfrm>
              <a:off x="3860" y="300"/>
              <a:ext cx="409"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n-1</a:t>
              </a:r>
            </a:p>
          </p:txBody>
        </p:sp>
        <p:sp>
          <p:nvSpPr>
            <p:cNvPr id="56339" name="Rectangle 75"/>
            <p:cNvSpPr>
              <a:spLocks noChangeArrowheads="1"/>
            </p:cNvSpPr>
            <p:nvPr/>
          </p:nvSpPr>
          <p:spPr bwMode="auto">
            <a:xfrm>
              <a:off x="2799" y="287"/>
              <a:ext cx="548" cy="288"/>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baseline="0">
                  <a:solidFill>
                    <a:schemeClr val="bg1"/>
                  </a:solidFill>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02" y="297"/>
              <a:ext cx="296"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a:t>
              </a:r>
            </a:p>
          </p:txBody>
        </p:sp>
      </p:grpSp>
      <p:grpSp>
        <p:nvGrpSpPr>
          <p:cNvPr id="13" name="Group 137"/>
          <p:cNvGrpSpPr>
            <a:grpSpLocks/>
          </p:cNvGrpSpPr>
          <p:nvPr/>
        </p:nvGrpSpPr>
        <p:grpSpPr bwMode="auto">
          <a:xfrm>
            <a:off x="468313" y="3322638"/>
            <a:ext cx="1931987" cy="898525"/>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400" baseline="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2433638" y="3621088"/>
            <a:ext cx="5295900" cy="1384995"/>
          </a:xfrm>
          <a:prstGeom prst="rect">
            <a:avLst/>
          </a:prstGeom>
          <a:solidFill>
            <a:schemeClr val="bg2">
              <a:lumMod val="20000"/>
              <a:lumOff val="80000"/>
            </a:schemeClr>
          </a:solidFill>
          <a:ln w="9525">
            <a:noFill/>
            <a:miter lim="800000"/>
            <a:headEnd/>
            <a:tailEnd/>
          </a:ln>
        </p:spPr>
        <p:txBody>
          <a:bodyPr>
            <a:spAutoFit/>
          </a:bodyPr>
          <a:lstStyle/>
          <a:p>
            <a:r>
              <a:rPr lang="zh-CN" altLang="en-US" sz="2800" dirty="0">
                <a:latin typeface="黑体" pitchFamily="2" charset="-122"/>
                <a:ea typeface="黑体" pitchFamily="2" charset="-122"/>
              </a:rPr>
              <a:t>这个如此简单的公式，说明了顺序存储的线性表具有一个什么样的巨大优势呢？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418873"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79438" y="476250"/>
            <a:ext cx="5592762" cy="671513"/>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800" i="1" baseline="0">
                <a:solidFill>
                  <a:srgbClr val="FF3300"/>
                </a:solidFill>
                <a:ea typeface="黑体" pitchFamily="2" charset="-122"/>
              </a:rPr>
              <a:t>顺序存储结构示意图</a:t>
            </a:r>
          </a:p>
        </p:txBody>
      </p:sp>
      <p:grpSp>
        <p:nvGrpSpPr>
          <p:cNvPr id="2" name="Group 116"/>
          <p:cNvGrpSpPr>
            <a:grpSpLocks/>
          </p:cNvGrpSpPr>
          <p:nvPr/>
        </p:nvGrpSpPr>
        <p:grpSpPr bwMode="auto">
          <a:xfrm>
            <a:off x="1847850" y="1268413"/>
            <a:ext cx="5524500" cy="685800"/>
            <a:chOff x="1164" y="876"/>
            <a:chExt cx="3480" cy="43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grpSp>
        <p:nvGrpSpPr>
          <p:cNvPr id="3" name="Group 96"/>
          <p:cNvGrpSpPr>
            <a:grpSpLocks/>
          </p:cNvGrpSpPr>
          <p:nvPr/>
        </p:nvGrpSpPr>
        <p:grpSpPr bwMode="auto">
          <a:xfrm>
            <a:off x="2039938" y="4835525"/>
            <a:ext cx="5638800" cy="1184275"/>
            <a:chOff x="960" y="2573"/>
            <a:chExt cx="3552" cy="74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1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2700" i="1" baseline="0">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1968500" y="2816225"/>
            <a:ext cx="3709988" cy="811213"/>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08"/>
            </a:xfrm>
            <a:prstGeom prst="rect">
              <a:avLst/>
            </a:prstGeom>
            <a:noFill/>
            <a:ln w="12700" cap="sq">
              <a:noFill/>
              <a:miter lim="800000"/>
              <a:headEnd/>
              <a:tailEnd/>
            </a:ln>
          </p:spPr>
          <p:txBody>
            <a:bodyPr>
              <a:spAutoFit/>
            </a:bodyPr>
            <a:lstStyle/>
            <a:p>
              <a:r>
                <a:rPr lang="zh-CN" altLang="en-US" sz="2600" i="1" baseline="0">
                  <a:solidFill>
                    <a:srgbClr val="000099"/>
                  </a:solidFill>
                  <a:ea typeface="黑体" pitchFamily="2" charset="-122"/>
                </a:rPr>
                <a:t>当前已经占用的空间</a:t>
              </a:r>
            </a:p>
          </p:txBody>
        </p:sp>
      </p:grpSp>
      <p:grpSp>
        <p:nvGrpSpPr>
          <p:cNvPr id="5" name="Group 102"/>
          <p:cNvGrpSpPr>
            <a:grpSpLocks/>
          </p:cNvGrpSpPr>
          <p:nvPr/>
        </p:nvGrpSpPr>
        <p:grpSpPr bwMode="auto">
          <a:xfrm>
            <a:off x="5434013" y="2808288"/>
            <a:ext cx="2778125" cy="819150"/>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08"/>
            </a:xfrm>
            <a:prstGeom prst="rect">
              <a:avLst/>
            </a:prstGeom>
            <a:noFill/>
            <a:ln w="12700" cap="sq">
              <a:noFill/>
              <a:miter lim="800000"/>
              <a:headEnd/>
              <a:tailEnd/>
            </a:ln>
          </p:spPr>
          <p:txBody>
            <a:bodyPr>
              <a:spAutoFit/>
            </a:bodyPr>
            <a:lstStyle/>
            <a:p>
              <a:r>
                <a:rPr lang="zh-CN" altLang="en-US" sz="2600" i="1" baseline="0">
                  <a:solidFill>
                    <a:srgbClr val="0000FF"/>
                  </a:solidFill>
                  <a:ea typeface="黑体" pitchFamily="2" charset="-122"/>
                </a:rPr>
                <a:t>尚未使用的空间</a:t>
              </a:r>
            </a:p>
          </p:txBody>
        </p:sp>
      </p:grpSp>
      <p:grpSp>
        <p:nvGrpSpPr>
          <p:cNvPr id="6" name="Group 121"/>
          <p:cNvGrpSpPr>
            <a:grpSpLocks/>
          </p:cNvGrpSpPr>
          <p:nvPr/>
        </p:nvGrpSpPr>
        <p:grpSpPr bwMode="auto">
          <a:xfrm>
            <a:off x="1963738" y="3824288"/>
            <a:ext cx="7216775" cy="912812"/>
            <a:chOff x="912" y="2409"/>
            <a:chExt cx="4546" cy="575"/>
          </a:xfrm>
        </p:grpSpPr>
        <p:sp>
          <p:nvSpPr>
            <p:cNvPr id="57370" name="Text Box 60"/>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1946275" y="3816350"/>
            <a:ext cx="3524250" cy="595313"/>
            <a:chOff x="996" y="3513"/>
            <a:chExt cx="2220" cy="375"/>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208" cy="339"/>
              <a:chOff x="924" y="1680"/>
              <a:chExt cx="2208" cy="339"/>
            </a:xfrm>
          </p:grpSpPr>
          <p:sp>
            <p:nvSpPr>
              <p:cNvPr id="57358" name="Rectangle 131"/>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59" name="Rectangle 132"/>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57360" name="Rectangle 133"/>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57361" name="Rectangle 134"/>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57362" name="Rectangle 135"/>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57363" name="Rectangle 136"/>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grpSp>
        <p:nvGrpSpPr>
          <p:cNvPr id="10" name="Group 137"/>
          <p:cNvGrpSpPr>
            <a:grpSpLocks/>
          </p:cNvGrpSpPr>
          <p:nvPr/>
        </p:nvGrpSpPr>
        <p:grpSpPr bwMode="auto">
          <a:xfrm>
            <a:off x="250825" y="5516563"/>
            <a:ext cx="2951163" cy="1152525"/>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600" baseline="0">
                  <a:ea typeface="Dotum" pitchFamily="34" charset="-127"/>
                  <a:cs typeface="Times New Roman" pitchFamily="18" charset="0"/>
                </a:rPr>
                <a:t>n&lt;MaxSize</a:t>
              </a:r>
              <a:endParaRPr lang="zh-CN" altLang="en-US" sz="2600" baseline="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227138" y="1522413"/>
            <a:ext cx="6324600" cy="2209800"/>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773"/>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400" dirty="0">
                  <a:solidFill>
                    <a:srgbClr val="0099FF"/>
                  </a:solidFill>
                </a:rPr>
                <a:t>#</a:t>
              </a:r>
              <a:r>
                <a:rPr lang="en-US" altLang="zh-CN" sz="2400" dirty="0">
                  <a:solidFill>
                    <a:srgbClr val="0099FF"/>
                  </a:solidFill>
                </a:rPr>
                <a:t>define    </a:t>
              </a:r>
              <a:r>
                <a:rPr lang="en-US" altLang="zh-CN" sz="2400" dirty="0" err="1">
                  <a:solidFill>
                    <a:srgbClr val="0099FF"/>
                  </a:solidFill>
                </a:rPr>
                <a:t>MaxSize</a:t>
              </a:r>
              <a:r>
                <a:rPr lang="en-US" altLang="zh-CN" sz="2400" dirty="0">
                  <a:solidFill>
                    <a:srgbClr val="0099FF"/>
                  </a:solidFill>
                </a:rPr>
                <a:t>   </a:t>
              </a:r>
              <a:r>
                <a:rPr lang="en-US" altLang="zh-CN" sz="2400" dirty="0">
                  <a:solidFill>
                    <a:srgbClr val="000099"/>
                  </a:solidFill>
                </a:rPr>
                <a:t>100</a:t>
              </a:r>
            </a:p>
            <a:p>
              <a:pPr>
                <a:lnSpc>
                  <a:spcPct val="105000"/>
                </a:lnSpc>
                <a:spcBef>
                  <a:spcPct val="0"/>
                </a:spcBef>
              </a:pPr>
              <a:r>
                <a:rPr lang="en-US" altLang="zh-CN" sz="2400" dirty="0" err="1">
                  <a:solidFill>
                    <a:srgbClr val="000099"/>
                  </a:solidFill>
                </a:rPr>
                <a:t>ElemType</a:t>
              </a:r>
              <a:r>
                <a:rPr lang="en-US" altLang="zh-CN" sz="2400" dirty="0">
                  <a:solidFill>
                    <a:srgbClr val="000099"/>
                  </a:solidFill>
                </a:rPr>
                <a:t>  A[</a:t>
              </a:r>
              <a:r>
                <a:rPr lang="en-US" altLang="zh-CN" sz="2400" dirty="0" err="1">
                  <a:solidFill>
                    <a:srgbClr val="000099"/>
                  </a:solidFill>
                </a:rPr>
                <a:t>MaxSize</a:t>
              </a:r>
              <a:r>
                <a:rPr lang="en-US" altLang="zh-CN" sz="2400" dirty="0">
                  <a:solidFill>
                    <a:srgbClr val="000099"/>
                  </a:solidFill>
                </a:rPr>
                <a:t>];</a:t>
              </a:r>
            </a:p>
            <a:p>
              <a:pPr>
                <a:lnSpc>
                  <a:spcPct val="105000"/>
                </a:lnSpc>
                <a:spcBef>
                  <a:spcPct val="0"/>
                </a:spcBef>
              </a:pPr>
              <a:r>
                <a:rPr lang="en-US" altLang="zh-CN" sz="2400" dirty="0" err="1">
                  <a:solidFill>
                    <a:srgbClr val="000099"/>
                  </a:solidFill>
                </a:rPr>
                <a:t>int</a:t>
              </a:r>
              <a:r>
                <a:rPr lang="en-US" altLang="zh-CN" sz="2400" dirty="0">
                  <a:solidFill>
                    <a:srgbClr val="000099"/>
                  </a:solidFill>
                </a:rPr>
                <a:t>  n;</a:t>
              </a:r>
              <a:endParaRPr lang="en-US" altLang="zh-CN" sz="2000" dirty="0">
                <a:solidFill>
                  <a:srgbClr val="000099"/>
                </a:solidFill>
              </a:endParaRPr>
            </a:p>
          </p:txBody>
        </p:sp>
      </p:grpSp>
      <p:grpSp>
        <p:nvGrpSpPr>
          <p:cNvPr id="3" name="Group 12"/>
          <p:cNvGrpSpPr>
            <a:grpSpLocks/>
          </p:cNvGrpSpPr>
          <p:nvPr/>
        </p:nvGrpSpPr>
        <p:grpSpPr bwMode="auto">
          <a:xfrm>
            <a:off x="685800" y="1295400"/>
            <a:ext cx="2843213" cy="685800"/>
            <a:chOff x="571" y="625"/>
            <a:chExt cx="1791" cy="432"/>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632069">
              <a:off x="646" y="647"/>
              <a:ext cx="1716" cy="37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300" i="1" baseline="0">
                  <a:solidFill>
                    <a:srgbClr val="FFFF00"/>
                  </a:solidFill>
                  <a:ea typeface="黑体" pitchFamily="2" charset="-122"/>
                </a:rPr>
                <a:t>在</a:t>
              </a:r>
              <a:r>
                <a:rPr lang="en-US" altLang="zh-CN" sz="3300" i="1" baseline="0">
                  <a:solidFill>
                    <a:srgbClr val="FFFF00"/>
                  </a:solidFill>
                  <a:ea typeface="黑体" pitchFamily="2" charset="-122"/>
                </a:rPr>
                <a:t>C</a:t>
              </a:r>
              <a:r>
                <a:rPr lang="zh-CN" altLang="en-US" sz="3300" i="1" baseline="0">
                  <a:solidFill>
                    <a:srgbClr val="FFFF00"/>
                  </a:solidFill>
                  <a:ea typeface="黑体" pitchFamily="2" charset="-122"/>
                </a:rPr>
                <a:t>语言中</a:t>
              </a:r>
            </a:p>
          </p:txBody>
        </p:sp>
      </p:grpSp>
      <p:grpSp>
        <p:nvGrpSpPr>
          <p:cNvPr id="4" name="Group 17"/>
          <p:cNvGrpSpPr>
            <a:grpSpLocks/>
          </p:cNvGrpSpPr>
          <p:nvPr/>
        </p:nvGrpSpPr>
        <p:grpSpPr bwMode="auto">
          <a:xfrm>
            <a:off x="3707904" y="980728"/>
            <a:ext cx="4237037" cy="196215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57796"/>
                <a:gd name="adj2" fmla="val 132384"/>
              </a:avLst>
            </a:prstGeom>
            <a:noFill/>
            <a:ln w="66675" cap="sq">
              <a:solidFill>
                <a:srgbClr val="33CCCC"/>
              </a:solidFill>
              <a:miter lim="800000"/>
              <a:headEnd/>
              <a:tailEnd/>
            </a:ln>
          </p:spPr>
          <p:txBody>
            <a:bodyPr anchor="ctr"/>
            <a:lstStyle/>
            <a:p>
              <a:pPr algn="ctr"/>
              <a:endParaRPr lang="zh-CN" altLang="en-US" sz="2600" b="0"/>
            </a:p>
          </p:txBody>
        </p:sp>
        <p:sp>
          <p:nvSpPr>
            <p:cNvPr id="58384" name="Rectangle 15"/>
            <p:cNvSpPr>
              <a:spLocks noChangeArrowheads="1"/>
            </p:cNvSpPr>
            <p:nvPr/>
          </p:nvSpPr>
          <p:spPr bwMode="auto">
            <a:xfrm>
              <a:off x="3888" y="528"/>
              <a:ext cx="1709" cy="450"/>
            </a:xfrm>
            <a:prstGeom prst="rect">
              <a:avLst/>
            </a:prstGeom>
            <a:noFill/>
            <a:ln w="12700" cap="sq">
              <a:noFill/>
              <a:miter lim="800000"/>
              <a:headEnd/>
              <a:tailEnd/>
            </a:ln>
          </p:spPr>
          <p:txBody>
            <a:bodyPr>
              <a:spAutoFit/>
            </a:bodyPr>
            <a:lstStyle/>
            <a:p>
              <a:pPr>
                <a:lnSpc>
                  <a:spcPct val="85000"/>
                </a:lnSpc>
                <a:spcBef>
                  <a:spcPct val="0"/>
                </a:spcBef>
              </a:pPr>
              <a:r>
                <a:rPr lang="zh-CN" altLang="en-US" sz="2400" baseline="0">
                  <a:solidFill>
                    <a:srgbClr val="000099"/>
                  </a:solidFill>
                  <a:latin typeface="幼圆" pitchFamily="49" charset="-122"/>
                  <a:ea typeface="幼圆" pitchFamily="49" charset="-122"/>
                </a:rPr>
                <a:t>  预先分配给线</a:t>
              </a:r>
            </a:p>
            <a:p>
              <a:pPr>
                <a:lnSpc>
                  <a:spcPct val="85000"/>
                </a:lnSpc>
                <a:spcBef>
                  <a:spcPct val="0"/>
                </a:spcBef>
              </a:pPr>
              <a:r>
                <a:rPr lang="zh-CN" altLang="en-US" sz="2400" baseline="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827584" y="2852936"/>
            <a:ext cx="2286000" cy="1733550"/>
            <a:chOff x="768" y="1728"/>
            <a:chExt cx="1440" cy="1092"/>
          </a:xfrm>
        </p:grpSpPr>
        <p:sp>
          <p:nvSpPr>
            <p:cNvPr id="58380" name="Oval 19"/>
            <p:cNvSpPr>
              <a:spLocks noChangeArrowheads="1"/>
            </p:cNvSpPr>
            <p:nvPr/>
          </p:nvSpPr>
          <p:spPr bwMode="auto">
            <a:xfrm>
              <a:off x="1920" y="172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948" cy="288"/>
            </a:xfrm>
            <a:prstGeom prst="rect">
              <a:avLst/>
            </a:prstGeom>
            <a:noFill/>
            <a:ln w="12700" cap="sq">
              <a:noFill/>
              <a:miter lim="800000"/>
              <a:headEnd/>
              <a:tailEnd/>
            </a:ln>
          </p:spPr>
          <p:txBody>
            <a:bodyPr>
              <a:spAutoFit/>
            </a:bodyPr>
            <a:lstStyle/>
            <a:p>
              <a:r>
                <a:rPr lang="zh-CN" altLang="en-US" sz="2400" baseline="0">
                  <a:solidFill>
                    <a:srgbClr val="000099"/>
                  </a:solidFill>
                  <a:latin typeface="幼圆" pitchFamily="49" charset="-122"/>
                  <a:ea typeface="幼圆" pitchFamily="49" charset="-122"/>
                </a:rPr>
                <a:t>表的长度</a:t>
              </a:r>
            </a:p>
          </p:txBody>
        </p:sp>
        <p:sp>
          <p:nvSpPr>
            <p:cNvPr id="58382" name="AutoShape 21"/>
            <p:cNvSpPr>
              <a:spLocks noChangeArrowheads="1"/>
            </p:cNvSpPr>
            <p:nvPr/>
          </p:nvSpPr>
          <p:spPr bwMode="auto">
            <a:xfrm>
              <a:off x="768" y="2532"/>
              <a:ext cx="1056" cy="288"/>
            </a:xfrm>
            <a:prstGeom prst="wedgeRectCallout">
              <a:avLst>
                <a:gd name="adj1" fmla="val 57009"/>
                <a:gd name="adj2" fmla="val -209722"/>
              </a:avLst>
            </a:prstGeom>
            <a:noFill/>
            <a:ln w="69850" cap="sq">
              <a:solidFill>
                <a:srgbClr val="00CCFF"/>
              </a:solidFill>
              <a:miter lim="800000"/>
              <a:headEnd/>
              <a:tailEnd/>
            </a:ln>
          </p:spPr>
          <p:txBody>
            <a:bodyPr anchor="ctr"/>
            <a:lstStyle/>
            <a:p>
              <a:endParaRPr lang="zh-CN" altLang="en-US" sz="2600" b="0"/>
            </a:p>
          </p:txBody>
        </p:sp>
      </p:grpSp>
      <p:grpSp>
        <p:nvGrpSpPr>
          <p:cNvPr id="6" name="Group 36"/>
          <p:cNvGrpSpPr>
            <a:grpSpLocks/>
          </p:cNvGrpSpPr>
          <p:nvPr/>
        </p:nvGrpSpPr>
        <p:grpSpPr bwMode="auto">
          <a:xfrm>
            <a:off x="3189288" y="4341816"/>
            <a:ext cx="4335040" cy="1967504"/>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73"/>
              <a:ext cx="1806" cy="328"/>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000" i="1" baseline="0" dirty="0" smtClean="0">
                  <a:solidFill>
                    <a:srgbClr val="FF3300"/>
                  </a:solidFill>
                  <a:ea typeface="黑体" pitchFamily="2" charset="-122"/>
                </a:rPr>
                <a:t>数组</a:t>
              </a:r>
              <a:r>
                <a:rPr lang="en-US" altLang="zh-CN" sz="4000" i="1" baseline="0" dirty="0" smtClean="0">
                  <a:solidFill>
                    <a:srgbClr val="FF3300"/>
                  </a:solidFill>
                  <a:ea typeface="黑体" pitchFamily="2" charset="-122"/>
                </a:rPr>
                <a:t>-</a:t>
              </a:r>
              <a:r>
                <a:rPr lang="zh-CN" altLang="en-US" sz="4000" i="1" baseline="0" dirty="0" smtClean="0">
                  <a:solidFill>
                    <a:srgbClr val="FF3300"/>
                  </a:solidFill>
                  <a:ea typeface="黑体" pitchFamily="2" charset="-122"/>
                </a:rPr>
                <a:t>顺序</a:t>
              </a:r>
              <a:r>
                <a:rPr lang="zh-CN" altLang="en-US" sz="4000" i="1" baseline="0" dirty="0">
                  <a:solidFill>
                    <a:srgbClr val="FF3300"/>
                  </a:solidFill>
                  <a:ea typeface="黑体" pitchFamily="2" charset="-122"/>
                </a:rPr>
                <a:t>表</a:t>
              </a:r>
            </a:p>
          </p:txBody>
        </p:sp>
      </p:grpSp>
      <p:grpSp>
        <p:nvGrpSpPr>
          <p:cNvPr id="7" name="Group 37"/>
          <p:cNvGrpSpPr>
            <a:grpSpLocks/>
          </p:cNvGrpSpPr>
          <p:nvPr/>
        </p:nvGrpSpPr>
        <p:grpSpPr bwMode="auto">
          <a:xfrm>
            <a:off x="1927225" y="150813"/>
            <a:ext cx="5524500" cy="685800"/>
            <a:chOff x="1164" y="876"/>
            <a:chExt cx="3480" cy="43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114300" y="2895600"/>
            <a:ext cx="8572500" cy="3562350"/>
            <a:chOff x="72" y="1824"/>
            <a:chExt cx="5400" cy="2244"/>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59424"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a:latin typeface="华文新魏" pitchFamily="2" charset="-122"/>
                  <a:ea typeface="华文新魏" pitchFamily="2" charset="-122"/>
                </a:rPr>
                <a:t>法</a:t>
              </a:r>
            </a:p>
          </p:txBody>
        </p:sp>
      </p:grpSp>
      <p:grpSp>
        <p:nvGrpSpPr>
          <p:cNvPr id="3" name="Group 129"/>
          <p:cNvGrpSpPr>
            <a:grpSpLocks/>
          </p:cNvGrpSpPr>
          <p:nvPr/>
        </p:nvGrpSpPr>
        <p:grpSpPr bwMode="auto">
          <a:xfrm>
            <a:off x="469900" y="990600"/>
            <a:ext cx="8674100" cy="685800"/>
            <a:chOff x="296" y="624"/>
            <a:chExt cx="4943" cy="432"/>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1</a:t>
              </a:r>
              <a:r>
                <a:rPr kumimoji="1" lang="en-US" altLang="zh-CN" sz="2800" baseline="0" dirty="0" smtClean="0">
                  <a:solidFill>
                    <a:schemeClr val="accent2"/>
                  </a:solidFill>
                  <a:latin typeface="黑体" pitchFamily="2" charset="-122"/>
                  <a:ea typeface="黑体" pitchFamily="2" charset="-122"/>
                </a:rPr>
                <a:t>.</a:t>
              </a:r>
              <a:r>
                <a:rPr kumimoji="1" lang="zh-CN" altLang="en-US" sz="2800" dirty="0" smtClean="0">
                  <a:solidFill>
                    <a:srgbClr val="7030A0"/>
                  </a:solidFill>
                  <a:latin typeface="黑体" pitchFamily="2" charset="-122"/>
                  <a:ea typeface="黑体" pitchFamily="2" charset="-122"/>
                </a:rPr>
                <a:t>查找：</a:t>
              </a:r>
              <a:r>
                <a:rPr kumimoji="1" lang="zh-CN" altLang="en-US" sz="2800" baseline="0" dirty="0" smtClean="0">
                  <a:solidFill>
                    <a:schemeClr val="accent2"/>
                  </a:solidFill>
                  <a:latin typeface="黑体" pitchFamily="2" charset="-122"/>
                  <a:ea typeface="黑体" pitchFamily="2" charset="-122"/>
                </a:rPr>
                <a:t>确定</a:t>
              </a:r>
              <a:r>
                <a:rPr kumimoji="1" lang="zh-CN" altLang="en-US" sz="2800" baseline="0" dirty="0">
                  <a:solidFill>
                    <a:schemeClr val="accent2"/>
                  </a:solidFill>
                  <a:latin typeface="黑体" pitchFamily="2" charset="-122"/>
                  <a:ea typeface="黑体" pitchFamily="2" charset="-122"/>
                </a:rPr>
                <a:t>元素</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a:t>
              </a:r>
              <a:r>
                <a:rPr kumimoji="1" lang="zh-CN" altLang="en-US" sz="2800" baseline="0" dirty="0" smtClean="0">
                  <a:solidFill>
                    <a:schemeClr val="accent2"/>
                  </a:solidFill>
                  <a:latin typeface="黑体" pitchFamily="2" charset="-122"/>
                  <a:ea typeface="黑体" pitchFamily="2" charset="-122"/>
                </a:rPr>
                <a:t>表</a:t>
              </a:r>
              <a:r>
                <a:rPr kumimoji="1" lang="en-US" altLang="zh-CN" sz="2800" dirty="0" smtClean="0">
                  <a:solidFill>
                    <a:schemeClr val="accent2"/>
                  </a:solidFill>
                  <a:ea typeface="黑体" pitchFamily="2" charset="-122"/>
                </a:rPr>
                <a:t>list</a:t>
              </a:r>
              <a:r>
                <a:rPr kumimoji="1" lang="zh-CN" altLang="en-US" sz="2800" baseline="0" dirty="0" smtClean="0">
                  <a:solidFill>
                    <a:schemeClr val="accent2"/>
                  </a:solidFill>
                  <a:latin typeface="黑体" pitchFamily="2" charset="-122"/>
                  <a:ea typeface="黑体" pitchFamily="2" charset="-122"/>
                </a:rPr>
                <a:t>中</a:t>
              </a:r>
              <a:r>
                <a:rPr kumimoji="1" lang="zh-CN" altLang="en-US" sz="2800" baseline="0" dirty="0">
                  <a:solidFill>
                    <a:schemeClr val="accent2"/>
                  </a:solidFill>
                  <a:latin typeface="黑体" pitchFamily="2" charset="-122"/>
                  <a:ea typeface="黑体" pitchFamily="2" charset="-122"/>
                </a:rPr>
                <a:t>的</a:t>
              </a:r>
              <a:r>
                <a:rPr kumimoji="1" lang="zh-CN" altLang="en-US" sz="2800" baseline="0" dirty="0" smtClean="0">
                  <a:solidFill>
                    <a:schemeClr val="accent2"/>
                  </a:solidFill>
                  <a:latin typeface="黑体" pitchFamily="2" charset="-122"/>
                  <a:ea typeface="黑体" pitchFamily="2" charset="-122"/>
                </a:rPr>
                <a:t>位置</a:t>
              </a:r>
              <a:endParaRPr kumimoji="1" lang="zh-CN" altLang="en-US" sz="2800" baseline="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066800" y="1919288"/>
            <a:ext cx="6584950" cy="519112"/>
          </a:xfrm>
          <a:prstGeom prst="rect">
            <a:avLst/>
          </a:prstGeom>
          <a:noFill/>
          <a:ln w="12700" cap="sq">
            <a:noFill/>
            <a:miter lim="800000"/>
            <a:headEnd/>
            <a:tailEnd/>
          </a:ln>
        </p:spPr>
        <p:txBody>
          <a:bodyPr wrap="none">
            <a:spAutoFit/>
          </a:bodyPr>
          <a:lstStyle/>
          <a:p>
            <a:pPr fontAlgn="base">
              <a:spcBef>
                <a:spcPct val="0"/>
              </a:spcBef>
            </a:pPr>
            <a:r>
              <a:rPr lang="zh-CN" altLang="en-US" sz="2800" baseline="0" dirty="0">
                <a:solidFill>
                  <a:schemeClr val="bg1"/>
                </a:solidFill>
              </a:rPr>
              <a:t> </a:t>
            </a:r>
            <a:r>
              <a:rPr lang="zh-CN" altLang="en-US" sz="2800" baseline="0" dirty="0"/>
              <a:t>( </a:t>
            </a:r>
            <a:r>
              <a:rPr lang="en-US" altLang="zh-CN" sz="2800" baseline="0" dirty="0"/>
              <a:t>a</a:t>
            </a:r>
            <a:r>
              <a:rPr lang="en-US" altLang="zh-CN" sz="2800" baseline="-25000" dirty="0"/>
              <a:t>1</a:t>
            </a:r>
            <a:r>
              <a:rPr lang="en-US" altLang="zh-CN" sz="2800" baseline="0" dirty="0"/>
              <a:t>, a</a:t>
            </a:r>
            <a:r>
              <a:rPr lang="en-US" altLang="zh-CN" sz="2800" baseline="-25000" dirty="0"/>
              <a:t>2</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3</a:t>
            </a:r>
            <a:r>
              <a:rPr lang="en-US" altLang="zh-CN" sz="2800" baseline="0" dirty="0"/>
              <a:t>,</a:t>
            </a:r>
            <a:r>
              <a:rPr lang="en-US" altLang="zh-CN" sz="2800" baseline="0" dirty="0">
                <a:latin typeface="宋体" charset="-122"/>
              </a:rPr>
              <a:t> </a:t>
            </a:r>
            <a:r>
              <a:rPr lang="en-US" altLang="zh-CN" sz="2800" baseline="0" dirty="0"/>
              <a:t>…</a:t>
            </a:r>
            <a:r>
              <a:rPr lang="en-US" altLang="zh-CN" sz="2800" baseline="0" dirty="0">
                <a:latin typeface="宋体" charset="-122"/>
              </a:rPr>
              <a:t> </a:t>
            </a:r>
            <a:r>
              <a:rPr lang="en-US" altLang="zh-CN" sz="2800" baseline="0" dirty="0"/>
              <a:t>, a</a:t>
            </a:r>
            <a:r>
              <a:rPr lang="en-US" altLang="zh-CN" sz="2800" baseline="-25000" dirty="0"/>
              <a:t>i-1</a:t>
            </a:r>
            <a:r>
              <a:rPr lang="en-US" altLang="zh-CN" sz="2800" baseline="0" dirty="0"/>
              <a:t>, </a:t>
            </a:r>
            <a:r>
              <a:rPr lang="en-US" altLang="zh-CN" sz="2800" baseline="0" dirty="0" err="1"/>
              <a:t>a</a:t>
            </a:r>
            <a:r>
              <a:rPr lang="en-US" altLang="zh-CN" sz="2800" baseline="-25000" dirty="0" err="1"/>
              <a:t>i</a:t>
            </a:r>
            <a:r>
              <a:rPr lang="en-US" altLang="zh-CN" sz="2800" baseline="-25000" dirty="0"/>
              <a:t> </a:t>
            </a:r>
            <a:r>
              <a:rPr lang="en-US" altLang="zh-CN" sz="2800" baseline="0" dirty="0"/>
              <a:t>,</a:t>
            </a:r>
            <a:r>
              <a:rPr lang="en-US" altLang="zh-CN" sz="2800" baseline="-25000" dirty="0"/>
              <a:t> </a:t>
            </a:r>
            <a:r>
              <a:rPr lang="en-US" altLang="zh-CN" sz="2800" baseline="0" dirty="0"/>
              <a:t>a</a:t>
            </a:r>
            <a:r>
              <a:rPr lang="en-US" altLang="zh-CN" sz="2800" baseline="-25000" dirty="0"/>
              <a:t>i+1</a:t>
            </a:r>
            <a:r>
              <a:rPr lang="en-US" altLang="zh-CN" sz="2800" baseline="0" dirty="0"/>
              <a:t>, </a:t>
            </a:r>
            <a:r>
              <a:rPr lang="en-US" altLang="zh-CN" sz="2800" baseline="-25000" dirty="0"/>
              <a:t> </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n-1 </a:t>
            </a:r>
            <a:r>
              <a:rPr lang="en-US" altLang="zh-CN" sz="2800" baseline="0" dirty="0"/>
              <a:t>,</a:t>
            </a:r>
            <a:r>
              <a:rPr lang="en-US" altLang="zh-CN" sz="2800" baseline="-25000" dirty="0"/>
              <a:t> </a:t>
            </a:r>
            <a:r>
              <a:rPr lang="en-US" altLang="zh-CN" sz="2800" baseline="0" dirty="0"/>
              <a:t>a</a:t>
            </a:r>
            <a:r>
              <a:rPr lang="en-US" altLang="zh-CN" sz="2800" baseline="-25000" dirty="0"/>
              <a:t>n  </a:t>
            </a:r>
            <a:r>
              <a:rPr lang="en-US" altLang="zh-CN" sz="2800" baseline="0" dirty="0"/>
              <a:t>)</a:t>
            </a:r>
            <a:r>
              <a:rPr lang="zh-CN" altLang="en-US" sz="2800" b="0" baseline="0" dirty="0">
                <a:latin typeface="楷体_GB2312" pitchFamily="49" charset="-122"/>
              </a:rPr>
              <a:t>	</a:t>
            </a:r>
            <a:endParaRPr lang="en-US" altLang="zh-CN" sz="2800" b="0" baseline="0" dirty="0">
              <a:latin typeface="楷体_GB2312" pitchFamily="49" charset="-122"/>
            </a:endParaRPr>
          </a:p>
        </p:txBody>
      </p:sp>
      <p:grpSp>
        <p:nvGrpSpPr>
          <p:cNvPr id="4" name="Group 116"/>
          <p:cNvGrpSpPr>
            <a:grpSpLocks/>
          </p:cNvGrpSpPr>
          <p:nvPr/>
        </p:nvGrpSpPr>
        <p:grpSpPr bwMode="auto">
          <a:xfrm>
            <a:off x="457200" y="209550"/>
            <a:ext cx="3827463" cy="628650"/>
            <a:chOff x="288" y="84"/>
            <a:chExt cx="2138" cy="396"/>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349"/>
            </a:xfrm>
            <a:prstGeom prst="rect">
              <a:avLst/>
            </a:prstGeom>
            <a:noFill/>
            <a:ln w="12700" cap="sq">
              <a:noFill/>
              <a:miter lim="800000"/>
              <a:headEnd/>
              <a:tailEnd/>
            </a:ln>
          </p:spPr>
          <p:txBody>
            <a:bodyPr>
              <a:spAutoFit/>
            </a:bodyPr>
            <a:lstStyle/>
            <a:p>
              <a:pPr fontAlgn="base">
                <a:spcBef>
                  <a:spcPct val="0"/>
                </a:spcBef>
              </a:pPr>
              <a:r>
                <a:rPr lang="en-US" altLang="zh-CN" sz="3000" baseline="0">
                  <a:solidFill>
                    <a:srgbClr val="000099"/>
                  </a:solidFill>
                  <a:latin typeface="幼圆" pitchFamily="49" charset="-122"/>
                  <a:ea typeface="幼圆" pitchFamily="49" charset="-122"/>
                </a:rPr>
                <a:t>2.2.2</a:t>
              </a:r>
              <a:r>
                <a:rPr lang="zh-CN" altLang="en-US" sz="3000" baseline="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3059832" y="2492896"/>
            <a:ext cx="962025" cy="342900"/>
            <a:chOff x="2358" y="1524"/>
            <a:chExt cx="606" cy="216"/>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58" y="1524"/>
              <a:ext cx="315" cy="212"/>
            </a:xfrm>
            <a:prstGeom prst="rect">
              <a:avLst/>
            </a:prstGeom>
            <a:noFill/>
            <a:ln w="12700" cap="sq">
              <a:noFill/>
              <a:miter lim="800000"/>
              <a:headEnd/>
              <a:tailEnd/>
            </a:ln>
          </p:spPr>
          <p:txBody>
            <a:bodyPr wrap="none">
              <a:spAutoFit/>
            </a:bodyPr>
            <a:lstStyle/>
            <a:p>
              <a:pPr algn="ctr"/>
              <a:r>
                <a:rPr lang="zh-CN" altLang="en-US" sz="24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066800" y="3573463"/>
            <a:ext cx="7543800" cy="2959100"/>
          </a:xfrm>
          <a:prstGeom prst="rect">
            <a:avLst/>
          </a:prstGeom>
          <a:noFill/>
          <a:ln w="9525">
            <a:noFill/>
            <a:miter lim="800000"/>
            <a:headEnd/>
            <a:tailEnd/>
          </a:ln>
        </p:spPr>
        <p:txBody>
          <a:bodyPr>
            <a:spAutoFit/>
          </a:bodyPr>
          <a:lstStyle/>
          <a:p>
            <a:pPr eaLnBrk="1" fontAlgn="base" hangingPunct="1">
              <a:lnSpc>
                <a:spcPct val="90000"/>
              </a:lnSpc>
              <a:spcBef>
                <a:spcPct val="0"/>
              </a:spcBef>
            </a:pPr>
            <a:r>
              <a:rPr lang="en-US" altLang="zh-CN" sz="2500" baseline="0" dirty="0" err="1">
                <a:solidFill>
                  <a:srgbClr val="000099"/>
                </a:solidFill>
              </a:rPr>
              <a:t>int</a:t>
            </a:r>
            <a:r>
              <a:rPr lang="en-US" altLang="zh-CN" sz="2500" baseline="0" dirty="0">
                <a:solidFill>
                  <a:srgbClr val="000099"/>
                </a:solidFill>
              </a:rPr>
              <a:t> </a:t>
            </a:r>
            <a:r>
              <a:rPr lang="en-US" altLang="zh-CN" sz="2500" dirty="0" err="1" smtClean="0">
                <a:solidFill>
                  <a:srgbClr val="000099"/>
                </a:solidFill>
              </a:rPr>
              <a:t>searchElem</a:t>
            </a:r>
            <a:r>
              <a:rPr lang="en-US" altLang="zh-CN" sz="2500" baseline="0" dirty="0" smtClean="0">
                <a:solidFill>
                  <a:srgbClr val="000099"/>
                </a:solidFill>
              </a:rPr>
              <a:t>(</a:t>
            </a:r>
            <a:r>
              <a:rPr lang="en-US" altLang="zh-CN" sz="2500" baseline="0" dirty="0" err="1" smtClean="0">
                <a:solidFill>
                  <a:srgbClr val="000099"/>
                </a:solidFill>
              </a:rPr>
              <a:t>ElemType</a:t>
            </a:r>
            <a:r>
              <a:rPr lang="en-US" altLang="zh-CN" sz="2500" baseline="0" dirty="0" smtClean="0">
                <a:solidFill>
                  <a:srgbClr val="000099"/>
                </a:solidFill>
              </a:rPr>
              <a:t> </a:t>
            </a:r>
            <a:r>
              <a:rPr lang="en-US" altLang="zh-CN" sz="2500" dirty="0" smtClean="0">
                <a:solidFill>
                  <a:srgbClr val="000099"/>
                </a:solidFill>
              </a:rPr>
              <a:t>list</a:t>
            </a:r>
            <a:r>
              <a:rPr lang="en-US" altLang="zh-CN" sz="2500" baseline="0" dirty="0" smtClean="0">
                <a:solidFill>
                  <a:srgbClr val="000099"/>
                </a:solidFill>
              </a:rPr>
              <a:t>[ </a:t>
            </a:r>
            <a:r>
              <a:rPr lang="en-US" altLang="zh-CN" sz="2500" baseline="0" dirty="0">
                <a:solidFill>
                  <a:srgbClr val="000099"/>
                </a:solidFill>
              </a:rPr>
              <a:t>], </a:t>
            </a:r>
            <a:r>
              <a:rPr lang="en-US" altLang="zh-CN" sz="2500" baseline="0" dirty="0" err="1">
                <a:solidFill>
                  <a:srgbClr val="000099"/>
                </a:solidFill>
              </a:rPr>
              <a:t>int</a:t>
            </a:r>
            <a:r>
              <a:rPr lang="en-US" altLang="zh-CN" sz="2500" baseline="0" dirty="0">
                <a:solidFill>
                  <a:srgbClr val="000099"/>
                </a:solidFill>
              </a:rPr>
              <a:t> n, </a:t>
            </a:r>
            <a:r>
              <a:rPr lang="en-US" altLang="zh-CN" sz="2500" baseline="0" dirty="0" err="1">
                <a:solidFill>
                  <a:srgbClr val="000099"/>
                </a:solidFill>
              </a:rPr>
              <a:t>ElemType</a:t>
            </a:r>
            <a:r>
              <a:rPr lang="en-US" altLang="zh-CN" sz="2500" baseline="0" dirty="0">
                <a:solidFill>
                  <a:srgbClr val="000099"/>
                </a:solidFill>
              </a:rPr>
              <a:t> item)</a:t>
            </a:r>
          </a:p>
          <a:p>
            <a:pPr eaLnBrk="1" fontAlgn="base" hangingPunct="1">
              <a:lnSpc>
                <a:spcPct val="90000"/>
              </a:lnSpc>
              <a:spcBef>
                <a:spcPct val="0"/>
              </a:spcBef>
            </a:pPr>
            <a:r>
              <a:rPr lang="en-US" altLang="zh-CN" sz="2600" baseline="0" dirty="0">
                <a:solidFill>
                  <a:srgbClr val="000099"/>
                </a:solidFill>
              </a:rPr>
              <a:t>{ </a:t>
            </a:r>
          </a:p>
          <a:p>
            <a:pPr eaLnBrk="1" fontAlgn="base" hangingPunct="1">
              <a:lnSpc>
                <a:spcPct val="90000"/>
              </a:lnSpc>
              <a:spcBef>
                <a:spcPct val="0"/>
              </a:spcBef>
            </a:pPr>
            <a:r>
              <a:rPr lang="en-US" altLang="zh-CN" sz="2600" baseline="0" dirty="0">
                <a:solidFill>
                  <a:srgbClr val="000099"/>
                </a:solidFill>
              </a:rPr>
              <a:t>      </a:t>
            </a:r>
            <a:r>
              <a:rPr lang="en-US" altLang="zh-CN" sz="2600" baseline="0" dirty="0" err="1">
                <a:solidFill>
                  <a:srgbClr val="000099"/>
                </a:solidFill>
              </a:rPr>
              <a:t>int</a:t>
            </a:r>
            <a:r>
              <a:rPr lang="en-US" altLang="zh-CN" sz="2600" baseline="0" dirty="0">
                <a:solidFill>
                  <a:srgbClr val="000099"/>
                </a:solidFill>
              </a:rPr>
              <a:t> </a:t>
            </a:r>
            <a:r>
              <a:rPr lang="en-US" altLang="zh-CN" sz="2600" baseline="0" dirty="0" err="1">
                <a:solidFill>
                  <a:srgbClr val="000099"/>
                </a:solidFill>
              </a:rPr>
              <a:t>i</a:t>
            </a:r>
            <a:r>
              <a:rPr lang="en-US" altLang="zh-CN" sz="2600" baseline="0" dirty="0">
                <a:solidFill>
                  <a:srgbClr val="000099"/>
                </a:solidFill>
              </a:rPr>
              <a:t>;</a:t>
            </a:r>
            <a:endParaRPr lang="en-US" altLang="zh-CN" sz="2600" baseline="0" dirty="0">
              <a:solidFill>
                <a:srgbClr val="000099"/>
              </a:solidFill>
              <a:latin typeface="宋体" charset="-122"/>
            </a:endParaRPr>
          </a:p>
          <a:p>
            <a:pPr algn="just" fontAlgn="base">
              <a:lnSpc>
                <a:spcPct val="90000"/>
              </a:lnSpc>
              <a:spcBef>
                <a:spcPct val="0"/>
              </a:spcBef>
            </a:pPr>
            <a:r>
              <a:rPr lang="en-US" altLang="zh-CN" sz="2600" baseline="0" dirty="0">
                <a:solidFill>
                  <a:srgbClr val="000099"/>
                </a:solidFill>
                <a:latin typeface="宋体" charset="-122"/>
              </a:rPr>
              <a:t>   </a:t>
            </a:r>
            <a:r>
              <a:rPr lang="en-US" altLang="zh-CN" sz="2600" baseline="0" dirty="0">
                <a:solidFill>
                  <a:srgbClr val="000099"/>
                </a:solidFill>
              </a:rPr>
              <a:t>for(</a:t>
            </a:r>
            <a:r>
              <a:rPr lang="en-US" altLang="zh-CN" sz="2600" baseline="0" dirty="0" err="1">
                <a:solidFill>
                  <a:srgbClr val="000099"/>
                </a:solidFill>
              </a:rPr>
              <a:t>i</a:t>
            </a:r>
            <a:r>
              <a:rPr lang="en-US" altLang="zh-CN" sz="2600" baseline="0" dirty="0">
                <a:solidFill>
                  <a:srgbClr val="000099"/>
                </a:solidFill>
              </a:rPr>
              <a:t>=0;i&lt;</a:t>
            </a:r>
            <a:r>
              <a:rPr lang="en-US" altLang="zh-CN" sz="2600" baseline="0" dirty="0" err="1">
                <a:solidFill>
                  <a:srgbClr val="000099"/>
                </a:solidFill>
              </a:rPr>
              <a:t>n;i</a:t>
            </a:r>
            <a:r>
              <a:rPr lang="en-US" altLang="zh-CN" sz="2600" baseline="0" dirty="0">
                <a:solidFill>
                  <a:srgbClr val="000099"/>
                </a:solidFill>
              </a:rPr>
              <a:t>++)</a:t>
            </a:r>
          </a:p>
          <a:p>
            <a:pPr algn="just" fontAlgn="base">
              <a:lnSpc>
                <a:spcPct val="90000"/>
              </a:lnSpc>
              <a:spcBef>
                <a:spcPct val="0"/>
              </a:spcBef>
            </a:pPr>
            <a:r>
              <a:rPr lang="en-US" altLang="zh-CN" sz="2600" baseline="0" dirty="0">
                <a:solidFill>
                  <a:srgbClr val="000099"/>
                </a:solidFill>
              </a:rPr>
              <a:t>          </a:t>
            </a:r>
            <a:r>
              <a:rPr lang="en-US" altLang="zh-CN" sz="2600" baseline="0" dirty="0" smtClean="0">
                <a:solidFill>
                  <a:srgbClr val="000099"/>
                </a:solidFill>
              </a:rPr>
              <a:t>if(list[</a:t>
            </a:r>
            <a:r>
              <a:rPr lang="en-US" altLang="zh-CN" sz="2600" baseline="0" dirty="0" err="1" smtClean="0">
                <a:solidFill>
                  <a:srgbClr val="000099"/>
                </a:solidFill>
              </a:rPr>
              <a:t>i</a:t>
            </a:r>
            <a:r>
              <a:rPr lang="en-US" altLang="zh-CN" sz="2600" baseline="0" dirty="0">
                <a:solidFill>
                  <a:srgbClr val="000099"/>
                </a:solidFill>
              </a:rPr>
              <a:t>]==item) </a:t>
            </a:r>
          </a:p>
          <a:p>
            <a:pPr algn="just" fontAlgn="base">
              <a:lnSpc>
                <a:spcPct val="90000"/>
              </a:lnSpc>
              <a:spcBef>
                <a:spcPct val="0"/>
              </a:spcBef>
            </a:pPr>
            <a:r>
              <a:rPr lang="en-US" altLang="zh-CN" sz="2600" baseline="0" dirty="0">
                <a:solidFill>
                  <a:srgbClr val="000099"/>
                </a:solidFill>
              </a:rPr>
              <a:t>              return  </a:t>
            </a:r>
            <a:r>
              <a:rPr lang="en-US" altLang="zh-CN" sz="2600" baseline="0" dirty="0" err="1">
                <a:solidFill>
                  <a:srgbClr val="000099"/>
                </a:solidFill>
              </a:rPr>
              <a:t>i</a:t>
            </a:r>
            <a:r>
              <a:rPr lang="en-US" altLang="zh-CN" sz="2600" baseline="0" dirty="0">
                <a:solidFill>
                  <a:srgbClr val="000099"/>
                </a:solidFill>
              </a:rPr>
              <a:t> ;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查找成功,</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a:t>
            </a:r>
            <a:r>
              <a:rPr lang="zh-CN" altLang="en-US" sz="2200" baseline="0" dirty="0">
                <a:solidFill>
                  <a:srgbClr val="000099"/>
                </a:solidFill>
                <a:latin typeface="幼圆" pitchFamily="49" charset="-122"/>
                <a:ea typeface="幼圆" pitchFamily="49" charset="-122"/>
              </a:rPr>
              <a:t>在表中位置</a:t>
            </a:r>
            <a:r>
              <a:rPr lang="en-US" altLang="zh-CN" sz="2200" baseline="0" dirty="0">
                <a:solidFill>
                  <a:srgbClr val="000099"/>
                </a:solidFill>
              </a:rPr>
              <a:t> */</a:t>
            </a:r>
          </a:p>
          <a:p>
            <a:pPr algn="just" fontAlgn="base">
              <a:lnSpc>
                <a:spcPct val="90000"/>
              </a:lnSpc>
              <a:spcBef>
                <a:spcPct val="0"/>
              </a:spcBef>
            </a:pPr>
            <a:r>
              <a:rPr lang="en-US" altLang="zh-CN" sz="2600" baseline="0" dirty="0">
                <a:solidFill>
                  <a:srgbClr val="000099"/>
                </a:solidFill>
              </a:rPr>
              <a:t>      return </a:t>
            </a:r>
            <a:r>
              <a:rPr lang="en-US" altLang="zh-CN" sz="2600" baseline="0" dirty="0">
                <a:solidFill>
                  <a:srgbClr val="000099"/>
                </a:solidFill>
                <a:latin typeface="宋体" charset="-122"/>
                <a:ea typeface="宋体" charset="-122"/>
              </a:rPr>
              <a:t>-</a:t>
            </a:r>
            <a:r>
              <a:rPr lang="en-US" altLang="zh-CN" sz="2600" baseline="0" dirty="0">
                <a:solidFill>
                  <a:srgbClr val="000099"/>
                </a:solidFill>
              </a:rPr>
              <a:t>1;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查找失败,</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返回信息</a:t>
            </a:r>
            <a:r>
              <a:rPr lang="zh-CN" altLang="en-US" sz="2200" baseline="0" dirty="0">
                <a:solidFill>
                  <a:srgbClr val="000099"/>
                </a:solidFill>
                <a:latin typeface="宋体" charset="-122"/>
                <a:ea typeface="宋体" charset="-122"/>
              </a:rPr>
              <a:t>-</a:t>
            </a:r>
            <a:r>
              <a:rPr lang="zh-CN" altLang="en-US" sz="2200" baseline="0" dirty="0">
                <a:solidFill>
                  <a:srgbClr val="000099"/>
                </a:solidFill>
              </a:rPr>
              <a:t>1 */</a:t>
            </a:r>
          </a:p>
          <a:p>
            <a:pPr algn="just" fontAlgn="base">
              <a:lnSpc>
                <a:spcPct val="90000"/>
              </a:lnSpc>
              <a:spcBef>
                <a:spcPct val="0"/>
              </a:spcBef>
            </a:pPr>
            <a:r>
              <a:rPr lang="zh-CN" altLang="en-US" sz="2600" baseline="0" dirty="0">
                <a:solidFill>
                  <a:srgbClr val="000099"/>
                </a:solidFill>
              </a:rPr>
              <a:t>}</a:t>
            </a:r>
            <a:endParaRPr lang="en-US" altLang="zh-CN" sz="2600" baseline="0" dirty="0"/>
          </a:p>
        </p:txBody>
      </p:sp>
      <p:grpSp>
        <p:nvGrpSpPr>
          <p:cNvPr id="8" name="Group 103"/>
          <p:cNvGrpSpPr>
            <a:grpSpLocks/>
          </p:cNvGrpSpPr>
          <p:nvPr/>
        </p:nvGrpSpPr>
        <p:grpSpPr bwMode="auto">
          <a:xfrm>
            <a:off x="6019800" y="2852738"/>
            <a:ext cx="2381250" cy="560387"/>
            <a:chOff x="3684" y="1848"/>
            <a:chExt cx="1500" cy="353"/>
          </a:xfrm>
        </p:grpSpPr>
        <p:sp>
          <p:nvSpPr>
            <p:cNvPr id="59408" name="Text Box 76"/>
            <p:cNvSpPr txBox="1">
              <a:spLocks noChangeArrowheads="1"/>
            </p:cNvSpPr>
            <p:nvPr/>
          </p:nvSpPr>
          <p:spPr bwMode="auto">
            <a:xfrm>
              <a:off x="3828" y="1893"/>
              <a:ext cx="1356" cy="308"/>
            </a:xfrm>
            <a:prstGeom prst="rect">
              <a:avLst/>
            </a:prstGeom>
            <a:noFill/>
            <a:ln w="12700" cap="sq">
              <a:noFill/>
              <a:miter lim="800000"/>
              <a:headEnd/>
              <a:tailEnd/>
            </a:ln>
          </p:spPr>
          <p:txBody>
            <a:bodyPr>
              <a:spAutoFit/>
            </a:bodyPr>
            <a:lstStyle/>
            <a:p>
              <a:r>
                <a:rPr kumimoji="1" lang="zh-CN" altLang="en-US" sz="2600" baseline="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2600"/>
            </a:p>
          </p:txBody>
        </p:sp>
      </p:grpSp>
      <p:sp>
        <p:nvSpPr>
          <p:cNvPr id="300136" name="Rectangle 104"/>
          <p:cNvSpPr>
            <a:spLocks noChangeArrowheads="1"/>
          </p:cNvSpPr>
          <p:nvPr/>
        </p:nvSpPr>
        <p:spPr bwMode="auto">
          <a:xfrm>
            <a:off x="5257800" y="4495800"/>
            <a:ext cx="2882900" cy="54927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800" baseline="0" dirty="0">
                <a:solidFill>
                  <a:srgbClr val="FF3300"/>
                </a:solidFill>
                <a:ea typeface="幼圆" pitchFamily="49" charset="-122"/>
              </a:rPr>
              <a:t>时间复杂度</a:t>
            </a:r>
            <a:r>
              <a:rPr lang="en-US" altLang="zh-CN" sz="3000" baseline="0" dirty="0">
                <a:solidFill>
                  <a:srgbClr val="FF3300"/>
                </a:solidFill>
              </a:rPr>
              <a:t>O</a:t>
            </a:r>
            <a:r>
              <a:rPr lang="en-US" altLang="zh-CN" sz="2800" baseline="0" dirty="0">
                <a:solidFill>
                  <a:srgbClr val="FF3300"/>
                </a:solidFill>
              </a:rPr>
              <a:t>(n)</a:t>
            </a:r>
            <a:endParaRPr lang="zh-CN" altLang="en-US" sz="2800" baseline="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0041"/>
                                        </p:tgtEl>
                                        <p:attrNameLst>
                                          <p:attrName>style.visibility</p:attrName>
                                        </p:attrNameLst>
                                      </p:cBhvr>
                                      <p:to>
                                        <p:strVal val="visible"/>
                                      </p:to>
                                    </p:set>
                                    <p:animEffect transition="in" filter="wipe(right)">
                                      <p:cBhvr>
                                        <p:cTn id="13" dur="500"/>
                                        <p:tgtEl>
                                          <p:spTgt spid="3000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130"/>
                                        </p:tgtEl>
                                        <p:attrNameLst>
                                          <p:attrName>style.visibility</p:attrName>
                                        </p:attrNameLst>
                                      </p:cBhvr>
                                      <p:to>
                                        <p:strVal val="visible"/>
                                      </p:to>
                                    </p:set>
                                    <p:animEffect transition="in" filter="blinds(horizontal)">
                                      <p:cBhvr>
                                        <p:cTn id="29" dur="500"/>
                                        <p:tgtEl>
                                          <p:spTgt spid="30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300136"/>
                                        </p:tgtEl>
                                        <p:attrNameLst>
                                          <p:attrName>style.visibility</p:attrName>
                                        </p:attrNameLst>
                                      </p:cBhvr>
                                      <p:to>
                                        <p:strVal val="visible"/>
                                      </p:to>
                                    </p:set>
                                    <p:anim calcmode="lin" valueType="num">
                                      <p:cBhvr>
                                        <p:cTn id="39" dur="500" fill="hold"/>
                                        <p:tgtEl>
                                          <p:spTgt spid="300136"/>
                                        </p:tgtEl>
                                        <p:attrNameLst>
                                          <p:attrName>ppt_w</p:attrName>
                                        </p:attrNameLst>
                                      </p:cBhvr>
                                      <p:tavLst>
                                        <p:tav tm="0">
                                          <p:val>
                                            <p:fltVal val="0"/>
                                          </p:val>
                                        </p:tav>
                                        <p:tav tm="100000">
                                          <p:val>
                                            <p:strVal val="#ppt_w"/>
                                          </p:val>
                                        </p:tav>
                                      </p:tavLst>
                                    </p:anim>
                                    <p:anim calcmode="lin" valueType="num">
                                      <p:cBhvr>
                                        <p:cTn id="40" dur="500" fill="hold"/>
                                        <p:tgtEl>
                                          <p:spTgt spid="300136"/>
                                        </p:tgtEl>
                                        <p:attrNameLst>
                                          <p:attrName>ppt_h</p:attrName>
                                        </p:attrNameLst>
                                      </p:cBhvr>
                                      <p:tavLst>
                                        <p:tav tm="0">
                                          <p:val>
                                            <p:fltVal val="0"/>
                                          </p:val>
                                        </p:tav>
                                        <p:tav tm="100000">
                                          <p:val>
                                            <p:strVal val="#ppt_h"/>
                                          </p:val>
                                        </p:tav>
                                      </p:tavLst>
                                    </p:anim>
                                    <p:anim calcmode="lin" valueType="num">
                                      <p:cBhvr>
                                        <p:cTn id="41" dur="500" fill="hold"/>
                                        <p:tgtEl>
                                          <p:spTgt spid="300136"/>
                                        </p:tgtEl>
                                        <p:attrNameLst>
                                          <p:attrName>ppt_x</p:attrName>
                                        </p:attrNameLst>
                                      </p:cBhvr>
                                      <p:tavLst>
                                        <p:tav tm="0">
                                          <p:val>
                                            <p:fltVal val="0.5"/>
                                          </p:val>
                                        </p:tav>
                                        <p:tav tm="100000">
                                          <p:val>
                                            <p:strVal val="#ppt_x"/>
                                          </p:val>
                                        </p:tav>
                                      </p:tavLst>
                                    </p:anim>
                                    <p:anim calcmode="lin" valueType="num">
                                      <p:cBhvr>
                                        <p:cTn id="42"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17</a:t>
            </a:fld>
            <a:endParaRPr lang="zh-CN" altLang="en-US"/>
          </a:p>
        </p:txBody>
      </p:sp>
      <p:grpSp>
        <p:nvGrpSpPr>
          <p:cNvPr id="3" name="Group 129"/>
          <p:cNvGrpSpPr>
            <a:grpSpLocks/>
          </p:cNvGrpSpPr>
          <p:nvPr/>
        </p:nvGrpSpPr>
        <p:grpSpPr bwMode="auto">
          <a:xfrm>
            <a:off x="467544" y="836712"/>
            <a:ext cx="7847013" cy="685800"/>
            <a:chOff x="296" y="624"/>
            <a:chExt cx="4943" cy="432"/>
          </a:xfrm>
        </p:grpSpPr>
        <p:sp>
          <p:nvSpPr>
            <p:cNvPr id="4"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dirty="0" smtClean="0">
                  <a:solidFill>
                    <a:schemeClr val="accent2"/>
                  </a:solidFill>
                  <a:latin typeface="黑体" pitchFamily="2" charset="-122"/>
                  <a:ea typeface="黑体" pitchFamily="2" charset="-122"/>
                </a:rPr>
                <a:t>如何在</a:t>
              </a:r>
              <a:r>
                <a:rPr kumimoji="1" lang="zh-CN" altLang="en-US" sz="2800" dirty="0" smtClean="0">
                  <a:solidFill>
                    <a:srgbClr val="7030A0"/>
                  </a:solidFill>
                  <a:latin typeface="黑体" pitchFamily="2" charset="-122"/>
                  <a:ea typeface="黑体" pitchFamily="2" charset="-122"/>
                </a:rPr>
                <a:t>有序</a:t>
              </a:r>
              <a:r>
                <a:rPr kumimoji="1" lang="zh-CN" altLang="en-US" sz="2800" baseline="0" dirty="0" smtClean="0">
                  <a:solidFill>
                    <a:schemeClr val="accent2"/>
                  </a:solidFill>
                  <a:latin typeface="黑体" pitchFamily="2" charset="-122"/>
                  <a:ea typeface="黑体" pitchFamily="2" charset="-122"/>
                </a:rPr>
                <a:t>顺序表中查找元素？</a:t>
              </a:r>
              <a:endParaRPr kumimoji="1" lang="zh-CN" altLang="en-US" sz="2800" baseline="0" dirty="0">
                <a:solidFill>
                  <a:schemeClr val="accent2"/>
                </a:solidFill>
                <a:latin typeface="黑体" pitchFamily="2" charset="-122"/>
                <a:ea typeface="黑体" pitchFamily="2" charset="-122"/>
              </a:endParaRPr>
            </a:p>
          </p:txBody>
        </p:sp>
      </p:grpSp>
      <p:sp>
        <p:nvSpPr>
          <p:cNvPr id="6" name="矩形 5"/>
          <p:cNvSpPr/>
          <p:nvPr/>
        </p:nvSpPr>
        <p:spPr>
          <a:xfrm>
            <a:off x="1043608" y="1772816"/>
            <a:ext cx="7056784" cy="1569660"/>
          </a:xfrm>
          <a:prstGeom prst="rect">
            <a:avLst/>
          </a:prstGeom>
        </p:spPr>
        <p:txBody>
          <a:bodyPr wrap="square">
            <a:spAutoFit/>
          </a:bodyPr>
          <a:lstStyle/>
          <a:p>
            <a:pPr>
              <a:buFont typeface="Wingdings" pitchFamily="2" charset="2"/>
              <a:buChar char="n"/>
            </a:pPr>
            <a:r>
              <a:rPr lang="zh-CN" altLang="en-US" dirty="0" smtClean="0">
                <a:solidFill>
                  <a:srgbClr val="0000CC"/>
                </a:solidFill>
                <a:ea typeface="宋体" pitchFamily="2" charset="-122"/>
              </a:rPr>
              <a:t> </a:t>
            </a:r>
            <a:r>
              <a:rPr lang="zh-CN" altLang="en-US" sz="2400" b="1" dirty="0" smtClean="0">
                <a:solidFill>
                  <a:srgbClr val="0000CC"/>
                </a:solidFill>
                <a:ea typeface="宋体" pitchFamily="2" charset="-122"/>
              </a:rPr>
              <a:t>折半查找算法</a:t>
            </a:r>
            <a:r>
              <a:rPr lang="zh-CN" altLang="en-US" sz="2400" b="1" dirty="0" smtClean="0">
                <a:ea typeface="宋体" pitchFamily="2" charset="-122"/>
              </a:rPr>
              <a:t>（</a:t>
            </a:r>
            <a:r>
              <a:rPr lang="en-US" altLang="zh-CN" sz="2400" b="1" dirty="0" smtClean="0">
                <a:ea typeface="宋体" pitchFamily="2" charset="-122"/>
              </a:rPr>
              <a:t>The binary search</a:t>
            </a:r>
            <a:r>
              <a:rPr lang="zh-CN" altLang="en-US" sz="2400" b="1" dirty="0" smtClean="0">
                <a:ea typeface="宋体" pitchFamily="2" charset="-122"/>
              </a:rPr>
              <a:t>）：</a:t>
            </a:r>
            <a:endParaRPr lang="en-US" altLang="zh-CN" b="1" dirty="0" smtClean="0">
              <a:ea typeface="宋体" pitchFamily="2" charset="-122"/>
            </a:endParaRPr>
          </a:p>
          <a:p>
            <a:pPr lvl="1"/>
            <a:r>
              <a:rPr lang="zh-CN" altLang="en-US" sz="2400" dirty="0" smtClean="0">
                <a:latin typeface="楷体" pitchFamily="49" charset="-122"/>
                <a:ea typeface="楷体" pitchFamily="49" charset="-122"/>
              </a:rPr>
              <a:t>在有序数据集中查找指定数据项（或数据项插入位置）最常用及最快的算法是</a:t>
            </a:r>
            <a:r>
              <a:rPr lang="zh-CN" altLang="en-US" sz="2400" dirty="0" smtClean="0">
                <a:solidFill>
                  <a:srgbClr val="0000CC"/>
                </a:solidFill>
                <a:latin typeface="楷体" pitchFamily="49" charset="-122"/>
                <a:ea typeface="楷体" pitchFamily="49" charset="-122"/>
              </a:rPr>
              <a:t>折半查找算法</a:t>
            </a:r>
            <a:r>
              <a:rPr lang="zh-CN" altLang="en-US" sz="2400" dirty="0" smtClean="0">
                <a:latin typeface="楷体" pitchFamily="49" charset="-122"/>
                <a:ea typeface="楷体" pitchFamily="49" charset="-122"/>
              </a:rPr>
              <a:t>。当数据集较大时，折半查找平均效率高。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18</a:t>
            </a:fld>
            <a:endParaRPr lang="en-US" altLang="zh-CN" dirty="0" smtClean="0"/>
          </a:p>
        </p:txBody>
      </p:sp>
      <p:sp>
        <p:nvSpPr>
          <p:cNvPr id="97284" name="Rectangle 2"/>
          <p:cNvSpPr>
            <a:spLocks noGrp="1" noChangeArrowheads="1"/>
          </p:cNvSpPr>
          <p:nvPr>
            <p:ph type="title"/>
          </p:nvPr>
        </p:nvSpPr>
        <p:spPr/>
        <p:txBody>
          <a:bodyPr/>
          <a:lstStyle/>
          <a:p>
            <a:r>
              <a:rPr lang="zh-CN" altLang="en-US" smtClean="0">
                <a:ea typeface="宋体" pitchFamily="2" charset="-122"/>
              </a:rPr>
              <a:t>折半查找算法（续）</a:t>
            </a:r>
          </a:p>
        </p:txBody>
      </p:sp>
      <p:grpSp>
        <p:nvGrpSpPr>
          <p:cNvPr id="6" name="Group 131"/>
          <p:cNvGrpSpPr>
            <a:grpSpLocks/>
          </p:cNvGrpSpPr>
          <p:nvPr/>
        </p:nvGrpSpPr>
        <p:grpSpPr bwMode="auto">
          <a:xfrm>
            <a:off x="0" y="1196752"/>
            <a:ext cx="8572500" cy="4725144"/>
            <a:chOff x="72" y="1824"/>
            <a:chExt cx="5400" cy="2244"/>
          </a:xfrm>
        </p:grpSpPr>
        <p:sp>
          <p:nvSpPr>
            <p:cNvPr id="7"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10"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法</a:t>
              </a:r>
            </a:p>
          </p:txBody>
        </p:sp>
      </p:grpSp>
      <p:sp>
        <p:nvSpPr>
          <p:cNvPr id="11" name="矩形 10"/>
          <p:cNvSpPr/>
          <p:nvPr/>
        </p:nvSpPr>
        <p:spPr>
          <a:xfrm>
            <a:off x="1835696" y="1628800"/>
            <a:ext cx="6192688" cy="4216539"/>
          </a:xfrm>
          <a:prstGeom prst="rect">
            <a:avLst/>
          </a:prstGeom>
        </p:spPr>
        <p:txBody>
          <a:bodyPr wrap="square">
            <a:spAutoFit/>
          </a:bodyPr>
          <a:lstStyle/>
          <a:p>
            <a:pPr>
              <a:buFont typeface="Wingdings" pitchFamily="2" charset="2"/>
              <a:buNone/>
            </a:pPr>
            <a:r>
              <a:rPr lang="zh-CN" altLang="en-US" sz="1600" b="1" dirty="0" smtClean="0">
                <a:ea typeface="宋体" pitchFamily="2" charset="-122"/>
              </a:rPr>
              <a:t>在有序（递增）顺序表</a:t>
            </a:r>
            <a:r>
              <a:rPr lang="en-US" altLang="zh-CN" sz="1600" b="1" dirty="0" smtClean="0">
                <a:ea typeface="宋体" pitchFamily="2" charset="-122"/>
              </a:rPr>
              <a:t>list</a:t>
            </a:r>
            <a:r>
              <a:rPr lang="zh-CN" altLang="en-US" sz="1600" b="1" dirty="0" smtClean="0">
                <a:ea typeface="宋体" pitchFamily="2" charset="-122"/>
              </a:rPr>
              <a:t>中查找给定元素的折半查找算法如下</a:t>
            </a:r>
            <a:r>
              <a:rPr lang="en-US" altLang="zh-CN" sz="1600" b="1" dirty="0" smtClean="0">
                <a:ea typeface="宋体" pitchFamily="2" charset="-122"/>
              </a:rPr>
              <a:t>:</a:t>
            </a:r>
          </a:p>
          <a:p>
            <a:pPr>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searchElem</a:t>
            </a:r>
            <a:r>
              <a:rPr lang="en-US" altLang="zh-CN" dirty="0" smtClean="0">
                <a:ea typeface="宋体" pitchFamily="2" charset="-122"/>
              </a:rPr>
              <a:t>(</a:t>
            </a:r>
            <a:r>
              <a:rPr lang="en-US" altLang="zh-CN" dirty="0" err="1" smtClean="0">
                <a:ea typeface="宋体" pitchFamily="2" charset="-122"/>
              </a:rPr>
              <a:t>ElemType</a:t>
            </a:r>
            <a:r>
              <a:rPr lang="en-US" altLang="zh-CN" dirty="0" smtClean="0">
                <a:ea typeface="宋体" pitchFamily="2" charset="-122"/>
              </a:rPr>
              <a:t> list[ ], </a:t>
            </a:r>
            <a:r>
              <a:rPr lang="en-US" altLang="zh-CN" dirty="0" err="1" smtClean="0">
                <a:ea typeface="宋体" pitchFamily="2" charset="-122"/>
              </a:rPr>
              <a:t>int</a:t>
            </a:r>
            <a:r>
              <a:rPr lang="en-US" altLang="zh-CN" dirty="0" smtClean="0">
                <a:ea typeface="宋体" pitchFamily="2" charset="-122"/>
              </a:rPr>
              <a:t> n, </a:t>
            </a:r>
            <a:r>
              <a:rPr lang="en-US" altLang="zh-CN" dirty="0" err="1" smtClean="0">
                <a:ea typeface="宋体" pitchFamily="2" charset="-122"/>
              </a:rPr>
              <a:t>ElemType</a:t>
            </a:r>
            <a:r>
              <a:rPr lang="en-US" altLang="zh-CN" dirty="0" smtClean="0">
                <a:ea typeface="宋体" pitchFamily="2" charset="-122"/>
              </a:rPr>
              <a:t> item)</a:t>
            </a:r>
          </a:p>
          <a:p>
            <a:pPr>
              <a:buFont typeface="Wingdings" pitchFamily="2" charset="2"/>
              <a:buNone/>
            </a:pPr>
            <a:r>
              <a:rPr lang="en-US" altLang="zh-CN" dirty="0" smtClean="0">
                <a:ea typeface="宋体" pitchFamily="2" charset="-122"/>
              </a:rPr>
              <a:t>{</a:t>
            </a:r>
          </a:p>
          <a:p>
            <a:pPr lvl="1">
              <a:buFont typeface="Wingdings" pitchFamily="2" charset="2"/>
              <a:buNone/>
            </a:pPr>
            <a:r>
              <a:rPr lang="en-US" altLang="zh-CN" dirty="0" err="1" smtClean="0">
                <a:ea typeface="宋体" pitchFamily="2" charset="-122"/>
              </a:rPr>
              <a:t>int</a:t>
            </a:r>
            <a:r>
              <a:rPr lang="en-US" altLang="zh-CN" dirty="0" smtClean="0">
                <a:ea typeface="宋体" pitchFamily="2" charset="-122"/>
              </a:rPr>
              <a:t> low=0, high=n-1, mid;</a:t>
            </a:r>
          </a:p>
          <a:p>
            <a:pPr lvl="1">
              <a:buFont typeface="Wingdings" pitchFamily="2" charset="2"/>
              <a:buNone/>
            </a:pPr>
            <a:r>
              <a:rPr lang="en-US" altLang="zh-CN" dirty="0" smtClean="0">
                <a:ea typeface="宋体" pitchFamily="2" charset="-122"/>
              </a:rPr>
              <a:t>while(low &lt;= high){</a:t>
            </a:r>
          </a:p>
          <a:p>
            <a:pPr lvl="2" indent="0">
              <a:buFont typeface="Wingdings" pitchFamily="2" charset="2"/>
              <a:buNone/>
            </a:pPr>
            <a:r>
              <a:rPr lang="en-US" altLang="zh-CN" dirty="0" smtClean="0">
                <a:ea typeface="宋体" pitchFamily="2" charset="-122"/>
              </a:rPr>
              <a:t>mid = (high + low) / 2;</a:t>
            </a:r>
          </a:p>
          <a:p>
            <a:pPr lvl="2" indent="0">
              <a:buFont typeface="Wingdings" pitchFamily="2" charset="2"/>
              <a:buNone/>
            </a:pPr>
            <a:r>
              <a:rPr lang="en-US" altLang="zh-CN" dirty="0" smtClean="0">
                <a:ea typeface="宋体" pitchFamily="2" charset="-122"/>
              </a:rPr>
              <a:t>if(( item &lt; list[mid])</a:t>
            </a:r>
          </a:p>
          <a:p>
            <a:pPr lvl="3" indent="0"/>
            <a:r>
              <a:rPr lang="en-US" altLang="zh-CN" dirty="0" smtClean="0">
                <a:ea typeface="宋体" pitchFamily="2" charset="-122"/>
              </a:rPr>
              <a:t>   high = mid – 1;</a:t>
            </a:r>
          </a:p>
          <a:p>
            <a:pPr lvl="2" indent="0">
              <a:buFont typeface="Wingdings" pitchFamily="2" charset="2"/>
              <a:buNone/>
            </a:pPr>
            <a:r>
              <a:rPr lang="en-US" altLang="zh-CN" dirty="0" smtClean="0">
                <a:ea typeface="宋体" pitchFamily="2" charset="-122"/>
              </a:rPr>
              <a:t>else if ( item &gt; list[mid])</a:t>
            </a:r>
          </a:p>
          <a:p>
            <a:pPr lvl="3" indent="0"/>
            <a:r>
              <a:rPr lang="en-US" altLang="zh-CN" dirty="0" smtClean="0">
                <a:ea typeface="宋体" pitchFamily="2" charset="-122"/>
              </a:rPr>
              <a:t>   low = mid + 1;</a:t>
            </a:r>
          </a:p>
          <a:p>
            <a:pPr lvl="2" indent="0">
              <a:buFont typeface="Wingdings" pitchFamily="2" charset="2"/>
              <a:buNone/>
            </a:pPr>
            <a:r>
              <a:rPr lang="en-US" altLang="zh-CN" dirty="0" smtClean="0">
                <a:ea typeface="宋体" pitchFamily="2" charset="-122"/>
              </a:rPr>
              <a:t>else</a:t>
            </a:r>
          </a:p>
          <a:p>
            <a:pPr lvl="3" indent="0"/>
            <a:r>
              <a:rPr lang="en-US" altLang="zh-CN" dirty="0" smtClean="0">
                <a:ea typeface="宋体" pitchFamily="2" charset="-122"/>
              </a:rPr>
              <a:t>   return (mid);</a:t>
            </a:r>
          </a:p>
          <a:p>
            <a:pPr lvl="1">
              <a:buFont typeface="Wingdings" pitchFamily="2" charset="2"/>
              <a:buNone/>
            </a:pPr>
            <a:r>
              <a:rPr lang="en-US" altLang="zh-CN" dirty="0" smtClean="0">
                <a:ea typeface="宋体" pitchFamily="2" charset="-122"/>
              </a:rPr>
              <a:t>}</a:t>
            </a:r>
          </a:p>
          <a:p>
            <a:pPr lvl="1">
              <a:buFont typeface="Wingdings" pitchFamily="2" charset="2"/>
              <a:buNone/>
            </a:pPr>
            <a:r>
              <a:rPr lang="en-US" altLang="zh-CN" dirty="0" smtClean="0">
                <a:ea typeface="宋体" pitchFamily="2" charset="-122"/>
              </a:rPr>
              <a:t>return -1;</a:t>
            </a:r>
          </a:p>
          <a:p>
            <a:pPr>
              <a:buFont typeface="Wingdings" pitchFamily="2" charset="2"/>
              <a:buNone/>
            </a:pPr>
            <a:r>
              <a:rPr lang="en-US" altLang="zh-CN" dirty="0" smtClean="0">
                <a:ea typeface="宋体" pitchFamily="2" charset="-122"/>
              </a:rPr>
              <a:t>}</a:t>
            </a:r>
          </a:p>
        </p:txBody>
      </p:sp>
      <p:sp>
        <p:nvSpPr>
          <p:cNvPr id="12" name="Rectangle 104"/>
          <p:cNvSpPr>
            <a:spLocks noChangeArrowheads="1"/>
          </p:cNvSpPr>
          <p:nvPr/>
        </p:nvSpPr>
        <p:spPr bwMode="auto">
          <a:xfrm>
            <a:off x="5364088" y="3501008"/>
            <a:ext cx="3098924" cy="553998"/>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b="1" baseline="0" dirty="0">
                <a:solidFill>
                  <a:srgbClr val="FF3300"/>
                </a:solidFill>
                <a:ea typeface="幼圆" pitchFamily="49" charset="-122"/>
              </a:rPr>
              <a:t>时间复杂度</a:t>
            </a:r>
            <a:r>
              <a:rPr lang="en-US" altLang="zh-CN" sz="3000" b="1" baseline="0" dirty="0" smtClean="0">
                <a:solidFill>
                  <a:srgbClr val="FF3300"/>
                </a:solidFill>
              </a:rPr>
              <a:t>O</a:t>
            </a:r>
            <a:r>
              <a:rPr lang="en-US" altLang="zh-CN" sz="2800" b="1" baseline="0" dirty="0" smtClean="0">
                <a:solidFill>
                  <a:srgbClr val="FF3300"/>
                </a:solidFill>
              </a:rPr>
              <a:t>(log</a:t>
            </a:r>
            <a:r>
              <a:rPr lang="en-US" altLang="zh-CN" sz="2800" b="1" baseline="-25000" dirty="0" smtClean="0">
                <a:solidFill>
                  <a:srgbClr val="FF3300"/>
                </a:solidFill>
              </a:rPr>
              <a:t>2</a:t>
            </a:r>
            <a:r>
              <a:rPr lang="en-US" altLang="zh-CN" sz="2800" b="1" baseline="0" dirty="0" smtClean="0">
                <a:solidFill>
                  <a:srgbClr val="FF3300"/>
                </a:solidFill>
              </a:rPr>
              <a:t>n)</a:t>
            </a:r>
            <a:endParaRPr lang="zh-CN" altLang="en-US" sz="2800" b="1" baseline="0" dirty="0">
              <a:solidFill>
                <a:srgbClr val="FF3300"/>
              </a:solidFill>
            </a:endParaRPr>
          </a:p>
        </p:txBody>
      </p:sp>
      <p:sp>
        <p:nvSpPr>
          <p:cNvPr id="13" name="Cloud"/>
          <p:cNvSpPr>
            <a:spLocks noChangeAspect="1" noEditPoints="1" noChangeArrowheads="1"/>
          </p:cNvSpPr>
          <p:nvPr/>
        </p:nvSpPr>
        <p:spPr bwMode="auto">
          <a:xfrm>
            <a:off x="4427984" y="4881129"/>
            <a:ext cx="4716016"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dirty="0" smtClean="0">
                <a:solidFill>
                  <a:srgbClr val="002060"/>
                </a:solidFill>
                <a:latin typeface="楷体" pitchFamily="49" charset="-122"/>
                <a:ea typeface="楷体" pitchFamily="49" charset="-122"/>
              </a:rPr>
              <a:t>也就是说假如一个顺序表有</a:t>
            </a:r>
            <a:r>
              <a:rPr lang="en-US" altLang="zh-CN" sz="2000" b="1" dirty="0" smtClean="0">
                <a:solidFill>
                  <a:srgbClr val="002060"/>
                </a:solidFill>
                <a:latin typeface="楷体" pitchFamily="49" charset="-122"/>
                <a:ea typeface="楷体" pitchFamily="49" charset="-122"/>
              </a:rPr>
              <a:t>1024</a:t>
            </a:r>
            <a:r>
              <a:rPr lang="zh-CN" altLang="en-US" sz="2000" dirty="0" smtClean="0">
                <a:solidFill>
                  <a:srgbClr val="002060"/>
                </a:solidFill>
                <a:latin typeface="楷体" pitchFamily="49" charset="-122"/>
                <a:ea typeface="楷体" pitchFamily="49" charset="-122"/>
              </a:rPr>
              <a:t>个元素，</a:t>
            </a:r>
            <a:r>
              <a:rPr lang="zh-CN" altLang="en-US" sz="2000" b="1" dirty="0" smtClean="0">
                <a:solidFill>
                  <a:srgbClr val="002060"/>
                </a:solidFill>
                <a:latin typeface="楷体" pitchFamily="49" charset="-122"/>
                <a:ea typeface="楷体" pitchFamily="49" charset="-122"/>
              </a:rPr>
              <a:t>顺序查找算法</a:t>
            </a:r>
            <a:r>
              <a:rPr lang="zh-CN" altLang="en-US" sz="2000" dirty="0" smtClean="0">
                <a:solidFill>
                  <a:srgbClr val="002060"/>
                </a:solidFill>
                <a:latin typeface="楷体" pitchFamily="49" charset="-122"/>
                <a:ea typeface="楷体" pitchFamily="49" charset="-122"/>
              </a:rPr>
              <a:t>平均查找次数为</a:t>
            </a:r>
            <a:r>
              <a:rPr lang="en-US" altLang="zh-CN" sz="2000" b="1" dirty="0" smtClean="0">
                <a:solidFill>
                  <a:srgbClr val="002060"/>
                </a:solidFill>
                <a:latin typeface="楷体" pitchFamily="49" charset="-122"/>
                <a:ea typeface="楷体" pitchFamily="49" charset="-122"/>
              </a:rPr>
              <a:t>512</a:t>
            </a:r>
            <a:r>
              <a:rPr lang="zh-CN" altLang="en-US" sz="2000" dirty="0" smtClean="0">
                <a:solidFill>
                  <a:srgbClr val="002060"/>
                </a:solidFill>
                <a:latin typeface="楷体" pitchFamily="49" charset="-122"/>
                <a:ea typeface="楷体" pitchFamily="49" charset="-122"/>
              </a:rPr>
              <a:t>次，而</a:t>
            </a:r>
            <a:r>
              <a:rPr lang="zh-CN" altLang="en-US" sz="2000" b="1" dirty="0" smtClean="0">
                <a:solidFill>
                  <a:srgbClr val="002060"/>
                </a:solidFill>
                <a:latin typeface="楷体" pitchFamily="49" charset="-122"/>
                <a:ea typeface="楷体" pitchFamily="49" charset="-122"/>
              </a:rPr>
              <a:t>折半查找算法</a:t>
            </a:r>
            <a:r>
              <a:rPr lang="zh-CN" altLang="en-US" sz="2000" dirty="0" smtClean="0">
                <a:solidFill>
                  <a:srgbClr val="002060"/>
                </a:solidFill>
                <a:latin typeface="楷体" pitchFamily="49" charset="-122"/>
                <a:ea typeface="楷体" pitchFamily="49" charset="-122"/>
              </a:rPr>
              <a:t>最多</a:t>
            </a:r>
            <a:r>
              <a:rPr lang="zh-CN" altLang="en-US" sz="2000" b="1" dirty="0" smtClean="0">
                <a:solidFill>
                  <a:srgbClr val="002060"/>
                </a:solidFill>
                <a:latin typeface="楷体" pitchFamily="49" charset="-122"/>
                <a:ea typeface="楷体" pitchFamily="49" charset="-122"/>
              </a:rPr>
              <a:t> </a:t>
            </a:r>
            <a:r>
              <a:rPr lang="zh-CN" altLang="en-US" sz="2000" dirty="0" smtClean="0">
                <a:solidFill>
                  <a:srgbClr val="002060"/>
                </a:solidFill>
                <a:latin typeface="楷体" pitchFamily="49" charset="-122"/>
                <a:ea typeface="楷体" pitchFamily="49" charset="-122"/>
              </a:rPr>
              <a:t>只须</a:t>
            </a:r>
            <a:r>
              <a:rPr lang="en-US" altLang="zh-CN" sz="2000" b="1" dirty="0" smtClean="0">
                <a:solidFill>
                  <a:srgbClr val="002060"/>
                </a:solidFill>
                <a:latin typeface="楷体" pitchFamily="49" charset="-122"/>
                <a:ea typeface="楷体" pitchFamily="49" charset="-122"/>
              </a:rPr>
              <a:t>10</a:t>
            </a:r>
            <a:r>
              <a:rPr lang="zh-CN" altLang="en-US" sz="2000" dirty="0" smtClean="0">
                <a:solidFill>
                  <a:srgbClr val="002060"/>
                </a:solidFill>
                <a:latin typeface="楷体" pitchFamily="49" charset="-122"/>
                <a:ea typeface="楷体" pitchFamily="49" charset="-122"/>
              </a:rPr>
              <a:t>次。</a:t>
            </a:r>
          </a:p>
        </p:txBody>
      </p:sp>
      <p:sp>
        <p:nvSpPr>
          <p:cNvPr id="14" name="Cloud"/>
          <p:cNvSpPr>
            <a:spLocks noChangeAspect="1" noEditPoints="1" noChangeArrowheads="1"/>
          </p:cNvSpPr>
          <p:nvPr/>
        </p:nvSpPr>
        <p:spPr bwMode="auto">
          <a:xfrm>
            <a:off x="5796136" y="0"/>
            <a:ext cx="3347864" cy="170521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000"/>
          </a:solidFill>
          <a:ln w="28575">
            <a:solidFill>
              <a:srgbClr val="FFFF00"/>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400" b="1" dirty="0" smtClean="0">
                <a:solidFill>
                  <a:srgbClr val="7030A0"/>
                </a:solidFill>
                <a:latin typeface="楷体" pitchFamily="49" charset="-122"/>
                <a:ea typeface="楷体" pitchFamily="49" charset="-122"/>
              </a:rPr>
              <a:t>有关查找算法将在后面章节作专门介绍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ppt_x</p:attrName>
                                        </p:attrNameLst>
                                      </p:cBhvr>
                                      <p:tavLst>
                                        <p:tav tm="0">
                                          <p:val>
                                            <p:fltVal val="0.5"/>
                                          </p:val>
                                        </p:tav>
                                        <p:tav tm="100000">
                                          <p:val>
                                            <p:strVal val="#ppt_x"/>
                                          </p:val>
                                        </p:tav>
                                      </p:tavLst>
                                    </p:anim>
                                    <p:anim calcmode="lin" valueType="num">
                                      <p:cBhvr>
                                        <p:cTn id="21" dur="500" fill="hold"/>
                                        <p:tgtEl>
                                          <p:spTgt spid="12"/>
                                        </p:tgtEl>
                                        <p:attrNameLst>
                                          <p:attrName>ppt_y</p:attrName>
                                        </p:attrNameLst>
                                      </p:cBhvr>
                                      <p:tavLst>
                                        <p:tav tm="0">
                                          <p:val>
                                            <p:fltVal val="0.5"/>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609600" y="1773238"/>
            <a:ext cx="7772400" cy="1598612"/>
          </a:xfrm>
          <a:prstGeom prst="rect">
            <a:avLst/>
          </a:prstGeom>
          <a:noFill/>
          <a:ln w="9525">
            <a:noFill/>
            <a:miter lim="800000"/>
            <a:headEnd/>
            <a:tailEnd/>
          </a:ln>
        </p:spPr>
        <p:txBody>
          <a:bodyPr>
            <a:spAutoFit/>
          </a:bodyPr>
          <a:lstStyle/>
          <a:p>
            <a:pPr algn="just" fontAlgn="base">
              <a:lnSpc>
                <a:spcPct val="85000"/>
              </a:lnSpc>
              <a:spcBef>
                <a:spcPct val="15000"/>
              </a:spcBef>
            </a:pPr>
            <a:r>
              <a:rPr lang="zh-CN" altLang="en-US" sz="2600" baseline="0">
                <a:solidFill>
                  <a:srgbClr val="000099"/>
                </a:solidFill>
                <a:latin typeface="幼圆" pitchFamily="49" charset="-122"/>
                <a:ea typeface="幼圆" pitchFamily="49" charset="-122"/>
              </a:rPr>
              <a:t>    在线性表的第</a:t>
            </a:r>
            <a:r>
              <a:rPr lang="en-US" altLang="zh-CN" sz="2600" baseline="0">
                <a:solidFill>
                  <a:srgbClr val="000099"/>
                </a:solidFill>
                <a:ea typeface="幼圆" pitchFamily="49" charset="-122"/>
              </a:rPr>
              <a:t>i</a:t>
            </a:r>
            <a:r>
              <a:rPr lang="en-US" altLang="zh-CN" sz="2600" baseline="0">
                <a:solidFill>
                  <a:srgbClr val="000099"/>
                </a:solidFill>
                <a:ea typeface="幼圆" pitchFamily="49" charset="-122"/>
                <a:sym typeface="Symbol" pitchFamily="18" charset="2"/>
              </a:rPr>
              <a:t></a:t>
            </a:r>
            <a:r>
              <a:rPr lang="en-US" altLang="zh-CN"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个数据元素与第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个数据元素之间插入一个由符号</a:t>
            </a:r>
            <a:r>
              <a:rPr lang="en-US" altLang="en-US"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表示的数据元素，使得长度为</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i+1</a:t>
            </a:r>
            <a:r>
              <a:rPr lang="en-US" altLang="zh-CN" sz="2500" baseline="0">
                <a:solidFill>
                  <a:srgbClr val="000099"/>
                </a:solidFill>
              </a:rPr>
              <a:t>, </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a:t>
            </a:r>
            <a:r>
              <a:rPr lang="en-US" altLang="zh-CN" sz="2500" baseline="-25000">
                <a:solidFill>
                  <a:srgbClr val="000099"/>
                </a:solidFill>
              </a:rPr>
              <a:t>n-1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n </a:t>
            </a:r>
            <a:r>
              <a:rPr lang="en-US" altLang="zh-CN" sz="2800" baseline="0">
                <a:solidFill>
                  <a:srgbClr val="000099"/>
                </a:solidFill>
              </a:rPr>
              <a:t>)</a:t>
            </a:r>
            <a:r>
              <a:rPr lang="zh-CN" altLang="en-US" sz="2400" b="0" baseline="0">
                <a:solidFill>
                  <a:srgbClr val="000099"/>
                </a:solidFill>
                <a:latin typeface="楷体_GB2312" pitchFamily="49" charset="-122"/>
              </a:rPr>
              <a:t>	</a:t>
            </a:r>
            <a:r>
              <a:rPr lang="zh-CN" altLang="en-US" sz="2400" b="0" baseline="0">
                <a:solidFill>
                  <a:schemeClr val="bg1"/>
                </a:solidFill>
                <a:ea typeface="宋体" charset="-122"/>
              </a:rPr>
              <a:t>	</a:t>
            </a:r>
          </a:p>
        </p:txBody>
      </p:sp>
      <p:sp>
        <p:nvSpPr>
          <p:cNvPr id="578563" name="Text Box 3"/>
          <p:cNvSpPr txBox="1">
            <a:spLocks noChangeArrowheads="1"/>
          </p:cNvSpPr>
          <p:nvPr/>
        </p:nvSpPr>
        <p:spPr bwMode="auto">
          <a:xfrm>
            <a:off x="650875" y="4440238"/>
            <a:ext cx="7696200" cy="939800"/>
          </a:xfrm>
          <a:prstGeom prst="rect">
            <a:avLst/>
          </a:prstGeom>
          <a:noFill/>
          <a:ln w="9525">
            <a:noFill/>
            <a:miter lim="800000"/>
            <a:headEnd/>
            <a:tailEnd/>
          </a:ln>
        </p:spPr>
        <p:txBody>
          <a:bodyPr>
            <a:spAutoFit/>
          </a:bodyPr>
          <a:lstStyle/>
          <a:p>
            <a:pPr eaLnBrk="1" fontAlgn="base" hangingPunct="1">
              <a:lnSpc>
                <a:spcPct val="90000"/>
              </a:lnSpc>
              <a:spcBef>
                <a:spcPct val="25000"/>
              </a:spcBef>
            </a:pPr>
            <a:r>
              <a:rPr lang="zh-CN" altLang="en-US" sz="2600" baseline="0">
                <a:solidFill>
                  <a:srgbClr val="000099"/>
                </a:solidFill>
                <a:latin typeface="幼圆" pitchFamily="49" charset="-122"/>
                <a:ea typeface="幼圆" pitchFamily="49" charset="-122"/>
              </a:rPr>
              <a:t>转换成长度为</a:t>
            </a:r>
            <a:r>
              <a:rPr lang="en-US" altLang="zh-CN" sz="2600" baseline="0">
                <a:solidFill>
                  <a:srgbClr val="000099"/>
                </a:solidFill>
                <a:ea typeface="幼圆" pitchFamily="49" charset="-122"/>
              </a:rPr>
              <a:t>n+1</a:t>
            </a:r>
            <a:r>
              <a:rPr lang="zh-CN" altLang="en-US" sz="2600" baseline="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t>
            </a:r>
            <a:r>
              <a:rPr lang="en-US" altLang="zh-CN" sz="2500" baseline="0">
                <a:solidFill>
                  <a:srgbClr val="FF3300"/>
                </a:solidFill>
              </a:rPr>
              <a:t>item</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n-1</a:t>
            </a:r>
            <a:r>
              <a:rPr lang="en-US" altLang="zh-CN" sz="2500" baseline="0">
                <a:solidFill>
                  <a:srgbClr val="000099"/>
                </a:solidFill>
              </a:rPr>
              <a:t>, a</a:t>
            </a:r>
            <a:r>
              <a:rPr lang="en-US" altLang="zh-CN" sz="2500" baseline="-25000">
                <a:solidFill>
                  <a:srgbClr val="000099"/>
                </a:solidFill>
              </a:rPr>
              <a:t>n </a:t>
            </a:r>
            <a:r>
              <a:rPr lang="en-US" altLang="zh-CN" sz="2800" baseline="-25000">
                <a:solidFill>
                  <a:srgbClr val="000099"/>
                </a:solidFill>
              </a:rPr>
              <a:t> </a:t>
            </a:r>
            <a:r>
              <a:rPr lang="en-US" altLang="zh-CN" sz="2800" baseline="0">
                <a:solidFill>
                  <a:srgbClr val="000099"/>
                </a:solidFill>
              </a:rPr>
              <a:t>)</a:t>
            </a:r>
            <a:endParaRPr lang="zh-CN" altLang="en-US" sz="2400" baseline="0">
              <a:solidFill>
                <a:srgbClr val="000099"/>
              </a:solidFill>
              <a:latin typeface="楷体_GB2312" pitchFamily="49" charset="-122"/>
            </a:endParaRPr>
          </a:p>
        </p:txBody>
      </p:sp>
      <p:grpSp>
        <p:nvGrpSpPr>
          <p:cNvPr id="2" name="Group 4"/>
          <p:cNvGrpSpPr>
            <a:grpSpLocks/>
          </p:cNvGrpSpPr>
          <p:nvPr/>
        </p:nvGrpSpPr>
        <p:grpSpPr bwMode="auto">
          <a:xfrm>
            <a:off x="2171700" y="3449638"/>
            <a:ext cx="4572000" cy="698500"/>
            <a:chOff x="1344" y="2318"/>
            <a:chExt cx="2880" cy="44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1987550" y="5430838"/>
            <a:ext cx="4876800" cy="685800"/>
            <a:chOff x="1252" y="3552"/>
            <a:chExt cx="3072" cy="43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7162800" y="3297238"/>
            <a:ext cx="1646238" cy="197643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5" name="Group 25"/>
          <p:cNvGrpSpPr>
            <a:grpSpLocks/>
          </p:cNvGrpSpPr>
          <p:nvPr/>
        </p:nvGrpSpPr>
        <p:grpSpPr bwMode="auto">
          <a:xfrm>
            <a:off x="5562600" y="342900"/>
            <a:ext cx="2946400" cy="1257300"/>
            <a:chOff x="3136" y="156"/>
            <a:chExt cx="1856" cy="792"/>
          </a:xfrm>
        </p:grpSpPr>
        <p:sp>
          <p:nvSpPr>
            <p:cNvPr id="60427" name="Freeform 26"/>
            <p:cNvSpPr>
              <a:spLocks/>
            </p:cNvSpPr>
            <p:nvPr/>
          </p:nvSpPr>
          <p:spPr bwMode="auto">
            <a:xfrm>
              <a:off x="3136" y="156"/>
              <a:ext cx="1856" cy="718"/>
            </a:xfrm>
            <a:custGeom>
              <a:avLst/>
              <a:gdLst>
                <a:gd name="T0" fmla="*/ 3749 w 993"/>
                <a:gd name="T1" fmla="*/ 411 h 681"/>
                <a:gd name="T2" fmla="*/ 84 w 993"/>
                <a:gd name="T3" fmla="*/ 778 h 681"/>
                <a:gd name="T4" fmla="*/ 1024 w 993"/>
                <a:gd name="T5" fmla="*/ 945 h 681"/>
                <a:gd name="T6" fmla="*/ 17513 w 993"/>
                <a:gd name="T7" fmla="*/ 945 h 681"/>
                <a:gd name="T8" fmla="*/ 75386 w 993"/>
                <a:gd name="T9" fmla="*/ 930 h 681"/>
                <a:gd name="T10" fmla="*/ 78107 w 993"/>
                <a:gd name="T11" fmla="*/ 579 h 681"/>
                <a:gd name="T12" fmla="*/ 3749 w 993"/>
                <a:gd name="T13" fmla="*/ 411 h 6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3" h="681">
                  <a:moveTo>
                    <a:pt x="47" y="285"/>
                  </a:moveTo>
                  <a:cubicBezTo>
                    <a:pt x="38" y="372"/>
                    <a:pt x="19" y="453"/>
                    <a:pt x="1" y="538"/>
                  </a:cubicBezTo>
                  <a:cubicBezTo>
                    <a:pt x="5" y="576"/>
                    <a:pt x="0" y="617"/>
                    <a:pt x="13" y="653"/>
                  </a:cubicBezTo>
                  <a:cubicBezTo>
                    <a:pt x="23" y="681"/>
                    <a:pt x="203" y="653"/>
                    <a:pt x="220" y="653"/>
                  </a:cubicBezTo>
                  <a:cubicBezTo>
                    <a:pt x="462" y="647"/>
                    <a:pt x="704" y="646"/>
                    <a:pt x="946" y="642"/>
                  </a:cubicBezTo>
                  <a:cubicBezTo>
                    <a:pt x="965" y="562"/>
                    <a:pt x="964" y="481"/>
                    <a:pt x="980" y="400"/>
                  </a:cubicBezTo>
                  <a:cubicBezTo>
                    <a:pt x="891" y="0"/>
                    <a:pt x="993" y="296"/>
                    <a:pt x="47" y="285"/>
                  </a:cubicBezTo>
                  <a:close/>
                </a:path>
              </a:pathLst>
            </a:custGeom>
            <a:solidFill>
              <a:srgbClr val="CCFFFF"/>
            </a:solidFill>
            <a:ln w="12700" cap="sq" cmpd="sng">
              <a:noFill/>
              <a:prstDash val="solid"/>
              <a:round/>
              <a:headEnd/>
              <a:tailEnd/>
            </a:ln>
            <a:effectLst>
              <a:outerShdw dist="117088" dir="2436078" algn="ctr" rotWithShape="0">
                <a:srgbClr val="C0C0C0"/>
              </a:outerShdw>
            </a:effectLst>
          </p:spPr>
          <p:txBody>
            <a:bodyPr wrap="none" anchor="ctr"/>
            <a:lstStyle/>
            <a:p>
              <a:endParaRPr lang="zh-CN" altLang="en-US"/>
            </a:p>
          </p:txBody>
        </p:sp>
        <p:sp>
          <p:nvSpPr>
            <p:cNvPr id="60428" name="Rectangle 27"/>
            <p:cNvSpPr>
              <a:spLocks noChangeArrowheads="1"/>
            </p:cNvSpPr>
            <p:nvPr/>
          </p:nvSpPr>
          <p:spPr bwMode="auto">
            <a:xfrm>
              <a:off x="3228" y="376"/>
              <a:ext cx="516" cy="538"/>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插</a:t>
              </a:r>
            </a:p>
          </p:txBody>
        </p:sp>
        <p:sp>
          <p:nvSpPr>
            <p:cNvPr id="60429" name="Rectangle 28"/>
            <p:cNvSpPr>
              <a:spLocks noChangeArrowheads="1"/>
            </p:cNvSpPr>
            <p:nvPr/>
          </p:nvSpPr>
          <p:spPr bwMode="auto">
            <a:xfrm>
              <a:off x="3588" y="400"/>
              <a:ext cx="524" cy="548"/>
            </a:xfrm>
            <a:prstGeom prst="rect">
              <a:avLst/>
            </a:prstGeom>
            <a:noFill/>
            <a:ln w="12700" cap="sq">
              <a:noFill/>
              <a:miter lim="800000"/>
              <a:headEnd/>
              <a:tailEnd/>
            </a:ln>
            <a:effectLst>
              <a:outerShdw dist="25400" algn="ctr" rotWithShape="0">
                <a:srgbClr val="000000"/>
              </a:outerShdw>
            </a:effectLst>
          </p:spPr>
          <p:txBody>
            <a:bodyPr wrap="none">
              <a:spAutoFit/>
            </a:bodyPr>
            <a:lstStyle/>
            <a:p>
              <a:r>
                <a:rPr kumimoji="1" lang="zh-CN" altLang="en-US" sz="5100" baseline="0">
                  <a:solidFill>
                    <a:srgbClr val="FF3300"/>
                  </a:solidFill>
                  <a:latin typeface="华文新魏" pitchFamily="2" charset="-122"/>
                  <a:ea typeface="华文新魏" pitchFamily="2" charset="-122"/>
                </a:rPr>
                <a:t>入</a:t>
              </a:r>
            </a:p>
          </p:txBody>
        </p:sp>
        <p:sp>
          <p:nvSpPr>
            <p:cNvPr id="60430" name="Rectangle 29"/>
            <p:cNvSpPr>
              <a:spLocks noChangeArrowheads="1"/>
            </p:cNvSpPr>
            <p:nvPr/>
          </p:nvSpPr>
          <p:spPr bwMode="auto">
            <a:xfrm>
              <a:off x="4008" y="355"/>
              <a:ext cx="516" cy="53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删</a:t>
              </a:r>
            </a:p>
          </p:txBody>
        </p:sp>
        <p:sp>
          <p:nvSpPr>
            <p:cNvPr id="60431" name="Rectangle 30"/>
            <p:cNvSpPr>
              <a:spLocks noChangeArrowheads="1"/>
            </p:cNvSpPr>
            <p:nvPr/>
          </p:nvSpPr>
          <p:spPr bwMode="auto">
            <a:xfrm>
              <a:off x="4332" y="355"/>
              <a:ext cx="516" cy="5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除</a:t>
              </a:r>
            </a:p>
          </p:txBody>
        </p:sp>
      </p:grpSp>
      <p:grpSp>
        <p:nvGrpSpPr>
          <p:cNvPr id="6" name="Group 34"/>
          <p:cNvGrpSpPr>
            <a:grpSpLocks/>
          </p:cNvGrpSpPr>
          <p:nvPr/>
        </p:nvGrpSpPr>
        <p:grpSpPr bwMode="auto">
          <a:xfrm>
            <a:off x="609600" y="404813"/>
            <a:ext cx="7923213" cy="1143000"/>
            <a:chOff x="384" y="255"/>
            <a:chExt cx="4991" cy="720"/>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547"/>
            </a:xfrm>
            <a:prstGeom prst="rect">
              <a:avLst/>
            </a:prstGeom>
            <a:noFill/>
            <a:ln w="9525">
              <a:noFill/>
              <a:miter lim="800000"/>
              <a:headEnd/>
              <a:tailEnd/>
            </a:ln>
          </p:spPr>
          <p:txBody>
            <a:bodyPr>
              <a:spAutoFit/>
            </a:bodyPr>
            <a:lstStyle/>
            <a:p>
              <a:pPr>
                <a:lnSpc>
                  <a:spcPct val="90000"/>
                </a:lnSpc>
                <a:spcBef>
                  <a:spcPct val="0"/>
                </a:spcBef>
              </a:pPr>
              <a:r>
                <a:rPr kumimoji="1" lang="zh-CN" altLang="en-US" sz="2800" baseline="0" dirty="0">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2</a:t>
              </a:r>
              <a:r>
                <a:rPr kumimoji="1" lang="en-US" altLang="zh-CN" sz="2800" baseline="0" dirty="0" smtClean="0">
                  <a:solidFill>
                    <a:schemeClr val="accent2"/>
                  </a:solidFill>
                  <a:latin typeface="黑体" pitchFamily="2" charset="-122"/>
                  <a:ea typeface="黑体" pitchFamily="2" charset="-122"/>
                </a:rPr>
                <a:t>.</a:t>
              </a:r>
              <a:r>
                <a:rPr kumimoji="1" lang="zh-CN" altLang="en-US" sz="2800" dirty="0" smtClean="0">
                  <a:solidFill>
                    <a:srgbClr val="7030A0"/>
                  </a:solidFill>
                  <a:ea typeface="黑体" pitchFamily="2" charset="-122"/>
                </a:rPr>
                <a:t>插入：</a:t>
              </a:r>
              <a:r>
                <a:rPr kumimoji="1" lang="zh-CN" altLang="en-US" sz="2800" baseline="0" dirty="0" smtClean="0">
                  <a:solidFill>
                    <a:schemeClr val="accent2"/>
                  </a:solidFill>
                  <a:latin typeface="黑体" pitchFamily="2" charset="-122"/>
                  <a:ea typeface="黑体" pitchFamily="2" charset="-122"/>
                </a:rPr>
                <a:t>在</a:t>
              </a:r>
              <a:r>
                <a:rPr kumimoji="1" lang="zh-CN" altLang="en-US" sz="2800" baseline="0" dirty="0">
                  <a:solidFill>
                    <a:schemeClr val="accent2"/>
                  </a:solidFill>
                  <a:latin typeface="黑体" pitchFamily="2" charset="-122"/>
                  <a:ea typeface="黑体" pitchFamily="2" charset="-122"/>
                </a:rPr>
                <a:t>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a:t>
              </a:r>
              <a:r>
                <a:rPr kumimoji="1" lang="zh-CN" altLang="en-US" sz="2800" baseline="0" dirty="0" smtClean="0">
                  <a:solidFill>
                    <a:schemeClr val="accent2"/>
                  </a:solidFill>
                  <a:latin typeface="黑体" pitchFamily="2" charset="-122"/>
                  <a:ea typeface="黑体" pitchFamily="2" charset="-122"/>
                </a:rPr>
                <a:t>表</a:t>
              </a:r>
              <a:r>
                <a:rPr kumimoji="1" lang="en-US" altLang="zh-CN" sz="2800" dirty="0" smtClean="0">
                  <a:solidFill>
                    <a:schemeClr val="accent2"/>
                  </a:solidFill>
                  <a:ea typeface="黑体" pitchFamily="2" charset="-122"/>
                </a:rPr>
                <a:t>list</a:t>
              </a:r>
              <a:r>
                <a:rPr kumimoji="1" lang="zh-CN" altLang="en-US" sz="2800" baseline="0" dirty="0" smtClean="0">
                  <a:solidFill>
                    <a:schemeClr val="accent2"/>
                  </a:solidFill>
                  <a:latin typeface="黑体" pitchFamily="2" charset="-122"/>
                  <a:ea typeface="黑体" pitchFamily="2" charset="-122"/>
                </a:rPr>
                <a:t>的</a:t>
              </a:r>
              <a:r>
                <a:rPr kumimoji="1" lang="zh-CN" altLang="en-US" sz="2800" baseline="0" dirty="0">
                  <a:solidFill>
                    <a:schemeClr val="accent2"/>
                  </a:solidFill>
                  <a:latin typeface="黑体" pitchFamily="2" charset="-122"/>
                  <a:ea typeface="黑体" pitchFamily="2" charset="-122"/>
                </a:rPr>
                <a:t>第</a:t>
              </a:r>
              <a:r>
                <a:rPr kumimoji="1" lang="en-US" altLang="zh-CN" sz="2800" baseline="0" dirty="0" err="1">
                  <a:solidFill>
                    <a:schemeClr val="accent2"/>
                  </a:solidFill>
                  <a:ea typeface="黑体" pitchFamily="2" charset="-122"/>
                </a:rPr>
                <a:t>i</a:t>
              </a:r>
              <a:r>
                <a:rPr kumimoji="1" lang="zh-CN" altLang="en-US" sz="2800" baseline="0" dirty="0">
                  <a:solidFill>
                    <a:schemeClr val="accent2"/>
                  </a:solidFill>
                  <a:latin typeface="黑体" pitchFamily="2" charset="-122"/>
                  <a:ea typeface="黑体" pitchFamily="2" charset="-122"/>
                </a:rPr>
                <a:t>个位置上插入</a:t>
              </a:r>
              <a:r>
                <a:rPr kumimoji="1" lang="zh-CN" altLang="en-US" sz="2800" baseline="0" dirty="0" smtClean="0">
                  <a:solidFill>
                    <a:schemeClr val="accent2"/>
                  </a:solidFill>
                  <a:latin typeface="黑体" pitchFamily="2" charset="-122"/>
                  <a:ea typeface="黑体" pitchFamily="2" charset="-122"/>
                </a:rPr>
                <a:t>一个</a:t>
              </a:r>
              <a:r>
                <a:rPr kumimoji="1" lang="zh-CN" altLang="en-US" sz="2800" baseline="0" dirty="0">
                  <a:solidFill>
                    <a:schemeClr val="accent2"/>
                  </a:solidFill>
                  <a:latin typeface="黑体" pitchFamily="2" charset="-122"/>
                  <a:ea typeface="黑体" pitchFamily="2" charset="-122"/>
                </a:rPr>
                <a:t>新的数据元素</a:t>
              </a:r>
              <a:r>
                <a:rPr kumimoji="1" lang="en-US" altLang="zh-CN" sz="2800" baseline="0" dirty="0" smtClean="0">
                  <a:solidFill>
                    <a:schemeClr val="accent2"/>
                  </a:solidFill>
                  <a:ea typeface="黑体" pitchFamily="2" charset="-122"/>
                </a:rPr>
                <a:t>item</a:t>
              </a:r>
              <a:endParaRPr kumimoji="1" lang="en-US" altLang="zh-CN" sz="2800" baseline="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2"/>
                                        </p:tgtEl>
                                        <p:attrNameLst>
                                          <p:attrName>style.visibility</p:attrName>
                                        </p:attrNameLst>
                                      </p:cBhvr>
                                      <p:to>
                                        <p:strVal val="visible"/>
                                      </p:to>
                                    </p:set>
                                    <p:animEffect transition="in" filter="wipe(up)">
                                      <p:cBhvr>
                                        <p:cTn id="7" dur="500"/>
                                        <p:tgtEl>
                                          <p:spTgt spid="578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78563"/>
                                        </p:tgtEl>
                                        <p:attrNameLst>
                                          <p:attrName>style.visibility</p:attrName>
                                        </p:attrNameLst>
                                      </p:cBhvr>
                                      <p:to>
                                        <p:strVal val="visible"/>
                                      </p:to>
                                    </p:set>
                                    <p:animEffect transition="in" filter="wipe(up)">
                                      <p:cBhvr>
                                        <p:cTn id="18" dur="500"/>
                                        <p:tgtEl>
                                          <p:spTgt spid="578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autoUpdateAnimBg="0"/>
      <p:bldP spid="5785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838200" y="1143000"/>
            <a:ext cx="7239000" cy="4878288"/>
          </a:xfrm>
          <a:prstGeom prst="rect">
            <a:avLst/>
          </a:prstGeom>
          <a:solidFill>
            <a:srgbClr val="FFFFBD"/>
          </a:solidFill>
          <a:ln w="9525">
            <a:noFill/>
            <a:miter lim="800000"/>
            <a:headEnd/>
            <a:tailEnd/>
          </a:ln>
          <a:effectLst>
            <a:outerShdw dist="269408" dir="2700000" algn="ctr" rotWithShape="0">
              <a:srgbClr val="B2B2B2"/>
            </a:outerShdw>
          </a:effectLst>
        </p:spPr>
        <p:txBody>
          <a:bodyPr wrap="none" anchor="ctr"/>
          <a:lstStyle/>
          <a:p>
            <a:endParaRPr lang="zh-CN" altLang="en-US"/>
          </a:p>
        </p:txBody>
      </p:sp>
      <p:sp>
        <p:nvSpPr>
          <p:cNvPr id="48131" name="Oval 6"/>
          <p:cNvSpPr>
            <a:spLocks noChangeArrowheads="1"/>
          </p:cNvSpPr>
          <p:nvPr/>
        </p:nvSpPr>
        <p:spPr bwMode="auto">
          <a:xfrm>
            <a:off x="1066800" y="762000"/>
            <a:ext cx="2438400" cy="650875"/>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anchor="ctr"/>
          <a:lstStyle/>
          <a:p>
            <a:endParaRPr lang="zh-CN" altLang="en-US"/>
          </a:p>
        </p:txBody>
      </p:sp>
      <p:sp>
        <p:nvSpPr>
          <p:cNvPr id="48132" name="Text Box 7"/>
          <p:cNvSpPr txBox="1">
            <a:spLocks noChangeArrowheads="1"/>
          </p:cNvSpPr>
          <p:nvPr/>
        </p:nvSpPr>
        <p:spPr bwMode="auto">
          <a:xfrm rot="-953939">
            <a:off x="955675" y="682696"/>
            <a:ext cx="2590800" cy="707886"/>
          </a:xfrm>
          <a:prstGeom prst="rect">
            <a:avLst/>
          </a:prstGeom>
          <a:noFill/>
          <a:ln w="12700" cap="sq">
            <a:noFill/>
            <a:miter lim="800000"/>
            <a:headEnd/>
            <a:tailEnd/>
          </a:ln>
          <a:effectLst>
            <a:outerShdw dist="35921" dir="2700000" algn="ctr" rotWithShape="0">
              <a:schemeClr val="bg1"/>
            </a:outerShdw>
          </a:effectLst>
        </p:spPr>
        <p:txBody>
          <a:bodyPr>
            <a:spAutoFit/>
          </a:bodyPr>
          <a:lstStyle/>
          <a:p>
            <a:pPr eaLnBrk="0" fontAlgn="t" hangingPunct="0">
              <a:spcBef>
                <a:spcPct val="50000"/>
              </a:spcBef>
              <a:spcAft>
                <a:spcPct val="0"/>
              </a:spcAft>
            </a:pPr>
            <a:r>
              <a:rPr kumimoji="1" lang="zh-CN" altLang="en-US" sz="4000" b="1" i="1" dirty="0">
                <a:solidFill>
                  <a:srgbClr val="FFFF00"/>
                </a:solidFill>
                <a:latin typeface="Times New Roman" pitchFamily="18" charset="0"/>
                <a:ea typeface="黑体" pitchFamily="2" charset="-122"/>
              </a:rPr>
              <a:t>本章内容</a:t>
            </a:r>
          </a:p>
        </p:txBody>
      </p:sp>
      <p:sp>
        <p:nvSpPr>
          <p:cNvPr id="284680" name="Text Box 8">
            <a:hlinkClick r:id="rId2" action="ppaction://hlinksldjump"/>
          </p:cNvPr>
          <p:cNvSpPr txBox="1">
            <a:spLocks noChangeArrowheads="1"/>
          </p:cNvSpPr>
          <p:nvPr/>
        </p:nvSpPr>
        <p:spPr bwMode="auto">
          <a:xfrm>
            <a:off x="1377950" y="1658938"/>
            <a:ext cx="5251450" cy="579437"/>
          </a:xfrm>
          <a:prstGeom prst="rect">
            <a:avLst/>
          </a:prstGeom>
          <a:noFill/>
          <a:ln w="9525">
            <a:noFill/>
            <a:miter lim="800000"/>
            <a:headEnd/>
            <a:tailEnd/>
          </a:ln>
        </p:spPr>
        <p:txBody>
          <a:bodyPr>
            <a:spAutoFit/>
          </a:bodyPr>
          <a:lstStyle/>
          <a:p>
            <a:r>
              <a:rPr kumimoji="1" lang="zh-CN" altLang="en-US" sz="3200" b="1" baseline="0" dirty="0">
                <a:solidFill>
                  <a:srgbClr val="000099"/>
                </a:solidFill>
                <a:ea typeface="幼圆" pitchFamily="49" charset="-122"/>
              </a:rPr>
              <a:t> 2.1</a:t>
            </a:r>
            <a:r>
              <a:rPr kumimoji="1" lang="zh-CN" altLang="en-US" sz="3200" b="1" baseline="0" dirty="0">
                <a:solidFill>
                  <a:srgbClr val="000099"/>
                </a:solidFill>
                <a:latin typeface="幼圆" pitchFamily="49" charset="-122"/>
                <a:ea typeface="幼圆" pitchFamily="49" charset="-122"/>
              </a:rPr>
              <a:t>  线性表的基本概念</a:t>
            </a:r>
            <a:endParaRPr lang="zh-CN" altLang="en-US" sz="2400" b="1" baseline="0" dirty="0">
              <a:solidFill>
                <a:srgbClr val="000099"/>
              </a:solidFill>
              <a:latin typeface="幼圆" pitchFamily="49" charset="-122"/>
              <a:ea typeface="幼圆" pitchFamily="49" charset="-122"/>
            </a:endParaRPr>
          </a:p>
        </p:txBody>
      </p:sp>
      <p:sp>
        <p:nvSpPr>
          <p:cNvPr id="284681" name="Rectangle 9">
            <a:hlinkClick r:id="rId3" action="ppaction://hlinksldjump"/>
          </p:cNvPr>
          <p:cNvSpPr>
            <a:spLocks noChangeArrowheads="1"/>
          </p:cNvSpPr>
          <p:nvPr/>
        </p:nvSpPr>
        <p:spPr bwMode="auto">
          <a:xfrm>
            <a:off x="1371600" y="2174875"/>
            <a:ext cx="58674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 2.2</a:t>
            </a:r>
            <a:r>
              <a:rPr kumimoji="1" lang="zh-CN" altLang="en-US" sz="3200" b="1" baseline="0" dirty="0">
                <a:solidFill>
                  <a:srgbClr val="000099"/>
                </a:solidFill>
                <a:latin typeface="幼圆" pitchFamily="49" charset="-122"/>
                <a:ea typeface="幼圆" pitchFamily="49" charset="-122"/>
              </a:rPr>
              <a:t>  线性表的顺序存储结构</a:t>
            </a:r>
          </a:p>
        </p:txBody>
      </p:sp>
      <p:sp>
        <p:nvSpPr>
          <p:cNvPr id="284682" name="Rectangle 10">
            <a:hlinkClick r:id="rId4" action="ppaction://hlinksldjump"/>
          </p:cNvPr>
          <p:cNvSpPr>
            <a:spLocks noChangeArrowheads="1"/>
          </p:cNvSpPr>
          <p:nvPr/>
        </p:nvSpPr>
        <p:spPr bwMode="auto">
          <a:xfrm>
            <a:off x="1484313" y="2697163"/>
            <a:ext cx="5754687" cy="579437"/>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2.3</a:t>
            </a:r>
            <a:r>
              <a:rPr kumimoji="1" lang="zh-CN" altLang="en-US" sz="3200" b="1" baseline="0" dirty="0">
                <a:solidFill>
                  <a:srgbClr val="000099"/>
                </a:solidFill>
                <a:latin typeface="幼圆" pitchFamily="49" charset="-122"/>
                <a:ea typeface="幼圆" pitchFamily="49" charset="-122"/>
              </a:rPr>
              <a:t>  线性链表及其操作</a:t>
            </a:r>
          </a:p>
        </p:txBody>
      </p:sp>
      <p:sp>
        <p:nvSpPr>
          <p:cNvPr id="284683" name="Rectangle 11">
            <a:hlinkClick r:id="rId5" action="ppaction://hlinksldjump"/>
          </p:cNvPr>
          <p:cNvSpPr>
            <a:spLocks noChangeArrowheads="1"/>
          </p:cNvSpPr>
          <p:nvPr/>
        </p:nvSpPr>
        <p:spPr bwMode="auto">
          <a:xfrm>
            <a:off x="1462088" y="3241675"/>
            <a:ext cx="47863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2.4</a:t>
            </a:r>
            <a:r>
              <a:rPr kumimoji="1" lang="zh-CN" altLang="en-US" sz="3200" b="1" baseline="0"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462088" y="3781425"/>
            <a:ext cx="46339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2.5</a:t>
            </a:r>
            <a:r>
              <a:rPr kumimoji="1" lang="zh-CN" altLang="en-US" sz="3200" b="1" baseline="0"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352550" y="4365625"/>
            <a:ext cx="49530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aseline="0" dirty="0">
                <a:solidFill>
                  <a:srgbClr val="B2B2B2"/>
                </a:solidFill>
                <a:ea typeface="幼圆" pitchFamily="49" charset="-122"/>
              </a:rPr>
              <a:t> </a:t>
            </a:r>
            <a:r>
              <a:rPr kumimoji="1" lang="zh-CN" altLang="en-US" sz="3200" b="1" dirty="0">
                <a:solidFill>
                  <a:srgbClr val="000099"/>
                </a:solidFill>
                <a:latin typeface="幼圆" pitchFamily="49" charset="-122"/>
                <a:ea typeface="幼圆" pitchFamily="49" charset="-122"/>
              </a:rPr>
              <a:t>2.6  </a:t>
            </a:r>
            <a:r>
              <a:rPr kumimoji="1" lang="zh-CN" altLang="en-US" sz="3200" b="1" dirty="0" smtClean="0">
                <a:solidFill>
                  <a:srgbClr val="000099"/>
                </a:solidFill>
                <a:latin typeface="幼圆" pitchFamily="49" charset="-122"/>
                <a:ea typeface="幼圆" pitchFamily="49" charset="-122"/>
              </a:rPr>
              <a:t>链表应用</a:t>
            </a:r>
            <a:r>
              <a:rPr kumimoji="1" lang="zh-CN" altLang="en-US" sz="3200" b="1" dirty="0">
                <a:solidFill>
                  <a:srgbClr val="000099"/>
                </a:solidFill>
                <a:latin typeface="幼圆" pitchFamily="49" charset="-122"/>
                <a:ea typeface="幼圆" pitchFamily="49" charset="-122"/>
              </a:rPr>
              <a:t>举例</a:t>
            </a:r>
          </a:p>
        </p:txBody>
      </p:sp>
      <p:grpSp>
        <p:nvGrpSpPr>
          <p:cNvPr id="2" name="Group 81"/>
          <p:cNvGrpSpPr>
            <a:grpSpLocks/>
          </p:cNvGrpSpPr>
          <p:nvPr/>
        </p:nvGrpSpPr>
        <p:grpSpPr bwMode="auto">
          <a:xfrm>
            <a:off x="1295400" y="2613025"/>
            <a:ext cx="6591300" cy="2544167"/>
            <a:chOff x="816" y="1718"/>
            <a:chExt cx="4152" cy="1186"/>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1186"/>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300" baseline="0">
                  <a:solidFill>
                    <a:srgbClr val="FF3300"/>
                  </a:solidFill>
                  <a:latin typeface="黑体" pitchFamily="2" charset="-122"/>
                  <a:ea typeface="黑体" pitchFamily="2" charset="-122"/>
                </a:rPr>
                <a:t>链</a:t>
              </a:r>
            </a:p>
            <a:p>
              <a:pPr algn="ctr">
                <a:lnSpc>
                  <a:spcPct val="85000"/>
                </a:lnSpc>
                <a:spcBef>
                  <a:spcPct val="0"/>
                </a:spcBef>
              </a:pPr>
              <a:r>
                <a:rPr lang="zh-CN" altLang="en-US" sz="2300" baseline="0">
                  <a:solidFill>
                    <a:srgbClr val="FF3300"/>
                  </a:solidFill>
                  <a:latin typeface="黑体" pitchFamily="2" charset="-122"/>
                  <a:ea typeface="黑体" pitchFamily="2" charset="-122"/>
                </a:rPr>
                <a:t>式</a:t>
              </a:r>
            </a:p>
            <a:p>
              <a:pPr algn="ctr">
                <a:lnSpc>
                  <a:spcPct val="85000"/>
                </a:lnSpc>
                <a:spcBef>
                  <a:spcPct val="0"/>
                </a:spcBef>
              </a:pPr>
              <a:r>
                <a:rPr lang="zh-CN" altLang="en-US" sz="2300" baseline="0">
                  <a:solidFill>
                    <a:srgbClr val="FF3300"/>
                  </a:solidFill>
                  <a:latin typeface="黑体" pitchFamily="2" charset="-122"/>
                  <a:ea typeface="黑体" pitchFamily="2" charset="-122"/>
                </a:rPr>
                <a:t>存</a:t>
              </a:r>
            </a:p>
            <a:p>
              <a:pPr algn="ctr">
                <a:lnSpc>
                  <a:spcPct val="85000"/>
                </a:lnSpc>
                <a:spcBef>
                  <a:spcPct val="0"/>
                </a:spcBef>
              </a:pPr>
              <a:r>
                <a:rPr lang="zh-CN" altLang="en-US" sz="2300" baseline="0">
                  <a:solidFill>
                    <a:srgbClr val="FF3300"/>
                  </a:solidFill>
                  <a:latin typeface="黑体" pitchFamily="2" charset="-122"/>
                  <a:ea typeface="黑体" pitchFamily="2" charset="-122"/>
                </a:rPr>
                <a:t>储</a:t>
              </a:r>
            </a:p>
            <a:p>
              <a:pPr algn="ctr">
                <a:lnSpc>
                  <a:spcPct val="85000"/>
                </a:lnSpc>
                <a:spcBef>
                  <a:spcPct val="0"/>
                </a:spcBef>
              </a:pPr>
              <a:r>
                <a:rPr lang="zh-CN" altLang="en-US" sz="2300" baseline="0">
                  <a:solidFill>
                    <a:srgbClr val="FF3300"/>
                  </a:solidFill>
                  <a:latin typeface="黑体" pitchFamily="2" charset="-122"/>
                  <a:ea typeface="黑体" pitchFamily="2" charset="-122"/>
                </a:rPr>
                <a:t>结</a:t>
              </a:r>
            </a:p>
            <a:p>
              <a:pPr algn="ctr">
                <a:lnSpc>
                  <a:spcPct val="85000"/>
                </a:lnSpc>
                <a:spcBef>
                  <a:spcPct val="0"/>
                </a:spcBef>
              </a:pPr>
              <a:r>
                <a:rPr lang="zh-CN" altLang="en-US" sz="2300" baseline="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6072188" y="4221163"/>
            <a:ext cx="1293812" cy="107632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200" baseline="0">
                  <a:solidFill>
                    <a:srgbClr val="FF0000"/>
                  </a:solidFill>
                  <a:ea typeface="华文彩云" pitchFamily="2" charset="-122"/>
                </a:rPr>
                <a:t>重点</a:t>
              </a:r>
              <a:endParaRPr kumimoji="1" lang="zh-CN" altLang="en-US" sz="2400" b="0" baseline="0">
                <a:solidFill>
                  <a:schemeClr val="tx1"/>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408113" y="9525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a:solidFill>
                  <a:srgbClr val="002C84"/>
                </a:solidFill>
              </a:rPr>
              <a:t> ( </a:t>
            </a:r>
            <a:r>
              <a:rPr lang="en-US" altLang="zh-CN" sz="2800" baseline="0">
                <a:solidFill>
                  <a:srgbClr val="002C84"/>
                </a:solidFill>
              </a:rPr>
              <a:t>a</a:t>
            </a:r>
            <a:r>
              <a:rPr lang="en-US" altLang="zh-CN" sz="2800" baseline="-25000">
                <a:solidFill>
                  <a:srgbClr val="002C84"/>
                </a:solidFill>
              </a:rPr>
              <a:t>1</a:t>
            </a:r>
            <a:r>
              <a:rPr lang="en-US" altLang="zh-CN" sz="2800" baseline="0">
                <a:solidFill>
                  <a:srgbClr val="002C84"/>
                </a:solidFill>
              </a:rPr>
              <a:t>, a</a:t>
            </a:r>
            <a:r>
              <a:rPr lang="en-US" altLang="zh-CN" sz="2800" baseline="-25000">
                <a:solidFill>
                  <a:srgbClr val="002C84"/>
                </a:solidFill>
              </a:rPr>
              <a:t>2</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 a</a:t>
            </a:r>
            <a:r>
              <a:rPr lang="en-US" altLang="zh-CN" sz="2800" baseline="-25000">
                <a:solidFill>
                  <a:srgbClr val="002C84"/>
                </a:solidFill>
              </a:rPr>
              <a:t>i-1</a:t>
            </a:r>
            <a:r>
              <a:rPr lang="en-US" altLang="zh-CN" sz="2800" baseline="0">
                <a:solidFill>
                  <a:srgbClr val="002C84"/>
                </a:solidFill>
              </a:rPr>
              <a:t>, a</a:t>
            </a:r>
            <a:r>
              <a:rPr lang="en-US" altLang="zh-CN" sz="2800" baseline="-25000">
                <a:solidFill>
                  <a:srgbClr val="002C84"/>
                </a:solidFill>
              </a:rPr>
              <a:t>i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i+1</a:t>
            </a:r>
            <a:r>
              <a:rPr lang="en-US" altLang="zh-CN" sz="2800" baseline="0">
                <a:solidFill>
                  <a:srgbClr val="002C84"/>
                </a:solidFill>
              </a:rPr>
              <a:t>, </a:t>
            </a:r>
            <a:r>
              <a:rPr lang="en-US" altLang="zh-CN" sz="2800" baseline="-25000">
                <a:solidFill>
                  <a:srgbClr val="002C84"/>
                </a:solidFill>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a:t>
            </a:r>
            <a:r>
              <a:rPr lang="en-US" altLang="zh-CN" sz="2800" baseline="-25000">
                <a:solidFill>
                  <a:srgbClr val="002C84"/>
                </a:solidFill>
              </a:rPr>
              <a:t>n-1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n  </a:t>
            </a:r>
            <a:r>
              <a:rPr lang="en-US" altLang="zh-CN" sz="2800" baseline="0">
                <a:solidFill>
                  <a:srgbClr val="002C84"/>
                </a:solidFill>
              </a:rPr>
              <a:t>)</a:t>
            </a:r>
            <a:r>
              <a:rPr lang="zh-CN" altLang="en-US" sz="2800" b="0" baseline="0">
                <a:solidFill>
                  <a:srgbClr val="002C84"/>
                </a:solidFill>
                <a:latin typeface="楷体_GB2312" pitchFamily="49" charset="-122"/>
              </a:rPr>
              <a:t>	</a:t>
            </a:r>
            <a:endParaRPr lang="en-US" altLang="zh-CN" sz="2800" b="0" baseline="0">
              <a:solidFill>
                <a:srgbClr val="002C84"/>
              </a:solidFill>
              <a:latin typeface="楷体_GB2312" pitchFamily="49" charset="-122"/>
            </a:endParaRPr>
          </a:p>
        </p:txBody>
      </p:sp>
      <p:sp>
        <p:nvSpPr>
          <p:cNvPr id="296963" name="Rectangle 3"/>
          <p:cNvSpPr>
            <a:spLocks noChangeArrowheads="1"/>
          </p:cNvSpPr>
          <p:nvPr/>
        </p:nvSpPr>
        <p:spPr bwMode="auto">
          <a:xfrm>
            <a:off x="4113213" y="1066800"/>
            <a:ext cx="2971800" cy="457200"/>
          </a:xfrm>
          <a:prstGeom prst="rect">
            <a:avLst/>
          </a:prstGeom>
          <a:noFill/>
          <a:ln w="19050">
            <a:solidFill>
              <a:srgbClr val="FF0000"/>
            </a:solidFill>
            <a:prstDash val="lgDash"/>
            <a:miter lim="800000"/>
            <a:headEnd/>
            <a:tailEnd/>
          </a:ln>
        </p:spPr>
        <p:txBody>
          <a:bodyPr wrap="none" anchor="ctr"/>
          <a:lstStyle/>
          <a:p>
            <a:endParaRPr lang="zh-CN" altLang="en-US"/>
          </a:p>
        </p:txBody>
      </p:sp>
      <p:sp>
        <p:nvSpPr>
          <p:cNvPr id="296964" name="Text Box 4"/>
          <p:cNvSpPr txBox="1">
            <a:spLocks noChangeArrowheads="1"/>
          </p:cNvSpPr>
          <p:nvPr/>
        </p:nvSpPr>
        <p:spPr bwMode="auto">
          <a:xfrm>
            <a:off x="4684713" y="685800"/>
            <a:ext cx="1828800" cy="42703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fontAlgn="base">
              <a:spcBef>
                <a:spcPct val="0"/>
              </a:spcBef>
            </a:pPr>
            <a:r>
              <a:rPr lang="en-US" altLang="zh-CN" sz="2200" baseline="0">
                <a:solidFill>
                  <a:srgbClr val="FF3300"/>
                </a:solidFill>
                <a:ea typeface="宋体" charset="-122"/>
              </a:rPr>
              <a:t>n-i+1</a:t>
            </a:r>
            <a:r>
              <a:rPr lang="zh-CN" altLang="en-US" sz="2200" i="1" baseline="0">
                <a:solidFill>
                  <a:srgbClr val="FF3300"/>
                </a:solidFill>
                <a:ea typeface="黑体" pitchFamily="2" charset="-122"/>
              </a:rPr>
              <a:t>个元素</a:t>
            </a:r>
          </a:p>
        </p:txBody>
      </p:sp>
      <p:sp>
        <p:nvSpPr>
          <p:cNvPr id="296965" name="Text Box 5"/>
          <p:cNvSpPr txBox="1">
            <a:spLocks noChangeArrowheads="1"/>
          </p:cNvSpPr>
          <p:nvPr/>
        </p:nvSpPr>
        <p:spPr bwMode="auto">
          <a:xfrm>
            <a:off x="4335463" y="1504950"/>
            <a:ext cx="2559050" cy="42703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ctr" fontAlgn="base">
              <a:spcBef>
                <a:spcPct val="0"/>
              </a:spcBef>
            </a:pPr>
            <a:r>
              <a:rPr lang="zh-CN" altLang="en-US" sz="2200" i="1" baseline="0">
                <a:solidFill>
                  <a:srgbClr val="FF3300"/>
                </a:solidFill>
                <a:ea typeface="黑体" pitchFamily="2" charset="-122"/>
              </a:rPr>
              <a:t>依次后移一个位置</a:t>
            </a:r>
          </a:p>
        </p:txBody>
      </p:sp>
      <p:sp>
        <p:nvSpPr>
          <p:cNvPr id="296966" name="Text Box 6"/>
          <p:cNvSpPr txBox="1">
            <a:spLocks noChangeArrowheads="1"/>
          </p:cNvSpPr>
          <p:nvPr/>
        </p:nvSpPr>
        <p:spPr bwMode="auto">
          <a:xfrm>
            <a:off x="755650" y="3116263"/>
            <a:ext cx="4751388" cy="519112"/>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2800" baseline="0" dirty="0">
                <a:solidFill>
                  <a:srgbClr val="00B050"/>
                </a:solidFill>
                <a:ea typeface="黑体" pitchFamily="2" charset="-122"/>
              </a:rPr>
              <a:t>正常情况下需要做的工作：</a:t>
            </a:r>
          </a:p>
        </p:txBody>
      </p:sp>
      <p:sp>
        <p:nvSpPr>
          <p:cNvPr id="296967" name="Text Box 7"/>
          <p:cNvSpPr txBox="1">
            <a:spLocks noChangeArrowheads="1"/>
          </p:cNvSpPr>
          <p:nvPr/>
        </p:nvSpPr>
        <p:spPr bwMode="auto">
          <a:xfrm>
            <a:off x="1289050" y="3617913"/>
            <a:ext cx="73152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将第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个元素至第</a:t>
            </a:r>
            <a:r>
              <a:rPr lang="en-US" altLang="zh-CN" sz="2500" baseline="0">
                <a:solidFill>
                  <a:srgbClr val="003399"/>
                </a:solidFill>
                <a:ea typeface="幼圆" pitchFamily="49" charset="-122"/>
              </a:rPr>
              <a:t>n</a:t>
            </a:r>
            <a:r>
              <a:rPr lang="zh-CN" altLang="en-US" sz="2500" baseline="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1296988" y="4010025"/>
            <a:ext cx="58674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将被插入元素插入表的第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1296988" y="4395788"/>
            <a:ext cx="4376737"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(3) </a:t>
            </a:r>
            <a:r>
              <a:rPr lang="zh-CN" altLang="en-US" sz="2500" baseline="0">
                <a:solidFill>
                  <a:srgbClr val="003399"/>
                </a:solidFill>
                <a:latin typeface="幼圆" pitchFamily="49" charset="-122"/>
                <a:ea typeface="幼圆" pitchFamily="49" charset="-122"/>
              </a:rPr>
              <a:t>修改表的长度(表长增</a:t>
            </a:r>
            <a:r>
              <a:rPr lang="zh-CN" altLang="en-US" sz="2500" baseline="0">
                <a:solidFill>
                  <a:srgbClr val="003399"/>
                </a:solidFill>
                <a:ea typeface="幼圆" pitchFamily="49" charset="-122"/>
              </a:rPr>
              <a:t>1</a:t>
            </a:r>
            <a:r>
              <a:rPr lang="zh-CN" altLang="en-US" sz="2500" baseline="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774700" y="4926013"/>
            <a:ext cx="5233988" cy="523875"/>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fontAlgn="base">
              <a:spcBef>
                <a:spcPct val="0"/>
              </a:spcBef>
            </a:pPr>
            <a:r>
              <a:rPr lang="zh-CN" altLang="en-US" sz="2800" baseline="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1281113" y="5403850"/>
            <a:ext cx="273685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1260475" y="5797550"/>
            <a:ext cx="3527425"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插入位置是否合适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57"/>
          <p:cNvGrpSpPr>
            <a:grpSpLocks/>
          </p:cNvGrpSpPr>
          <p:nvPr/>
        </p:nvGrpSpPr>
        <p:grpSpPr bwMode="auto">
          <a:xfrm>
            <a:off x="2700338" y="2166938"/>
            <a:ext cx="1223962" cy="503237"/>
            <a:chOff x="1701" y="1365"/>
            <a:chExt cx="771" cy="31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1466" name="Text Box 15"/>
            <p:cNvSpPr txBox="1">
              <a:spLocks noChangeArrowheads="1"/>
            </p:cNvSpPr>
            <p:nvPr/>
          </p:nvSpPr>
          <p:spPr bwMode="auto">
            <a:xfrm>
              <a:off x="1763" y="1365"/>
              <a:ext cx="709" cy="31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700" baseline="0">
                  <a:solidFill>
                    <a:srgbClr val="FF3300"/>
                  </a:solidFill>
                  <a:ea typeface="宋体" charset="-122"/>
                </a:rPr>
                <a:t>item</a:t>
              </a:r>
            </a:p>
          </p:txBody>
        </p:sp>
      </p:grpSp>
      <p:grpSp>
        <p:nvGrpSpPr>
          <p:cNvPr id="3" name="Group 43"/>
          <p:cNvGrpSpPr>
            <a:grpSpLocks/>
          </p:cNvGrpSpPr>
          <p:nvPr/>
        </p:nvGrpSpPr>
        <p:grpSpPr bwMode="auto">
          <a:xfrm>
            <a:off x="6372225" y="2174875"/>
            <a:ext cx="2362200" cy="533400"/>
            <a:chOff x="4080" y="1272"/>
            <a:chExt cx="1488" cy="336"/>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2600" b="0"/>
            </a:p>
          </p:txBody>
        </p:sp>
        <p:sp>
          <p:nvSpPr>
            <p:cNvPr id="61464" name="Rectangle 29"/>
            <p:cNvSpPr>
              <a:spLocks noChangeArrowheads="1"/>
            </p:cNvSpPr>
            <p:nvPr/>
          </p:nvSpPr>
          <p:spPr bwMode="auto">
            <a:xfrm>
              <a:off x="4137" y="1293"/>
              <a:ext cx="1431" cy="298"/>
            </a:xfrm>
            <a:prstGeom prst="rect">
              <a:avLst/>
            </a:prstGeom>
            <a:noFill/>
            <a:ln w="12700" cap="sq">
              <a:noFill/>
              <a:miter lim="800000"/>
              <a:headEnd/>
              <a:tailEnd/>
            </a:ln>
          </p:spPr>
          <p:txBody>
            <a:bodyPr>
              <a:spAutoFit/>
            </a:bodyPr>
            <a:lstStyle/>
            <a:p>
              <a:r>
                <a:rPr lang="en-US" altLang="zh-CN" sz="2500" baseline="0" dirty="0" smtClean="0">
                  <a:solidFill>
                    <a:srgbClr val="000099"/>
                  </a:solidFill>
                </a:rPr>
                <a:t>A[j+1</a:t>
              </a:r>
              <a:r>
                <a:rPr lang="en-US" altLang="zh-CN" sz="2500" baseline="0" dirty="0">
                  <a:solidFill>
                    <a:srgbClr val="000099"/>
                  </a:solidFill>
                </a:rPr>
                <a:t>]</a:t>
              </a:r>
              <a:r>
                <a:rPr lang="en-US" altLang="zh-CN" sz="2500" baseline="0" dirty="0">
                  <a:solidFill>
                    <a:srgbClr val="000099"/>
                  </a:solidFill>
                  <a:sym typeface="Symbol" pitchFamily="18" charset="2"/>
                </a:rPr>
                <a:t>=</a:t>
              </a:r>
              <a:r>
                <a:rPr lang="en-US" altLang="zh-CN" sz="2500" baseline="0" dirty="0" smtClean="0">
                  <a:solidFill>
                    <a:srgbClr val="000099"/>
                  </a:solidFill>
                </a:rPr>
                <a:t>A[</a:t>
              </a:r>
              <a:r>
                <a:rPr lang="en-US" altLang="zh-CN" sz="2500" dirty="0" smtClean="0">
                  <a:solidFill>
                    <a:srgbClr val="000099"/>
                  </a:solidFill>
                </a:rPr>
                <a:t>j</a:t>
              </a:r>
              <a:r>
                <a:rPr lang="en-US" altLang="zh-CN" sz="2500" baseline="0" dirty="0" smtClean="0">
                  <a:solidFill>
                    <a:srgbClr val="000099"/>
                  </a:solidFill>
                </a:rPr>
                <a:t>]；</a:t>
              </a:r>
              <a:endParaRPr lang="en-US" altLang="zh-CN" sz="2500" baseline="-25000" dirty="0">
                <a:solidFill>
                  <a:srgbClr val="000099"/>
                </a:solidFill>
              </a:endParaRPr>
            </a:p>
          </p:txBody>
        </p:sp>
      </p:grpSp>
      <p:grpSp>
        <p:nvGrpSpPr>
          <p:cNvPr id="4" name="Group 42"/>
          <p:cNvGrpSpPr>
            <a:grpSpLocks/>
          </p:cNvGrpSpPr>
          <p:nvPr/>
        </p:nvGrpSpPr>
        <p:grpSpPr bwMode="auto">
          <a:xfrm>
            <a:off x="3779912" y="5229200"/>
            <a:ext cx="3099024" cy="571500"/>
            <a:chOff x="2304" y="3300"/>
            <a:chExt cx="1392" cy="360"/>
          </a:xfrm>
        </p:grpSpPr>
        <p:sp>
          <p:nvSpPr>
            <p:cNvPr id="61458" name="Text Box 31"/>
            <p:cNvSpPr txBox="1">
              <a:spLocks noChangeArrowheads="1"/>
            </p:cNvSpPr>
            <p:nvPr/>
          </p:nvSpPr>
          <p:spPr bwMode="auto">
            <a:xfrm>
              <a:off x="2304" y="3300"/>
              <a:ext cx="1392" cy="336"/>
            </a:xfrm>
            <a:prstGeom prst="rect">
              <a:avLst/>
            </a:prstGeom>
            <a:noFill/>
            <a:ln w="12700" cap="sq">
              <a:noFill/>
              <a:miter lim="800000"/>
              <a:headEnd/>
              <a:tailEnd/>
            </a:ln>
          </p:spPr>
          <p:txBody>
            <a:bodyPr>
              <a:spAutoFit/>
            </a:bodyPr>
            <a:lstStyle/>
            <a:p>
              <a:r>
                <a:rPr lang="en-US" altLang="zh-CN" sz="4400" dirty="0">
                  <a:solidFill>
                    <a:srgbClr val="000078"/>
                  </a:solidFill>
                </a:rPr>
                <a:t>n=</a:t>
              </a:r>
              <a:r>
                <a:rPr lang="en-US" altLang="zh-CN" sz="4400" dirty="0" err="1">
                  <a:solidFill>
                    <a:srgbClr val="000078"/>
                  </a:solidFill>
                </a:rPr>
                <a:t>MaxSize</a:t>
              </a:r>
              <a:endParaRPr lang="en-US" altLang="zh-CN" sz="44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4643438" y="5805488"/>
            <a:ext cx="3384550" cy="457200"/>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chemeClr val="accent2"/>
                </a:solidFill>
                <a:ea typeface="幼圆" pitchFamily="49" charset="-122"/>
              </a:rPr>
              <a:t>(</a:t>
            </a:r>
            <a:r>
              <a:rPr lang="zh-CN" altLang="en-US" sz="2400" baseline="0" dirty="0">
                <a:solidFill>
                  <a:schemeClr val="accent2"/>
                </a:solidFill>
                <a:latin typeface="幼圆" pitchFamily="49" charset="-122"/>
                <a:ea typeface="幼圆" pitchFamily="49" charset="-122"/>
              </a:rPr>
              <a:t>正常位置</a:t>
            </a:r>
            <a:r>
              <a:rPr lang="zh-CN" altLang="en-US" sz="2400" baseline="0" dirty="0" smtClean="0">
                <a:solidFill>
                  <a:schemeClr val="accent2"/>
                </a:solidFill>
                <a:latin typeface="幼圆" pitchFamily="49" charset="-122"/>
                <a:ea typeface="幼圆" pitchFamily="49" charset="-122"/>
              </a:rPr>
              <a:t>:</a:t>
            </a:r>
            <a:r>
              <a:rPr lang="en-US" altLang="zh-CN" sz="2400" dirty="0" smtClean="0">
                <a:solidFill>
                  <a:schemeClr val="accent2"/>
                </a:solidFill>
                <a:ea typeface="幼圆" pitchFamily="49" charset="-122"/>
              </a:rPr>
              <a:t>0</a:t>
            </a:r>
            <a:r>
              <a:rPr lang="zh-CN" altLang="en-US" sz="2400" baseline="0" dirty="0" smtClean="0">
                <a:solidFill>
                  <a:schemeClr val="accent2"/>
                </a:solidFill>
                <a:ea typeface="幼圆" pitchFamily="49" charset="-122"/>
              </a:rPr>
              <a:t>≤</a:t>
            </a:r>
            <a:r>
              <a:rPr lang="en-US" altLang="zh-CN" sz="2400" baseline="0" dirty="0" err="1">
                <a:solidFill>
                  <a:schemeClr val="accent2"/>
                </a:solidFill>
                <a:ea typeface="幼圆" pitchFamily="49" charset="-122"/>
              </a:rPr>
              <a:t>i≤</a:t>
            </a:r>
            <a:r>
              <a:rPr lang="en-US" altLang="zh-CN" sz="2400" baseline="0" dirty="0" err="1" smtClean="0">
                <a:solidFill>
                  <a:schemeClr val="accent2"/>
                </a:solidFill>
                <a:ea typeface="幼圆" pitchFamily="49" charset="-122"/>
              </a:rPr>
              <a:t>n</a:t>
            </a:r>
            <a:r>
              <a:rPr lang="en-US" altLang="zh-CN" sz="2400" baseline="0" dirty="0" smtClean="0">
                <a:solidFill>
                  <a:schemeClr val="accent2"/>
                </a:solidFill>
                <a:ea typeface="幼圆" pitchFamily="49" charset="-122"/>
              </a:rPr>
              <a:t>)</a:t>
            </a:r>
            <a:endParaRPr lang="en-US" altLang="zh-CN" sz="2400" baseline="0" dirty="0">
              <a:solidFill>
                <a:schemeClr val="accent2"/>
              </a:solidFill>
              <a:ea typeface="幼圆" pitchFamily="49" charset="-122"/>
            </a:endParaRPr>
          </a:p>
        </p:txBody>
      </p:sp>
      <p:sp>
        <p:nvSpPr>
          <p:cNvPr id="297016" name="Rectangle 56"/>
          <p:cNvSpPr>
            <a:spLocks noChangeArrowheads="1"/>
          </p:cNvSpPr>
          <p:nvPr/>
        </p:nvSpPr>
        <p:spPr bwMode="auto">
          <a:xfrm>
            <a:off x="5286375" y="4387850"/>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additive="base">
                                        <p:cTn id="7" dur="500" fill="hold"/>
                                        <p:tgtEl>
                                          <p:spTgt spid="296966"/>
                                        </p:tgtEl>
                                        <p:attrNameLst>
                                          <p:attrName>ppt_x</p:attrName>
                                        </p:attrNameLst>
                                      </p:cBhvr>
                                      <p:tavLst>
                                        <p:tav tm="0">
                                          <p:val>
                                            <p:strVal val="0-#ppt_w/2"/>
                                          </p:val>
                                        </p:tav>
                                        <p:tav tm="100000">
                                          <p:val>
                                            <p:strVal val="#ppt_x"/>
                                          </p:val>
                                        </p:tav>
                                      </p:tavLst>
                                    </p:anim>
                                    <p:anim calcmode="lin" valueType="num">
                                      <p:cBhvr additive="base">
                                        <p:cTn id="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Effect transition="in" filter="wipe(right)">
                                      <p:cBhvr>
                                        <p:cTn id="13" dur="500"/>
                                        <p:tgtEl>
                                          <p:spTgt spid="2969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963"/>
                                        </p:tgtEl>
                                        <p:attrNameLst>
                                          <p:attrName>style.visibility</p:attrName>
                                        </p:attrNameLst>
                                      </p:cBhvr>
                                      <p:to>
                                        <p:strVal val="visible"/>
                                      </p:to>
                                    </p:set>
                                    <p:animEffect transition="in" filter="dissolve">
                                      <p:cBhvr>
                                        <p:cTn id="18" dur="500"/>
                                        <p:tgtEl>
                                          <p:spTgt spid="2969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6964"/>
                                        </p:tgtEl>
                                        <p:attrNameLst>
                                          <p:attrName>style.visibility</p:attrName>
                                        </p:attrNameLst>
                                      </p:cBhvr>
                                      <p:to>
                                        <p:strVal val="visible"/>
                                      </p:to>
                                    </p:set>
                                    <p:animEffect transition="in" filter="wipe(left)">
                                      <p:cBhvr>
                                        <p:cTn id="23" dur="500"/>
                                        <p:tgtEl>
                                          <p:spTgt spid="2969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65"/>
                                        </p:tgtEl>
                                        <p:attrNameLst>
                                          <p:attrName>style.visibility</p:attrName>
                                        </p:attrNameLst>
                                      </p:cBhvr>
                                      <p:to>
                                        <p:strVal val="visible"/>
                                      </p:to>
                                    </p:set>
                                    <p:animEffect transition="in" filter="wipe(left)">
                                      <p:cBhvr>
                                        <p:cTn id="28" dur="500"/>
                                        <p:tgtEl>
                                          <p:spTgt spid="2969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68"/>
                                        </p:tgtEl>
                                        <p:attrNameLst>
                                          <p:attrName>style.visibility</p:attrName>
                                        </p:attrNameLst>
                                      </p:cBhvr>
                                      <p:to>
                                        <p:strVal val="visible"/>
                                      </p:to>
                                    </p:set>
                                    <p:animEffect transition="in" filter="wipe(left)">
                                      <p:cBhvr>
                                        <p:cTn id="38" dur="500"/>
                                        <p:tgtEl>
                                          <p:spTgt spid="296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96969"/>
                                        </p:tgtEl>
                                        <p:attrNameLst>
                                          <p:attrName>style.visibility</p:attrName>
                                        </p:attrNameLst>
                                      </p:cBhvr>
                                      <p:to>
                                        <p:strVal val="visible"/>
                                      </p:to>
                                    </p:set>
                                    <p:animEffect transition="in" filter="wipe(right)">
                                      <p:cBhvr>
                                        <p:cTn id="48" dur="500"/>
                                        <p:tgtEl>
                                          <p:spTgt spid="296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16"/>
                                        </p:tgtEl>
                                        <p:attrNameLst>
                                          <p:attrName>style.visibility</p:attrName>
                                        </p:attrNameLst>
                                      </p:cBhvr>
                                      <p:to>
                                        <p:strVal val="visible"/>
                                      </p:to>
                                    </p:set>
                                    <p:animEffect transition="in" filter="wipe(left)">
                                      <p:cBhvr>
                                        <p:cTn id="53" dur="500"/>
                                        <p:tgtEl>
                                          <p:spTgt spid="297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96970"/>
                                        </p:tgtEl>
                                        <p:attrNameLst>
                                          <p:attrName>style.visibility</p:attrName>
                                        </p:attrNameLst>
                                      </p:cBhvr>
                                      <p:to>
                                        <p:strVal val="visible"/>
                                      </p:to>
                                    </p:set>
                                    <p:anim calcmode="lin" valueType="num">
                                      <p:cBhvr additive="base">
                                        <p:cTn id="58" dur="500" fill="hold"/>
                                        <p:tgtEl>
                                          <p:spTgt spid="296970"/>
                                        </p:tgtEl>
                                        <p:attrNameLst>
                                          <p:attrName>ppt_x</p:attrName>
                                        </p:attrNameLst>
                                      </p:cBhvr>
                                      <p:tavLst>
                                        <p:tav tm="0">
                                          <p:val>
                                            <p:strVal val="0-#ppt_w/2"/>
                                          </p:val>
                                        </p:tav>
                                        <p:tav tm="100000">
                                          <p:val>
                                            <p:strVal val="#ppt_x"/>
                                          </p:val>
                                        </p:tav>
                                      </p:tavLst>
                                    </p:anim>
                                    <p:anim calcmode="lin" valueType="num">
                                      <p:cBhvr additive="base">
                                        <p:cTn id="59" dur="500" fill="hold"/>
                                        <p:tgtEl>
                                          <p:spTgt spid="29697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96971"/>
                                        </p:tgtEl>
                                        <p:attrNameLst>
                                          <p:attrName>style.visibility</p:attrName>
                                        </p:attrNameLst>
                                      </p:cBhvr>
                                      <p:to>
                                        <p:strVal val="visible"/>
                                      </p:to>
                                    </p:set>
                                    <p:animEffect transition="in" filter="wipe(right)">
                                      <p:cBhvr>
                                        <p:cTn id="64" dur="500"/>
                                        <p:tgtEl>
                                          <p:spTgt spid="296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2/3*#ppt_w"/>
                                          </p:val>
                                        </p:tav>
                                        <p:tav tm="100000">
                                          <p:val>
                                            <p:strVal val="#ppt_w"/>
                                          </p:val>
                                        </p:tav>
                                      </p:tavLst>
                                    </p:anim>
                                    <p:anim calcmode="lin" valueType="num">
                                      <p:cBhvr>
                                        <p:cTn id="7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6972"/>
                                        </p:tgtEl>
                                        <p:attrNameLst>
                                          <p:attrName>style.visibility</p:attrName>
                                        </p:attrNameLst>
                                      </p:cBhvr>
                                      <p:to>
                                        <p:strVal val="visible"/>
                                      </p:to>
                                    </p:set>
                                    <p:animEffect transition="in" filter="wipe(left)">
                                      <p:cBhvr>
                                        <p:cTn id="75" dur="500"/>
                                        <p:tgtEl>
                                          <p:spTgt spid="29697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97015"/>
                                        </p:tgtEl>
                                        <p:attrNameLst>
                                          <p:attrName>style.visibility</p:attrName>
                                        </p:attrNameLst>
                                      </p:cBhvr>
                                      <p:to>
                                        <p:strVal val="visible"/>
                                      </p:to>
                                    </p:set>
                                    <p:animEffect transition="in" filter="wipe(right)">
                                      <p:cBhvr>
                                        <p:cTn id="80"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6"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187450" y="1447800"/>
            <a:ext cx="6553200" cy="2987675"/>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70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642"/>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若插入成功，算法返回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838200" y="3135313"/>
            <a:ext cx="7848600" cy="806450"/>
          </a:xfrm>
          <a:prstGeom prst="rect">
            <a:avLst/>
          </a:prstGeom>
          <a:noFill/>
          <a:ln w="12700" cap="sq">
            <a:noFill/>
            <a:miter lim="800000"/>
            <a:headEnd/>
            <a:tailEnd/>
          </a:ln>
        </p:spPr>
        <p:txBody>
          <a:bodyPr>
            <a:spAutoFit/>
          </a:bodyPr>
          <a:lstStyle/>
          <a:p>
            <a:pPr fontAlgn="base">
              <a:lnSpc>
                <a:spcPct val="90000"/>
              </a:lnSpc>
              <a:spcBef>
                <a:spcPct val="0"/>
              </a:spcBef>
            </a:pPr>
            <a:r>
              <a:rPr lang="zh-CN" altLang="zh-CN" sz="2600" baseline="0" dirty="0"/>
              <a:t> </a:t>
            </a:r>
            <a:r>
              <a:rPr lang="en-US" altLang="zh-CN" sz="2600" baseline="0" dirty="0"/>
              <a:t>for( </a:t>
            </a:r>
            <a:r>
              <a:rPr lang="en-US" altLang="zh-CN" sz="2600" dirty="0" smtClean="0"/>
              <a:t>k</a:t>
            </a:r>
            <a:r>
              <a:rPr lang="en-US" altLang="zh-CN" sz="2600" baseline="0" dirty="0" smtClean="0"/>
              <a:t>=N-1</a:t>
            </a:r>
            <a:r>
              <a:rPr lang="en-US" altLang="zh-CN" sz="2600" baseline="0" dirty="0"/>
              <a:t>; </a:t>
            </a:r>
            <a:r>
              <a:rPr lang="en-US" altLang="zh-CN" sz="2600" dirty="0" smtClean="0"/>
              <a:t>k</a:t>
            </a:r>
            <a:r>
              <a:rPr lang="en-US" altLang="zh-CN" sz="2600" baseline="0" dirty="0" smtClean="0"/>
              <a:t>&gt;=</a:t>
            </a:r>
            <a:r>
              <a:rPr lang="en-US" altLang="zh-CN" sz="2600" baseline="0" dirty="0" err="1" smtClean="0"/>
              <a:t>i</a:t>
            </a:r>
            <a:r>
              <a:rPr lang="en-US" altLang="zh-CN" sz="2600" baseline="0" dirty="0" smtClean="0"/>
              <a:t>; </a:t>
            </a:r>
            <a:r>
              <a:rPr lang="en-US" altLang="zh-CN" sz="2600" dirty="0" smtClean="0"/>
              <a:t>k</a:t>
            </a:r>
            <a:r>
              <a:rPr lang="en-US" altLang="zh-CN" sz="2600" baseline="0" dirty="0" smtClean="0"/>
              <a:t>-- </a:t>
            </a:r>
            <a:r>
              <a:rPr lang="en-US" altLang="zh-CN" sz="2600" baseline="0" dirty="0"/>
              <a:t>)</a:t>
            </a:r>
          </a:p>
          <a:p>
            <a:pPr fontAlgn="base">
              <a:lnSpc>
                <a:spcPct val="90000"/>
              </a:lnSpc>
              <a:spcBef>
                <a:spcPct val="0"/>
              </a:spcBef>
            </a:pPr>
            <a:r>
              <a:rPr lang="en-US" altLang="zh-CN" sz="2600" baseline="0" dirty="0"/>
              <a:t>       </a:t>
            </a:r>
            <a:r>
              <a:rPr lang="en-US" altLang="zh-CN" sz="2600" baseline="0" dirty="0" smtClean="0"/>
              <a:t>list[k+1]=list[</a:t>
            </a:r>
            <a:r>
              <a:rPr lang="en-US" altLang="zh-CN" sz="2600" dirty="0" smtClean="0"/>
              <a:t>k</a:t>
            </a:r>
            <a:r>
              <a:rPr lang="en-US" altLang="zh-CN" sz="2600" baseline="0" dirty="0" smtClean="0"/>
              <a:t>];                 </a:t>
            </a:r>
            <a:r>
              <a:rPr lang="en-US" altLang="zh-CN" sz="2400" baseline="0" dirty="0">
                <a:solidFill>
                  <a:srgbClr val="009900"/>
                </a:solidFill>
              </a:rPr>
              <a:t>/* </a:t>
            </a:r>
            <a:r>
              <a:rPr lang="zh-CN" altLang="en-US" sz="2400" baseline="0" dirty="0">
                <a:solidFill>
                  <a:srgbClr val="007C00"/>
                </a:solidFill>
                <a:ea typeface="幼圆" pitchFamily="49" charset="-122"/>
              </a:rPr>
              <a:t>元素依次后移一个位置</a:t>
            </a:r>
            <a:r>
              <a:rPr lang="zh-CN" altLang="en-US" sz="2400" baseline="0" dirty="0">
                <a:solidFill>
                  <a:srgbClr val="009900"/>
                </a:solidFill>
              </a:rPr>
              <a:t> */</a:t>
            </a:r>
          </a:p>
        </p:txBody>
      </p:sp>
      <p:sp>
        <p:nvSpPr>
          <p:cNvPr id="580611" name="Text Box 3"/>
          <p:cNvSpPr txBox="1">
            <a:spLocks noChangeArrowheads="1"/>
          </p:cNvSpPr>
          <p:nvPr/>
        </p:nvSpPr>
        <p:spPr bwMode="auto">
          <a:xfrm>
            <a:off x="609600" y="3797300"/>
            <a:ext cx="8534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t> </a:t>
            </a:r>
            <a:r>
              <a:rPr lang="zh-CN" altLang="en-US" sz="2600" baseline="0" dirty="0"/>
              <a:t>   </a:t>
            </a:r>
            <a:r>
              <a:rPr lang="en-US" altLang="zh-CN" sz="2600" dirty="0" smtClean="0"/>
              <a:t>list</a:t>
            </a:r>
            <a:r>
              <a:rPr lang="en-US" altLang="zh-CN" sz="2600" baseline="0" dirty="0" smtClean="0"/>
              <a:t>[</a:t>
            </a:r>
            <a:r>
              <a:rPr lang="en-US" altLang="zh-CN" sz="2600" baseline="0" dirty="0" err="1" smtClean="0"/>
              <a:t>i</a:t>
            </a:r>
            <a:r>
              <a:rPr lang="en-US" altLang="zh-CN" sz="2600" baseline="0" dirty="0" smtClean="0"/>
              <a:t>]=</a:t>
            </a:r>
            <a:r>
              <a:rPr lang="en-US" altLang="zh-CN" sz="2600" baseline="0" dirty="0"/>
              <a:t>item;                       </a:t>
            </a:r>
            <a:r>
              <a:rPr lang="en-US" altLang="zh-CN" sz="2400" baseline="0" dirty="0">
                <a:solidFill>
                  <a:srgbClr val="009900"/>
                </a:solidFill>
              </a:rPr>
              <a:t>/</a:t>
            </a:r>
            <a:r>
              <a:rPr lang="en-US" altLang="zh-CN" sz="2400" baseline="0" dirty="0">
                <a:solidFill>
                  <a:srgbClr val="007C00"/>
                </a:solidFill>
              </a:rPr>
              <a:t>* </a:t>
            </a:r>
            <a:r>
              <a:rPr lang="zh-CN" altLang="en-US" sz="2400" baseline="0" dirty="0">
                <a:solidFill>
                  <a:srgbClr val="007C00"/>
                </a:solidFill>
                <a:ea typeface="幼圆" pitchFamily="49" charset="-122"/>
              </a:rPr>
              <a:t>将</a:t>
            </a:r>
            <a:r>
              <a:rPr lang="en-US" altLang="zh-CN" sz="2400" baseline="0" dirty="0">
                <a:solidFill>
                  <a:srgbClr val="007C00"/>
                </a:solidFill>
              </a:rPr>
              <a:t>item</a:t>
            </a:r>
            <a:r>
              <a:rPr lang="zh-CN" altLang="en-US" sz="2400" baseline="0" dirty="0">
                <a:solidFill>
                  <a:srgbClr val="007C00"/>
                </a:solidFill>
                <a:ea typeface="幼圆" pitchFamily="49" charset="-122"/>
              </a:rPr>
              <a:t>插入表的第</a:t>
            </a:r>
            <a:r>
              <a:rPr lang="en-US" altLang="zh-CN" sz="2400" baseline="0" dirty="0" err="1">
                <a:solidFill>
                  <a:srgbClr val="007C00"/>
                </a:solidFill>
              </a:rPr>
              <a:t>i</a:t>
            </a:r>
            <a:r>
              <a:rPr lang="zh-CN" altLang="en-US" sz="2400" baseline="0" dirty="0">
                <a:solidFill>
                  <a:srgbClr val="007C00"/>
                </a:solidFill>
                <a:ea typeface="幼圆" pitchFamily="49" charset="-122"/>
              </a:rPr>
              <a:t>个位置</a:t>
            </a:r>
            <a:r>
              <a:rPr lang="zh-CN" altLang="en-US" sz="2400" baseline="0" dirty="0">
                <a:solidFill>
                  <a:srgbClr val="007C00"/>
                </a:solidFill>
              </a:rPr>
              <a:t> */</a:t>
            </a:r>
            <a:r>
              <a:rPr lang="zh-CN" altLang="en-US" sz="2600" b="0" baseline="0" dirty="0">
                <a:solidFill>
                  <a:schemeClr val="bg1"/>
                </a:solidFill>
              </a:rPr>
              <a:t> </a:t>
            </a:r>
            <a:endParaRPr kumimoji="1" lang="zh-CN" altLang="en-US" sz="2600" b="0" baseline="0" dirty="0">
              <a:solidFill>
                <a:schemeClr val="bg1"/>
              </a:solidFill>
              <a:ea typeface="宋体" charset="-122"/>
            </a:endParaRPr>
          </a:p>
        </p:txBody>
      </p:sp>
      <p:sp>
        <p:nvSpPr>
          <p:cNvPr id="580612" name="Text Box 4"/>
          <p:cNvSpPr txBox="1">
            <a:spLocks noChangeArrowheads="1"/>
          </p:cNvSpPr>
          <p:nvPr/>
        </p:nvSpPr>
        <p:spPr bwMode="auto">
          <a:xfrm>
            <a:off x="855663" y="4125913"/>
            <a:ext cx="7162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0" baseline="0" dirty="0">
                <a:solidFill>
                  <a:schemeClr val="bg1"/>
                </a:solidFill>
              </a:rPr>
              <a:t> </a:t>
            </a:r>
            <a:r>
              <a:rPr lang="en-US" altLang="zh-CN" sz="2600" dirty="0" smtClean="0"/>
              <a:t>N</a:t>
            </a:r>
            <a:r>
              <a:rPr lang="en-US" altLang="zh-CN" sz="2600" baseline="0" dirty="0" smtClean="0"/>
              <a:t>++;                                    </a:t>
            </a:r>
            <a:r>
              <a:rPr lang="zh-CN" altLang="zh-CN" sz="2400" baseline="0" dirty="0">
                <a:solidFill>
                  <a:srgbClr val="007C00"/>
                </a:solidFill>
              </a:rPr>
              <a:t>/</a:t>
            </a:r>
            <a:r>
              <a:rPr lang="zh-CN" altLang="en-US" sz="2400" baseline="0" dirty="0">
                <a:solidFill>
                  <a:srgbClr val="007C00"/>
                </a:solidFill>
              </a:rPr>
              <a:t>* </a:t>
            </a:r>
            <a:r>
              <a:rPr lang="zh-CN" altLang="en-US" sz="2400" baseline="0" dirty="0">
                <a:solidFill>
                  <a:srgbClr val="007C00"/>
                </a:solidFill>
                <a:ea typeface="幼圆" pitchFamily="49" charset="-122"/>
              </a:rPr>
              <a:t>线性表的长度加</a:t>
            </a:r>
            <a:r>
              <a:rPr lang="zh-CN" altLang="en-US" sz="2400" baseline="0" dirty="0">
                <a:solidFill>
                  <a:srgbClr val="007C00"/>
                </a:solidFill>
              </a:rPr>
              <a:t>1 */</a:t>
            </a:r>
          </a:p>
        </p:txBody>
      </p:sp>
      <p:sp>
        <p:nvSpPr>
          <p:cNvPr id="580613" name="Text Box 5"/>
          <p:cNvSpPr txBox="1">
            <a:spLocks noChangeArrowheads="1"/>
          </p:cNvSpPr>
          <p:nvPr/>
        </p:nvSpPr>
        <p:spPr bwMode="auto">
          <a:xfrm>
            <a:off x="685800" y="2471738"/>
            <a:ext cx="7620000" cy="768350"/>
          </a:xfrm>
          <a:prstGeom prst="rect">
            <a:avLst/>
          </a:prstGeom>
          <a:noFill/>
          <a:ln w="12700" cap="sq">
            <a:noFill/>
            <a:miter lim="800000"/>
            <a:headEnd type="none" w="sm" len="sm"/>
            <a:tailEnd type="none" w="sm" len="sm"/>
          </a:ln>
        </p:spPr>
        <p:txBody>
          <a:bodyPr>
            <a:spAutoFit/>
          </a:bodyPr>
          <a:lstStyle/>
          <a:p>
            <a:pPr fontAlgn="base">
              <a:lnSpc>
                <a:spcPct val="85000"/>
              </a:lnSpc>
              <a:spcBef>
                <a:spcPct val="0"/>
              </a:spcBef>
            </a:pPr>
            <a:r>
              <a:rPr lang="zh-CN" altLang="zh-CN" sz="2600" baseline="0" dirty="0">
                <a:solidFill>
                  <a:srgbClr val="0033CC"/>
                </a:solidFill>
              </a:rPr>
              <a:t>   </a:t>
            </a:r>
            <a:r>
              <a:rPr lang="en-US" altLang="zh-CN" sz="2600" baseline="0" dirty="0">
                <a:solidFill>
                  <a:srgbClr val="0033CC"/>
                </a:solidFill>
              </a:rPr>
              <a:t>if </a:t>
            </a:r>
            <a:r>
              <a:rPr lang="en-US" altLang="zh-CN" sz="2600" baseline="0" dirty="0" smtClean="0">
                <a:solidFill>
                  <a:srgbClr val="0033CC"/>
                </a:solidFill>
              </a:rPr>
              <a:t>(N==</a:t>
            </a:r>
            <a:r>
              <a:rPr lang="en-US" altLang="zh-CN" sz="2600" baseline="0" dirty="0" err="1">
                <a:solidFill>
                  <a:srgbClr val="0033CC"/>
                </a:solidFill>
              </a:rPr>
              <a:t>MaxSize</a:t>
            </a:r>
            <a:r>
              <a:rPr lang="en-US" altLang="zh-CN" sz="2600" baseline="0" dirty="0">
                <a:solidFill>
                  <a:srgbClr val="0033CC"/>
                </a:solidFill>
              </a:rPr>
              <a:t> || </a:t>
            </a:r>
            <a:r>
              <a:rPr lang="en-US" altLang="zh-CN" sz="2600" dirty="0" err="1" smtClean="0">
                <a:solidFill>
                  <a:srgbClr val="0033CC"/>
                </a:solidFill>
              </a:rPr>
              <a:t>i</a:t>
            </a:r>
            <a:r>
              <a:rPr lang="en-US" altLang="zh-CN" sz="2600" baseline="0" dirty="0" smtClean="0">
                <a:solidFill>
                  <a:srgbClr val="0033CC"/>
                </a:solidFill>
              </a:rPr>
              <a:t>&lt;0 </a:t>
            </a:r>
            <a:r>
              <a:rPr lang="en-US" altLang="zh-CN" sz="2600" baseline="0" dirty="0">
                <a:solidFill>
                  <a:srgbClr val="0033CC"/>
                </a:solidFill>
              </a:rPr>
              <a:t>|| </a:t>
            </a:r>
            <a:r>
              <a:rPr lang="en-US" altLang="zh-CN" sz="2600" dirty="0" err="1" smtClean="0">
                <a:solidFill>
                  <a:srgbClr val="0033CC"/>
                </a:solidFill>
              </a:rPr>
              <a:t>i</a:t>
            </a:r>
            <a:r>
              <a:rPr lang="en-US" altLang="zh-CN" sz="2600" baseline="0" dirty="0" smtClean="0">
                <a:solidFill>
                  <a:srgbClr val="0033CC"/>
                </a:solidFill>
              </a:rPr>
              <a:t>&gt;N)</a:t>
            </a:r>
            <a:endParaRPr lang="en-US" altLang="zh-CN" sz="2600" baseline="0" dirty="0">
              <a:solidFill>
                <a:srgbClr val="0033CC"/>
              </a:solidFill>
            </a:endParaRPr>
          </a:p>
          <a:p>
            <a:pPr fontAlgn="base">
              <a:lnSpc>
                <a:spcPct val="85000"/>
              </a:lnSpc>
              <a:spcBef>
                <a:spcPct val="0"/>
              </a:spcBef>
            </a:pPr>
            <a:r>
              <a:rPr lang="en-US" altLang="zh-CN" sz="2600" baseline="0" dirty="0">
                <a:solidFill>
                  <a:srgbClr val="0033CC"/>
                </a:solidFill>
              </a:rPr>
              <a:t>         return </a:t>
            </a:r>
            <a:r>
              <a:rPr lang="en-US" altLang="zh-CN" sz="2600" baseline="0" dirty="0">
                <a:solidFill>
                  <a:srgbClr val="0033CC"/>
                </a:solidFill>
                <a:sym typeface="Symbol" pitchFamily="18" charset="2"/>
              </a:rPr>
              <a:t>-</a:t>
            </a:r>
            <a:r>
              <a:rPr lang="en-US" altLang="zh-CN" sz="2600" baseline="0" dirty="0">
                <a:solidFill>
                  <a:srgbClr val="0033CC"/>
                </a:solidFill>
              </a:rPr>
              <a:t>1;                     </a:t>
            </a:r>
            <a:r>
              <a:rPr lang="en-US" altLang="zh-CN" sz="2200" baseline="0" dirty="0">
                <a:solidFill>
                  <a:srgbClr val="008000"/>
                </a:solidFill>
              </a:rPr>
              <a:t>/* </a:t>
            </a:r>
            <a:r>
              <a:rPr lang="zh-CN" altLang="en-US" sz="2200" baseline="0" dirty="0">
                <a:solidFill>
                  <a:srgbClr val="008000"/>
                </a:solidFill>
                <a:ea typeface="幼圆" pitchFamily="49" charset="-122"/>
              </a:rPr>
              <a:t>插入失败</a:t>
            </a:r>
            <a:r>
              <a:rPr lang="zh-CN" altLang="en-US" sz="2200" baseline="0" dirty="0">
                <a:solidFill>
                  <a:srgbClr val="008000"/>
                </a:solidFill>
              </a:rPr>
              <a:t> */</a:t>
            </a:r>
            <a:endParaRPr kumimoji="1" lang="zh-CN" altLang="en-US" sz="2200" baseline="0" dirty="0">
              <a:solidFill>
                <a:srgbClr val="008000"/>
              </a:solidFill>
              <a:ea typeface="宋体" charset="-122"/>
            </a:endParaRPr>
          </a:p>
        </p:txBody>
      </p:sp>
      <p:sp>
        <p:nvSpPr>
          <p:cNvPr id="580614" name="Text Box 6"/>
          <p:cNvSpPr txBox="1">
            <a:spLocks noChangeArrowheads="1"/>
          </p:cNvSpPr>
          <p:nvPr/>
        </p:nvSpPr>
        <p:spPr bwMode="auto">
          <a:xfrm>
            <a:off x="381000" y="1124744"/>
            <a:ext cx="8763000" cy="4121128"/>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400" baseline="0" dirty="0" smtClean="0"/>
              <a:t>/* N</a:t>
            </a:r>
            <a:r>
              <a:rPr lang="zh-CN" altLang="en-US" sz="2400" baseline="0" dirty="0" smtClean="0"/>
              <a:t>是顺序表的长度，为一个全局变量</a:t>
            </a:r>
            <a:r>
              <a:rPr lang="en-US" altLang="zh-CN" sz="2400" baseline="0" dirty="0" smtClean="0"/>
              <a:t>*/</a:t>
            </a:r>
          </a:p>
          <a:p>
            <a:pPr fontAlgn="base">
              <a:lnSpc>
                <a:spcPct val="85000"/>
              </a:lnSpc>
              <a:spcBef>
                <a:spcPct val="0"/>
              </a:spcBef>
            </a:pPr>
            <a:r>
              <a:rPr lang="en-US" altLang="zh-CN" sz="2400" baseline="0" dirty="0" err="1" smtClean="0"/>
              <a:t>int</a:t>
            </a:r>
            <a:r>
              <a:rPr lang="en-US" altLang="zh-CN" sz="2400" baseline="0" dirty="0" smtClean="0"/>
              <a:t>  </a:t>
            </a:r>
            <a:r>
              <a:rPr lang="en-US" altLang="zh-CN" sz="2400" dirty="0" err="1" smtClean="0"/>
              <a:t>insertElem</a:t>
            </a:r>
            <a:r>
              <a:rPr lang="en-US" altLang="zh-CN" sz="2400" baseline="0" dirty="0" smtClean="0"/>
              <a:t>(</a:t>
            </a:r>
            <a:r>
              <a:rPr lang="en-US" altLang="zh-CN" sz="2400" baseline="0" dirty="0" err="1" smtClean="0"/>
              <a:t>ElemType</a:t>
            </a:r>
            <a:r>
              <a:rPr lang="en-US" altLang="zh-CN" sz="2400" baseline="0" dirty="0" smtClean="0"/>
              <a:t> </a:t>
            </a:r>
            <a:r>
              <a:rPr lang="en-US" altLang="zh-CN" sz="2400" dirty="0" smtClean="0"/>
              <a:t>list</a:t>
            </a:r>
            <a:r>
              <a:rPr lang="en-US" altLang="zh-CN" sz="2400" baseline="0" dirty="0" smtClean="0"/>
              <a:t>[], </a:t>
            </a:r>
            <a:r>
              <a:rPr lang="en-US" altLang="zh-CN" sz="2400" baseline="0" dirty="0" err="1" smtClean="0"/>
              <a:t>int</a:t>
            </a:r>
            <a:r>
              <a:rPr lang="en-US" altLang="zh-CN" sz="2400" baseline="0" dirty="0" smtClean="0"/>
              <a:t> </a:t>
            </a:r>
            <a:r>
              <a:rPr lang="en-US" altLang="zh-CN" sz="2400" dirty="0" err="1" smtClean="0"/>
              <a:t>i</a:t>
            </a:r>
            <a:r>
              <a:rPr lang="en-US" altLang="zh-CN" sz="2400" baseline="0" dirty="0" smtClean="0"/>
              <a:t>, </a:t>
            </a:r>
            <a:r>
              <a:rPr lang="en-US" altLang="zh-CN" sz="2400" baseline="0" dirty="0" err="1"/>
              <a:t>ElemType</a:t>
            </a:r>
            <a:r>
              <a:rPr lang="en-US" altLang="zh-CN" sz="2400" baseline="0" dirty="0"/>
              <a:t> item )</a:t>
            </a:r>
          </a:p>
          <a:p>
            <a:pPr fontAlgn="base">
              <a:lnSpc>
                <a:spcPct val="85000"/>
              </a:lnSpc>
              <a:spcBef>
                <a:spcPct val="0"/>
              </a:spcBef>
            </a:pPr>
            <a:r>
              <a:rPr lang="zh-CN" altLang="en-US" sz="2600" baseline="0" dirty="0"/>
              <a:t>{</a:t>
            </a:r>
          </a:p>
          <a:p>
            <a:pPr fontAlgn="base">
              <a:lnSpc>
                <a:spcPct val="85000"/>
              </a:lnSpc>
              <a:spcBef>
                <a:spcPct val="0"/>
              </a:spcBef>
            </a:pPr>
            <a:r>
              <a:rPr lang="zh-CN" altLang="en-US" sz="2600" baseline="0" dirty="0"/>
              <a:t>      </a:t>
            </a:r>
            <a:r>
              <a:rPr lang="en-US" altLang="zh-CN" sz="2600" baseline="0" dirty="0" err="1"/>
              <a:t>int</a:t>
            </a:r>
            <a:r>
              <a:rPr lang="en-US" altLang="zh-CN" sz="2600" baseline="0" dirty="0"/>
              <a:t> </a:t>
            </a:r>
            <a:r>
              <a:rPr lang="en-US" altLang="zh-CN" sz="2600" dirty="0" smtClean="0"/>
              <a:t>k</a:t>
            </a:r>
            <a:r>
              <a:rPr lang="en-US" altLang="zh-CN" sz="2600" baseline="0" dirty="0" smtClean="0"/>
              <a:t>;</a:t>
            </a:r>
            <a:endParaRPr lang="en-US" altLang="zh-CN"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r>
              <a:rPr lang="zh-CN" altLang="en-US" sz="2600" baseline="0" dirty="0"/>
              <a:t>}</a:t>
            </a:r>
            <a:endParaRPr lang="zh-CN" altLang="en-US" sz="2600" baseline="0" dirty="0">
              <a:latin typeface="宋体" charset="-122"/>
            </a:endParaRPr>
          </a:p>
        </p:txBody>
      </p:sp>
      <p:sp>
        <p:nvSpPr>
          <p:cNvPr id="580615" name="Rectangle 7"/>
          <p:cNvSpPr>
            <a:spLocks noChangeArrowheads="1"/>
          </p:cNvSpPr>
          <p:nvPr/>
        </p:nvSpPr>
        <p:spPr bwMode="auto">
          <a:xfrm>
            <a:off x="949325" y="4464050"/>
            <a:ext cx="5832475" cy="430213"/>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插入成功</a:t>
            </a:r>
            <a:r>
              <a:rPr lang="zh-CN" altLang="en-US" sz="2200" baseline="0" dirty="0">
                <a:solidFill>
                  <a:srgbClr val="008000"/>
                </a:solidFill>
              </a:rPr>
              <a:t> */</a:t>
            </a:r>
          </a:p>
        </p:txBody>
      </p:sp>
      <p:grpSp>
        <p:nvGrpSpPr>
          <p:cNvPr id="2" name="Group 8"/>
          <p:cNvGrpSpPr>
            <a:grpSpLocks/>
          </p:cNvGrpSpPr>
          <p:nvPr/>
        </p:nvGrpSpPr>
        <p:grpSpPr bwMode="auto">
          <a:xfrm>
            <a:off x="1295401" y="1858963"/>
            <a:ext cx="2556520" cy="989012"/>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9" name="Text Box 11"/>
            <p:cNvSpPr txBox="1">
              <a:spLocks noChangeArrowheads="1"/>
            </p:cNvSpPr>
            <p:nvPr/>
          </p:nvSpPr>
          <p:spPr bwMode="auto">
            <a:xfrm>
              <a:off x="1135" y="1260"/>
              <a:ext cx="1740" cy="269"/>
            </a:xfrm>
            <a:prstGeom prst="rect">
              <a:avLst/>
            </a:prstGeom>
            <a:noFill/>
            <a:ln w="12700" cap="sq">
              <a:noFill/>
              <a:miter lim="800000"/>
              <a:headEnd/>
              <a:tailEnd/>
            </a:ln>
          </p:spPr>
          <p:txBody>
            <a:bodyPr wrap="square">
              <a:spAutoFit/>
            </a:bodyPr>
            <a:lstStyle/>
            <a:p>
              <a:pPr fontAlgn="base">
                <a:spcBef>
                  <a:spcPct val="0"/>
                </a:spcBef>
              </a:pPr>
              <a:r>
                <a:rPr lang="zh-CN" altLang="en-US" sz="2200" baseline="0" dirty="0">
                  <a:solidFill>
                    <a:schemeClr val="accent2"/>
                  </a:solidFill>
                  <a:ea typeface="黑体" pitchFamily="2" charset="-122"/>
                </a:rPr>
                <a:t>测试空间满否</a:t>
              </a:r>
            </a:p>
          </p:txBody>
        </p:sp>
      </p:grpSp>
      <p:grpSp>
        <p:nvGrpSpPr>
          <p:cNvPr id="3" name="Group 12"/>
          <p:cNvGrpSpPr>
            <a:grpSpLocks/>
          </p:cNvGrpSpPr>
          <p:nvPr/>
        </p:nvGrpSpPr>
        <p:grpSpPr bwMode="auto">
          <a:xfrm>
            <a:off x="1547664" y="2852936"/>
            <a:ext cx="3352800" cy="2743200"/>
            <a:chOff x="1274" y="1884"/>
            <a:chExt cx="2112" cy="1728"/>
          </a:xfrm>
        </p:grpSpPr>
        <p:sp>
          <p:nvSpPr>
            <p:cNvPr id="63504" name="Line 13"/>
            <p:cNvSpPr>
              <a:spLocks noChangeShapeType="1"/>
            </p:cNvSpPr>
            <p:nvPr/>
          </p:nvSpPr>
          <p:spPr bwMode="auto">
            <a:xfrm flipV="1">
              <a:off x="2167" y="1884"/>
              <a:ext cx="1008"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310"/>
              <a:ext cx="1759" cy="302"/>
            </a:xfrm>
            <a:prstGeom prst="wedgeRectCallout">
              <a:avLst>
                <a:gd name="adj1" fmla="val 25611"/>
                <a:gd name="adj2" fmla="val -47781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6" name="Text Box 15"/>
            <p:cNvSpPr txBox="1">
              <a:spLocks noChangeArrowheads="1"/>
            </p:cNvSpPr>
            <p:nvPr/>
          </p:nvSpPr>
          <p:spPr bwMode="auto">
            <a:xfrm>
              <a:off x="1274" y="3361"/>
              <a:ext cx="2112" cy="227"/>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200" baseline="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231775" y="201613"/>
            <a:ext cx="2590800" cy="1139825"/>
            <a:chOff x="144" y="276"/>
            <a:chExt cx="1632" cy="71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195445">
              <a:off x="756" y="276"/>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dirty="0">
                  <a:solidFill>
                    <a:srgbClr val="FF3300"/>
                  </a:solidFill>
                  <a:ea typeface="华文新魏" pitchFamily="2" charset="-122"/>
                </a:rPr>
                <a:t>法</a:t>
              </a:r>
            </a:p>
          </p:txBody>
        </p:sp>
        <p:sp>
          <p:nvSpPr>
            <p:cNvPr id="63503" name="Text Box 19"/>
            <p:cNvSpPr txBox="1">
              <a:spLocks noChangeArrowheads="1"/>
            </p:cNvSpPr>
            <p:nvPr/>
          </p:nvSpPr>
          <p:spPr bwMode="auto">
            <a:xfrm rot="-657574">
              <a:off x="336" y="360"/>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dirty="0">
                  <a:solidFill>
                    <a:srgbClr val="FF3300"/>
                  </a:solidFill>
                  <a:ea typeface="华文新魏" pitchFamily="2" charset="-122"/>
                </a:rPr>
                <a:t>算</a:t>
              </a:r>
            </a:p>
          </p:txBody>
        </p:sp>
      </p:grpSp>
      <p:sp>
        <p:nvSpPr>
          <p:cNvPr id="20" name="矩形 19"/>
          <p:cNvSpPr>
            <a:spLocks noChangeArrowheads="1"/>
          </p:cNvSpPr>
          <p:nvPr/>
        </p:nvSpPr>
        <p:spPr bwMode="auto">
          <a:xfrm>
            <a:off x="554038" y="6021388"/>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4" name="矩形 3"/>
          <p:cNvSpPr>
            <a:spLocks noChangeArrowheads="1"/>
          </p:cNvSpPr>
          <p:nvPr/>
        </p:nvSpPr>
        <p:spPr bwMode="auto">
          <a:xfrm>
            <a:off x="5076056" y="5949280"/>
            <a:ext cx="963725" cy="646331"/>
          </a:xfrm>
          <a:prstGeom prst="rect">
            <a:avLst/>
          </a:prstGeom>
          <a:noFill/>
          <a:ln w="9525">
            <a:noFill/>
            <a:miter lim="800000"/>
            <a:headEnd/>
            <a:tailEnd/>
          </a:ln>
        </p:spPr>
        <p:txBody>
          <a:bodyPr wrap="none">
            <a:spAutoFit/>
          </a:bodyPr>
          <a:lstStyle/>
          <a:p>
            <a:r>
              <a:rPr lang="en-US" altLang="zh-CN" sz="3600" b="1" baseline="0" dirty="0">
                <a:solidFill>
                  <a:srgbClr val="FF3300"/>
                </a:solidFill>
                <a:ea typeface="幼圆" pitchFamily="49" charset="-122"/>
              </a:rPr>
              <a:t>O(n)</a:t>
            </a:r>
            <a:endParaRPr lang="zh-CN" alt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580614"/>
                                        </p:tgtEl>
                                        <p:attrNameLst>
                                          <p:attrName>style.visibility</p:attrName>
                                        </p:attrNameLst>
                                      </p:cBhvr>
                                      <p:to>
                                        <p:strVal val="visible"/>
                                      </p:to>
                                    </p:set>
                                    <p:animEffect transition="in" filter="blinds(vertical)">
                                      <p:cBhvr>
                                        <p:cTn id="32" dur="500"/>
                                        <p:tgtEl>
                                          <p:spTgt spid="580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P spid="580612" grpId="0" autoUpdateAnimBg="0"/>
      <p:bldP spid="580613" grpId="0" autoUpdateAnimBg="0"/>
      <p:bldP spid="580614" grpId="0" autoUpdateAnimBg="0"/>
      <p:bldP spid="580615" grpId="0" autoUpdateAnimBg="0"/>
      <p:bldP spid="20"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458788" y="1663700"/>
            <a:ext cx="8228012" cy="3733800"/>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473"/>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个位置的</a:t>
              </a:r>
            </a:p>
            <a:p>
              <a:pPr algn="just" fontAlgn="base">
                <a:spcBef>
                  <a:spcPct val="0"/>
                </a:spcBef>
              </a:pPr>
              <a:r>
                <a:rPr lang="zh-CN" altLang="en-US" sz="2600" baseline="0" dirty="0">
                  <a:solidFill>
                    <a:srgbClr val="000080"/>
                  </a:solidFill>
                  <a:latin typeface="幼圆" pitchFamily="49" charset="-122"/>
                  <a:ea typeface="幼圆" pitchFamily="49" charset="-122"/>
                </a:rPr>
                <a:t>概率(概率相等)，则在长度为</a:t>
              </a:r>
              <a:r>
                <a:rPr lang="en-US" altLang="zh-CN" sz="2600" baseline="0" dirty="0">
                  <a:solidFill>
                    <a:srgbClr val="000080"/>
                  </a:solidFill>
                  <a:ea typeface="幼圆" pitchFamily="49" charset="-122"/>
                </a:rPr>
                <a:t>n</a:t>
              </a:r>
              <a:r>
                <a:rPr lang="zh-CN" altLang="en-US" sz="2600" baseline="0" dirty="0">
                  <a:solidFill>
                    <a:srgbClr val="000080"/>
                  </a:solidFill>
                  <a:latin typeface="幼圆" pitchFamily="49" charset="-122"/>
                  <a:ea typeface="幼圆" pitchFamily="49" charset="-122"/>
                </a:rPr>
                <a:t>的线性表中插入</a:t>
              </a:r>
            </a:p>
            <a:p>
              <a:pPr algn="just" fontAlgn="base">
                <a:spcBef>
                  <a:spcPct val="0"/>
                </a:spcBef>
              </a:pPr>
              <a:r>
                <a:rPr lang="zh-CN" altLang="en-US" sz="2600" baseline="0" dirty="0">
                  <a:solidFill>
                    <a:srgbClr val="000080"/>
                  </a:solidFill>
                  <a:latin typeface="幼圆" pitchFamily="49" charset="-122"/>
                  <a:ea typeface="幼圆" pitchFamily="49" charset="-122"/>
                </a:rPr>
                <a:t>一个元素需要移动其他的元素的平均次数为</a:t>
              </a:r>
              <a:endParaRPr lang="zh-CN" altLang="en-US" sz="2600" b="0" baseline="0" dirty="0">
                <a:solidFill>
                  <a:srgbClr val="000080"/>
                </a:solidFill>
                <a:latin typeface="幼圆" pitchFamily="49" charset="-122"/>
                <a:ea typeface="幼圆" pitchFamily="49" charset="-122"/>
              </a:endParaRPr>
            </a:p>
            <a:p>
              <a:pPr algn="just" fontAlgn="base">
                <a:lnSpc>
                  <a:spcPct val="85000"/>
                </a:lnSpc>
                <a:spcBef>
                  <a:spcPct val="0"/>
                </a:spcBef>
              </a:pPr>
              <a:r>
                <a:rPr lang="zh-CN" altLang="en-US" sz="2600" b="0" baseline="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2600" baseline="0" dirty="0">
                  <a:solidFill>
                    <a:srgbClr val="000080"/>
                  </a:solidFill>
                  <a:ea typeface="幼圆" pitchFamily="49" charset="-122"/>
                </a:rPr>
                <a:t>               </a:t>
              </a:r>
              <a:r>
                <a:rPr lang="en-US" altLang="zh-CN" sz="2600" baseline="0" dirty="0" err="1">
                  <a:solidFill>
                    <a:srgbClr val="000080"/>
                  </a:solidFill>
                  <a:ea typeface="幼圆" pitchFamily="49" charset="-122"/>
                </a:rPr>
                <a:t>T</a:t>
              </a:r>
              <a:r>
                <a:rPr lang="en-US" altLang="zh-CN" sz="2600" baseline="-25000" dirty="0" err="1">
                  <a:solidFill>
                    <a:srgbClr val="000080"/>
                  </a:solidFill>
                  <a:ea typeface="幼圆" pitchFamily="49" charset="-122"/>
                </a:rPr>
                <a:t>is</a:t>
              </a:r>
              <a:r>
                <a:rPr lang="en-US" altLang="zh-CN" sz="2600" baseline="0" dirty="0">
                  <a:solidFill>
                    <a:srgbClr val="000080"/>
                  </a:solidFill>
                  <a:ea typeface="幼圆" pitchFamily="49" charset="-122"/>
                </a:rPr>
                <a:t>=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en-US" altLang="zh-CN" sz="2600" baseline="0" dirty="0">
                  <a:solidFill>
                    <a:srgbClr val="000080"/>
                  </a:solidFill>
                  <a:ea typeface="幼圆" pitchFamily="49" charset="-122"/>
                </a:rPr>
                <a:t>(n-i+1) =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(n-i+1)/(n+1) = n/2</a:t>
              </a:r>
            </a:p>
            <a:p>
              <a:pPr algn="just" fontAlgn="base">
                <a:lnSpc>
                  <a:spcPct val="85000"/>
                </a:lnSpc>
                <a:spcBef>
                  <a:spcPct val="0"/>
                </a:spcBef>
              </a:pPr>
              <a:endParaRPr lang="en-US" altLang="zh-CN" sz="2600" b="0" baseline="0" dirty="0">
                <a:solidFill>
                  <a:srgbClr val="000080"/>
                </a:solidFill>
                <a:ea typeface="幼圆" pitchFamily="49" charset="-122"/>
              </a:endParaRPr>
            </a:p>
          </p:txBody>
        </p:sp>
        <p:sp>
          <p:nvSpPr>
            <p:cNvPr id="64521" name="Text Box 11"/>
            <p:cNvSpPr txBox="1">
              <a:spLocks noChangeArrowheads="1"/>
            </p:cNvSpPr>
            <p:nvPr/>
          </p:nvSpPr>
          <p:spPr bwMode="auto">
            <a:xfrm>
              <a:off x="1655" y="2493"/>
              <a:ext cx="289" cy="508"/>
            </a:xfrm>
            <a:prstGeom prst="rect">
              <a:avLst/>
            </a:prstGeom>
            <a:noFill/>
            <a:ln w="9525">
              <a:noFill/>
              <a:miter lim="800000"/>
              <a:headEnd/>
              <a:tailEnd/>
            </a:ln>
          </p:spPr>
          <p:txBody>
            <a:bodyPr wrap="square">
              <a:spAutoFit/>
            </a:bodyPr>
            <a:lstStyle/>
            <a:p>
              <a:pPr algn="ctr" fontAlgn="base">
                <a:lnSpc>
                  <a:spcPct val="80000"/>
                </a:lnSpc>
              </a:pPr>
              <a:r>
                <a:rPr lang="en-US" altLang="zh-CN" sz="1600" dirty="0" smtClean="0">
                  <a:solidFill>
                    <a:srgbClr val="000080"/>
                  </a:solidFill>
                  <a:ea typeface="宋体" charset="-122"/>
                </a:rPr>
                <a:t>n</a:t>
              </a:r>
              <a:endParaRPr lang="en-US" altLang="zh-CN" sz="1600" baseline="0" dirty="0" smtClean="0">
                <a:solidFill>
                  <a:srgbClr val="000080"/>
                </a:solidFill>
                <a:ea typeface="宋体" charset="-122"/>
              </a:endParaRPr>
            </a:p>
            <a:p>
              <a:pPr algn="ctr" fontAlgn="base">
                <a:lnSpc>
                  <a:spcPct val="80000"/>
                </a:lnSpc>
              </a:pPr>
              <a:endParaRPr lang="en-US" altLang="zh-CN" sz="16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sp>
          <p:nvSpPr>
            <p:cNvPr id="64522" name="Text Box 12"/>
            <p:cNvSpPr txBox="1">
              <a:spLocks noChangeArrowheads="1"/>
            </p:cNvSpPr>
            <p:nvPr/>
          </p:nvSpPr>
          <p:spPr bwMode="auto">
            <a:xfrm>
              <a:off x="2653" y="2493"/>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80"/>
                  </a:solidFill>
                  <a:ea typeface="宋体" charset="-122"/>
                </a:rPr>
                <a:t>n</a:t>
              </a:r>
            </a:p>
            <a:p>
              <a:pPr algn="ctr" fontAlgn="base">
                <a:lnSpc>
                  <a:spcPct val="80000"/>
                </a:lnSpc>
              </a:pPr>
              <a:endParaRPr lang="en-US" altLang="zh-CN" sz="1000" baseline="0" dirty="0" smtClean="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grpSp>
      <p:sp>
        <p:nvSpPr>
          <p:cNvPr id="396327" name="Line 39"/>
          <p:cNvSpPr>
            <a:spLocks noChangeShapeType="1"/>
          </p:cNvSpPr>
          <p:nvPr/>
        </p:nvSpPr>
        <p:spPr bwMode="auto">
          <a:xfrm>
            <a:off x="1907704" y="3212976"/>
            <a:ext cx="1295400" cy="0"/>
          </a:xfrm>
          <a:prstGeom prst="line">
            <a:avLst/>
          </a:prstGeom>
          <a:noFill/>
          <a:ln w="47625">
            <a:solidFill>
              <a:srgbClr val="FF0000"/>
            </a:solidFill>
            <a:round/>
            <a:headEnd/>
            <a:tailEnd/>
          </a:ln>
        </p:spPr>
        <p:txBody>
          <a:bodyPr wrap="none" anchor="ctr"/>
          <a:lstStyle/>
          <a:p>
            <a:endParaRPr lang="zh-CN" altLang="en-US"/>
          </a:p>
        </p:txBody>
      </p:sp>
      <p:grpSp>
        <p:nvGrpSpPr>
          <p:cNvPr id="3" name="Group 26"/>
          <p:cNvGrpSpPr>
            <a:grpSpLocks/>
          </p:cNvGrpSpPr>
          <p:nvPr/>
        </p:nvGrpSpPr>
        <p:grpSpPr bwMode="auto">
          <a:xfrm>
            <a:off x="4559300" y="836613"/>
            <a:ext cx="4343400" cy="145732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593"/>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300" i="1" baseline="0">
                  <a:solidFill>
                    <a:schemeClr val="accent2"/>
                  </a:solidFill>
                  <a:latin typeface="黑体" pitchFamily="2" charset="-122"/>
                  <a:ea typeface="黑体" pitchFamily="2" charset="-122"/>
                </a:rPr>
                <a:t>元素移动次数的平均值</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685800" y="1600200"/>
            <a:ext cx="7772400" cy="1303338"/>
          </a:xfrm>
          <a:prstGeom prst="rect">
            <a:avLst/>
          </a:prstGeom>
          <a:noFill/>
          <a:ln w="9525">
            <a:noFill/>
            <a:miter lim="800000"/>
            <a:headEnd/>
            <a:tailEnd/>
          </a:ln>
        </p:spPr>
        <p:txBody>
          <a:bodyPr anchor="ctr">
            <a:spAutoFit/>
          </a:bodyPr>
          <a:lstStyle/>
          <a:p>
            <a:pPr fontAlgn="base">
              <a:lnSpc>
                <a:spcPct val="90000"/>
              </a:lnSpc>
              <a:spcBef>
                <a:spcPct val="0"/>
              </a:spcBef>
            </a:pPr>
            <a:r>
              <a:rPr lang="zh-CN" altLang="en-US" sz="2600" baseline="0">
                <a:solidFill>
                  <a:srgbClr val="000080"/>
                </a:solidFill>
                <a:latin typeface="幼圆" pitchFamily="49" charset="-122"/>
                <a:ea typeface="幼圆" pitchFamily="49" charset="-122"/>
              </a:rPr>
              <a:t>    把线性表的第</a:t>
            </a:r>
            <a:r>
              <a:rPr lang="en-US" altLang="zh-CN" sz="2600" baseline="0">
                <a:solidFill>
                  <a:srgbClr val="000080"/>
                </a:solidFill>
                <a:ea typeface="幼圆" pitchFamily="49" charset="-122"/>
              </a:rPr>
              <a:t>i</a:t>
            </a:r>
            <a:r>
              <a:rPr lang="zh-CN" altLang="en-US" sz="2600" baseline="0">
                <a:solidFill>
                  <a:srgbClr val="000080"/>
                </a:solidFill>
                <a:latin typeface="幼圆" pitchFamily="49" charset="-122"/>
                <a:ea typeface="幼圆" pitchFamily="49" charset="-122"/>
              </a:rPr>
              <a:t>个数据元素从线性表中去掉，使得长度为</a:t>
            </a:r>
            <a:r>
              <a:rPr lang="en-US" altLang="zh-CN" sz="2600" baseline="0">
                <a:solidFill>
                  <a:srgbClr val="000080"/>
                </a:solidFill>
                <a:ea typeface="幼圆" pitchFamily="49" charset="-122"/>
              </a:rPr>
              <a:t>n </a:t>
            </a:r>
            <a:r>
              <a:rPr lang="zh-CN" altLang="en-US" sz="2600" baseline="0">
                <a:solidFill>
                  <a:srgbClr val="000080"/>
                </a:solidFill>
                <a:latin typeface="幼圆" pitchFamily="49" charset="-122"/>
                <a:ea typeface="幼圆" pitchFamily="49" charset="-122"/>
              </a:rPr>
              <a:t>的线性表</a:t>
            </a:r>
          </a:p>
          <a:p>
            <a:pPr algn="ctr" fontAlgn="base">
              <a:spcBef>
                <a:spcPct val="25000"/>
              </a:spcBef>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i+1</a:t>
            </a:r>
            <a:r>
              <a:rPr lang="en-US" altLang="zh-CN" sz="2500" baseline="0">
                <a:solidFill>
                  <a:srgbClr val="000080"/>
                </a:solidFill>
              </a:rPr>
              <a:t>, </a:t>
            </a:r>
            <a:r>
              <a:rPr lang="en-US" altLang="zh-CN" sz="2500" baseline="-25000">
                <a:solidFill>
                  <a:srgbClr val="000080"/>
                </a:solidFill>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a:t>
            </a:r>
            <a:r>
              <a:rPr lang="en-US" altLang="zh-CN" sz="2500" baseline="-25000">
                <a:solidFill>
                  <a:srgbClr val="000080"/>
                </a:solidFill>
              </a:rPr>
              <a:t>n-1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n </a:t>
            </a:r>
            <a:r>
              <a:rPr lang="en-US" altLang="zh-CN" sz="2600" baseline="-25000">
                <a:solidFill>
                  <a:srgbClr val="000080"/>
                </a:solidFill>
              </a:rPr>
              <a:t> </a:t>
            </a:r>
            <a:r>
              <a:rPr lang="en-US" altLang="zh-CN" sz="2600" baseline="0">
                <a:solidFill>
                  <a:srgbClr val="000080"/>
                </a:solidFill>
              </a:rPr>
              <a:t>)</a:t>
            </a:r>
            <a:r>
              <a:rPr lang="zh-CN" altLang="en-US" sz="2400" baseline="0">
                <a:solidFill>
                  <a:srgbClr val="000080"/>
                </a:solidFill>
                <a:ea typeface="宋体" charset="-122"/>
              </a:rPr>
              <a:t>	</a:t>
            </a:r>
          </a:p>
        </p:txBody>
      </p:sp>
      <p:sp>
        <p:nvSpPr>
          <p:cNvPr id="297987" name="Text Box 3"/>
          <p:cNvSpPr txBox="1">
            <a:spLocks noChangeArrowheads="1"/>
          </p:cNvSpPr>
          <p:nvPr/>
        </p:nvSpPr>
        <p:spPr bwMode="auto">
          <a:xfrm>
            <a:off x="762000" y="4214813"/>
            <a:ext cx="6705600" cy="966787"/>
          </a:xfrm>
          <a:prstGeom prst="rect">
            <a:avLst/>
          </a:prstGeom>
          <a:noFill/>
          <a:ln w="9525">
            <a:noFill/>
            <a:miter lim="800000"/>
            <a:headEnd/>
            <a:tailEnd/>
          </a:ln>
        </p:spPr>
        <p:txBody>
          <a:bodyPr anchor="ctr">
            <a:spAutoFit/>
          </a:bodyPr>
          <a:lstStyle/>
          <a:p>
            <a:pPr eaLnBrk="1" fontAlgn="base" hangingPunct="1">
              <a:lnSpc>
                <a:spcPct val="85000"/>
              </a:lnSpc>
            </a:pPr>
            <a:r>
              <a:rPr lang="zh-CN" altLang="en-US" sz="2600" baseline="0">
                <a:solidFill>
                  <a:srgbClr val="000080"/>
                </a:solidFill>
                <a:latin typeface="幼圆" pitchFamily="49" charset="-122"/>
                <a:ea typeface="幼圆" pitchFamily="49" charset="-122"/>
              </a:rPr>
              <a:t>转换成长度为 </a:t>
            </a:r>
            <a:r>
              <a:rPr lang="en-US" altLang="zh-CN" sz="2600" baseline="0">
                <a:solidFill>
                  <a:srgbClr val="000080"/>
                </a:solidFill>
                <a:ea typeface="幼圆" pitchFamily="49" charset="-122"/>
              </a:rPr>
              <a:t>n-1</a:t>
            </a:r>
            <a:r>
              <a:rPr lang="en-US" altLang="zh-CN" sz="2600" baseline="0">
                <a:solidFill>
                  <a:srgbClr val="000080"/>
                </a:solidFill>
                <a:latin typeface="幼圆" pitchFamily="49" charset="-122"/>
                <a:ea typeface="幼圆" pitchFamily="49" charset="-122"/>
              </a:rPr>
              <a:t> </a:t>
            </a:r>
            <a:r>
              <a:rPr lang="zh-CN" altLang="en-US" sz="2600" baseline="0">
                <a:solidFill>
                  <a:srgbClr val="000080"/>
                </a:solidFill>
                <a:latin typeface="幼圆" pitchFamily="49" charset="-122"/>
                <a:ea typeface="幼圆" pitchFamily="49" charset="-122"/>
              </a:rPr>
              <a:t>的线性表</a:t>
            </a:r>
          </a:p>
          <a:p>
            <a:pPr eaLnBrk="1" fontAlgn="base" hangingPunct="1">
              <a:lnSpc>
                <a:spcPct val="85000"/>
              </a:lnSpc>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n-1</a:t>
            </a:r>
            <a:r>
              <a:rPr lang="en-US" altLang="zh-CN" sz="2500" baseline="0">
                <a:solidFill>
                  <a:srgbClr val="000080"/>
                </a:solidFill>
              </a:rPr>
              <a:t>, a</a:t>
            </a:r>
            <a:r>
              <a:rPr lang="en-US" altLang="zh-CN" sz="2500" baseline="-25000">
                <a:solidFill>
                  <a:srgbClr val="000080"/>
                </a:solidFill>
              </a:rPr>
              <a:t>n </a:t>
            </a:r>
            <a:r>
              <a:rPr lang="en-US" altLang="zh-CN" sz="2600" baseline="0">
                <a:solidFill>
                  <a:srgbClr val="000080"/>
                </a:solidFill>
              </a:rPr>
              <a:t>)</a:t>
            </a:r>
            <a:endParaRPr lang="zh-CN" altLang="en-US" sz="2600" baseline="0">
              <a:solidFill>
                <a:srgbClr val="000080"/>
              </a:solidFill>
            </a:endParaRPr>
          </a:p>
        </p:txBody>
      </p:sp>
      <p:grpSp>
        <p:nvGrpSpPr>
          <p:cNvPr id="2" name="Group 29"/>
          <p:cNvGrpSpPr>
            <a:grpSpLocks/>
          </p:cNvGrpSpPr>
          <p:nvPr/>
        </p:nvGrpSpPr>
        <p:grpSpPr bwMode="auto">
          <a:xfrm>
            <a:off x="2209800" y="3048000"/>
            <a:ext cx="4800600" cy="781050"/>
            <a:chOff x="1392" y="2139"/>
            <a:chExt cx="3024" cy="49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2600" b="0">
                <a:solidFill>
                  <a:srgbClr val="993366"/>
                </a:solidFill>
              </a:endParaRPr>
            </a:p>
          </p:txBody>
        </p:sp>
        <p:sp>
          <p:nvSpPr>
            <p:cNvPr id="65553" name="Text Box 6"/>
            <p:cNvSpPr txBox="1">
              <a:spLocks noChangeArrowheads="1"/>
            </p:cNvSpPr>
            <p:nvPr/>
          </p:nvSpPr>
          <p:spPr bwMode="auto">
            <a:xfrm>
              <a:off x="2354" y="2352"/>
              <a:ext cx="1246"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幼圆" pitchFamily="49" charset="-122"/>
                  <a:ea typeface="幼圆" pitchFamily="49"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2457450" y="5295900"/>
            <a:ext cx="4191000" cy="838200"/>
            <a:chOff x="1548" y="3336"/>
            <a:chExt cx="2640" cy="52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279"/>
            </a:xfrm>
            <a:prstGeom prst="rect">
              <a:avLst/>
            </a:prstGeom>
            <a:noFill/>
            <a:ln w="9525">
              <a:noFill/>
              <a:miter lim="800000"/>
              <a:headEnd/>
              <a:tailEnd/>
            </a:ln>
          </p:spPr>
          <p:txBody>
            <a:bodyPr>
              <a:spAutoFit/>
            </a:bodyPr>
            <a:lstStyle/>
            <a:p>
              <a:pPr algn="ctr"/>
              <a:r>
                <a:rPr lang="en-US" altLang="zh-CN" sz="2300" baseline="0">
                  <a:solidFill>
                    <a:srgbClr val="993366"/>
                  </a:solidFill>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7467600" y="3113088"/>
            <a:ext cx="1514475" cy="1900237"/>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546100" y="381000"/>
            <a:ext cx="8130356" cy="762000"/>
            <a:chOff x="296" y="288"/>
            <a:chExt cx="4648"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608" cy="330"/>
            </a:xfrm>
            <a:prstGeom prst="rect">
              <a:avLst/>
            </a:prstGeom>
            <a:noFill/>
            <a:ln w="12700" cap="sq">
              <a:noFill/>
              <a:miter lim="800000"/>
              <a:headEnd/>
              <a:tailEnd/>
            </a:ln>
          </p:spPr>
          <p:txBody>
            <a:bodyPr>
              <a:spAutoFit/>
            </a:bodyPr>
            <a:lstStyle/>
            <a:p>
              <a:pPr fontAlgn="base">
                <a:spcBef>
                  <a:spcPct val="0"/>
                </a:spcBef>
              </a:pPr>
              <a:r>
                <a:rPr lang="zh-CN" altLang="en-US" sz="2800" baseline="0" dirty="0">
                  <a:solidFill>
                    <a:schemeClr val="accent2"/>
                  </a:solidFill>
                  <a:latin typeface="黑体" pitchFamily="2" charset="-122"/>
                  <a:ea typeface="黑体" pitchFamily="2" charset="-122"/>
                </a:rPr>
                <a:t> </a:t>
              </a:r>
              <a:r>
                <a:rPr lang="en-US" altLang="zh-CN" sz="2800" baseline="0" dirty="0">
                  <a:solidFill>
                    <a:schemeClr val="accent2"/>
                  </a:solidFill>
                  <a:latin typeface="黑体" pitchFamily="2" charset="-122"/>
                  <a:ea typeface="黑体" pitchFamily="2" charset="-122"/>
                </a:rPr>
                <a:t>3</a:t>
              </a:r>
              <a:r>
                <a:rPr lang="en-US" altLang="zh-CN" sz="2800" baseline="0" dirty="0" smtClean="0">
                  <a:solidFill>
                    <a:schemeClr val="accent2"/>
                  </a:solidFill>
                  <a:latin typeface="黑体" pitchFamily="2" charset="-122"/>
                  <a:ea typeface="黑体" pitchFamily="2" charset="-122"/>
                </a:rPr>
                <a:t>.</a:t>
              </a:r>
              <a:r>
                <a:rPr lang="zh-CN" altLang="en-US" sz="2800" dirty="0" smtClean="0">
                  <a:solidFill>
                    <a:srgbClr val="7030A0"/>
                  </a:solidFill>
                  <a:latin typeface="黑体" pitchFamily="2" charset="-122"/>
                  <a:ea typeface="黑体" pitchFamily="2" charset="-122"/>
                </a:rPr>
                <a:t>删除：</a:t>
              </a:r>
              <a:r>
                <a:rPr lang="zh-CN" altLang="en-US" sz="2800" baseline="0" dirty="0" smtClean="0">
                  <a:solidFill>
                    <a:schemeClr val="accent2"/>
                  </a:solidFill>
                  <a:latin typeface="黑体" pitchFamily="2" charset="-122"/>
                  <a:ea typeface="黑体" pitchFamily="2" charset="-122"/>
                </a:rPr>
                <a:t>删除</a:t>
              </a:r>
              <a:r>
                <a:rPr lang="zh-CN" altLang="en-US" sz="2800" baseline="0" dirty="0">
                  <a:solidFill>
                    <a:schemeClr val="accent2"/>
                  </a:solidFill>
                  <a:latin typeface="黑体" pitchFamily="2" charset="-122"/>
                  <a:ea typeface="黑体" pitchFamily="2" charset="-122"/>
                </a:rPr>
                <a:t>长度为</a:t>
              </a:r>
              <a:r>
                <a:rPr lang="en-US" altLang="zh-CN" sz="2800" baseline="0" dirty="0">
                  <a:solidFill>
                    <a:schemeClr val="accent2"/>
                  </a:solidFill>
                  <a:ea typeface="黑体" pitchFamily="2" charset="-122"/>
                </a:rPr>
                <a:t>n</a:t>
              </a:r>
              <a:r>
                <a:rPr lang="zh-CN" altLang="en-US" sz="2800" baseline="0" dirty="0">
                  <a:solidFill>
                    <a:schemeClr val="accent2"/>
                  </a:solidFill>
                  <a:latin typeface="黑体" pitchFamily="2" charset="-122"/>
                  <a:ea typeface="黑体" pitchFamily="2" charset="-122"/>
                </a:rPr>
                <a:t>的顺序</a:t>
              </a:r>
              <a:r>
                <a:rPr lang="zh-CN" altLang="en-US" sz="2800" baseline="0" dirty="0" smtClean="0">
                  <a:solidFill>
                    <a:schemeClr val="accent2"/>
                  </a:solidFill>
                  <a:latin typeface="黑体" pitchFamily="2" charset="-122"/>
                  <a:ea typeface="黑体" pitchFamily="2" charset="-122"/>
                </a:rPr>
                <a:t>表</a:t>
              </a:r>
              <a:r>
                <a:rPr lang="en-US" altLang="zh-CN" sz="2800" dirty="0" smtClean="0">
                  <a:solidFill>
                    <a:schemeClr val="accent2"/>
                  </a:solidFill>
                  <a:ea typeface="黑体" pitchFamily="2" charset="-122"/>
                </a:rPr>
                <a:t>list</a:t>
              </a:r>
              <a:r>
                <a:rPr lang="zh-CN" altLang="en-US" sz="2800" baseline="0" dirty="0" smtClean="0">
                  <a:solidFill>
                    <a:schemeClr val="accent2"/>
                  </a:solidFill>
                  <a:latin typeface="黑体" pitchFamily="2" charset="-122"/>
                  <a:ea typeface="黑体" pitchFamily="2" charset="-122"/>
                </a:rPr>
                <a:t>的</a:t>
              </a:r>
              <a:r>
                <a:rPr lang="zh-CN" altLang="en-US" sz="2800" dirty="0" smtClean="0">
                  <a:solidFill>
                    <a:schemeClr val="accent2"/>
                  </a:solidFill>
                  <a:latin typeface="黑体" pitchFamily="2" charset="-122"/>
                  <a:ea typeface="黑体" pitchFamily="2" charset="-122"/>
                </a:rPr>
                <a:t>某</a:t>
              </a:r>
              <a:r>
                <a:rPr lang="zh-CN" altLang="en-US" sz="2800" baseline="0" dirty="0" smtClean="0">
                  <a:solidFill>
                    <a:schemeClr val="accent2"/>
                  </a:solidFill>
                  <a:latin typeface="黑体" pitchFamily="2" charset="-122"/>
                  <a:ea typeface="黑体" pitchFamily="2" charset="-122"/>
                </a:rPr>
                <a:t>个</a:t>
              </a:r>
              <a:r>
                <a:rPr lang="zh-CN" altLang="en-US" sz="2800" baseline="0" dirty="0">
                  <a:solidFill>
                    <a:schemeClr val="accent2"/>
                  </a:solidFill>
                  <a:latin typeface="黑体" pitchFamily="2" charset="-122"/>
                  <a:ea typeface="黑体" pitchFamily="2" charset="-122"/>
                </a:rPr>
                <a:t>数据</a:t>
              </a:r>
              <a:r>
                <a:rPr lang="zh-CN" altLang="en-US" sz="2800" baseline="0" dirty="0" smtClean="0">
                  <a:solidFill>
                    <a:schemeClr val="accent2"/>
                  </a:solidFill>
                  <a:latin typeface="黑体" pitchFamily="2" charset="-122"/>
                  <a:ea typeface="黑体" pitchFamily="2" charset="-122"/>
                </a:rPr>
                <a:t>元素</a:t>
              </a:r>
              <a:endParaRPr lang="zh-CN" altLang="en-US" sz="2800" baseline="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55713" y="11049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dirty="0">
                <a:solidFill>
                  <a:srgbClr val="002C84"/>
                </a:solidFill>
              </a:rPr>
              <a:t> ( </a:t>
            </a:r>
            <a:r>
              <a:rPr lang="en-US" altLang="zh-CN" sz="2800" baseline="0" dirty="0">
                <a:solidFill>
                  <a:srgbClr val="002C84"/>
                </a:solidFill>
              </a:rPr>
              <a:t>a</a:t>
            </a:r>
            <a:r>
              <a:rPr lang="en-US" altLang="zh-CN" sz="2800" baseline="-25000" dirty="0">
                <a:solidFill>
                  <a:srgbClr val="002C84"/>
                </a:solidFill>
              </a:rPr>
              <a:t>1</a:t>
            </a:r>
            <a:r>
              <a:rPr lang="en-US" altLang="zh-CN" sz="2800" baseline="0" dirty="0">
                <a:solidFill>
                  <a:srgbClr val="002C84"/>
                </a:solidFill>
              </a:rPr>
              <a:t>, a</a:t>
            </a:r>
            <a:r>
              <a:rPr lang="en-US" altLang="zh-CN" sz="2800" baseline="-25000" dirty="0">
                <a:solidFill>
                  <a:srgbClr val="002C84"/>
                </a:solidFill>
              </a:rPr>
              <a:t>2</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 a</a:t>
            </a:r>
            <a:r>
              <a:rPr lang="en-US" altLang="zh-CN" sz="2800" baseline="-25000" dirty="0">
                <a:solidFill>
                  <a:srgbClr val="002C84"/>
                </a:solidFill>
              </a:rPr>
              <a:t>i-1</a:t>
            </a:r>
            <a:r>
              <a:rPr lang="en-US" altLang="zh-CN" sz="2800" baseline="0" dirty="0">
                <a:solidFill>
                  <a:srgbClr val="002C84"/>
                </a:solidFill>
              </a:rPr>
              <a:t>, </a:t>
            </a:r>
            <a:r>
              <a:rPr lang="en-US" altLang="zh-CN" sz="2800" baseline="0" dirty="0" err="1">
                <a:solidFill>
                  <a:srgbClr val="002C84"/>
                </a:solidFill>
              </a:rPr>
              <a:t>a</a:t>
            </a:r>
            <a:r>
              <a:rPr lang="en-US" altLang="zh-CN" sz="2800" baseline="-25000" dirty="0" err="1">
                <a:solidFill>
                  <a:srgbClr val="002C84"/>
                </a:solidFill>
              </a:rPr>
              <a:t>i</a:t>
            </a:r>
            <a:r>
              <a:rPr lang="en-US" altLang="zh-CN" sz="2800" baseline="-25000" dirty="0">
                <a:solidFill>
                  <a:srgbClr val="002C84"/>
                </a:solidFill>
              </a:rPr>
              <a:t>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i+1</a:t>
            </a:r>
            <a:r>
              <a:rPr lang="en-US" altLang="zh-CN" sz="2800" baseline="0" dirty="0">
                <a:solidFill>
                  <a:srgbClr val="002C84"/>
                </a:solidFill>
              </a:rPr>
              <a:t>, </a:t>
            </a:r>
            <a:r>
              <a:rPr lang="en-US" altLang="zh-CN" sz="2800" baseline="-25000" dirty="0">
                <a:solidFill>
                  <a:srgbClr val="002C84"/>
                </a:solidFill>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a:t>
            </a:r>
            <a:r>
              <a:rPr lang="en-US" altLang="zh-CN" sz="2800" baseline="-25000" dirty="0">
                <a:solidFill>
                  <a:srgbClr val="002C84"/>
                </a:solidFill>
              </a:rPr>
              <a:t>n-1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n  </a:t>
            </a:r>
            <a:r>
              <a:rPr lang="en-US" altLang="zh-CN" sz="2800" baseline="0" dirty="0">
                <a:solidFill>
                  <a:srgbClr val="002C84"/>
                </a:solidFill>
              </a:rPr>
              <a:t>)</a:t>
            </a:r>
            <a:r>
              <a:rPr lang="zh-CN" altLang="en-US" sz="2800" baseline="0" dirty="0">
                <a:solidFill>
                  <a:srgbClr val="002C84"/>
                </a:solidFill>
                <a:latin typeface="楷体_GB2312" pitchFamily="49" charset="-122"/>
              </a:rPr>
              <a:t>	</a:t>
            </a:r>
            <a:endParaRPr lang="en-US" altLang="zh-CN" sz="2800" baseline="0" dirty="0">
              <a:solidFill>
                <a:srgbClr val="002C84"/>
              </a:solidFill>
              <a:latin typeface="楷体_GB2312" pitchFamily="49" charset="-122"/>
            </a:endParaRPr>
          </a:p>
        </p:txBody>
      </p:sp>
      <p:sp>
        <p:nvSpPr>
          <p:cNvPr id="581635" name="Rectangle 3"/>
          <p:cNvSpPr>
            <a:spLocks noChangeArrowheads="1"/>
          </p:cNvSpPr>
          <p:nvPr/>
        </p:nvSpPr>
        <p:spPr bwMode="auto">
          <a:xfrm>
            <a:off x="4456113" y="1219200"/>
            <a:ext cx="2457450" cy="457200"/>
          </a:xfrm>
          <a:prstGeom prst="rect">
            <a:avLst/>
          </a:prstGeom>
          <a:noFill/>
          <a:ln w="31750">
            <a:solidFill>
              <a:srgbClr val="FF0000"/>
            </a:solidFill>
            <a:prstDash val="lgDash"/>
            <a:miter lim="800000"/>
            <a:headEnd/>
            <a:tailEnd/>
          </a:ln>
        </p:spPr>
        <p:txBody>
          <a:bodyPr wrap="none" anchor="ctr"/>
          <a:lstStyle/>
          <a:p>
            <a:endParaRPr lang="zh-CN" altLang="en-US"/>
          </a:p>
        </p:txBody>
      </p:sp>
      <p:sp>
        <p:nvSpPr>
          <p:cNvPr id="581636" name="Text Box 4"/>
          <p:cNvSpPr txBox="1">
            <a:spLocks noChangeArrowheads="1"/>
          </p:cNvSpPr>
          <p:nvPr/>
        </p:nvSpPr>
        <p:spPr bwMode="auto">
          <a:xfrm>
            <a:off x="4930775" y="838200"/>
            <a:ext cx="1506538" cy="427038"/>
          </a:xfrm>
          <a:prstGeom prst="rect">
            <a:avLst/>
          </a:prstGeom>
          <a:noFill/>
          <a:ln w="12700" cap="sq">
            <a:noFill/>
            <a:miter lim="800000"/>
            <a:headEnd/>
            <a:tailEnd/>
          </a:ln>
        </p:spPr>
        <p:txBody>
          <a:bodyPr>
            <a:spAutoFit/>
          </a:bodyPr>
          <a:lstStyle/>
          <a:p>
            <a:pPr fontAlgn="base">
              <a:spcBef>
                <a:spcPct val="0"/>
              </a:spcBef>
            </a:pPr>
            <a:r>
              <a:rPr lang="en-US" altLang="zh-CN" sz="2200" baseline="0">
                <a:solidFill>
                  <a:srgbClr val="FF3300"/>
                </a:solidFill>
                <a:ea typeface="宋体" charset="-122"/>
              </a:rPr>
              <a:t>n-i</a:t>
            </a:r>
            <a:r>
              <a:rPr lang="zh-CN" altLang="en-US" sz="2200" baseline="0">
                <a:solidFill>
                  <a:srgbClr val="FF3300"/>
                </a:solidFill>
                <a:ea typeface="黑体" pitchFamily="2" charset="-122"/>
              </a:rPr>
              <a:t>个元素</a:t>
            </a:r>
          </a:p>
        </p:txBody>
      </p:sp>
      <p:sp>
        <p:nvSpPr>
          <p:cNvPr id="581637" name="Text Box 5"/>
          <p:cNvSpPr txBox="1">
            <a:spLocks noChangeArrowheads="1"/>
          </p:cNvSpPr>
          <p:nvPr/>
        </p:nvSpPr>
        <p:spPr bwMode="auto">
          <a:xfrm>
            <a:off x="4449763" y="1695450"/>
            <a:ext cx="2597150" cy="427038"/>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rgbClr val="FF3300"/>
                </a:solidFill>
                <a:ea typeface="黑体" pitchFamily="2" charset="-122"/>
              </a:rPr>
              <a:t>依次前移一个位置</a:t>
            </a:r>
          </a:p>
        </p:txBody>
      </p:sp>
      <p:sp>
        <p:nvSpPr>
          <p:cNvPr id="581638" name="Text Box 6"/>
          <p:cNvSpPr txBox="1">
            <a:spLocks noChangeArrowheads="1"/>
          </p:cNvSpPr>
          <p:nvPr/>
        </p:nvSpPr>
        <p:spPr bwMode="auto">
          <a:xfrm>
            <a:off x="533400" y="3240088"/>
            <a:ext cx="4876800" cy="519112"/>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zh-CN" altLang="en-US" sz="2800" dirty="0">
                <a:solidFill>
                  <a:srgbClr val="00E400"/>
                </a:solidFill>
                <a:ea typeface="黑体" pitchFamily="2" charset="-122"/>
              </a:rPr>
              <a:t>正常情况下需要做的工作：</a:t>
            </a:r>
          </a:p>
        </p:txBody>
      </p:sp>
      <p:sp>
        <p:nvSpPr>
          <p:cNvPr id="581639" name="Text Box 7"/>
          <p:cNvSpPr txBox="1">
            <a:spLocks noChangeArrowheads="1"/>
          </p:cNvSpPr>
          <p:nvPr/>
        </p:nvSpPr>
        <p:spPr bwMode="auto">
          <a:xfrm>
            <a:off x="971600" y="3732213"/>
            <a:ext cx="8172400" cy="477054"/>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(1) </a:t>
            </a:r>
            <a:r>
              <a:rPr lang="zh-CN" altLang="en-US" sz="2500" baseline="0" dirty="0" smtClean="0">
                <a:solidFill>
                  <a:srgbClr val="003399"/>
                </a:solidFill>
                <a:latin typeface="幼圆" pitchFamily="49" charset="-122"/>
                <a:ea typeface="幼圆" pitchFamily="49" charset="-122"/>
              </a:rPr>
              <a:t>将</a:t>
            </a:r>
            <a:r>
              <a:rPr lang="zh-CN" altLang="en-US" sz="2500" dirty="0" smtClean="0">
                <a:solidFill>
                  <a:srgbClr val="003399"/>
                </a:solidFill>
                <a:latin typeface="幼圆" pitchFamily="49" charset="-122"/>
                <a:ea typeface="幼圆" pitchFamily="49" charset="-122"/>
              </a:rPr>
              <a:t>删除元素的下一</a:t>
            </a:r>
            <a:r>
              <a:rPr lang="zh-CN" altLang="en-US" sz="2500" baseline="0" dirty="0" smtClean="0">
                <a:solidFill>
                  <a:srgbClr val="003399"/>
                </a:solidFill>
                <a:latin typeface="幼圆" pitchFamily="49" charset="-122"/>
                <a:ea typeface="幼圆" pitchFamily="49" charset="-122"/>
              </a:rPr>
              <a:t>元素至第</a:t>
            </a:r>
            <a:r>
              <a:rPr lang="en-US" altLang="zh-CN" sz="2500" baseline="0" dirty="0" smtClean="0">
                <a:solidFill>
                  <a:srgbClr val="003399"/>
                </a:solidFill>
                <a:ea typeface="幼圆" pitchFamily="49" charset="-122"/>
              </a:rPr>
              <a:t>n</a:t>
            </a:r>
            <a:r>
              <a:rPr lang="zh-CN" altLang="en-US" sz="2500" baseline="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971600" y="4130675"/>
            <a:ext cx="5062488" cy="473075"/>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(2)</a:t>
            </a:r>
            <a:r>
              <a:rPr lang="zh-CN" altLang="en-US" sz="2500" baseline="0" dirty="0">
                <a:solidFill>
                  <a:srgbClr val="003399"/>
                </a:solidFill>
                <a:latin typeface="幼圆" pitchFamily="49" charset="-122"/>
                <a:ea typeface="幼圆" pitchFamily="49" charset="-122"/>
              </a:rPr>
              <a:t> 修改表的长度(表长减</a:t>
            </a:r>
            <a:r>
              <a:rPr lang="zh-CN" altLang="en-US" sz="2500" baseline="0" dirty="0">
                <a:solidFill>
                  <a:srgbClr val="003399"/>
                </a:solidFill>
                <a:ea typeface="幼圆" pitchFamily="49" charset="-122"/>
              </a:rPr>
              <a:t>1</a:t>
            </a:r>
            <a:r>
              <a:rPr lang="zh-CN" altLang="en-US" sz="2500" baseline="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552450" y="4716463"/>
            <a:ext cx="5195888" cy="523875"/>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fontAlgn="base">
              <a:spcBef>
                <a:spcPct val="0"/>
              </a:spcBef>
            </a:pPr>
            <a:r>
              <a:rPr lang="zh-CN" altLang="en-US" sz="2800" baseline="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1133475" y="5227638"/>
            <a:ext cx="25908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1147763" y="5641975"/>
            <a:ext cx="36449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删除位置是否合适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12"/>
          <p:cNvGrpSpPr>
            <a:grpSpLocks/>
          </p:cNvGrpSpPr>
          <p:nvPr/>
        </p:nvGrpSpPr>
        <p:grpSpPr bwMode="auto">
          <a:xfrm>
            <a:off x="6300788" y="2365375"/>
            <a:ext cx="2362200" cy="558800"/>
            <a:chOff x="4080" y="1376"/>
            <a:chExt cx="1488" cy="352"/>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2600" b="0"/>
            </a:p>
          </p:txBody>
        </p:sp>
        <p:sp>
          <p:nvSpPr>
            <p:cNvPr id="66584" name="Rectangle 14"/>
            <p:cNvSpPr>
              <a:spLocks noChangeArrowheads="1"/>
            </p:cNvSpPr>
            <p:nvPr/>
          </p:nvSpPr>
          <p:spPr bwMode="auto">
            <a:xfrm>
              <a:off x="4098" y="1376"/>
              <a:ext cx="1470" cy="308"/>
            </a:xfrm>
            <a:prstGeom prst="rect">
              <a:avLst/>
            </a:prstGeom>
            <a:noFill/>
            <a:ln w="12700" cap="sq">
              <a:noFill/>
              <a:miter lim="800000"/>
              <a:headEnd/>
              <a:tailEnd/>
            </a:ln>
          </p:spPr>
          <p:txBody>
            <a:bodyPr>
              <a:spAutoFit/>
            </a:bodyPr>
            <a:lstStyle/>
            <a:p>
              <a:r>
                <a:rPr lang="en-US" altLang="zh-CN" sz="2600" dirty="0" smtClean="0">
                  <a:solidFill>
                    <a:srgbClr val="000080"/>
                  </a:solidFill>
                </a:rPr>
                <a:t>list</a:t>
              </a:r>
              <a:r>
                <a:rPr lang="en-US" altLang="zh-CN" sz="2600" baseline="0" dirty="0" smtClean="0">
                  <a:solidFill>
                    <a:srgbClr val="000080"/>
                  </a:solidFill>
                </a:rPr>
                <a:t>[j-1]</a:t>
              </a:r>
              <a:r>
                <a:rPr lang="en-US" altLang="zh-CN" sz="2600" baseline="0" dirty="0" smtClean="0">
                  <a:solidFill>
                    <a:srgbClr val="000080"/>
                  </a:solidFill>
                  <a:sym typeface="Symbol" pitchFamily="18" charset="2"/>
                </a:rPr>
                <a:t>=</a:t>
              </a:r>
              <a:r>
                <a:rPr lang="en-US" altLang="zh-CN" sz="2600" dirty="0" smtClean="0">
                  <a:solidFill>
                    <a:srgbClr val="000080"/>
                  </a:solidFill>
                  <a:sym typeface="Symbol" pitchFamily="18" charset="2"/>
                </a:rPr>
                <a:t>list</a:t>
              </a:r>
              <a:r>
                <a:rPr lang="en-US" altLang="zh-CN" sz="2600" baseline="0" dirty="0" smtClean="0">
                  <a:solidFill>
                    <a:srgbClr val="000080"/>
                  </a:solidFill>
                </a:rPr>
                <a:t>[j]；</a:t>
              </a:r>
              <a:endParaRPr lang="en-US" altLang="zh-CN" sz="2600" baseline="-25000" dirty="0">
                <a:solidFill>
                  <a:srgbClr val="000080"/>
                </a:solidFill>
              </a:endParaRPr>
            </a:p>
          </p:txBody>
        </p:sp>
      </p:grpSp>
      <p:sp>
        <p:nvSpPr>
          <p:cNvPr id="581647" name="Oval 15"/>
          <p:cNvSpPr>
            <a:spLocks noChangeArrowheads="1"/>
          </p:cNvSpPr>
          <p:nvPr/>
        </p:nvSpPr>
        <p:spPr bwMode="auto">
          <a:xfrm>
            <a:off x="4067944" y="1196752"/>
            <a:ext cx="381000" cy="457200"/>
          </a:xfrm>
          <a:prstGeom prst="ellipse">
            <a:avLst/>
          </a:prstGeom>
          <a:noFill/>
          <a:ln w="44450" cap="sq">
            <a:solidFill>
              <a:srgbClr val="FF3300"/>
            </a:solidFill>
            <a:round/>
            <a:headEnd/>
            <a:tailEnd/>
          </a:ln>
        </p:spPr>
        <p:txBody>
          <a:bodyPr wrap="none" anchor="ctr"/>
          <a:lstStyle/>
          <a:p>
            <a:endParaRPr lang="zh-CN" altLang="en-US"/>
          </a:p>
        </p:txBody>
      </p:sp>
      <p:grpSp>
        <p:nvGrpSpPr>
          <p:cNvPr id="3" name="Group 16"/>
          <p:cNvGrpSpPr>
            <a:grpSpLocks/>
          </p:cNvGrpSpPr>
          <p:nvPr/>
        </p:nvGrpSpPr>
        <p:grpSpPr bwMode="auto">
          <a:xfrm>
            <a:off x="3467100" y="5080000"/>
            <a:ext cx="1752600" cy="685800"/>
            <a:chOff x="2304" y="3072"/>
            <a:chExt cx="1104" cy="432"/>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27"/>
            </a:xfrm>
            <a:prstGeom prst="rect">
              <a:avLst/>
            </a:prstGeom>
            <a:noFill/>
            <a:ln w="12700" cap="sq">
              <a:noFill/>
              <a:miter lim="800000"/>
              <a:headEnd/>
              <a:tailEnd/>
            </a:ln>
          </p:spPr>
          <p:txBody>
            <a:bodyPr>
              <a:spAutoFit/>
            </a:bodyPr>
            <a:lstStyle/>
            <a:p>
              <a:r>
                <a:rPr lang="zh-CN" altLang="en-US" sz="2800" baseline="0">
                  <a:solidFill>
                    <a:srgbClr val="003399"/>
                  </a:solidFill>
                  <a:latin typeface="幼圆" pitchFamily="49" charset="-122"/>
                  <a:ea typeface="幼圆" pitchFamily="49" charset="-122"/>
                </a:rPr>
                <a:t> </a:t>
              </a:r>
              <a:r>
                <a:rPr lang="en-US" altLang="zh-CN" sz="2800" baseline="0">
                  <a:solidFill>
                    <a:srgbClr val="FF3300"/>
                  </a:solidFill>
                  <a:ea typeface="宋体" charset="-122"/>
                  <a:cs typeface="Times New Roman" pitchFamily="18" charset="0"/>
                </a:rPr>
                <a:t>n=0</a:t>
              </a:r>
              <a:endParaRPr lang="zh-CN" altLang="en-US" sz="3300" baseline="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4487863" y="5622925"/>
            <a:ext cx="3789362" cy="473075"/>
          </a:xfrm>
          <a:prstGeom prst="rect">
            <a:avLst/>
          </a:prstGeom>
          <a:noFill/>
          <a:ln w="12700" cap="sq">
            <a:noFill/>
            <a:miter lim="800000"/>
            <a:headEnd/>
            <a:tailEnd/>
          </a:ln>
        </p:spPr>
        <p:txBody>
          <a:bodyPr>
            <a:spAutoFit/>
          </a:bodyPr>
          <a:lstStyle/>
          <a:p>
            <a:pPr fontAlgn="base">
              <a:spcBef>
                <a:spcPct val="0"/>
              </a:spcBef>
            </a:pPr>
            <a:r>
              <a:rPr lang="zh-CN" altLang="en-US" sz="2500" baseline="0" dirty="0">
                <a:solidFill>
                  <a:srgbClr val="003399"/>
                </a:solidFill>
                <a:ea typeface="幼圆" pitchFamily="49" charset="-122"/>
              </a:rPr>
              <a:t>( 正常位置</a:t>
            </a:r>
            <a:r>
              <a:rPr lang="en-US" altLang="zh-CN" sz="2500" baseline="0" dirty="0" smtClean="0">
                <a:solidFill>
                  <a:srgbClr val="003399"/>
                </a:solidFill>
                <a:ea typeface="幼圆" pitchFamily="49" charset="-122"/>
              </a:rPr>
              <a:t>:0</a:t>
            </a:r>
            <a:r>
              <a:rPr lang="en-US" altLang="zh-CN" sz="2500" baseline="0" dirty="0" smtClean="0">
                <a:solidFill>
                  <a:srgbClr val="FF3300"/>
                </a:solidFill>
                <a:ea typeface="宋体" charset="-122"/>
                <a:cs typeface="Times New Roman" pitchFamily="18" charset="0"/>
              </a:rPr>
              <a:t>≤</a:t>
            </a:r>
            <a:r>
              <a:rPr lang="en-US" altLang="zh-CN" sz="2500" baseline="0" dirty="0">
                <a:solidFill>
                  <a:srgbClr val="FF3300"/>
                </a:solidFill>
                <a:ea typeface="宋体" charset="-122"/>
                <a:cs typeface="Times New Roman" pitchFamily="18" charset="0"/>
              </a:rPr>
              <a:t>i≤</a:t>
            </a:r>
            <a:r>
              <a:rPr lang="en-US" altLang="zh-CN" sz="2500" baseline="0" dirty="0" smtClean="0">
                <a:solidFill>
                  <a:srgbClr val="FF3300"/>
                </a:solidFill>
                <a:ea typeface="宋体" charset="-122"/>
                <a:cs typeface="Times New Roman" pitchFamily="18" charset="0"/>
              </a:rPr>
              <a:t>n-1 </a:t>
            </a:r>
            <a:r>
              <a:rPr lang="en-US" altLang="zh-CN" sz="2500" baseline="0" dirty="0">
                <a:solidFill>
                  <a:srgbClr val="003399"/>
                </a:solidFill>
                <a:ea typeface="幼圆" pitchFamily="49" charset="-122"/>
              </a:rPr>
              <a:t>)</a:t>
            </a:r>
          </a:p>
        </p:txBody>
      </p:sp>
      <p:sp>
        <p:nvSpPr>
          <p:cNvPr id="581656" name="Rectangle 24"/>
          <p:cNvSpPr>
            <a:spLocks noChangeArrowheads="1"/>
          </p:cNvSpPr>
          <p:nvPr/>
        </p:nvSpPr>
        <p:spPr bwMode="auto">
          <a:xfrm>
            <a:off x="5248275" y="4124325"/>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a:t>
            </a:r>
            <a:r>
              <a:rPr lang="en-US" altLang="zh-CN" sz="2400" baseline="0">
                <a:solidFill>
                  <a:schemeClr val="accent2"/>
                </a:solidFill>
                <a:latin typeface="宋体" charset="-122"/>
                <a:ea typeface="宋体" charset="-122"/>
              </a:rPr>
              <a:t>--</a:t>
            </a:r>
            <a:r>
              <a:rPr lang="en-US" altLang="zh-CN" sz="2400" baseline="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anim calcmode="lin" valueType="num">
                                      <p:cBhvr additive="base">
                                        <p:cTn id="7" dur="500" fill="hold"/>
                                        <p:tgtEl>
                                          <p:spTgt spid="581638"/>
                                        </p:tgtEl>
                                        <p:attrNameLst>
                                          <p:attrName>ppt_x</p:attrName>
                                        </p:attrNameLst>
                                      </p:cBhvr>
                                      <p:tavLst>
                                        <p:tav tm="0">
                                          <p:val>
                                            <p:strVal val="0-#ppt_w/2"/>
                                          </p:val>
                                        </p:tav>
                                        <p:tav tm="100000">
                                          <p:val>
                                            <p:strVal val="#ppt_x"/>
                                          </p:val>
                                        </p:tav>
                                      </p:tavLst>
                                    </p:anim>
                                    <p:anim calcmode="lin" valueType="num">
                                      <p:cBhvr additive="base">
                                        <p:cTn id="8" dur="500" fill="hold"/>
                                        <p:tgtEl>
                                          <p:spTgt spid="581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81639"/>
                                        </p:tgtEl>
                                        <p:attrNameLst>
                                          <p:attrName>style.visibility</p:attrName>
                                        </p:attrNameLst>
                                      </p:cBhvr>
                                      <p:to>
                                        <p:strVal val="visible"/>
                                      </p:to>
                                    </p:set>
                                    <p:animEffect transition="in" filter="wipe(right)">
                                      <p:cBhvr>
                                        <p:cTn id="13" dur="500"/>
                                        <p:tgtEl>
                                          <p:spTgt spid="5816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1635"/>
                                        </p:tgtEl>
                                        <p:attrNameLst>
                                          <p:attrName>style.visibility</p:attrName>
                                        </p:attrNameLst>
                                      </p:cBhvr>
                                      <p:to>
                                        <p:strVal val="visible"/>
                                      </p:to>
                                    </p:set>
                                    <p:animEffect transition="in" filter="blinds(horizontal)">
                                      <p:cBhvr>
                                        <p:cTn id="18" dur="500"/>
                                        <p:tgtEl>
                                          <p:spTgt spid="581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1636"/>
                                        </p:tgtEl>
                                        <p:attrNameLst>
                                          <p:attrName>style.visibility</p:attrName>
                                        </p:attrNameLst>
                                      </p:cBhvr>
                                      <p:to>
                                        <p:strVal val="visible"/>
                                      </p:to>
                                    </p:set>
                                    <p:animEffect transition="in" filter="blinds(horizontal)">
                                      <p:cBhvr>
                                        <p:cTn id="21" dur="500"/>
                                        <p:tgtEl>
                                          <p:spTgt spid="5816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1637"/>
                                        </p:tgtEl>
                                        <p:attrNameLst>
                                          <p:attrName>style.visibility</p:attrName>
                                        </p:attrNameLst>
                                      </p:cBhvr>
                                      <p:to>
                                        <p:strVal val="visible"/>
                                      </p:to>
                                    </p:set>
                                    <p:animEffect transition="in" filter="blinds(horizontal)">
                                      <p:cBhvr>
                                        <p:cTn id="24" dur="500"/>
                                        <p:tgtEl>
                                          <p:spTgt spid="581637"/>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blinds(horizontal)">
                                      <p:cBhvr>
                                        <p:cTn id="32" dur="500"/>
                                        <p:tgtEl>
                                          <p:spTgt spid="5816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81656"/>
                                        </p:tgtEl>
                                        <p:attrNameLst>
                                          <p:attrName>style.visibility</p:attrName>
                                        </p:attrNameLst>
                                      </p:cBhvr>
                                      <p:to>
                                        <p:strVal val="visible"/>
                                      </p:to>
                                    </p:set>
                                    <p:animEffect transition="in" filter="blinds(horizontal)">
                                      <p:cBhvr>
                                        <p:cTn id="35" dur="500"/>
                                        <p:tgtEl>
                                          <p:spTgt spid="58165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81641"/>
                                        </p:tgtEl>
                                        <p:attrNameLst>
                                          <p:attrName>style.visibility</p:attrName>
                                        </p:attrNameLst>
                                      </p:cBhvr>
                                      <p:to>
                                        <p:strVal val="visible"/>
                                      </p:to>
                                    </p:set>
                                    <p:anim calcmode="lin" valueType="num">
                                      <p:cBhvr additive="base">
                                        <p:cTn id="40" dur="500" fill="hold"/>
                                        <p:tgtEl>
                                          <p:spTgt spid="581641"/>
                                        </p:tgtEl>
                                        <p:attrNameLst>
                                          <p:attrName>ppt_x</p:attrName>
                                        </p:attrNameLst>
                                      </p:cBhvr>
                                      <p:tavLst>
                                        <p:tav tm="0">
                                          <p:val>
                                            <p:strVal val="0-#ppt_w/2"/>
                                          </p:val>
                                        </p:tav>
                                        <p:tav tm="100000">
                                          <p:val>
                                            <p:strVal val="#ppt_x"/>
                                          </p:val>
                                        </p:tav>
                                      </p:tavLst>
                                    </p:anim>
                                    <p:anim calcmode="lin" valueType="num">
                                      <p:cBhvr additive="base">
                                        <p:cTn id="41" dur="500" fill="hold"/>
                                        <p:tgtEl>
                                          <p:spTgt spid="5816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81642"/>
                                        </p:tgtEl>
                                        <p:attrNameLst>
                                          <p:attrName>style.visibility</p:attrName>
                                        </p:attrNameLst>
                                      </p:cBhvr>
                                      <p:to>
                                        <p:strVal val="visible"/>
                                      </p:to>
                                    </p:set>
                                    <p:animEffect transition="in" filter="wipe(right)">
                                      <p:cBhvr>
                                        <p:cTn id="46" dur="500"/>
                                        <p:tgtEl>
                                          <p:spTgt spid="5816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1643"/>
                                        </p:tgtEl>
                                        <p:attrNameLst>
                                          <p:attrName>style.visibility</p:attrName>
                                        </p:attrNameLst>
                                      </p:cBhvr>
                                      <p:to>
                                        <p:strVal val="visible"/>
                                      </p:to>
                                    </p:set>
                                    <p:animEffect transition="in" filter="wipe(left)">
                                      <p:cBhvr>
                                        <p:cTn id="56" dur="500"/>
                                        <p:tgtEl>
                                          <p:spTgt spid="5816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81655"/>
                                        </p:tgtEl>
                                        <p:attrNameLst>
                                          <p:attrName>style.visibility</p:attrName>
                                        </p:attrNameLst>
                                      </p:cBhvr>
                                      <p:to>
                                        <p:strVal val="visible"/>
                                      </p:to>
                                    </p:set>
                                    <p:animEffect transition="in" filter="wipe(right)">
                                      <p:cBhvr>
                                        <p:cTn id="61"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8" grpId="0" autoUpdateAnimBg="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1143000" y="2209800"/>
            <a:ext cx="6553200" cy="222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7587" name="Rectangle 84"/>
          <p:cNvSpPr>
            <a:spLocks noChangeArrowheads="1"/>
          </p:cNvSpPr>
          <p:nvPr/>
        </p:nvSpPr>
        <p:spPr bwMode="auto">
          <a:xfrm>
            <a:off x="1295400" y="1447800"/>
            <a:ext cx="2667000" cy="11128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7588" name="Rectangle 85"/>
          <p:cNvSpPr>
            <a:spLocks noChangeArrowheads="1"/>
          </p:cNvSpPr>
          <p:nvPr/>
        </p:nvSpPr>
        <p:spPr bwMode="auto">
          <a:xfrm>
            <a:off x="2133600" y="2828925"/>
            <a:ext cx="4875213" cy="1019175"/>
          </a:xfrm>
          <a:prstGeom prst="rect">
            <a:avLst/>
          </a:prstGeom>
          <a:noFill/>
          <a:ln w="12700" cap="sq">
            <a:noFill/>
            <a:miter lim="800000"/>
            <a:headEnd/>
            <a:tailEnd/>
          </a:ln>
          <a:effectLst>
            <a:outerShdw dist="12700" algn="ctr" rotWithShape="0">
              <a:schemeClr val="bg1"/>
            </a:outerShdw>
          </a:effectLst>
        </p:spPr>
        <p:txBody>
          <a:bodyPr wrap="none">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若删除成功，算法返回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346075" y="3721100"/>
            <a:ext cx="8001000" cy="847725"/>
          </a:xfrm>
          <a:prstGeom prst="rect">
            <a:avLst/>
          </a:prstGeom>
          <a:noFill/>
          <a:ln w="12700" cap="sq">
            <a:noFill/>
            <a:miter lim="800000"/>
            <a:headEnd type="none" w="sm" len="sm"/>
            <a:tailEnd type="none" w="sm" len="sm"/>
          </a:ln>
        </p:spPr>
        <p:txBody>
          <a:bodyPr>
            <a:spAutoFit/>
          </a:bodyPr>
          <a:lstStyle/>
          <a:p>
            <a:pPr fontAlgn="base">
              <a:lnSpc>
                <a:spcPct val="95000"/>
              </a:lnSpc>
              <a:spcBef>
                <a:spcPct val="0"/>
              </a:spcBef>
            </a:pPr>
            <a:r>
              <a:rPr lang="zh-CN" altLang="zh-CN" sz="2600" baseline="0" dirty="0"/>
              <a:t>              </a:t>
            </a:r>
            <a:r>
              <a:rPr lang="en-US" altLang="zh-CN" sz="2600" baseline="0" dirty="0"/>
              <a:t>for( </a:t>
            </a:r>
            <a:r>
              <a:rPr lang="en-US" altLang="zh-CN" sz="2600" baseline="0" dirty="0" smtClean="0"/>
              <a:t>k=i</a:t>
            </a:r>
            <a:r>
              <a:rPr lang="en-US" altLang="zh-CN" sz="2600" dirty="0" smtClean="0"/>
              <a:t>+1</a:t>
            </a:r>
            <a:r>
              <a:rPr lang="en-US" altLang="zh-CN" sz="2600" baseline="0" dirty="0" smtClean="0"/>
              <a:t>; k&lt;N; </a:t>
            </a:r>
            <a:r>
              <a:rPr lang="en-US" altLang="zh-CN" sz="2600" dirty="0"/>
              <a:t>k</a:t>
            </a:r>
            <a:r>
              <a:rPr lang="en-US" altLang="zh-CN" sz="2600" baseline="0" dirty="0" smtClean="0"/>
              <a:t>++ </a:t>
            </a:r>
            <a:r>
              <a:rPr lang="en-US" altLang="zh-CN" sz="2600" baseline="0" dirty="0"/>
              <a:t>) </a:t>
            </a:r>
          </a:p>
          <a:p>
            <a:pPr fontAlgn="base">
              <a:lnSpc>
                <a:spcPct val="95000"/>
              </a:lnSpc>
              <a:spcBef>
                <a:spcPct val="0"/>
              </a:spcBef>
            </a:pPr>
            <a:r>
              <a:rPr lang="en-US" altLang="zh-CN" sz="2600" baseline="0" dirty="0"/>
              <a:t>                   </a:t>
            </a:r>
            <a:r>
              <a:rPr lang="en-US" altLang="zh-CN" sz="2600" baseline="0" dirty="0" smtClean="0"/>
              <a:t>list[k-1]=</a:t>
            </a:r>
            <a:r>
              <a:rPr lang="en-US" altLang="zh-CN" sz="2600" dirty="0" smtClean="0"/>
              <a:t>list</a:t>
            </a:r>
            <a:r>
              <a:rPr lang="en-US" altLang="zh-CN" sz="2600" baseline="0" dirty="0" smtClean="0"/>
              <a:t>[k];            </a:t>
            </a:r>
            <a:r>
              <a:rPr lang="en-US" altLang="zh-CN" sz="2200" baseline="0" dirty="0">
                <a:solidFill>
                  <a:srgbClr val="007C00"/>
                </a:solidFill>
              </a:rPr>
              <a:t>/* </a:t>
            </a:r>
            <a:r>
              <a:rPr lang="zh-CN" altLang="en-US" sz="2200" baseline="0" dirty="0">
                <a:solidFill>
                  <a:srgbClr val="007C00"/>
                </a:solidFill>
                <a:ea typeface="幼圆" pitchFamily="49" charset="-122"/>
              </a:rPr>
              <a:t>元素依次前移一个位置</a:t>
            </a:r>
            <a:r>
              <a:rPr lang="zh-CN" altLang="en-US" sz="2200" baseline="0" dirty="0">
                <a:solidFill>
                  <a:srgbClr val="007C00"/>
                </a:solidFill>
              </a:rPr>
              <a:t> *</a:t>
            </a:r>
            <a:r>
              <a:rPr lang="zh-CN" altLang="zh-CN" sz="2200" baseline="0" dirty="0">
                <a:solidFill>
                  <a:srgbClr val="007C00"/>
                </a:solidFill>
              </a:rPr>
              <a:t>/</a:t>
            </a:r>
            <a:endParaRPr lang="zh-CN" altLang="en-US" sz="2200" baseline="0" dirty="0">
              <a:solidFill>
                <a:srgbClr val="007C00"/>
              </a:solidFill>
            </a:endParaRPr>
          </a:p>
        </p:txBody>
      </p:sp>
      <p:sp>
        <p:nvSpPr>
          <p:cNvPr id="359428" name="Text Box 4"/>
          <p:cNvSpPr txBox="1">
            <a:spLocks noChangeArrowheads="1"/>
          </p:cNvSpPr>
          <p:nvPr/>
        </p:nvSpPr>
        <p:spPr bwMode="auto">
          <a:xfrm>
            <a:off x="855663" y="4384675"/>
            <a:ext cx="2057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solidFill>
                  <a:schemeClr val="bg1"/>
                </a:solidFill>
              </a:rPr>
              <a:t>        </a:t>
            </a:r>
            <a:r>
              <a:rPr lang="en-US" altLang="zh-CN" sz="2600" dirty="0" smtClean="0"/>
              <a:t>N</a:t>
            </a:r>
            <a:r>
              <a:rPr lang="en-US" altLang="zh-CN" sz="2600" baseline="0" dirty="0" smtClean="0">
                <a:latin typeface="宋体" charset="-122"/>
                <a:ea typeface="宋体" charset="-122"/>
              </a:rPr>
              <a:t>--</a:t>
            </a:r>
            <a:r>
              <a:rPr lang="en-US" altLang="zh-CN" sz="2600" baseline="0" dirty="0" smtClean="0"/>
              <a:t>;</a:t>
            </a:r>
            <a:endParaRPr kumimoji="1" lang="zh-CN" altLang="en-US" sz="2600" baseline="0" dirty="0">
              <a:ea typeface="宋体" charset="-122"/>
            </a:endParaRPr>
          </a:p>
        </p:txBody>
      </p:sp>
      <p:sp>
        <p:nvSpPr>
          <p:cNvPr id="359429" name="Text Box 5"/>
          <p:cNvSpPr txBox="1">
            <a:spLocks noChangeArrowheads="1"/>
          </p:cNvSpPr>
          <p:nvPr/>
        </p:nvSpPr>
        <p:spPr bwMode="auto">
          <a:xfrm>
            <a:off x="4576763" y="4446588"/>
            <a:ext cx="3335337" cy="427037"/>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200" baseline="0">
                <a:solidFill>
                  <a:srgbClr val="009900"/>
                </a:solidFill>
              </a:rPr>
              <a:t> </a:t>
            </a:r>
            <a:r>
              <a:rPr lang="zh-CN" altLang="zh-CN" sz="2200" baseline="0">
                <a:solidFill>
                  <a:srgbClr val="008000"/>
                </a:solidFill>
              </a:rPr>
              <a:t>/</a:t>
            </a:r>
            <a:r>
              <a:rPr lang="zh-CN" altLang="en-US" sz="2200" baseline="0">
                <a:solidFill>
                  <a:srgbClr val="008000"/>
                </a:solidFill>
              </a:rPr>
              <a:t>* </a:t>
            </a:r>
            <a:r>
              <a:rPr lang="zh-CN" altLang="en-US" sz="2200" baseline="0">
                <a:solidFill>
                  <a:srgbClr val="008000"/>
                </a:solidFill>
                <a:latin typeface="宋体" charset="-122"/>
                <a:ea typeface="幼圆" pitchFamily="49" charset="-122"/>
              </a:rPr>
              <a:t>线性表的长度减</a:t>
            </a:r>
            <a:r>
              <a:rPr lang="zh-CN" altLang="en-US" sz="2200" baseline="0">
                <a:solidFill>
                  <a:srgbClr val="008000"/>
                </a:solidFill>
                <a:latin typeface="宋体" charset="-122"/>
              </a:rPr>
              <a:t>1 *</a:t>
            </a:r>
            <a:r>
              <a:rPr lang="zh-CN" altLang="zh-CN" sz="2200" baseline="0">
                <a:solidFill>
                  <a:srgbClr val="008000"/>
                </a:solidFill>
              </a:rPr>
              <a:t>/</a:t>
            </a:r>
            <a:endParaRPr lang="zh-CN" altLang="en-US" sz="2200" baseline="0">
              <a:solidFill>
                <a:srgbClr val="008000"/>
              </a:solidFill>
            </a:endParaRPr>
          </a:p>
        </p:txBody>
      </p:sp>
      <p:sp>
        <p:nvSpPr>
          <p:cNvPr id="359430" name="Text Box 6"/>
          <p:cNvSpPr txBox="1">
            <a:spLocks noChangeArrowheads="1"/>
          </p:cNvSpPr>
          <p:nvPr/>
        </p:nvSpPr>
        <p:spPr bwMode="auto">
          <a:xfrm>
            <a:off x="914400" y="3000375"/>
            <a:ext cx="76962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zh-CN" sz="2600" baseline="0" dirty="0">
                <a:solidFill>
                  <a:srgbClr val="0033CC"/>
                </a:solidFill>
              </a:rPr>
              <a:t>       </a:t>
            </a:r>
            <a:r>
              <a:rPr lang="en-US" altLang="zh-CN" sz="2600" baseline="0" dirty="0">
                <a:solidFill>
                  <a:srgbClr val="0033CC"/>
                </a:solidFill>
              </a:rPr>
              <a:t>if( </a:t>
            </a:r>
            <a:r>
              <a:rPr lang="en-US" altLang="zh-CN" sz="2600" baseline="0" dirty="0" err="1" smtClean="0">
                <a:solidFill>
                  <a:srgbClr val="0033CC"/>
                </a:solidFill>
              </a:rPr>
              <a:t>i</a:t>
            </a:r>
            <a:r>
              <a:rPr lang="en-US" altLang="zh-CN" sz="2600" baseline="0" dirty="0" smtClean="0">
                <a:solidFill>
                  <a:srgbClr val="0033CC"/>
                </a:solidFill>
              </a:rPr>
              <a:t>&lt;0 </a:t>
            </a:r>
            <a:r>
              <a:rPr lang="en-US" altLang="zh-CN" sz="2600" baseline="0" dirty="0">
                <a:solidFill>
                  <a:srgbClr val="0033CC"/>
                </a:solidFill>
              </a:rPr>
              <a:t>|| </a:t>
            </a:r>
            <a:r>
              <a:rPr lang="en-US" altLang="zh-CN" sz="2600" baseline="0" dirty="0" err="1" smtClean="0">
                <a:solidFill>
                  <a:srgbClr val="0033CC"/>
                </a:solidFill>
              </a:rPr>
              <a:t>i</a:t>
            </a:r>
            <a:r>
              <a:rPr lang="en-US" altLang="zh-CN" sz="2600" baseline="0" dirty="0" smtClean="0">
                <a:solidFill>
                  <a:srgbClr val="0033CC"/>
                </a:solidFill>
              </a:rPr>
              <a:t>&gt;N-1 </a:t>
            </a:r>
            <a:r>
              <a:rPr lang="en-US" altLang="zh-CN" sz="2600" baseline="0" dirty="0">
                <a:solidFill>
                  <a:srgbClr val="0033CC"/>
                </a:solidFill>
              </a:rPr>
              <a:t>)</a:t>
            </a:r>
            <a:endParaRPr lang="en-US" altLang="zh-CN" sz="2600" baseline="0" dirty="0">
              <a:solidFill>
                <a:srgbClr val="0033CC"/>
              </a:solidFill>
              <a:latin typeface="宋体" charset="-122"/>
            </a:endParaRPr>
          </a:p>
          <a:p>
            <a:pPr fontAlgn="base">
              <a:lnSpc>
                <a:spcPct val="90000"/>
              </a:lnSpc>
              <a:spcBef>
                <a:spcPct val="0"/>
              </a:spcBef>
            </a:pPr>
            <a:r>
              <a:rPr lang="en-US" altLang="zh-CN" sz="2600" baseline="0" dirty="0">
                <a:solidFill>
                  <a:srgbClr val="0033CC"/>
                </a:solidFill>
              </a:rPr>
              <a:t>            </a:t>
            </a:r>
            <a:r>
              <a:rPr lang="en-US" altLang="zh-CN" sz="2600" baseline="0" dirty="0" err="1">
                <a:solidFill>
                  <a:srgbClr val="0033CC"/>
                </a:solidFill>
              </a:rPr>
              <a:t>retutn</a:t>
            </a:r>
            <a:r>
              <a:rPr lang="en-US" altLang="zh-CN" sz="2600" baseline="0" dirty="0">
                <a:solidFill>
                  <a:srgbClr val="0033CC"/>
                </a:solidFill>
              </a:rPr>
              <a:t> -1;                 </a:t>
            </a:r>
            <a:r>
              <a:rPr lang="en-US" altLang="zh-CN" sz="2200" baseline="0" dirty="0">
                <a:solidFill>
                  <a:srgbClr val="008000"/>
                </a:solidFill>
              </a:rPr>
              <a:t>/* </a:t>
            </a:r>
            <a:r>
              <a:rPr lang="zh-CN" altLang="en-US" sz="2200" baseline="0" dirty="0">
                <a:solidFill>
                  <a:srgbClr val="008000"/>
                </a:solidFill>
                <a:ea typeface="幼圆" pitchFamily="49" charset="-122"/>
              </a:rPr>
              <a:t>删除失败</a:t>
            </a:r>
            <a:r>
              <a:rPr lang="zh-CN" altLang="en-US" sz="2200" baseline="0" dirty="0">
                <a:solidFill>
                  <a:srgbClr val="008000"/>
                </a:solidFill>
              </a:rPr>
              <a:t> */</a:t>
            </a:r>
            <a:r>
              <a:rPr lang="en-US" altLang="zh-CN" sz="2600" baseline="0" dirty="0">
                <a:solidFill>
                  <a:srgbClr val="0033CC"/>
                </a:solidFill>
              </a:rPr>
              <a:t>   </a:t>
            </a:r>
            <a:endParaRPr kumimoji="1" lang="zh-CN" altLang="en-US" sz="2600" baseline="0" dirty="0">
              <a:solidFill>
                <a:srgbClr val="0033CC"/>
              </a:solidFill>
              <a:ea typeface="宋体" charset="-122"/>
            </a:endParaRPr>
          </a:p>
        </p:txBody>
      </p:sp>
      <p:sp>
        <p:nvSpPr>
          <p:cNvPr id="359438" name="Text Box 14"/>
          <p:cNvSpPr txBox="1">
            <a:spLocks noChangeArrowheads="1"/>
          </p:cNvSpPr>
          <p:nvPr/>
        </p:nvSpPr>
        <p:spPr bwMode="auto">
          <a:xfrm>
            <a:off x="899592" y="1556792"/>
            <a:ext cx="7713663" cy="3833357"/>
          </a:xfrm>
          <a:prstGeom prst="rect">
            <a:avLst/>
          </a:prstGeom>
          <a:noFill/>
          <a:ln w="9525">
            <a:noFill/>
            <a:miter lim="800000"/>
            <a:headEnd/>
            <a:tailEnd/>
          </a:ln>
        </p:spPr>
        <p:txBody>
          <a:bodyPr wrap="square">
            <a:spAutoFit/>
          </a:bodyPr>
          <a:lstStyle/>
          <a:p>
            <a:pPr eaLnBrk="1" fontAlgn="base" hangingPunct="1">
              <a:lnSpc>
                <a:spcPct val="85000"/>
              </a:lnSpc>
              <a:spcBef>
                <a:spcPct val="0"/>
              </a:spcBef>
            </a:pPr>
            <a:r>
              <a:rPr lang="en-US" altLang="zh-CN" sz="2600" dirty="0" smtClean="0">
                <a:latin typeface="宋体" charset="-122"/>
              </a:rPr>
              <a:t>/* N</a:t>
            </a:r>
            <a:r>
              <a:rPr lang="zh-CN" altLang="en-US" sz="2600" dirty="0" smtClean="0">
                <a:latin typeface="宋体" charset="-122"/>
              </a:rPr>
              <a:t>是表的长度，为一个全局变量 </a:t>
            </a:r>
            <a:r>
              <a:rPr lang="en-US" altLang="zh-CN" sz="2600" dirty="0" smtClean="0">
                <a:latin typeface="宋体" charset="-122"/>
              </a:rPr>
              <a:t>*/</a:t>
            </a:r>
            <a:r>
              <a:rPr lang="zh-CN" altLang="zh-CN" sz="2600" baseline="0" dirty="0" smtClean="0">
                <a:solidFill>
                  <a:schemeClr val="bg1"/>
                </a:solidFill>
                <a:latin typeface="宋体" charset="-122"/>
              </a:rPr>
              <a:t> </a:t>
            </a:r>
            <a:endParaRPr lang="en-US" altLang="zh-CN" sz="2600" baseline="0" dirty="0" smtClean="0">
              <a:solidFill>
                <a:schemeClr val="bg1"/>
              </a:solidFill>
              <a:latin typeface="宋体" charset="-122"/>
            </a:endParaRPr>
          </a:p>
          <a:p>
            <a:pPr eaLnBrk="1" fontAlgn="base" hangingPunct="1">
              <a:lnSpc>
                <a:spcPct val="85000"/>
              </a:lnSpc>
              <a:spcBef>
                <a:spcPct val="0"/>
              </a:spcBef>
            </a:pPr>
            <a:r>
              <a:rPr lang="en-US" altLang="zh-CN" sz="2600" baseline="0" dirty="0" err="1" smtClean="0"/>
              <a:t>int</a:t>
            </a:r>
            <a:r>
              <a:rPr lang="en-US" altLang="zh-CN" sz="2600" baseline="0" dirty="0" smtClean="0"/>
              <a:t>  </a:t>
            </a:r>
            <a:r>
              <a:rPr lang="en-US" altLang="zh-CN" sz="2600" dirty="0" err="1" smtClean="0"/>
              <a:t>deleteElem</a:t>
            </a:r>
            <a:r>
              <a:rPr lang="en-US" altLang="zh-CN" sz="2600" baseline="0" dirty="0" smtClean="0"/>
              <a:t>( </a:t>
            </a:r>
            <a:r>
              <a:rPr lang="en-US" altLang="zh-CN" sz="2600" baseline="0" dirty="0" err="1"/>
              <a:t>ElemType</a:t>
            </a:r>
            <a:r>
              <a:rPr lang="en-US" altLang="zh-CN" sz="2600" baseline="0" dirty="0"/>
              <a:t> </a:t>
            </a:r>
            <a:r>
              <a:rPr lang="en-US" altLang="zh-CN" sz="2600" baseline="0" dirty="0" smtClean="0"/>
              <a:t>list[ </a:t>
            </a:r>
            <a:r>
              <a:rPr lang="en-US" altLang="zh-CN" sz="2600" baseline="0" dirty="0"/>
              <a:t>], </a:t>
            </a:r>
            <a:r>
              <a:rPr lang="en-US" altLang="zh-CN" sz="2600" baseline="0" dirty="0" smtClean="0"/>
              <a:t>  </a:t>
            </a:r>
            <a:r>
              <a:rPr lang="en-US" altLang="zh-CN" sz="2600" baseline="0" dirty="0" err="1"/>
              <a:t>int</a:t>
            </a:r>
            <a:r>
              <a:rPr lang="en-US" altLang="zh-CN" sz="2600" baseline="0" dirty="0"/>
              <a:t> </a:t>
            </a:r>
            <a:r>
              <a:rPr lang="en-US" altLang="zh-CN" sz="2600" baseline="0" dirty="0" err="1"/>
              <a:t>i</a:t>
            </a:r>
            <a:r>
              <a:rPr lang="en-US" altLang="zh-CN" sz="2600" baseline="0" dirty="0"/>
              <a:t> )</a:t>
            </a:r>
          </a:p>
          <a:p>
            <a:pPr eaLnBrk="1" fontAlgn="base" hangingPunct="1">
              <a:lnSpc>
                <a:spcPct val="85000"/>
              </a:lnSpc>
              <a:spcBef>
                <a:spcPct val="0"/>
              </a:spcBef>
            </a:pPr>
            <a:r>
              <a:rPr lang="zh-CN" altLang="en-US" sz="2600" baseline="0" dirty="0"/>
              <a:t>   {</a:t>
            </a:r>
          </a:p>
          <a:p>
            <a:pPr eaLnBrk="1" fontAlgn="base" hangingPunct="1">
              <a:lnSpc>
                <a:spcPct val="85000"/>
              </a:lnSpc>
              <a:spcBef>
                <a:spcPct val="0"/>
              </a:spcBef>
            </a:pPr>
            <a:r>
              <a:rPr lang="zh-CN" altLang="en-US" sz="2600" baseline="0" dirty="0"/>
              <a:t>        </a:t>
            </a:r>
            <a:r>
              <a:rPr lang="en-US" altLang="zh-CN" sz="2600" baseline="0" dirty="0" err="1"/>
              <a:t>int</a:t>
            </a:r>
            <a:r>
              <a:rPr lang="en-US" altLang="zh-CN" sz="2600" baseline="0" dirty="0"/>
              <a:t> </a:t>
            </a:r>
            <a:r>
              <a:rPr lang="en-US" altLang="zh-CN" sz="2600" baseline="0" dirty="0" smtClean="0"/>
              <a:t>k;</a:t>
            </a: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r>
              <a:rPr lang="zh-CN" altLang="en-US" sz="2600" baseline="0" dirty="0"/>
              <a:t>    }</a:t>
            </a:r>
          </a:p>
        </p:txBody>
      </p:sp>
      <p:sp>
        <p:nvSpPr>
          <p:cNvPr id="359471" name="Text Box 47"/>
          <p:cNvSpPr txBox="1">
            <a:spLocks noChangeArrowheads="1"/>
          </p:cNvSpPr>
          <p:nvPr/>
        </p:nvSpPr>
        <p:spPr bwMode="auto">
          <a:xfrm>
            <a:off x="1506538" y="4689475"/>
            <a:ext cx="5351462"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删除成功</a:t>
            </a:r>
            <a:r>
              <a:rPr lang="zh-CN" altLang="en-US" sz="2200" baseline="0" dirty="0">
                <a:solidFill>
                  <a:srgbClr val="008000"/>
                </a:solidFill>
              </a:rPr>
              <a:t> */</a:t>
            </a:r>
          </a:p>
        </p:txBody>
      </p:sp>
      <p:grpSp>
        <p:nvGrpSpPr>
          <p:cNvPr id="2" name="Group 68"/>
          <p:cNvGrpSpPr>
            <a:grpSpLocks/>
          </p:cNvGrpSpPr>
          <p:nvPr/>
        </p:nvGrpSpPr>
        <p:grpSpPr bwMode="auto">
          <a:xfrm>
            <a:off x="304800" y="368300"/>
            <a:ext cx="2590800" cy="1189038"/>
            <a:chOff x="192" y="232"/>
            <a:chExt cx="1632" cy="74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521862">
              <a:off x="787" y="232"/>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a:solidFill>
                    <a:srgbClr val="FF3300"/>
                  </a:solidFill>
                  <a:ea typeface="华文新魏" pitchFamily="2" charset="-122"/>
                </a:rPr>
                <a:t>法</a:t>
              </a:r>
            </a:p>
          </p:txBody>
        </p:sp>
        <p:sp>
          <p:nvSpPr>
            <p:cNvPr id="68625" name="Text Box 64"/>
            <p:cNvSpPr txBox="1">
              <a:spLocks noChangeArrowheads="1"/>
            </p:cNvSpPr>
            <p:nvPr/>
          </p:nvSpPr>
          <p:spPr bwMode="auto">
            <a:xfrm rot="-983991">
              <a:off x="377" y="347"/>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a:solidFill>
                    <a:srgbClr val="FF3300"/>
                  </a:solidFill>
                  <a:ea typeface="华文新魏" pitchFamily="2" charset="-122"/>
                </a:rPr>
                <a:t>算</a:t>
              </a:r>
            </a:p>
          </p:txBody>
        </p:sp>
      </p:grpSp>
      <p:grpSp>
        <p:nvGrpSpPr>
          <p:cNvPr id="3" name="Group 70"/>
          <p:cNvGrpSpPr>
            <a:grpSpLocks/>
          </p:cNvGrpSpPr>
          <p:nvPr/>
        </p:nvGrpSpPr>
        <p:grpSpPr bwMode="auto">
          <a:xfrm>
            <a:off x="1968500" y="2449513"/>
            <a:ext cx="5683250" cy="976312"/>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8622" name="Text Box 73"/>
            <p:cNvSpPr txBox="1">
              <a:spLocks noChangeArrowheads="1"/>
            </p:cNvSpPr>
            <p:nvPr/>
          </p:nvSpPr>
          <p:spPr bwMode="auto">
            <a:xfrm>
              <a:off x="2318" y="1449"/>
              <a:ext cx="2502" cy="269"/>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855663" y="5889625"/>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17" name="矩形 16"/>
          <p:cNvSpPr>
            <a:spLocks noChangeArrowheads="1"/>
          </p:cNvSpPr>
          <p:nvPr/>
        </p:nvSpPr>
        <p:spPr bwMode="auto">
          <a:xfrm>
            <a:off x="5233988" y="5757863"/>
            <a:ext cx="963725" cy="646331"/>
          </a:xfrm>
          <a:prstGeom prst="rect">
            <a:avLst/>
          </a:prstGeom>
          <a:noFill/>
          <a:ln w="9525">
            <a:noFill/>
            <a:miter lim="800000"/>
            <a:headEnd/>
            <a:tailEnd/>
          </a:ln>
        </p:spPr>
        <p:txBody>
          <a:bodyPr wrap="none">
            <a:spAutoFit/>
          </a:bodyPr>
          <a:lstStyle/>
          <a:p>
            <a:r>
              <a:rPr lang="en-US" altLang="zh-CN" sz="3600" b="1" baseline="0" dirty="0">
                <a:solidFill>
                  <a:srgbClr val="FF0000"/>
                </a:solidFill>
                <a:ea typeface="幼圆" pitchFamily="49" charset="-122"/>
              </a:rPr>
              <a:t>O(n)</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359438"/>
                                        </p:tgtEl>
                                        <p:attrNameLst>
                                          <p:attrName>style.visibility</p:attrName>
                                        </p:attrNameLst>
                                      </p:cBhvr>
                                      <p:to>
                                        <p:strVal val="visible"/>
                                      </p:to>
                                    </p:set>
                                    <p:animEffect transition="in" filter="blinds(vertical)">
                                      <p:cBhvr>
                                        <p:cTn id="36" dur="500"/>
                                        <p:tgtEl>
                                          <p:spTgt spid="35943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utoUpdateAnimBg="0"/>
      <p:bldP spid="359429" grpId="0" autoUpdateAnimBg="0"/>
      <p:bldP spid="359430" grpId="0" autoUpdateAnimBg="0"/>
      <p:bldP spid="359438" grpId="0" autoUpdateAnimBg="0"/>
      <p:bldP spid="359471" grpId="0" autoUpdateAnimBg="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762000" y="1828800"/>
            <a:ext cx="7848600" cy="3581400"/>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285"/>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2F8C"/>
                  </a:solidFill>
                  <a:latin typeface="幼圆" pitchFamily="49" charset="-122"/>
                  <a:ea typeface="幼圆" pitchFamily="49" charset="-122"/>
                </a:rPr>
                <a:t>    </a:t>
              </a:r>
              <a:r>
                <a:rPr lang="zh-CN" altLang="en-US" sz="2600" baseline="0" dirty="0">
                  <a:solidFill>
                    <a:srgbClr val="002F8C"/>
                  </a:solidFill>
                  <a:latin typeface="幼圆" pitchFamily="49" charset="-122"/>
                  <a:ea typeface="幼圆" pitchFamily="49" charset="-122"/>
                </a:rPr>
                <a:t>若</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为删除线性表中第</a:t>
              </a:r>
              <a:r>
                <a:rPr lang="en-US" altLang="zh-CN" sz="2600" baseline="0" dirty="0" err="1">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个数据元素的概率</a:t>
              </a:r>
            </a:p>
            <a:p>
              <a:pPr algn="just" fontAlgn="base">
                <a:spcBef>
                  <a:spcPct val="0"/>
                </a:spcBef>
              </a:pPr>
              <a:r>
                <a:rPr lang="zh-CN" altLang="en-US" sz="2600" baseline="0" dirty="0">
                  <a:solidFill>
                    <a:srgbClr val="002F8C"/>
                  </a:solidFill>
                  <a:latin typeface="幼圆" pitchFamily="49" charset="-122"/>
                  <a:ea typeface="幼圆" pitchFamily="49" charset="-122"/>
                </a:rPr>
                <a:t>(设概率相等)，在长度为</a:t>
              </a:r>
              <a:r>
                <a:rPr lang="en-US" altLang="zh-CN" sz="2600" baseline="0" dirty="0">
                  <a:solidFill>
                    <a:srgbClr val="002F8C"/>
                  </a:solidFill>
                  <a:ea typeface="幼圆" pitchFamily="49" charset="-122"/>
                </a:rPr>
                <a:t>n</a:t>
              </a:r>
              <a:r>
                <a:rPr lang="zh-CN" altLang="en-US" sz="2600" baseline="0" dirty="0">
                  <a:solidFill>
                    <a:srgbClr val="002F8C"/>
                  </a:solidFill>
                  <a:latin typeface="幼圆" pitchFamily="49" charset="-122"/>
                  <a:ea typeface="幼圆" pitchFamily="49" charset="-122"/>
                </a:rPr>
                <a:t>的线性表中删除第</a:t>
              </a:r>
              <a:r>
                <a:rPr lang="en-US" altLang="zh-CN" sz="2600" baseline="0" dirty="0" err="1">
                  <a:solidFill>
                    <a:srgbClr val="002F8C"/>
                  </a:solidFill>
                  <a:ea typeface="幼圆" pitchFamily="49" charset="-122"/>
                </a:rPr>
                <a:t>i</a:t>
              </a:r>
              <a:endParaRPr lang="en-US" altLang="zh-CN" sz="2600" baseline="0" dirty="0">
                <a:solidFill>
                  <a:srgbClr val="002F8C"/>
                </a:solidFill>
                <a:ea typeface="幼圆" pitchFamily="49" charset="-122"/>
              </a:endParaRPr>
            </a:p>
            <a:p>
              <a:pPr algn="just" fontAlgn="base">
                <a:spcBef>
                  <a:spcPct val="0"/>
                </a:spcBef>
              </a:pPr>
              <a:r>
                <a:rPr lang="zh-CN" altLang="en-US" sz="2600" baseline="0" dirty="0">
                  <a:solidFill>
                    <a:srgbClr val="002F8C"/>
                  </a:solidFill>
                  <a:latin typeface="幼圆" pitchFamily="49" charset="-122"/>
                  <a:ea typeface="幼圆" pitchFamily="49" charset="-122"/>
                </a:rPr>
                <a:t>个数据元素需要移动其他的元素的平均次数为</a:t>
              </a:r>
            </a:p>
            <a:p>
              <a:pPr algn="just" fontAlgn="base">
                <a:lnSpc>
                  <a:spcPct val="90000"/>
                </a:lnSpc>
                <a:spcBef>
                  <a:spcPct val="0"/>
                </a:spcBef>
              </a:pPr>
              <a:endParaRPr lang="zh-CN" altLang="en-US" sz="2600" baseline="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2600" b="0" baseline="0" dirty="0">
                  <a:solidFill>
                    <a:srgbClr val="002F8C"/>
                  </a:solidFill>
                  <a:latin typeface="幼圆" pitchFamily="49" charset="-122"/>
                  <a:ea typeface="幼圆" pitchFamily="49" charset="-122"/>
                </a:rPr>
                <a:t>      </a:t>
              </a:r>
              <a:r>
                <a:rPr lang="en-US" altLang="zh-CN" sz="2600" baseline="0" dirty="0" err="1">
                  <a:solidFill>
                    <a:srgbClr val="002F8C"/>
                  </a:solidFill>
                  <a:ea typeface="幼圆" pitchFamily="49" charset="-122"/>
                </a:rPr>
                <a:t>T</a:t>
              </a:r>
              <a:r>
                <a:rPr lang="en-US" altLang="zh-CN" sz="2600" baseline="-25000" dirty="0" err="1">
                  <a:solidFill>
                    <a:srgbClr val="002F8C"/>
                  </a:solidFill>
                  <a:ea typeface="幼圆" pitchFamily="49" charset="-122"/>
                </a:rPr>
                <a:t>ds</a:t>
              </a:r>
              <a:r>
                <a:rPr lang="en-US" altLang="zh-CN" sz="2600" baseline="0" dirty="0">
                  <a:solidFill>
                    <a:srgbClr val="002F8C"/>
                  </a:solidFill>
                  <a:ea typeface="幼圆" pitchFamily="49" charset="-122"/>
                </a:rPr>
                <a:t>=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 =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)/n = (n</a:t>
              </a:r>
              <a:r>
                <a:rPr lang="en-US" altLang="zh-CN" sz="2600" baseline="0" dirty="0">
                  <a:solidFill>
                    <a:srgbClr val="002F8C"/>
                  </a:solidFill>
                  <a:latin typeface="宋体" charset="-122"/>
                  <a:ea typeface="宋体" charset="-122"/>
                </a:rPr>
                <a:t>-</a:t>
              </a:r>
              <a:r>
                <a:rPr lang="en-US" altLang="zh-CN" sz="2600" baseline="0" dirty="0">
                  <a:solidFill>
                    <a:srgbClr val="002F8C"/>
                  </a:solidFill>
                  <a:ea typeface="幼圆" pitchFamily="49" charset="-122"/>
                </a:rPr>
                <a:t>1)/2</a:t>
              </a:r>
            </a:p>
          </p:txBody>
        </p:sp>
        <p:sp>
          <p:nvSpPr>
            <p:cNvPr id="69640" name="Text Box 5"/>
            <p:cNvSpPr txBox="1">
              <a:spLocks noChangeArrowheads="1"/>
            </p:cNvSpPr>
            <p:nvPr/>
          </p:nvSpPr>
          <p:spPr bwMode="auto">
            <a:xfrm>
              <a:off x="1791"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smtClean="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sp>
          <p:nvSpPr>
            <p:cNvPr id="69641" name="Text Box 6"/>
            <p:cNvSpPr txBox="1">
              <a:spLocks noChangeArrowheads="1"/>
            </p:cNvSpPr>
            <p:nvPr/>
          </p:nvSpPr>
          <p:spPr bwMode="auto">
            <a:xfrm>
              <a:off x="2608"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smtClean="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grpSp>
      <p:grpSp>
        <p:nvGrpSpPr>
          <p:cNvPr id="3" name="Group 7"/>
          <p:cNvGrpSpPr>
            <a:grpSpLocks/>
          </p:cNvGrpSpPr>
          <p:nvPr/>
        </p:nvGrpSpPr>
        <p:grpSpPr bwMode="auto">
          <a:xfrm>
            <a:off x="4572000" y="609600"/>
            <a:ext cx="4419600" cy="1457325"/>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012" y="516"/>
              <a:ext cx="2556" cy="589"/>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054100" y="1905000"/>
            <a:ext cx="61055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ea typeface="幼圆" pitchFamily="49" charset="-122"/>
              </a:rPr>
              <a:t>(1)</a:t>
            </a:r>
            <a:r>
              <a:rPr lang="zh-CN" altLang="en-US" sz="2400" baseline="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1054100" y="2319338"/>
            <a:ext cx="7400925" cy="720197"/>
          </a:xfrm>
          <a:prstGeom prst="rect">
            <a:avLst/>
          </a:prstGeom>
          <a:noFill/>
          <a:ln w="9525">
            <a:noFill/>
            <a:miter lim="800000"/>
            <a:headEnd/>
            <a:tailEnd/>
          </a:ln>
        </p:spPr>
        <p:txBody>
          <a:bodyPr>
            <a:spAutoFit/>
          </a:bodyPr>
          <a:lstStyle/>
          <a:p>
            <a:pPr fontAlgn="base">
              <a:lnSpc>
                <a:spcPct val="85000"/>
              </a:lnSpc>
              <a:spcBef>
                <a:spcPct val="0"/>
              </a:spcBef>
            </a:pPr>
            <a:r>
              <a:rPr lang="zh-CN" altLang="en-US" sz="2400" baseline="0">
                <a:solidFill>
                  <a:srgbClr val="000099"/>
                </a:solidFill>
                <a:ea typeface="幼圆" pitchFamily="49" charset="-122"/>
              </a:rPr>
              <a:t>(2)</a:t>
            </a:r>
            <a:r>
              <a:rPr lang="zh-CN" altLang="en-US" sz="2400" baseline="0">
                <a:solidFill>
                  <a:srgbClr val="000099"/>
                </a:solidFill>
                <a:latin typeface="幼圆" pitchFamily="49" charset="-122"/>
                <a:ea typeface="幼圆" pitchFamily="49" charset="-122"/>
              </a:rPr>
              <a:t>  元素的存储地址可以通过一个简单的解析式</a:t>
            </a:r>
          </a:p>
          <a:p>
            <a:pPr fontAlgn="base">
              <a:lnSpc>
                <a:spcPct val="85000"/>
              </a:lnSpc>
              <a:spcBef>
                <a:spcPct val="0"/>
              </a:spcBef>
            </a:pPr>
            <a:r>
              <a:rPr lang="zh-CN" altLang="en-US" sz="2400" baseline="0">
                <a:solidFill>
                  <a:srgbClr val="000099"/>
                </a:solidFill>
                <a:latin typeface="幼圆" pitchFamily="49" charset="-122"/>
                <a:ea typeface="幼圆" pitchFamily="49" charset="-122"/>
              </a:rPr>
              <a:t>    计算出来。</a:t>
            </a:r>
          </a:p>
        </p:txBody>
      </p:sp>
      <p:sp>
        <p:nvSpPr>
          <p:cNvPr id="302084" name="Text Box 4"/>
          <p:cNvSpPr txBox="1">
            <a:spLocks noChangeArrowheads="1"/>
          </p:cNvSpPr>
          <p:nvPr/>
        </p:nvSpPr>
        <p:spPr bwMode="auto">
          <a:xfrm>
            <a:off x="827584" y="5635625"/>
            <a:ext cx="4886325"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2500" baseline="0" dirty="0" smtClean="0">
                <a:solidFill>
                  <a:srgbClr val="000099"/>
                </a:solidFill>
                <a:ea typeface="幼圆" pitchFamily="49" charset="-122"/>
              </a:rPr>
              <a:t>(1)</a:t>
            </a:r>
            <a:r>
              <a:rPr lang="zh-CN" altLang="en-US" sz="2500" baseline="0" dirty="0" smtClean="0">
                <a:solidFill>
                  <a:srgbClr val="000099"/>
                </a:solidFill>
                <a:latin typeface="幼圆" pitchFamily="49" charset="-122"/>
                <a:ea typeface="幼圆" pitchFamily="49" charset="-122"/>
              </a:rPr>
              <a:t>  </a:t>
            </a:r>
            <a:r>
              <a:rPr lang="zh-CN" altLang="en-US" sz="2500" baseline="0" dirty="0" smtClean="0">
                <a:solidFill>
                  <a:schemeClr val="bg2">
                    <a:lumMod val="75000"/>
                  </a:schemeClr>
                </a:solidFill>
                <a:latin typeface="幼圆" pitchFamily="49" charset="-122"/>
                <a:ea typeface="幼圆" pitchFamily="49" charset="-122"/>
              </a:rPr>
              <a:t>存储分配需要事先进行。</a:t>
            </a:r>
          </a:p>
        </p:txBody>
      </p:sp>
      <p:sp>
        <p:nvSpPr>
          <p:cNvPr id="302085" name="Text Box 5"/>
          <p:cNvSpPr txBox="1">
            <a:spLocks noChangeArrowheads="1"/>
          </p:cNvSpPr>
          <p:nvPr/>
        </p:nvSpPr>
        <p:spPr bwMode="auto">
          <a:xfrm>
            <a:off x="827584" y="6022975"/>
            <a:ext cx="5572125"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需要</a:t>
            </a:r>
            <a:r>
              <a:rPr lang="zh-CN" altLang="en-US" sz="2500" baseline="0" dirty="0" smtClean="0">
                <a:solidFill>
                  <a:srgbClr val="000099"/>
                </a:solidFill>
                <a:latin typeface="幼圆" pitchFamily="49" charset="-122"/>
                <a:ea typeface="幼圆" pitchFamily="49" charset="-122"/>
              </a:rPr>
              <a:t>一块地址</a:t>
            </a:r>
            <a:r>
              <a:rPr lang="zh-CN" altLang="en-US" sz="2500" baseline="0" dirty="0">
                <a:solidFill>
                  <a:srgbClr val="000099"/>
                </a:solidFill>
                <a:latin typeface="幼圆" pitchFamily="49" charset="-122"/>
                <a:ea typeface="幼圆" pitchFamily="49" charset="-122"/>
              </a:rPr>
              <a:t>连续的存储空间。</a:t>
            </a:r>
          </a:p>
        </p:txBody>
      </p:sp>
      <p:sp>
        <p:nvSpPr>
          <p:cNvPr id="302088" name="Text Box 8"/>
          <p:cNvSpPr txBox="1">
            <a:spLocks noChangeArrowheads="1"/>
          </p:cNvSpPr>
          <p:nvPr/>
        </p:nvSpPr>
        <p:spPr bwMode="auto">
          <a:xfrm>
            <a:off x="1054100" y="3043238"/>
            <a:ext cx="7086600" cy="1089529"/>
          </a:xfrm>
          <a:prstGeom prst="rect">
            <a:avLst/>
          </a:prstGeom>
          <a:noFill/>
          <a:ln w="12700" cap="sq">
            <a:noFill/>
            <a:miter lim="800000"/>
            <a:headEnd/>
            <a:tailEnd/>
          </a:ln>
        </p:spPr>
        <p:txBody>
          <a:bodyPr>
            <a:spAutoFit/>
          </a:bodyPr>
          <a:lstStyle/>
          <a:p>
            <a:pPr>
              <a:lnSpc>
                <a:spcPct val="90000"/>
              </a:lnSpc>
              <a:spcBef>
                <a:spcPct val="0"/>
              </a:spcBef>
            </a:pPr>
            <a:r>
              <a:rPr lang="en-US" altLang="zh-CN" sz="2400" baseline="0" dirty="0">
                <a:solidFill>
                  <a:srgbClr val="000099"/>
                </a:solidFill>
                <a:ea typeface="幼圆" pitchFamily="49" charset="-122"/>
              </a:rPr>
              <a:t>(3)</a:t>
            </a:r>
            <a:r>
              <a:rPr lang="en-US" altLang="zh-CN" sz="2400" baseline="0" dirty="0">
                <a:solidFill>
                  <a:srgbClr val="000099"/>
                </a:solidFill>
                <a:latin typeface="幼圆" pitchFamily="49" charset="-122"/>
                <a:ea typeface="幼圆" pitchFamily="49" charset="-122"/>
              </a:rPr>
              <a:t>  </a:t>
            </a:r>
            <a:r>
              <a:rPr lang="zh-CN" altLang="en-US" sz="2400" baseline="0" dirty="0">
                <a:solidFill>
                  <a:srgbClr val="000099"/>
                </a:solidFill>
                <a:latin typeface="幼圆" pitchFamily="49" charset="-122"/>
                <a:ea typeface="幼圆" pitchFamily="49" charset="-122"/>
              </a:rPr>
              <a:t>由于只需存放数据元素本身的信息，而无其</a:t>
            </a:r>
          </a:p>
          <a:p>
            <a:pPr>
              <a:lnSpc>
                <a:spcPct val="90000"/>
              </a:lnSpc>
              <a:spcBef>
                <a:spcPct val="0"/>
              </a:spcBef>
            </a:pPr>
            <a:r>
              <a:rPr lang="zh-CN" altLang="en-US" sz="2400" baseline="0" dirty="0">
                <a:solidFill>
                  <a:srgbClr val="000099"/>
                </a:solidFill>
                <a:latin typeface="幼圆" pitchFamily="49" charset="-122"/>
                <a:ea typeface="幼圆" pitchFamily="49" charset="-122"/>
              </a:rPr>
              <a:t>    他空间开销，相对链式存储结构而言，存储</a:t>
            </a:r>
          </a:p>
          <a:p>
            <a:pPr>
              <a:lnSpc>
                <a:spcPct val="90000"/>
              </a:lnSpc>
              <a:spcBef>
                <a:spcPct val="0"/>
              </a:spcBef>
            </a:pPr>
            <a:r>
              <a:rPr lang="zh-CN" altLang="en-US" sz="2400" baseline="0" dirty="0">
                <a:solidFill>
                  <a:srgbClr val="000099"/>
                </a:solidFill>
                <a:latin typeface="幼圆" pitchFamily="49" charset="-122"/>
                <a:ea typeface="幼圆" pitchFamily="49" charset="-122"/>
              </a:rPr>
              <a:t>    空间开销</a:t>
            </a:r>
            <a:r>
              <a:rPr lang="zh-CN" altLang="en-US" sz="2400" baseline="0" dirty="0" smtClean="0">
                <a:solidFill>
                  <a:srgbClr val="000099"/>
                </a:solidFill>
                <a:latin typeface="幼圆" pitchFamily="49" charset="-122"/>
                <a:ea typeface="幼圆" pitchFamily="49" charset="-122"/>
              </a:rPr>
              <a:t>小</a:t>
            </a:r>
            <a:endParaRPr lang="en-US" altLang="zh-CN" sz="2400" baseline="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425947" y="4968875"/>
            <a:ext cx="1684337" cy="609600"/>
            <a:chOff x="458" y="2688"/>
            <a:chExt cx="1061" cy="384"/>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800" baseline="0" dirty="0">
                  <a:solidFill>
                    <a:srgbClr val="FFFF00"/>
                  </a:solidFill>
                  <a:latin typeface="黑体" pitchFamily="2" charset="-122"/>
                  <a:ea typeface="黑体" pitchFamily="2" charset="-122"/>
                </a:rPr>
                <a:t>2.缺点</a:t>
              </a:r>
            </a:p>
          </p:txBody>
        </p:sp>
      </p:grpSp>
      <p:sp>
        <p:nvSpPr>
          <p:cNvPr id="302113" name="Text Box 33"/>
          <p:cNvSpPr txBox="1">
            <a:spLocks noChangeArrowheads="1"/>
          </p:cNvSpPr>
          <p:nvPr/>
        </p:nvSpPr>
        <p:spPr bwMode="auto">
          <a:xfrm>
            <a:off x="3179763" y="2624138"/>
            <a:ext cx="54959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latin typeface="幼圆" pitchFamily="49" charset="-122"/>
                <a:ea typeface="幼圆" pitchFamily="49" charset="-122"/>
              </a:rPr>
              <a:t>是一</a:t>
            </a:r>
            <a:r>
              <a:rPr lang="zh-CN" altLang="en-US" sz="2400" baseline="0" dirty="0" smtClean="0">
                <a:solidFill>
                  <a:srgbClr val="000099"/>
                </a:solidFill>
                <a:latin typeface="幼圆" pitchFamily="49" charset="-122"/>
                <a:ea typeface="幼圆" pitchFamily="49" charset="-122"/>
              </a:rPr>
              <a:t>种</a:t>
            </a:r>
            <a:r>
              <a:rPr lang="zh-CN" altLang="en-US" sz="2400" dirty="0" smtClean="0">
                <a:solidFill>
                  <a:srgbClr val="FF0000"/>
                </a:solidFill>
                <a:latin typeface="幼圆" pitchFamily="49" charset="-122"/>
                <a:ea typeface="幼圆" pitchFamily="49" charset="-122"/>
              </a:rPr>
              <a:t>顺序</a:t>
            </a:r>
            <a:r>
              <a:rPr lang="zh-CN" altLang="en-US" sz="2400" baseline="0" dirty="0" smtClean="0">
                <a:solidFill>
                  <a:srgbClr val="FF0000"/>
                </a:solidFill>
                <a:latin typeface="幼圆" pitchFamily="49" charset="-122"/>
                <a:ea typeface="幼圆" pitchFamily="49" charset="-122"/>
              </a:rPr>
              <a:t>存储</a:t>
            </a:r>
            <a:r>
              <a:rPr lang="zh-CN" altLang="en-US" sz="2400" baseline="0" dirty="0">
                <a:solidFill>
                  <a:srgbClr val="FF0000"/>
                </a:solidFill>
                <a:latin typeface="幼圆" pitchFamily="49" charset="-122"/>
                <a:ea typeface="幼圆" pitchFamily="49" charset="-122"/>
              </a:rPr>
              <a:t>结构</a:t>
            </a:r>
            <a:r>
              <a:rPr lang="zh-CN" altLang="en-US" sz="2400" baseline="0" dirty="0" smtClean="0">
                <a:solidFill>
                  <a:srgbClr val="000099"/>
                </a:solidFill>
                <a:latin typeface="幼圆" pitchFamily="49" charset="-122"/>
                <a:ea typeface="幼圆" pitchFamily="49" charset="-122"/>
              </a:rPr>
              <a:t>,</a:t>
            </a:r>
            <a:r>
              <a:rPr lang="zh-CN" altLang="en-US" sz="2400" dirty="0" smtClean="0">
                <a:solidFill>
                  <a:srgbClr val="000099"/>
                </a:solidFill>
                <a:latin typeface="幼圆" pitchFamily="49" charset="-122"/>
                <a:ea typeface="幼圆" pitchFamily="49" charset="-122"/>
              </a:rPr>
              <a:t>读取</a:t>
            </a:r>
            <a:r>
              <a:rPr lang="zh-CN" altLang="en-US" sz="2400" baseline="0" dirty="0" smtClean="0">
                <a:solidFill>
                  <a:srgbClr val="000099"/>
                </a:solidFill>
                <a:latin typeface="幼圆" pitchFamily="49" charset="-122"/>
                <a:ea typeface="幼圆" pitchFamily="49" charset="-122"/>
              </a:rPr>
              <a:t>速度</a:t>
            </a:r>
            <a:r>
              <a:rPr lang="zh-CN" altLang="en-US" sz="2400" baseline="0" dirty="0">
                <a:solidFill>
                  <a:srgbClr val="000099"/>
                </a:solidFill>
                <a:latin typeface="幼圆" pitchFamily="49" charset="-122"/>
                <a:ea typeface="幼圆" pitchFamily="49" charset="-122"/>
              </a:rPr>
              <a:t>快。</a:t>
            </a:r>
          </a:p>
        </p:txBody>
      </p:sp>
      <p:grpSp>
        <p:nvGrpSpPr>
          <p:cNvPr id="3" name="Group 72"/>
          <p:cNvGrpSpPr>
            <a:grpSpLocks/>
          </p:cNvGrpSpPr>
          <p:nvPr/>
        </p:nvGrpSpPr>
        <p:grpSpPr bwMode="auto">
          <a:xfrm>
            <a:off x="152400" y="266700"/>
            <a:ext cx="5572125" cy="685800"/>
            <a:chOff x="96" y="168"/>
            <a:chExt cx="3120" cy="432"/>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3399"/>
                  </a:solidFill>
                  <a:latin typeface="黑体" pitchFamily="2" charset="-122"/>
                  <a:ea typeface="黑体" pitchFamily="2" charset="-122"/>
                </a:rPr>
                <a:t> </a:t>
              </a:r>
              <a:r>
                <a:rPr kumimoji="1" lang="en-US" altLang="zh-CN" sz="2900" baseline="0">
                  <a:solidFill>
                    <a:srgbClr val="003399"/>
                  </a:solidFill>
                  <a:latin typeface="黑体" pitchFamily="2" charset="-122"/>
                  <a:ea typeface="黑体" pitchFamily="2" charset="-122"/>
                </a:rPr>
                <a:t>2.2.3 </a:t>
              </a:r>
              <a:r>
                <a:rPr kumimoji="1" lang="zh-CN" altLang="en-US" sz="2900" baseline="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827584" y="6423025"/>
            <a:ext cx="7010400" cy="4349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674688" y="1219200"/>
            <a:ext cx="1733550" cy="609600"/>
            <a:chOff x="432" y="768"/>
            <a:chExt cx="1092" cy="384"/>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2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2800" baseline="0">
                  <a:solidFill>
                    <a:srgbClr val="FFFF00"/>
                  </a:solidFill>
                  <a:latin typeface="黑体" pitchFamily="2" charset="-122"/>
                  <a:ea typeface="黑体" pitchFamily="2" charset="-122"/>
                </a:rPr>
                <a:t>1.优点</a:t>
              </a:r>
              <a:endParaRPr lang="zh-CN" altLang="en-US" sz="2800" baseline="0">
                <a:solidFill>
                  <a:srgbClr val="00FFFF"/>
                </a:solidFill>
                <a:latin typeface="黑体" pitchFamily="2" charset="-122"/>
                <a:ea typeface="黑体" pitchFamily="2" charset="-122"/>
              </a:endParaRPr>
            </a:p>
          </p:txBody>
        </p:sp>
      </p:grpSp>
      <p:grpSp>
        <p:nvGrpSpPr>
          <p:cNvPr id="5" name="Group 75"/>
          <p:cNvGrpSpPr>
            <a:grpSpLocks/>
          </p:cNvGrpSpPr>
          <p:nvPr/>
        </p:nvGrpSpPr>
        <p:grpSpPr bwMode="auto">
          <a:xfrm>
            <a:off x="7870825" y="6262687"/>
            <a:ext cx="1273175" cy="595313"/>
            <a:chOff x="4377" y="2900"/>
            <a:chExt cx="802" cy="37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2600" b="0"/>
            </a:p>
          </p:txBody>
        </p:sp>
        <p:sp>
          <p:nvSpPr>
            <p:cNvPr id="70673" name="Rectangle 77"/>
            <p:cNvSpPr>
              <a:spLocks noChangeArrowheads="1"/>
            </p:cNvSpPr>
            <p:nvPr/>
          </p:nvSpPr>
          <p:spPr bwMode="auto">
            <a:xfrm>
              <a:off x="4417" y="2900"/>
              <a:ext cx="762" cy="37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300" baseline="0" dirty="0">
                  <a:solidFill>
                    <a:srgbClr val="FF3300"/>
                  </a:solidFill>
                  <a:ea typeface="幼圆" pitchFamily="49" charset="-122"/>
                </a:rPr>
                <a:t>O</a:t>
              </a:r>
              <a:r>
                <a:rPr lang="en-US" altLang="zh-CN" sz="3000" baseline="0" dirty="0">
                  <a:solidFill>
                    <a:srgbClr val="FF3300"/>
                  </a:solidFill>
                  <a:ea typeface="幼圆" pitchFamily="49" charset="-122"/>
                </a:rPr>
                <a:t>(n)</a:t>
              </a:r>
              <a:endParaRPr lang="zh-CN" altLang="en-US" sz="3000" baseline="0" dirty="0">
                <a:solidFill>
                  <a:srgbClr val="FF3300"/>
                </a:solidFill>
                <a:ea typeface="幼圆" pitchFamily="49" charset="-122"/>
              </a:endParaRPr>
            </a:p>
          </p:txBody>
        </p:sp>
      </p:grpSp>
      <p:grpSp>
        <p:nvGrpSpPr>
          <p:cNvPr id="6" name="Group 78"/>
          <p:cNvGrpSpPr>
            <a:grpSpLocks/>
          </p:cNvGrpSpPr>
          <p:nvPr/>
        </p:nvGrpSpPr>
        <p:grpSpPr bwMode="auto">
          <a:xfrm>
            <a:off x="5154613" y="1125538"/>
            <a:ext cx="3970337" cy="457200"/>
            <a:chOff x="3247" y="709"/>
            <a:chExt cx="2501" cy="288"/>
          </a:xfrm>
        </p:grpSpPr>
        <p:sp>
          <p:nvSpPr>
            <p:cNvPr id="70670" name="Rectangle 79"/>
            <p:cNvSpPr>
              <a:spLocks noChangeArrowheads="1"/>
            </p:cNvSpPr>
            <p:nvPr/>
          </p:nvSpPr>
          <p:spPr bwMode="auto">
            <a:xfrm>
              <a:off x="3252" y="713"/>
              <a:ext cx="2496" cy="269"/>
            </a:xfrm>
            <a:prstGeom prst="rect">
              <a:avLst/>
            </a:prstGeom>
            <a:noFill/>
            <a:ln w="12700" cap="sq">
              <a:noFill/>
              <a:miter lim="800000"/>
              <a:headEnd/>
              <a:tailEnd/>
            </a:ln>
          </p:spPr>
          <p:txBody>
            <a:bodyPr>
              <a:spAutoFit/>
            </a:bodyPr>
            <a:lstStyle/>
            <a:p>
              <a:pPr fontAlgn="base">
                <a:spcBef>
                  <a:spcPct val="25000"/>
                </a:spcBef>
              </a:pPr>
              <a:r>
                <a:rPr lang="zh-CN" altLang="zh-CN" sz="2200" baseline="0">
                  <a:solidFill>
                    <a:schemeClr val="accent2"/>
                  </a:solidFill>
                  <a:ea typeface="幼圆" pitchFamily="49" charset="-122"/>
                </a:rPr>
                <a:t> </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i</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1</a:t>
              </a:r>
              <a:r>
                <a:rPr lang="en-US" altLang="zh-CN" sz="2200" baseline="0">
                  <a:solidFill>
                    <a:schemeClr val="accent2"/>
                  </a:solidFill>
                  <a:ea typeface="幼圆" pitchFamily="49" charset="-122"/>
                </a:rPr>
                <a:t>)+(i</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1)</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k</a:t>
              </a:r>
              <a:endParaRPr lang="zh-CN" altLang="en-US" sz="2200" baseline="0">
                <a:solidFill>
                  <a:schemeClr val="accent2"/>
                </a:solidFill>
                <a:ea typeface="幼圆" pitchFamily="49" charset="-122"/>
              </a:endParaRPr>
            </a:p>
          </p:txBody>
        </p:sp>
        <p:sp>
          <p:nvSpPr>
            <p:cNvPr id="70671" name="AutoShape 80"/>
            <p:cNvSpPr>
              <a:spLocks noChangeArrowheads="1"/>
            </p:cNvSpPr>
            <p:nvPr/>
          </p:nvSpPr>
          <p:spPr bwMode="auto">
            <a:xfrm>
              <a:off x="3247" y="709"/>
              <a:ext cx="2222" cy="288"/>
            </a:xfrm>
            <a:prstGeom prst="wedgeRectCallout">
              <a:avLst>
                <a:gd name="adj1" fmla="val 3509"/>
                <a:gd name="adj2" fmla="val 196875"/>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grpSp>
        <p:nvGrpSpPr>
          <p:cNvPr id="24" name="Group 78"/>
          <p:cNvGrpSpPr>
            <a:grpSpLocks/>
          </p:cNvGrpSpPr>
          <p:nvPr/>
        </p:nvGrpSpPr>
        <p:grpSpPr bwMode="auto">
          <a:xfrm>
            <a:off x="5345869" y="5661248"/>
            <a:ext cx="3798131" cy="457200"/>
            <a:chOff x="3202" y="1356"/>
            <a:chExt cx="2222" cy="288"/>
          </a:xfrm>
        </p:grpSpPr>
        <p:sp>
          <p:nvSpPr>
            <p:cNvPr id="25" name="Rectangle 79"/>
            <p:cNvSpPr>
              <a:spLocks noChangeArrowheads="1"/>
            </p:cNvSpPr>
            <p:nvPr/>
          </p:nvSpPr>
          <p:spPr bwMode="auto">
            <a:xfrm>
              <a:off x="3202" y="1375"/>
              <a:ext cx="2106" cy="26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200" dirty="0" smtClean="0">
                  <a:solidFill>
                    <a:schemeClr val="accent2"/>
                  </a:solidFill>
                  <a:ea typeface="幼圆" pitchFamily="49" charset="-122"/>
                </a:rPr>
                <a:t>需要频繁的移动数据</a:t>
              </a:r>
              <a:endParaRPr lang="zh-CN" altLang="en-US" sz="2200" baseline="0" dirty="0">
                <a:solidFill>
                  <a:schemeClr val="accent2"/>
                </a:solidFill>
                <a:ea typeface="幼圆" pitchFamily="49" charset="-122"/>
              </a:endParaRP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sp>
        <p:nvSpPr>
          <p:cNvPr id="27" name="Text Box 2"/>
          <p:cNvSpPr txBox="1">
            <a:spLocks noChangeArrowheads="1"/>
          </p:cNvSpPr>
          <p:nvPr/>
        </p:nvSpPr>
        <p:spPr bwMode="auto">
          <a:xfrm>
            <a:off x="1043608" y="4077072"/>
            <a:ext cx="6984776" cy="830997"/>
          </a:xfrm>
          <a:prstGeom prst="rect">
            <a:avLst/>
          </a:prstGeom>
          <a:noFill/>
          <a:ln w="9525">
            <a:noFill/>
            <a:miter lim="800000"/>
            <a:headEnd/>
            <a:tailEnd/>
          </a:ln>
        </p:spPr>
        <p:txBody>
          <a:bodyPr wrap="square">
            <a:spAutoFit/>
          </a:bodyPr>
          <a:lstStyle/>
          <a:p>
            <a:pPr marL="542925" indent="-542925" fontAlgn="base">
              <a:spcBef>
                <a:spcPct val="0"/>
              </a:spcBef>
            </a:pPr>
            <a:r>
              <a:rPr lang="zh-CN" altLang="en-US" sz="2400" baseline="0" dirty="0" smtClean="0">
                <a:solidFill>
                  <a:srgbClr val="000099"/>
                </a:solidFill>
                <a:ea typeface="幼圆" pitchFamily="49" charset="-122"/>
              </a:rPr>
              <a:t>(</a:t>
            </a:r>
            <a:r>
              <a:rPr lang="en-US" altLang="zh-CN" sz="2400" baseline="0" dirty="0" smtClean="0">
                <a:solidFill>
                  <a:srgbClr val="000099"/>
                </a:solidFill>
                <a:ea typeface="幼圆" pitchFamily="49" charset="-122"/>
              </a:rPr>
              <a:t>4</a:t>
            </a:r>
            <a:r>
              <a:rPr lang="zh-CN" altLang="en-US" sz="2400" baseline="0" dirty="0" smtClean="0">
                <a:solidFill>
                  <a:srgbClr val="000099"/>
                </a:solidFill>
                <a:ea typeface="幼圆" pitchFamily="49" charset="-122"/>
              </a:rPr>
              <a:t>)</a:t>
            </a:r>
            <a:r>
              <a:rPr lang="zh-CN" altLang="en-US" sz="2400" baseline="0" dirty="0" smtClean="0">
                <a:solidFill>
                  <a:srgbClr val="000099"/>
                </a:solidFill>
                <a:latin typeface="幼圆" pitchFamily="49" charset="-122"/>
                <a:ea typeface="幼圆" pitchFamily="49" charset="-122"/>
              </a:rPr>
              <a:t>  </a:t>
            </a:r>
            <a:r>
              <a:rPr lang="zh-CN" altLang="en-US" sz="2400" dirty="0" smtClean="0">
                <a:solidFill>
                  <a:srgbClr val="000099"/>
                </a:solidFill>
                <a:latin typeface="幼圆" pitchFamily="49" charset="-122"/>
                <a:ea typeface="幼圆" pitchFamily="49" charset="-122"/>
              </a:rPr>
              <a:t>对于有序表，可使用折半查找等快速查找算法，</a:t>
            </a:r>
            <a:r>
              <a:rPr lang="zh-CN" altLang="en-US" sz="2400" b="1" dirty="0" smtClean="0">
                <a:solidFill>
                  <a:srgbClr val="FF0000"/>
                </a:solidFill>
                <a:latin typeface="幼圆" pitchFamily="49" charset="-122"/>
                <a:ea typeface="幼圆" pitchFamily="49" charset="-122"/>
              </a:rPr>
              <a:t>查找效率高</a:t>
            </a:r>
            <a:r>
              <a:rPr lang="zh-CN" altLang="en-US" sz="2400" dirty="0" smtClean="0">
                <a:solidFill>
                  <a:srgbClr val="000099"/>
                </a:solidFill>
                <a:latin typeface="幼圆" pitchFamily="49" charset="-122"/>
                <a:ea typeface="幼圆" pitchFamily="49" charset="-122"/>
              </a:rPr>
              <a:t>。</a:t>
            </a:r>
            <a:endParaRPr lang="zh-CN" altLang="en-US" sz="2400" baseline="0" dirty="0">
              <a:solidFill>
                <a:srgbClr val="000099"/>
              </a:solidFill>
              <a:latin typeface="幼圆" pitchFamily="49" charset="-122"/>
              <a:ea typeface="幼圆" pitchFamily="49" charset="-122"/>
            </a:endParaRPr>
          </a:p>
        </p:txBody>
      </p:sp>
      <p:sp>
        <p:nvSpPr>
          <p:cNvPr id="29" name="Rectangle 79"/>
          <p:cNvSpPr>
            <a:spLocks noChangeArrowheads="1"/>
          </p:cNvSpPr>
          <p:nvPr/>
        </p:nvSpPr>
        <p:spPr bwMode="auto">
          <a:xfrm>
            <a:off x="3779912" y="4653136"/>
            <a:ext cx="5364088" cy="923330"/>
          </a:xfrm>
          <a:prstGeom prst="rect">
            <a:avLst/>
          </a:prstGeom>
          <a:solidFill>
            <a:schemeClr val="bg2">
              <a:lumMod val="20000"/>
              <a:lumOff val="80000"/>
            </a:schemeClr>
          </a:solidFill>
          <a:ln w="12700" cap="sq">
            <a:noFill/>
            <a:miter lim="800000"/>
            <a:headEnd/>
            <a:tailEnd/>
          </a:ln>
        </p:spPr>
        <p:txBody>
          <a:bodyPr wrap="square">
            <a:spAutoFit/>
          </a:bodyPr>
          <a:lstStyle/>
          <a:p>
            <a:pPr fontAlgn="base">
              <a:spcBef>
                <a:spcPct val="25000"/>
              </a:spcBef>
            </a:pPr>
            <a:r>
              <a:rPr lang="zh-CN" altLang="en-US" dirty="0" smtClean="0">
                <a:solidFill>
                  <a:schemeClr val="accent2"/>
                </a:solidFill>
                <a:ea typeface="幼圆" pitchFamily="49" charset="-122"/>
              </a:rPr>
              <a:t>对于</a:t>
            </a:r>
            <a:r>
              <a:rPr lang="zh-CN" altLang="en-US" b="1" dirty="0" smtClean="0">
                <a:solidFill>
                  <a:schemeClr val="accent2"/>
                </a:solidFill>
                <a:ea typeface="幼圆" pitchFamily="49" charset="-122"/>
              </a:rPr>
              <a:t>动态表</a:t>
            </a:r>
            <a:r>
              <a:rPr lang="zh-CN" altLang="en-US" dirty="0" smtClean="0">
                <a:solidFill>
                  <a:schemeClr val="accent2"/>
                </a:solidFill>
                <a:ea typeface="幼圆" pitchFamily="49" charset="-122"/>
              </a:rPr>
              <a:t>（即需要频繁插入和删除操作的表）往往由于问题规模不知，需要事先分配很大的空间，造成空间浪费或空间不足。</a:t>
            </a:r>
            <a:endParaRPr lang="zh-CN" altLang="en-US" baseline="0" dirty="0">
              <a:solidFill>
                <a:schemeClr val="accent2"/>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2088"/>
                                        </p:tgtEl>
                                        <p:attrNameLst>
                                          <p:attrName>style.visibility</p:attrName>
                                        </p:attrNameLst>
                                      </p:cBhvr>
                                      <p:to>
                                        <p:strVal val="visible"/>
                                      </p:to>
                                    </p:set>
                                    <p:animEffect transition="in" filter="wipe(left)">
                                      <p:cBhvr>
                                        <p:cTn id="25" dur="500"/>
                                        <p:tgtEl>
                                          <p:spTgt spid="3020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4"/>
                                        </p:tgtEl>
                                        <p:attrNameLst>
                                          <p:attrName>style.visibility</p:attrName>
                                        </p:attrNameLst>
                                      </p:cBhvr>
                                      <p:to>
                                        <p:strVal val="visible"/>
                                      </p:to>
                                    </p:set>
                                    <p:animEffect transition="in" filter="wipe(left)">
                                      <p:cBhvr>
                                        <p:cTn id="35" dur="500"/>
                                        <p:tgtEl>
                                          <p:spTgt spid="3020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2085"/>
                                        </p:tgtEl>
                                        <p:attrNameLst>
                                          <p:attrName>style.visibility</p:attrName>
                                        </p:attrNameLst>
                                      </p:cBhvr>
                                      <p:to>
                                        <p:strVal val="visible"/>
                                      </p:to>
                                    </p:set>
                                    <p:animEffect transition="in" filter="wipe(right)">
                                      <p:cBhvr>
                                        <p:cTn id="40" dur="500"/>
                                        <p:tgtEl>
                                          <p:spTgt spid="302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2120"/>
                                        </p:tgtEl>
                                        <p:attrNameLst>
                                          <p:attrName>style.visibility</p:attrName>
                                        </p:attrNameLst>
                                      </p:cBhvr>
                                      <p:to>
                                        <p:strVal val="visible"/>
                                      </p:to>
                                    </p:set>
                                    <p:animEffect transition="in" filter="wipe(left)">
                                      <p:cBhvr>
                                        <p:cTn id="50" dur="500"/>
                                        <p:tgtEl>
                                          <p:spTgt spid="3021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par>
                                <p:cTn id="56" presetID="3"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a:t>
            </a:r>
            <a:endParaRPr lang="zh-CN" altLang="en-US" dirty="0"/>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问题：编写程序统计一个文本文件中每个单词的出现次数（词频统计）</a:t>
            </a:r>
            <a:r>
              <a:rPr lang="zh-CN" altLang="en-US" sz="2400" b="1" kern="0" dirty="0" smtClean="0">
                <a:ea typeface="宋体" pitchFamily="2" charset="-122"/>
              </a:rPr>
              <a:t>，并按字典序输出每个单词及出现次数。</a:t>
            </a:r>
            <a:endPar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smtClean="0">
                <a:ea typeface="宋体" pitchFamily="2" charset="-122"/>
              </a:rPr>
              <a:t>算法</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grpSp>
        <p:nvGrpSpPr>
          <p:cNvPr id="54"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构造一个空单词表</a:t>
              </a:r>
              <a:endParaRPr lang="zh-CN" altLang="en-US" dirty="0">
                <a:latin typeface="楷体" pitchFamily="49" charset="-122"/>
                <a:ea typeface="楷体" pitchFamily="49" charset="-122"/>
              </a:endParaRP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从文件中读一个单词</a:t>
              </a:r>
              <a:endParaRPr lang="zh-CN" altLang="en-US" dirty="0">
                <a:latin typeface="楷体" pitchFamily="49" charset="-122"/>
                <a:ea typeface="楷体" pitchFamily="49" charset="-122"/>
              </a:endParaRP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将该单词加入到单词表中，其次数为</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该单词次数为加</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找到</a:t>
              </a:r>
              <a:endParaRPr lang="zh-CN" altLang="en-US" sz="1400" dirty="0">
                <a:latin typeface="楷体" pitchFamily="49" charset="-122"/>
                <a:ea typeface="楷体" pitchFamily="49" charset="-122"/>
              </a:endParaRP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没找到</a:t>
              </a:r>
              <a:endParaRPr lang="zh-CN" altLang="en-US" sz="1400" dirty="0">
                <a:latin typeface="楷体" pitchFamily="49" charset="-122"/>
                <a:ea typeface="楷体" pitchFamily="49" charset="-122"/>
              </a:endParaRP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有</a:t>
              </a:r>
              <a:endParaRPr lang="zh-CN" altLang="en-US" sz="1400" dirty="0">
                <a:latin typeface="楷体" pitchFamily="49" charset="-122"/>
                <a:ea typeface="楷体" pitchFamily="49" charset="-122"/>
              </a:endParaRP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无</a:t>
              </a:r>
              <a:endParaRPr lang="zh-CN" altLang="en-US" sz="1400" dirty="0">
                <a:latin typeface="楷体" pitchFamily="49" charset="-122"/>
                <a:ea typeface="楷体" pitchFamily="49" charset="-122"/>
              </a:endParaRPr>
            </a:p>
          </p:txBody>
        </p:sp>
      </p:grpSp>
      <p:sp>
        <p:nvSpPr>
          <p:cNvPr id="55" name="Cloud"/>
          <p:cNvSpPr>
            <a:spLocks noChangeAspect="1" noEditPoints="1" noChangeArrowheads="1"/>
          </p:cNvSpPr>
          <p:nvPr/>
        </p:nvSpPr>
        <p:spPr bwMode="auto">
          <a:xfrm>
            <a:off x="5580112" y="2852936"/>
            <a:ext cx="3563888" cy="17608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000" dirty="0" smtClean="0">
                <a:solidFill>
                  <a:srgbClr val="7030A0"/>
                </a:solidFill>
                <a:latin typeface="黑体" pitchFamily="2" charset="-122"/>
                <a:ea typeface="黑体" pitchFamily="2" charset="-122"/>
              </a:rPr>
              <a:t>问题的关键是</a:t>
            </a:r>
            <a:r>
              <a:rPr lang="zh-CN" altLang="en-US" sz="2000" b="1" dirty="0" smtClean="0">
                <a:solidFill>
                  <a:srgbClr val="FF3300"/>
                </a:solidFill>
                <a:latin typeface="黑体" pitchFamily="2" charset="-122"/>
                <a:ea typeface="黑体" pitchFamily="2" charset="-122"/>
              </a:rPr>
              <a:t>单词表的构造和单词的组织方式，</a:t>
            </a:r>
            <a:r>
              <a:rPr lang="zh-CN" altLang="en-US" sz="2000" dirty="0" smtClean="0">
                <a:solidFill>
                  <a:srgbClr val="7030A0"/>
                </a:solidFill>
                <a:latin typeface="黑体" pitchFamily="2" charset="-122"/>
                <a:ea typeface="黑体" pitchFamily="2" charset="-122"/>
              </a:rPr>
              <a:t>它将影响算法的效率</a:t>
            </a:r>
            <a:endParaRPr lang="zh-CN" altLang="en-US" sz="2000" dirty="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838200" y="3600450"/>
            <a:ext cx="6172200" cy="595313"/>
          </a:xfrm>
          <a:prstGeom prst="rect">
            <a:avLst/>
          </a:prstGeom>
          <a:noFill/>
          <a:ln w="12700" cap="sq">
            <a:noFill/>
            <a:miter lim="800000"/>
            <a:headEnd/>
            <a:tailEnd/>
          </a:ln>
        </p:spPr>
        <p:txBody>
          <a:bodyPr>
            <a:spAutoFit/>
          </a:bodyPr>
          <a:lstStyle/>
          <a:p>
            <a:pPr algn="ctr" fontAlgn="base">
              <a:spcBef>
                <a:spcPct val="0"/>
              </a:spcBef>
            </a:pPr>
            <a:r>
              <a:rPr lang="en-US" altLang="zh-CN" sz="3300" baseline="0" dirty="0">
                <a:solidFill>
                  <a:srgbClr val="003399"/>
                </a:solidFill>
                <a:ea typeface="宋体" charset="-122"/>
              </a:rPr>
              <a:t>a</a:t>
            </a:r>
            <a:r>
              <a:rPr lang="en-US" altLang="zh-CN" sz="3300" baseline="-25000" dirty="0">
                <a:solidFill>
                  <a:srgbClr val="003399"/>
                </a:solidFill>
                <a:ea typeface="宋体" charset="-122"/>
              </a:rPr>
              <a:t>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2</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3</a:t>
            </a:r>
            <a:r>
              <a:rPr lang="en-US" altLang="zh-CN" sz="3300" baseline="0" dirty="0">
                <a:solidFill>
                  <a:srgbClr val="003399"/>
                </a:solidFill>
                <a:ea typeface="宋体" charset="-122"/>
              </a:rPr>
              <a:t>,  </a:t>
            </a:r>
            <a:r>
              <a:rPr lang="en-US" altLang="zh-CN" sz="3300" baseline="0" dirty="0">
                <a:solidFill>
                  <a:srgbClr val="003399"/>
                </a:solidFill>
                <a:ea typeface="宋体" charset="-122"/>
                <a:cs typeface="Times New Roman" pitchFamily="18" charset="0"/>
              </a:rPr>
              <a:t>…,</a:t>
            </a:r>
            <a:r>
              <a:rPr lang="en-US" altLang="zh-CN" sz="3300" baseline="0" dirty="0">
                <a:solidFill>
                  <a:srgbClr val="003399"/>
                </a:solidFill>
                <a:ea typeface="宋体" charset="-122"/>
              </a:rPr>
              <a:t> </a:t>
            </a:r>
            <a:r>
              <a:rPr lang="en-US" altLang="zh-CN" sz="3300" baseline="0" dirty="0" err="1">
                <a:solidFill>
                  <a:srgbClr val="003399"/>
                </a:solidFill>
                <a:ea typeface="宋体" charset="-122"/>
              </a:rPr>
              <a:t>a</a:t>
            </a:r>
            <a:r>
              <a:rPr lang="en-US" altLang="zh-CN" sz="3300" baseline="-25000" dirty="0" err="1">
                <a:solidFill>
                  <a:srgbClr val="003399"/>
                </a:solidFill>
                <a:ea typeface="宋体" charset="-122"/>
              </a:rPr>
              <a:t>i</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i+2</a:t>
            </a:r>
            <a:r>
              <a:rPr lang="en-US" altLang="zh-CN" sz="3300" baseline="0" dirty="0">
                <a:solidFill>
                  <a:srgbClr val="003399"/>
                </a:solidFill>
                <a:ea typeface="宋体" charset="-122"/>
              </a:rPr>
              <a:t>,  …, a</a:t>
            </a:r>
            <a:r>
              <a:rPr lang="en-US" altLang="zh-CN" sz="3300" baseline="-25000" dirty="0">
                <a:solidFill>
                  <a:srgbClr val="003399"/>
                </a:solidFill>
                <a:ea typeface="宋体" charset="-122"/>
              </a:rPr>
              <a:t>n</a:t>
            </a:r>
          </a:p>
        </p:txBody>
      </p:sp>
      <p:sp>
        <p:nvSpPr>
          <p:cNvPr id="563204" name="AutoShape 4"/>
          <p:cNvSpPr>
            <a:spLocks noChangeArrowheads="1"/>
          </p:cNvSpPr>
          <p:nvPr/>
        </p:nvSpPr>
        <p:spPr bwMode="auto">
          <a:xfrm>
            <a:off x="3505200" y="4286250"/>
            <a:ext cx="304800" cy="381000"/>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anchor="ctr"/>
          <a:lstStyle/>
          <a:p>
            <a:endParaRPr lang="zh-CN" altLang="en-US"/>
          </a:p>
        </p:txBody>
      </p:sp>
      <p:sp>
        <p:nvSpPr>
          <p:cNvPr id="563205" name="Text Box 5"/>
          <p:cNvSpPr txBox="1">
            <a:spLocks noChangeArrowheads="1"/>
          </p:cNvSpPr>
          <p:nvPr/>
        </p:nvSpPr>
        <p:spPr bwMode="auto">
          <a:xfrm>
            <a:off x="3276600" y="3397250"/>
            <a:ext cx="990600" cy="488950"/>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600" baseline="0" dirty="0">
                <a:solidFill>
                  <a:srgbClr val="FF0000"/>
                </a:solidFill>
                <a:ea typeface="宋体" charset="-122"/>
              </a:rPr>
              <a:t>item</a:t>
            </a:r>
          </a:p>
        </p:txBody>
      </p:sp>
      <p:grpSp>
        <p:nvGrpSpPr>
          <p:cNvPr id="2" name="Group 9"/>
          <p:cNvGrpSpPr>
            <a:grpSpLocks/>
          </p:cNvGrpSpPr>
          <p:nvPr/>
        </p:nvGrpSpPr>
        <p:grpSpPr bwMode="auto">
          <a:xfrm>
            <a:off x="3543300" y="4183063"/>
            <a:ext cx="3200400" cy="427037"/>
            <a:chOff x="2256" y="2688"/>
            <a:chExt cx="2016" cy="26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436" y="2688"/>
              <a:ext cx="1532" cy="269"/>
            </a:xfrm>
            <a:prstGeom prst="rect">
              <a:avLst/>
            </a:prstGeom>
            <a:noFill/>
            <a:ln w="12700" cap="sq">
              <a:noFill/>
              <a:miter lim="800000"/>
              <a:headEnd/>
              <a:tailEnd/>
            </a:ln>
          </p:spPr>
          <p:txBody>
            <a:bodyPr wrap="none">
              <a:spAutoFit/>
            </a:bodyPr>
            <a:lstStyle/>
            <a:p>
              <a:pPr algn="ctr" fontAlgn="base">
                <a:spcBef>
                  <a:spcPct val="0"/>
                </a:spcBef>
              </a:pPr>
              <a:r>
                <a:rPr lang="zh-CN" altLang="en-US" sz="2200" baseline="0">
                  <a:solidFill>
                    <a:srgbClr val="00AA00"/>
                  </a:solidFill>
                  <a:ea typeface="黑体" pitchFamily="2" charset="-122"/>
                </a:rPr>
                <a:t>依次后移一个位置</a:t>
              </a:r>
            </a:p>
          </p:txBody>
        </p:sp>
      </p:grpSp>
      <p:grpSp>
        <p:nvGrpSpPr>
          <p:cNvPr id="3" name="Group 22"/>
          <p:cNvGrpSpPr>
            <a:grpSpLocks/>
          </p:cNvGrpSpPr>
          <p:nvPr/>
        </p:nvGrpSpPr>
        <p:grpSpPr bwMode="auto">
          <a:xfrm>
            <a:off x="6096000" y="2996952"/>
            <a:ext cx="3048000" cy="625475"/>
            <a:chOff x="3600" y="1718"/>
            <a:chExt cx="1920" cy="394"/>
          </a:xfrm>
        </p:grpSpPr>
        <p:sp>
          <p:nvSpPr>
            <p:cNvPr id="71704" name="Oval 23"/>
            <p:cNvSpPr>
              <a:spLocks noChangeArrowheads="1"/>
            </p:cNvSpPr>
            <p:nvPr/>
          </p:nvSpPr>
          <p:spPr bwMode="auto">
            <a:xfrm>
              <a:off x="3600" y="1728"/>
              <a:ext cx="1920" cy="384"/>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836" cy="384"/>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3400" baseline="0" dirty="0">
                  <a:solidFill>
                    <a:srgbClr val="FF3300"/>
                  </a:solidFill>
                  <a:ea typeface="宋体" charset="-122"/>
                </a:rPr>
                <a:t>a</a:t>
              </a:r>
              <a:r>
                <a:rPr lang="en-US" altLang="zh-CN" sz="3400" baseline="-42000" dirty="0">
                  <a:solidFill>
                    <a:srgbClr val="FF3300"/>
                  </a:solidFill>
                  <a:ea typeface="宋体" charset="-122"/>
                </a:rPr>
                <a:t>i</a:t>
              </a:r>
              <a:r>
                <a:rPr lang="en-US" altLang="zh-CN" sz="3400" baseline="0" dirty="0">
                  <a:solidFill>
                    <a:srgbClr val="FF3300"/>
                  </a:solidFill>
                  <a:ea typeface="宋体" charset="-122"/>
                  <a:sym typeface="Symbol" pitchFamily="18" charset="2"/>
                </a:rPr>
                <a:t></a:t>
              </a:r>
              <a:r>
                <a:rPr lang="en-US" altLang="zh-CN" sz="3400" baseline="0" dirty="0">
                  <a:solidFill>
                    <a:srgbClr val="FF3300"/>
                  </a:solidFill>
                  <a:ea typeface="宋体" charset="-122"/>
                </a:rPr>
                <a:t>a</a:t>
              </a:r>
              <a:r>
                <a:rPr lang="en-US" altLang="zh-CN" sz="3400" baseline="-46000" dirty="0">
                  <a:solidFill>
                    <a:srgbClr val="FF3300"/>
                  </a:solidFill>
                  <a:ea typeface="宋体" charset="-122"/>
                </a:rPr>
                <a:t>i+1</a:t>
              </a:r>
              <a:endParaRPr lang="en-US" altLang="zh-CN" sz="3400" baseline="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279"/>
            </a:xfrm>
            <a:prstGeom prst="rect">
              <a:avLst/>
            </a:prstGeom>
            <a:noFill/>
            <a:ln w="12700" cap="sq">
              <a:noFill/>
              <a:miter lim="800000"/>
              <a:headEnd/>
              <a:tailEnd/>
            </a:ln>
          </p:spPr>
          <p:txBody>
            <a:bodyPr>
              <a:spAutoFit/>
            </a:bodyPr>
            <a:lstStyle/>
            <a:p>
              <a:r>
                <a:rPr lang="en-US" altLang="zh-CN" sz="2300" baseline="0" dirty="0">
                  <a:solidFill>
                    <a:schemeClr val="accent2"/>
                  </a:solidFill>
                  <a:ea typeface="宋体" charset="-122"/>
                </a:rPr>
                <a:t>1</a:t>
              </a:r>
              <a:r>
                <a:rPr lang="en-US" altLang="zh-CN" sz="2300" baseline="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1371600" y="5105400"/>
            <a:ext cx="4186238" cy="1447800"/>
            <a:chOff x="1011" y="3132"/>
            <a:chExt cx="2637" cy="912"/>
          </a:xfrm>
        </p:grpSpPr>
        <p:sp>
          <p:nvSpPr>
            <p:cNvPr id="71701" name="AutoShape 30"/>
            <p:cNvSpPr>
              <a:spLocks noChangeArrowheads="1"/>
            </p:cNvSpPr>
            <p:nvPr/>
          </p:nvSpPr>
          <p:spPr bwMode="auto">
            <a:xfrm>
              <a:off x="1392" y="3132"/>
              <a:ext cx="2256" cy="912"/>
            </a:xfrm>
            <a:prstGeom prst="wedgeRectCallout">
              <a:avLst>
                <a:gd name="adj1" fmla="val 39407"/>
                <a:gd name="adj2" fmla="val -82787"/>
              </a:avLst>
            </a:prstGeom>
            <a:noFill/>
            <a:ln w="7302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71702" name="Rectangle 31"/>
            <p:cNvSpPr>
              <a:spLocks noChangeArrowheads="1"/>
            </p:cNvSpPr>
            <p:nvPr/>
          </p:nvSpPr>
          <p:spPr bwMode="auto">
            <a:xfrm>
              <a:off x="1536" y="3207"/>
              <a:ext cx="2064" cy="810"/>
            </a:xfrm>
            <a:prstGeom prst="rect">
              <a:avLst/>
            </a:prstGeom>
            <a:noFill/>
            <a:ln w="12700" cap="sq">
              <a:noFill/>
              <a:miter lim="800000"/>
              <a:headEnd/>
              <a:tailEnd/>
            </a:ln>
          </p:spPr>
          <p:txBody>
            <a:bodyPr>
              <a:spAutoFit/>
            </a:bodyPr>
            <a:lstStyle/>
            <a:p>
              <a:pPr>
                <a:lnSpc>
                  <a:spcPct val="75000"/>
                </a:lnSpc>
                <a:spcBef>
                  <a:spcPct val="0"/>
                </a:spcBef>
              </a:pPr>
              <a:r>
                <a:rPr lang="en-US" altLang="zh-CN" sz="2600" baseline="0" dirty="0">
                  <a:solidFill>
                    <a:srgbClr val="003399"/>
                  </a:solidFill>
                  <a:ea typeface="幼圆" pitchFamily="49" charset="-122"/>
                </a:rPr>
                <a:t>for(j</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n</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1;j&gt;=</a:t>
              </a:r>
              <a:r>
                <a:rPr lang="en-US" altLang="zh-CN" sz="2600" baseline="0" dirty="0" err="1" smtClean="0">
                  <a:solidFill>
                    <a:srgbClr val="003399"/>
                  </a:solidFill>
                  <a:ea typeface="幼圆" pitchFamily="49" charset="-122"/>
                </a:rPr>
                <a:t>i;j</a:t>
              </a:r>
              <a:r>
                <a:rPr lang="en-US" altLang="zh-CN" sz="2600" baseline="0" dirty="0" smtClean="0">
                  <a:solidFill>
                    <a:srgbClr val="003399"/>
                  </a:solidFill>
                  <a:latin typeface="宋体" charset="-122"/>
                  <a:ea typeface="宋体" charset="-122"/>
                  <a:sym typeface="Symbol" pitchFamily="18" charset="2"/>
                </a:rPr>
                <a:t>-</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a:t>
              </a:r>
            </a:p>
            <a:p>
              <a:pPr>
                <a:lnSpc>
                  <a:spcPct val="75000"/>
                </a:lnSpc>
                <a:spcBef>
                  <a:spcPct val="0"/>
                </a:spcBef>
              </a:pPr>
              <a:r>
                <a:rPr lang="en-US" altLang="zh-CN" sz="2600" baseline="0" dirty="0">
                  <a:solidFill>
                    <a:srgbClr val="003399"/>
                  </a:solidFill>
                  <a:ea typeface="幼圆" pitchFamily="49" charset="-122"/>
                </a:rPr>
                <a:t>      </a:t>
              </a:r>
              <a:r>
                <a:rPr lang="en-US" altLang="zh-CN" sz="2600" baseline="0" dirty="0" smtClean="0">
                  <a:solidFill>
                    <a:srgbClr val="003399"/>
                  </a:solidFill>
                  <a:ea typeface="幼圆" pitchFamily="49" charset="-122"/>
                </a:rPr>
                <a:t>list[j+1]=list[j</a:t>
              </a:r>
              <a:r>
                <a:rPr lang="en-US" altLang="zh-CN" sz="2600" baseline="0" dirty="0">
                  <a:solidFill>
                    <a:srgbClr val="003399"/>
                  </a:solidFill>
                  <a:ea typeface="幼圆" pitchFamily="49" charset="-122"/>
                </a:rPr>
                <a:t>];</a:t>
              </a:r>
            </a:p>
            <a:p>
              <a:pPr>
                <a:lnSpc>
                  <a:spcPct val="75000"/>
                </a:lnSpc>
                <a:spcBef>
                  <a:spcPct val="0"/>
                </a:spcBef>
              </a:pPr>
              <a:r>
                <a:rPr lang="en-US" altLang="zh-CN" sz="2600" dirty="0" smtClean="0">
                  <a:solidFill>
                    <a:srgbClr val="003399"/>
                  </a:solidFill>
                  <a:ea typeface="幼圆" pitchFamily="49" charset="-122"/>
                </a:rPr>
                <a:t>list</a:t>
              </a:r>
              <a:r>
                <a:rPr lang="en-US" altLang="zh-CN" sz="2600" baseline="0" dirty="0" smtClean="0">
                  <a:solidFill>
                    <a:srgbClr val="003399"/>
                  </a:solidFill>
                  <a:ea typeface="幼圆" pitchFamily="49" charset="-122"/>
                </a:rPr>
                <a:t>[</a:t>
              </a:r>
              <a:r>
                <a:rPr lang="en-US" altLang="zh-CN" sz="2600" baseline="0" dirty="0" err="1" smtClean="0">
                  <a:solidFill>
                    <a:srgbClr val="003399"/>
                  </a:solidFill>
                  <a:ea typeface="幼圆" pitchFamily="49" charset="-122"/>
                </a:rPr>
                <a:t>i</a:t>
              </a:r>
              <a:r>
                <a:rPr lang="en-US" altLang="zh-CN" sz="2600" baseline="0" dirty="0" smtClean="0">
                  <a:solidFill>
                    <a:srgbClr val="003399"/>
                  </a:solidFill>
                  <a:ea typeface="幼圆" pitchFamily="49" charset="-122"/>
                </a:rPr>
                <a:t>]</a:t>
              </a:r>
              <a:r>
                <a:rPr lang="en-US" altLang="zh-CN" sz="2600" baseline="0" dirty="0" smtClean="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item;</a:t>
              </a:r>
            </a:p>
            <a:p>
              <a:pPr>
                <a:lnSpc>
                  <a:spcPct val="75000"/>
                </a:lnSpc>
                <a:spcBef>
                  <a:spcPct val="0"/>
                </a:spcBef>
              </a:pPr>
              <a:r>
                <a:rPr lang="en-US" altLang="zh-CN" sz="2600" baseline="0" dirty="0">
                  <a:solidFill>
                    <a:srgbClr val="003399"/>
                  </a:solidFill>
                  <a:ea typeface="幼圆" pitchFamily="49" charset="-122"/>
                </a:rPr>
                <a:t>n++;</a:t>
              </a:r>
            </a:p>
          </p:txBody>
        </p:sp>
        <p:sp>
          <p:nvSpPr>
            <p:cNvPr id="71703" name="Rectangle 32"/>
            <p:cNvSpPr>
              <a:spLocks noChangeArrowheads="1"/>
            </p:cNvSpPr>
            <p:nvPr/>
          </p:nvSpPr>
          <p:spPr bwMode="auto">
            <a:xfrm>
              <a:off x="1011" y="3324"/>
              <a:ext cx="333" cy="524"/>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2700" baseline="0">
                  <a:solidFill>
                    <a:srgbClr val="FF3300"/>
                  </a:solidFill>
                  <a:latin typeface="黑体" pitchFamily="2" charset="-122"/>
                  <a:ea typeface="黑体" pitchFamily="2" charset="-122"/>
                </a:rPr>
                <a:t>插</a:t>
              </a:r>
            </a:p>
            <a:p>
              <a:pPr>
                <a:lnSpc>
                  <a:spcPct val="90000"/>
                </a:lnSpc>
                <a:spcBef>
                  <a:spcPct val="0"/>
                </a:spcBef>
              </a:pPr>
              <a:r>
                <a:rPr lang="zh-CN" altLang="en-US" sz="2700" baseline="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457200" y="2590800"/>
            <a:ext cx="3638550" cy="771525"/>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600" baseline="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839788" y="381000"/>
            <a:ext cx="7692652" cy="1981200"/>
            <a:chOff x="624" y="240"/>
            <a:chExt cx="4800" cy="1248"/>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965"/>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2600" baseline="0" dirty="0">
                  <a:solidFill>
                    <a:srgbClr val="003399"/>
                  </a:solidFill>
                  <a:latin typeface="幼圆" pitchFamily="49" charset="-122"/>
                  <a:ea typeface="幼圆" pitchFamily="49" charset="-122"/>
                </a:rPr>
                <a:t>    已知长度为</a:t>
              </a:r>
              <a:r>
                <a:rPr lang="en-US" altLang="zh-CN" sz="2600" baseline="0" dirty="0">
                  <a:solidFill>
                    <a:srgbClr val="003399"/>
                  </a:solidFill>
                  <a:ea typeface="幼圆" pitchFamily="49" charset="-122"/>
                </a:rPr>
                <a:t>n </a:t>
              </a:r>
              <a:r>
                <a:rPr lang="zh-CN" altLang="en-US" sz="2600" baseline="0" dirty="0">
                  <a:solidFill>
                    <a:srgbClr val="003399"/>
                  </a:solidFill>
                  <a:latin typeface="幼圆" pitchFamily="49" charset="-122"/>
                  <a:ea typeface="幼圆" pitchFamily="49" charset="-122"/>
                </a:rPr>
                <a:t>的非空</a:t>
              </a:r>
              <a:r>
                <a:rPr lang="zh-CN" altLang="en-US" sz="2600" baseline="0" dirty="0" smtClean="0">
                  <a:solidFill>
                    <a:srgbClr val="003399"/>
                  </a:solidFill>
                  <a:latin typeface="幼圆" pitchFamily="49" charset="-122"/>
                  <a:ea typeface="幼圆" pitchFamily="49" charset="-122"/>
                </a:rPr>
                <a:t>线性表</a:t>
              </a:r>
              <a:r>
                <a:rPr lang="en-US" altLang="zh-CN" sz="2600" dirty="0" smtClean="0">
                  <a:solidFill>
                    <a:srgbClr val="003399"/>
                  </a:solidFill>
                  <a:ea typeface="幼圆" pitchFamily="49" charset="-122"/>
                </a:rPr>
                <a:t>list</a:t>
              </a:r>
              <a:r>
                <a:rPr lang="zh-CN" altLang="en-US" sz="2600" baseline="0" dirty="0" smtClean="0">
                  <a:solidFill>
                    <a:srgbClr val="003399"/>
                  </a:solidFill>
                  <a:latin typeface="幼圆" pitchFamily="49" charset="-122"/>
                  <a:ea typeface="幼圆" pitchFamily="49" charset="-122"/>
                </a:rPr>
                <a:t>采用顺序存储</a:t>
              </a:r>
              <a:r>
                <a:rPr lang="zh-CN" altLang="en-US" sz="2600" baseline="0" dirty="0">
                  <a:solidFill>
                    <a:srgbClr val="003399"/>
                  </a:solidFill>
                  <a:latin typeface="幼圆" pitchFamily="49" charset="-122"/>
                  <a:ea typeface="幼圆" pitchFamily="49" charset="-122"/>
                </a:rPr>
                <a:t>结构,并且数据元素按值的大小非递减</a:t>
              </a:r>
              <a:r>
                <a:rPr lang="zh-CN" altLang="en-US" sz="2600" baseline="0" dirty="0" smtClean="0">
                  <a:solidFill>
                    <a:srgbClr val="003399"/>
                  </a:solidFill>
                  <a:latin typeface="幼圆" pitchFamily="49" charset="-122"/>
                  <a:ea typeface="幼圆" pitchFamily="49" charset="-122"/>
                </a:rPr>
                <a:t>排列</a:t>
              </a:r>
              <a:r>
                <a:rPr lang="en-US" altLang="zh-CN" sz="2600" baseline="0" dirty="0" smtClean="0">
                  <a:solidFill>
                    <a:srgbClr val="003399"/>
                  </a:solidFill>
                  <a:latin typeface="幼圆" pitchFamily="49" charset="-122"/>
                  <a:ea typeface="幼圆" pitchFamily="49" charset="-122"/>
                </a:rPr>
                <a:t>(</a:t>
              </a:r>
              <a:r>
                <a:rPr lang="zh-CN" altLang="en-US" sz="2600" baseline="0" dirty="0" smtClean="0">
                  <a:solidFill>
                    <a:srgbClr val="003399"/>
                  </a:solidFill>
                  <a:latin typeface="幼圆" pitchFamily="49" charset="-122"/>
                  <a:ea typeface="幼圆" pitchFamily="49" charset="-122"/>
                </a:rPr>
                <a:t>有序</a:t>
              </a:r>
              <a:r>
                <a:rPr lang="en-US" altLang="zh-CN" sz="2600" baseline="0" dirty="0" smtClean="0">
                  <a:solidFill>
                    <a:srgbClr val="003399"/>
                  </a:solidFill>
                  <a:latin typeface="幼圆" pitchFamily="49" charset="-122"/>
                  <a:ea typeface="幼圆" pitchFamily="49" charset="-122"/>
                </a:rPr>
                <a:t>)</a:t>
              </a:r>
              <a:r>
                <a:rPr lang="zh-CN" altLang="en-US" sz="2600" baseline="0" dirty="0" smtClean="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写一算法,在该线性表中插入一个数据</a:t>
              </a:r>
              <a:r>
                <a:rPr lang="zh-CN" altLang="en-US" sz="2600" baseline="0" dirty="0" smtClean="0">
                  <a:solidFill>
                    <a:srgbClr val="003399"/>
                  </a:solidFill>
                  <a:latin typeface="幼圆" pitchFamily="49" charset="-122"/>
                  <a:ea typeface="幼圆" pitchFamily="49" charset="-122"/>
                </a:rPr>
                <a:t>元素</a:t>
              </a:r>
              <a:r>
                <a:rPr lang="en-US" altLang="zh-CN" sz="2600" baseline="0" dirty="0">
                  <a:solidFill>
                    <a:srgbClr val="003399"/>
                  </a:solidFill>
                  <a:ea typeface="幼圆" pitchFamily="49" charset="-122"/>
                </a:rPr>
                <a:t>item</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425450" y="44450"/>
            <a:ext cx="1843088" cy="1033463"/>
            <a:chOff x="404" y="73"/>
            <a:chExt cx="1161" cy="651"/>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a:solidFill>
                    <a:srgbClr val="FF3300"/>
                  </a:solidFill>
                  <a:latin typeface="方正舒体" pitchFamily="2" charset="-122"/>
                  <a:ea typeface="华文新魏" pitchFamily="2" charset="-122"/>
                </a:rPr>
                <a:t>例</a:t>
              </a:r>
              <a:endParaRPr kumimoji="1" lang="zh-CN" altLang="en-US" sz="6000" baseline="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563205"/>
                                        </p:tgtEl>
                                        <p:attrNameLst>
                                          <p:attrName>style.visibility</p:attrName>
                                        </p:attrNameLst>
                                      </p:cBhvr>
                                      <p:to>
                                        <p:strVal val="visible"/>
                                      </p:to>
                                    </p:set>
                                    <p:animEffect transition="in" filter="slide(fromTop)">
                                      <p:cBhvr>
                                        <p:cTn id="17" dur="500"/>
                                        <p:tgtEl>
                                          <p:spTgt spid="563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ppt_x</p:attrName>
                                        </p:attrNameLst>
                                      </p:cBhvr>
                                      <p:tavLst>
                                        <p:tav tm="0">
                                          <p:val>
                                            <p:fltVal val="0.5"/>
                                          </p:val>
                                        </p:tav>
                                        <p:tav tm="100000">
                                          <p:val>
                                            <p:strVal val="#ppt_x"/>
                                          </p:val>
                                        </p:tav>
                                      </p:tavLst>
                                    </p:anim>
                                    <p:anim calcmode="lin" valueType="num">
                                      <p:cBhvr>
                                        <p:cTn id="3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1138238" y="1593850"/>
            <a:ext cx="3040062" cy="488950"/>
          </a:xfrm>
          <a:prstGeom prst="rect">
            <a:avLst/>
          </a:prstGeom>
          <a:noFill/>
          <a:ln w="12700" cap="sq">
            <a:noFill/>
            <a:miter lim="800000"/>
            <a:headEnd/>
            <a:tailEnd/>
          </a:ln>
        </p:spPr>
        <p:txBody>
          <a:bodyPr>
            <a:spAutoFit/>
          </a:bodyPr>
          <a:lstStyle/>
          <a:p>
            <a:pPr fontAlgn="base">
              <a:spcBef>
                <a:spcPct val="0"/>
              </a:spcBef>
            </a:pPr>
            <a:r>
              <a:rPr lang="en-US" altLang="zh-CN" sz="2600" baseline="0">
                <a:solidFill>
                  <a:srgbClr val="003399"/>
                </a:solidFill>
                <a:ea typeface="幼圆" pitchFamily="49" charset="-122"/>
              </a:rPr>
              <a:t>1.  </a:t>
            </a:r>
            <a:r>
              <a:rPr lang="zh-CN" altLang="en-US" sz="2600" baseline="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1547813" y="2049463"/>
            <a:ext cx="7596187" cy="1127125"/>
          </a:xfrm>
          <a:prstGeom prst="rect">
            <a:avLst/>
          </a:prstGeom>
          <a:noFill/>
          <a:ln w="12700" cap="sq">
            <a:noFill/>
            <a:miter lim="800000"/>
            <a:headEnd/>
            <a:tailEnd/>
          </a:ln>
        </p:spPr>
        <p:txBody>
          <a:bodyPr>
            <a:spAutoFit/>
          </a:bodyPr>
          <a:lstStyle/>
          <a:p>
            <a:pPr fontAlgn="base">
              <a:lnSpc>
                <a:spcPct val="75000"/>
              </a:lnSpc>
              <a:spcBef>
                <a:spcPct val="0"/>
              </a:spcBef>
            </a:pPr>
            <a:r>
              <a:rPr lang="zh-CN" altLang="en-US" sz="2600" baseline="0">
                <a:solidFill>
                  <a:schemeClr val="accent2"/>
                </a:solidFill>
                <a:latin typeface="幼圆" pitchFamily="49" charset="-122"/>
                <a:ea typeface="幼圆" pitchFamily="49" charset="-122"/>
              </a:rPr>
              <a:t>从表的第一个元素开始进行比较，若有关系</a:t>
            </a:r>
            <a:endParaRPr lang="en-US" altLang="zh-CN" sz="2600" baseline="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2600" baseline="0">
                <a:solidFill>
                  <a:schemeClr val="accent2"/>
                </a:solidFill>
                <a:ea typeface="幼圆" pitchFamily="49" charset="-122"/>
              </a:rPr>
              <a:t>              </a:t>
            </a:r>
            <a:r>
              <a:rPr lang="en-US" altLang="zh-CN" sz="2600" baseline="0">
                <a:solidFill>
                  <a:schemeClr val="accent2"/>
                </a:solidFill>
                <a:ea typeface="幼圆" pitchFamily="49" charset="-122"/>
              </a:rPr>
              <a:t>              item&lt;a</a:t>
            </a:r>
            <a:r>
              <a:rPr lang="en-US" altLang="zh-CN" sz="2600" baseline="-25000">
                <a:solidFill>
                  <a:schemeClr val="accent2"/>
                </a:solidFill>
                <a:ea typeface="幼圆" pitchFamily="49" charset="-122"/>
              </a:rPr>
              <a:t>i</a:t>
            </a:r>
          </a:p>
          <a:p>
            <a:pPr fontAlgn="base">
              <a:lnSpc>
                <a:spcPct val="75000"/>
              </a:lnSpc>
              <a:spcBef>
                <a:spcPct val="15000"/>
              </a:spcBef>
            </a:pPr>
            <a:r>
              <a:rPr lang="zh-CN" altLang="en-US" sz="2600" baseline="0">
                <a:solidFill>
                  <a:schemeClr val="accent2"/>
                </a:solidFill>
                <a:latin typeface="幼圆" pitchFamily="49" charset="-122"/>
                <a:ea typeface="幼圆" pitchFamily="49" charset="-122"/>
              </a:rPr>
              <a:t>则找到插入位置为表的第</a:t>
            </a:r>
            <a:r>
              <a:rPr lang="en-US" altLang="zh-CN" sz="2600" baseline="0">
                <a:solidFill>
                  <a:schemeClr val="accent2"/>
                </a:solidFill>
                <a:ea typeface="幼圆" pitchFamily="49" charset="-122"/>
              </a:rPr>
              <a:t>i</a:t>
            </a:r>
            <a:r>
              <a:rPr lang="zh-CN" altLang="en-US" sz="2600" baseline="0">
                <a:solidFill>
                  <a:schemeClr val="accent2"/>
                </a:solidFill>
                <a:latin typeface="幼圆" pitchFamily="49" charset="-122"/>
                <a:ea typeface="幼圆" pitchFamily="49" charset="-122"/>
              </a:rPr>
              <a:t>个位置。</a:t>
            </a:r>
            <a:endParaRPr lang="en-US" altLang="zh-CN" sz="2600" baseline="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1169988" y="3163888"/>
            <a:ext cx="731202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2.  </a:t>
            </a:r>
            <a:r>
              <a:rPr lang="zh-CN" altLang="en-US" sz="2600" baseline="0">
                <a:solidFill>
                  <a:srgbClr val="000099"/>
                </a:solidFill>
                <a:latin typeface="幼圆" pitchFamily="49" charset="-122"/>
                <a:ea typeface="幼圆" pitchFamily="49" charset="-122"/>
              </a:rPr>
              <a:t>将第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个元素至第</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1187450" y="3544888"/>
            <a:ext cx="477837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3.</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将</a:t>
            </a:r>
            <a:r>
              <a:rPr lang="en-US" altLang="zh-CN"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插入表的第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1187450" y="3921125"/>
            <a:ext cx="2908300"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4.</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表的长度增</a:t>
            </a:r>
            <a:r>
              <a:rPr lang="zh-CN" altLang="en-US"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323850" y="404813"/>
            <a:ext cx="3048000" cy="685800"/>
            <a:chOff x="1968" y="528"/>
            <a:chExt cx="1920" cy="432"/>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baseline="0" dirty="0">
                  <a:solidFill>
                    <a:srgbClr val="FF3300"/>
                  </a:solidFill>
                  <a:ea typeface="黑体" pitchFamily="2" charset="-122"/>
                </a:rPr>
                <a:t>需要做的工作</a:t>
              </a:r>
            </a:p>
          </p:txBody>
        </p:sp>
      </p:grpSp>
      <p:grpSp>
        <p:nvGrpSpPr>
          <p:cNvPr id="3" name="Group 21"/>
          <p:cNvGrpSpPr>
            <a:grpSpLocks/>
          </p:cNvGrpSpPr>
          <p:nvPr/>
        </p:nvGrpSpPr>
        <p:grpSpPr bwMode="auto">
          <a:xfrm>
            <a:off x="539750" y="4695825"/>
            <a:ext cx="6565900" cy="663575"/>
            <a:chOff x="162" y="3647"/>
            <a:chExt cx="4136" cy="418"/>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1,  3,  5,  5,  8,  10,  13,  15,  20,  25 </a:t>
              </a:r>
              <a:endParaRPr lang="en-US" altLang="zh-CN" sz="28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404" cy="40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3600" baseline="0">
                  <a:latin typeface="华文新魏" pitchFamily="2" charset="-122"/>
                  <a:ea typeface="华文新魏" pitchFamily="2" charset="-122"/>
                </a:rPr>
                <a:t>例</a:t>
              </a:r>
            </a:p>
          </p:txBody>
        </p:sp>
      </p:grpSp>
      <p:grpSp>
        <p:nvGrpSpPr>
          <p:cNvPr id="4" name="Group 26"/>
          <p:cNvGrpSpPr>
            <a:grpSpLocks/>
          </p:cNvGrpSpPr>
          <p:nvPr/>
        </p:nvGrpSpPr>
        <p:grpSpPr bwMode="auto">
          <a:xfrm>
            <a:off x="7392988" y="4803775"/>
            <a:ext cx="1223962" cy="503238"/>
            <a:chOff x="2147" y="3905"/>
            <a:chExt cx="771" cy="317"/>
          </a:xfrm>
        </p:grpSpPr>
        <p:sp>
          <p:nvSpPr>
            <p:cNvPr id="72719" name="Text Box 27"/>
            <p:cNvSpPr txBox="1">
              <a:spLocks noChangeArrowheads="1"/>
            </p:cNvSpPr>
            <p:nvPr/>
          </p:nvSpPr>
          <p:spPr bwMode="auto">
            <a:xfrm>
              <a:off x="2164" y="3912"/>
              <a:ext cx="752" cy="279"/>
            </a:xfrm>
            <a:prstGeom prst="rect">
              <a:avLst/>
            </a:prstGeom>
            <a:noFill/>
            <a:ln w="12700" cap="sq">
              <a:noFill/>
              <a:miter lim="800000"/>
              <a:headEnd/>
              <a:tailEnd/>
            </a:ln>
          </p:spPr>
          <p:txBody>
            <a:bodyPr wrap="none">
              <a:spAutoFit/>
            </a:bodyPr>
            <a:lstStyle/>
            <a:p>
              <a:r>
                <a:rPr lang="en-US" altLang="zh-CN" sz="2300" baseline="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4152900" y="4840288"/>
            <a:ext cx="2736850" cy="60483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anchor="ctr"/>
          <a:lstStyle/>
          <a:p>
            <a:endParaRPr lang="zh-CN" altLang="en-US"/>
          </a:p>
        </p:txBody>
      </p:sp>
      <p:sp>
        <p:nvSpPr>
          <p:cNvPr id="564254" name="Freeform 30"/>
          <p:cNvSpPr>
            <a:spLocks/>
          </p:cNvSpPr>
          <p:nvPr/>
        </p:nvSpPr>
        <p:spPr bwMode="auto">
          <a:xfrm rot="11092562" flipH="1">
            <a:off x="4286250" y="4443413"/>
            <a:ext cx="371475" cy="304800"/>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anchor="ctr">
            <a:spAutoFit/>
          </a:bodyPr>
          <a:lstStyle/>
          <a:p>
            <a:endParaRPr lang="zh-CN" altLang="en-US"/>
          </a:p>
        </p:txBody>
      </p:sp>
      <p:grpSp>
        <p:nvGrpSpPr>
          <p:cNvPr id="5" name="Group 31"/>
          <p:cNvGrpSpPr>
            <a:grpSpLocks/>
          </p:cNvGrpSpPr>
          <p:nvPr/>
        </p:nvGrpSpPr>
        <p:grpSpPr bwMode="auto">
          <a:xfrm>
            <a:off x="971550" y="5518150"/>
            <a:ext cx="6624638" cy="647700"/>
            <a:chOff x="612" y="3476"/>
            <a:chExt cx="4173" cy="408"/>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a:t>
              </a:r>
              <a:r>
                <a:rPr lang="en-US" altLang="zh-CN" sz="2800" baseline="0">
                  <a:solidFill>
                    <a:srgbClr val="FF0000"/>
                  </a:solidFill>
                  <a:ea typeface="宋体" charset="-122"/>
                </a:rPr>
                <a:t>12</a:t>
              </a:r>
              <a:r>
                <a:rPr lang="en-US" altLang="zh-CN" sz="2800" baseline="0">
                  <a:solidFill>
                    <a:srgbClr val="003399"/>
                  </a:solidFill>
                  <a:ea typeface="宋体" charset="-122"/>
                </a:rPr>
                <a:t>,  13,  15,  20,  25 </a:t>
              </a:r>
              <a:endParaRPr lang="en-US" altLang="zh-CN" sz="2800" baseline="-25000">
                <a:solidFill>
                  <a:srgbClr val="003399"/>
                </a:solidFill>
                <a:ea typeface="宋体" charset="-122"/>
              </a:endParaRP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5198346"/>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800" baseline="0" dirty="0" smtClean="0">
                <a:solidFill>
                  <a:srgbClr val="003399"/>
                </a:solidFill>
                <a:ea typeface="宋体" charset="-122"/>
              </a:rPr>
              <a:t>/* N</a:t>
            </a:r>
            <a:r>
              <a:rPr lang="zh-CN" altLang="en-US" sz="2800" baseline="0" dirty="0" smtClean="0">
                <a:solidFill>
                  <a:srgbClr val="003399"/>
                </a:solidFill>
                <a:ea typeface="宋体" charset="-122"/>
              </a:rPr>
              <a:t>是表长度，是一个全局变量</a:t>
            </a:r>
            <a:r>
              <a:rPr lang="zh-CN" altLang="en-US" sz="2800" dirty="0" smtClean="0">
                <a:solidFill>
                  <a:srgbClr val="003399"/>
                </a:solidFill>
                <a:ea typeface="宋体" charset="-122"/>
              </a:rPr>
              <a:t> </a:t>
            </a:r>
            <a:r>
              <a:rPr lang="en-US" altLang="zh-CN" sz="2800" dirty="0" smtClean="0">
                <a:solidFill>
                  <a:srgbClr val="003399"/>
                </a:solidFill>
                <a:ea typeface="宋体" charset="-122"/>
              </a:rPr>
              <a:t>*/</a:t>
            </a:r>
            <a:endParaRPr lang="en-US" altLang="zh-CN" sz="2800" baseline="0" dirty="0" smtClean="0">
              <a:solidFill>
                <a:srgbClr val="003399"/>
              </a:solidFill>
              <a:ea typeface="宋体" charset="-122"/>
            </a:endParaRPr>
          </a:p>
          <a:p>
            <a:pPr fontAlgn="base">
              <a:lnSpc>
                <a:spcPct val="80000"/>
              </a:lnSpc>
              <a:spcBef>
                <a:spcPct val="0"/>
              </a:spcBef>
            </a:pPr>
            <a:r>
              <a:rPr lang="en-US" altLang="zh-CN" sz="2800" dirty="0" err="1" smtClean="0">
                <a:solidFill>
                  <a:srgbClr val="003399"/>
                </a:solidFill>
                <a:ea typeface="宋体" charset="-122"/>
              </a:rPr>
              <a:t>int</a:t>
            </a:r>
            <a:r>
              <a:rPr lang="en-US" altLang="zh-CN" sz="2800" baseline="0" dirty="0" smtClean="0">
                <a:solidFill>
                  <a:srgbClr val="003399"/>
                </a:solidFill>
                <a:ea typeface="宋体" charset="-122"/>
              </a:rPr>
              <a:t> </a:t>
            </a:r>
            <a:r>
              <a:rPr lang="en-US" altLang="zh-CN" sz="2800" dirty="0" err="1" smtClean="0">
                <a:solidFill>
                  <a:srgbClr val="003399"/>
                </a:solidFill>
                <a:ea typeface="宋体" charset="-122"/>
              </a:rPr>
              <a:t>insertElem</a:t>
            </a:r>
            <a:r>
              <a:rPr lang="en-US" altLang="zh-CN" sz="2800" baseline="0" dirty="0" smtClean="0">
                <a:solidFill>
                  <a:srgbClr val="003399"/>
                </a:solidFill>
                <a:ea typeface="宋体" charset="-122"/>
              </a:rPr>
              <a:t>(</a:t>
            </a:r>
            <a:r>
              <a:rPr lang="en-US" altLang="zh-CN" sz="2700" baseline="0" dirty="0" err="1" smtClean="0">
                <a:solidFill>
                  <a:srgbClr val="003399"/>
                </a:solidFill>
                <a:ea typeface="宋体" charset="-122"/>
              </a:rPr>
              <a:t>ElemType</a:t>
            </a:r>
            <a:r>
              <a:rPr lang="en-US" altLang="zh-CN" sz="2700" baseline="0" dirty="0" smtClean="0">
                <a:solidFill>
                  <a:srgbClr val="003399"/>
                </a:solidFill>
                <a:ea typeface="宋体" charset="-122"/>
              </a:rPr>
              <a:t> </a:t>
            </a:r>
            <a:r>
              <a:rPr lang="en-US" altLang="zh-CN" sz="2700" dirty="0" smtClean="0">
                <a:solidFill>
                  <a:srgbClr val="003399"/>
                </a:solidFill>
                <a:ea typeface="宋体" charset="-122"/>
              </a:rPr>
              <a:t>list</a:t>
            </a:r>
            <a:r>
              <a:rPr lang="en-US" altLang="zh-CN" sz="2700" baseline="0" dirty="0" smtClean="0">
                <a:solidFill>
                  <a:srgbClr val="003399"/>
                </a:solidFill>
                <a:ea typeface="宋体" charset="-122"/>
              </a:rPr>
              <a:t>[ </a:t>
            </a:r>
            <a:r>
              <a:rPr lang="en-US" altLang="zh-CN" sz="2700" baseline="0" dirty="0">
                <a:solidFill>
                  <a:srgbClr val="003399"/>
                </a:solidFill>
                <a:ea typeface="宋体" charset="-122"/>
              </a:rPr>
              <a:t>], </a:t>
            </a:r>
            <a:r>
              <a:rPr lang="en-US" altLang="zh-CN" sz="2700" baseline="0" dirty="0" err="1" smtClean="0">
                <a:solidFill>
                  <a:srgbClr val="003399"/>
                </a:solidFill>
                <a:ea typeface="宋体" charset="-122"/>
              </a:rPr>
              <a:t>ElemType</a:t>
            </a:r>
            <a:r>
              <a:rPr lang="en-US" altLang="zh-CN" sz="2700" baseline="0" dirty="0" smtClean="0">
                <a:solidFill>
                  <a:srgbClr val="003399"/>
                </a:solidFill>
                <a:ea typeface="宋体" charset="-122"/>
              </a:rPr>
              <a:t> </a:t>
            </a:r>
            <a:r>
              <a:rPr lang="en-US" altLang="zh-CN" sz="2700" baseline="0" dirty="0">
                <a:solidFill>
                  <a:srgbClr val="003399"/>
                </a:solidFill>
                <a:ea typeface="宋体" charset="-122"/>
              </a:rPr>
              <a:t>item</a:t>
            </a: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      </a:t>
            </a:r>
            <a:r>
              <a:rPr lang="en-US" altLang="zh-CN" sz="2800" baseline="0" dirty="0" err="1">
                <a:solidFill>
                  <a:srgbClr val="003399"/>
                </a:solidFill>
                <a:ea typeface="宋体" charset="-122"/>
              </a:rPr>
              <a:t>int</a:t>
            </a:r>
            <a:r>
              <a:rPr lang="en-US" altLang="zh-CN" sz="2800" baseline="0" dirty="0">
                <a:solidFill>
                  <a:srgbClr val="003399"/>
                </a:solidFill>
                <a:ea typeface="宋体" charset="-122"/>
              </a:rPr>
              <a:t> </a:t>
            </a:r>
            <a:r>
              <a:rPr lang="en-US" altLang="zh-CN" sz="2800" baseline="0" dirty="0" err="1">
                <a:solidFill>
                  <a:srgbClr val="003399"/>
                </a:solidFill>
                <a:ea typeface="宋体" charset="-122"/>
              </a:rPr>
              <a:t>i,j</a:t>
            </a:r>
            <a:r>
              <a:rPr lang="en-US" altLang="zh-CN" sz="2800" baseline="0" dirty="0">
                <a:solidFill>
                  <a:srgbClr val="003399"/>
                </a:solidFill>
                <a:ea typeface="宋体" charset="-122"/>
              </a:rPr>
              <a:t>;</a:t>
            </a:r>
          </a:p>
          <a:p>
            <a:pPr fontAlgn="base">
              <a:lnSpc>
                <a:spcPct val="80000"/>
              </a:lnSpc>
              <a:spcBef>
                <a:spcPct val="0"/>
              </a:spcBef>
            </a:pPr>
            <a:endParaRPr lang="en-US" altLang="zh-CN" sz="2800" baseline="0" dirty="0" smtClean="0">
              <a:solidFill>
                <a:srgbClr val="003399"/>
              </a:solidFill>
              <a:ea typeface="宋体" charset="-122"/>
              <a:sym typeface="Symbol" pitchFamily="18" charset="2"/>
            </a:endParaRPr>
          </a:p>
          <a:p>
            <a:pPr fontAlgn="base">
              <a:lnSpc>
                <a:spcPct val="80000"/>
              </a:lnSpc>
              <a:spcBef>
                <a:spcPct val="0"/>
              </a:spcBef>
            </a:pPr>
            <a:r>
              <a:rPr lang="en-US" altLang="zh-CN" sz="2800" baseline="0" dirty="0" smtClean="0">
                <a:solidFill>
                  <a:srgbClr val="003399"/>
                </a:solidFill>
                <a:ea typeface="宋体" charset="-122"/>
                <a:sym typeface="Symbol" pitchFamily="18" charset="2"/>
              </a:rPr>
              <a:t>      if(N == MAXSIZE</a:t>
            </a:r>
            <a:r>
              <a:rPr lang="en-US" altLang="zh-CN" sz="2800" dirty="0" smtClean="0">
                <a:solidFill>
                  <a:srgbClr val="003399"/>
                </a:solidFill>
                <a:ea typeface="宋体" charset="-122"/>
                <a:sym typeface="Symbol" pitchFamily="18" charset="2"/>
              </a:rPr>
              <a:t>)  return -1;</a:t>
            </a: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baseline="0" dirty="0" smtClean="0">
                <a:solidFill>
                  <a:srgbClr val="003399"/>
                </a:solidFill>
                <a:ea typeface="宋体" charset="-122"/>
                <a:sym typeface="Symbol" pitchFamily="18" charset="2"/>
              </a:rPr>
              <a:t>for(</a:t>
            </a:r>
            <a:r>
              <a:rPr lang="en-US" altLang="zh-CN" sz="2800" baseline="0" dirty="0" err="1" smtClean="0">
                <a:solidFill>
                  <a:srgbClr val="003399"/>
                </a:solidFill>
                <a:ea typeface="宋体" charset="-122"/>
                <a:sym typeface="Symbol" pitchFamily="18" charset="2"/>
              </a:rPr>
              <a:t>i</a:t>
            </a:r>
            <a:r>
              <a:rPr lang="en-US" altLang="zh-CN" sz="2800" baseline="0" dirty="0" smtClean="0">
                <a:solidFill>
                  <a:srgbClr val="003399"/>
                </a:solidFill>
                <a:ea typeface="宋体" charset="-122"/>
                <a:sym typeface="Symbol" pitchFamily="18" charset="2"/>
              </a:rPr>
              <a:t>=0; </a:t>
            </a:r>
            <a:r>
              <a:rPr lang="en-US" altLang="zh-CN" sz="2800" baseline="0" dirty="0" err="1" smtClean="0">
                <a:solidFill>
                  <a:srgbClr val="003399"/>
                </a:solidFill>
                <a:ea typeface="宋体" charset="-122"/>
                <a:sym typeface="Symbol" pitchFamily="18" charset="2"/>
              </a:rPr>
              <a:t>i</a:t>
            </a:r>
            <a:r>
              <a:rPr lang="en-US" altLang="zh-CN" sz="2800" baseline="0" dirty="0" smtClean="0">
                <a:solidFill>
                  <a:srgbClr val="003399"/>
                </a:solidFill>
                <a:ea typeface="宋体" charset="-122"/>
                <a:sym typeface="Symbol" pitchFamily="18" charset="2"/>
              </a:rPr>
              <a:t>&lt;N&amp;&amp;item&gt;=list[</a:t>
            </a:r>
            <a:r>
              <a:rPr lang="en-US" altLang="zh-CN" sz="2800" baseline="0" dirty="0" err="1" smtClean="0">
                <a:solidFill>
                  <a:srgbClr val="003399"/>
                </a:solidFill>
                <a:ea typeface="宋体" charset="-122"/>
                <a:sym typeface="Symbol" pitchFamily="18" charset="2"/>
              </a:rPr>
              <a:t>i</a:t>
            </a:r>
            <a:r>
              <a:rPr lang="en-US" altLang="zh-CN" sz="2800" baseline="0" dirty="0" smtClean="0">
                <a:solidFill>
                  <a:srgbClr val="003399"/>
                </a:solidFill>
                <a:ea typeface="宋体" charset="-122"/>
                <a:sym typeface="Symbol" pitchFamily="18" charset="2"/>
              </a:rPr>
              <a:t>];</a:t>
            </a:r>
            <a:r>
              <a:rPr lang="en-US" altLang="zh-CN" sz="2800" dirty="0" smtClean="0">
                <a:solidFill>
                  <a:srgbClr val="003399"/>
                </a:solidFill>
                <a:ea typeface="宋体" charset="-122"/>
                <a:sym typeface="Symbol" pitchFamily="18" charset="2"/>
              </a:rPr>
              <a:t> </a:t>
            </a:r>
            <a:r>
              <a:rPr lang="en-US" altLang="zh-CN" sz="2800" dirty="0" err="1" smtClean="0">
                <a:solidFill>
                  <a:srgbClr val="003399"/>
                </a:solidFill>
                <a:ea typeface="宋体" charset="-122"/>
                <a:sym typeface="Symbol" pitchFamily="18" charset="2"/>
              </a:rPr>
              <a:t>i</a:t>
            </a:r>
            <a:r>
              <a:rPr lang="en-US" altLang="zh-CN" sz="2800" dirty="0" smtClean="0">
                <a:solidFill>
                  <a:srgbClr val="003399"/>
                </a:solidFill>
                <a:ea typeface="宋体" charset="-122"/>
                <a:sym typeface="Symbol" pitchFamily="18" charset="2"/>
              </a:rPr>
              <a:t>++)</a:t>
            </a:r>
            <a:r>
              <a:rPr lang="en-US" altLang="zh-CN" sz="2800" baseline="0" dirty="0" smtClean="0">
                <a:solidFill>
                  <a:srgbClr val="003399"/>
                </a:solidFill>
                <a:ea typeface="宋体" charset="-122"/>
                <a:sym typeface="Symbol" pitchFamily="18" charset="2"/>
              </a:rPr>
              <a:t>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幼圆" pitchFamily="49" charset="-122"/>
                <a:sym typeface="Symbol" pitchFamily="18" charset="2"/>
              </a:rPr>
              <a:t>寻找</a:t>
            </a:r>
            <a:r>
              <a:rPr lang="en-US" altLang="zh-CN" sz="2200" baseline="0" dirty="0">
                <a:solidFill>
                  <a:srgbClr val="007400"/>
                </a:solidFill>
                <a:ea typeface="幼圆" pitchFamily="49" charset="-122"/>
                <a:sym typeface="Symbol" pitchFamily="18" charset="2"/>
              </a:rPr>
              <a:t>item</a:t>
            </a:r>
            <a:r>
              <a:rPr lang="zh-CN" altLang="en-US" sz="2200" baseline="0" dirty="0">
                <a:solidFill>
                  <a:srgbClr val="007400"/>
                </a:solidFill>
                <a:ea typeface="幼圆" pitchFamily="49" charset="-122"/>
                <a:sym typeface="Symbol" pitchFamily="18" charset="2"/>
              </a:rPr>
              <a:t>的合适位置 </a:t>
            </a:r>
            <a:r>
              <a:rPr lang="zh-CN" altLang="en-US" sz="2200" baseline="0" dirty="0">
                <a:solidFill>
                  <a:srgbClr val="007400"/>
                </a:solidFill>
                <a:ea typeface="宋体" charset="-122"/>
                <a:sym typeface="Symbol" pitchFamily="18" charset="2"/>
              </a:rPr>
              <a:t>*/</a:t>
            </a:r>
            <a:endParaRPr lang="zh-CN" altLang="en-US" sz="2800" baseline="0" dirty="0">
              <a:solidFill>
                <a:srgbClr val="007400"/>
              </a:solidFill>
              <a:ea typeface="宋体" charset="-122"/>
              <a:sym typeface="Symbol" pitchFamily="18" charset="2"/>
            </a:endParaRPr>
          </a:p>
          <a:p>
            <a:pPr fontAlgn="base">
              <a:lnSpc>
                <a:spcPct val="80000"/>
              </a:lnSpc>
              <a:spcBef>
                <a:spcPct val="0"/>
              </a:spcBef>
            </a:pPr>
            <a:r>
              <a:rPr lang="en-US" altLang="zh-CN" sz="2800" baseline="0" dirty="0" smtClean="0">
                <a:solidFill>
                  <a:srgbClr val="003399"/>
                </a:solidFill>
                <a:ea typeface="宋体" charset="-122"/>
                <a:sym typeface="Symbol" pitchFamily="18" charset="2"/>
              </a:rPr>
              <a:t>           ;     </a:t>
            </a: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baseline="0" dirty="0" smtClean="0">
                <a:solidFill>
                  <a:srgbClr val="003399"/>
                </a:solidFill>
                <a:ea typeface="宋体" charset="-122"/>
                <a:sym typeface="Symbol" pitchFamily="18" charset="2"/>
              </a:rPr>
              <a:t>for(j=N</a:t>
            </a:r>
            <a:r>
              <a:rPr lang="en-US" altLang="zh-CN" sz="2800" baseline="0" dirty="0" smtClean="0">
                <a:solidFill>
                  <a:srgbClr val="003399"/>
                </a:solidFill>
                <a:latin typeface="宋体" charset="-122"/>
                <a:ea typeface="宋体" charset="-122"/>
                <a:sym typeface="Symbol" pitchFamily="18" charset="2"/>
              </a:rPr>
              <a:t>-</a:t>
            </a:r>
            <a:r>
              <a:rPr lang="en-US" altLang="zh-CN" sz="2800" baseline="0" dirty="0" smtClean="0">
                <a:solidFill>
                  <a:srgbClr val="003399"/>
                </a:solidFill>
                <a:ea typeface="宋体" charset="-122"/>
                <a:sym typeface="Symbol" pitchFamily="18" charset="2"/>
              </a:rPr>
              <a:t>1</a:t>
            </a:r>
            <a:r>
              <a:rPr lang="en-US" altLang="zh-CN" sz="2800" baseline="0" dirty="0">
                <a:solidFill>
                  <a:srgbClr val="003399"/>
                </a:solidFill>
                <a:ea typeface="宋体" charset="-122"/>
                <a:sym typeface="Symbol" pitchFamily="18" charset="2"/>
              </a:rPr>
              <a:t>; j&gt;=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j</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baseline="0" dirty="0" smtClean="0">
                <a:solidFill>
                  <a:srgbClr val="003399"/>
                </a:solidFill>
                <a:ea typeface="宋体" charset="-122"/>
                <a:sym typeface="Symbol" pitchFamily="18" charset="2"/>
              </a:rPr>
              <a:t>list[j+1]=list[j</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baseline="0" dirty="0" smtClean="0">
                <a:solidFill>
                  <a:srgbClr val="003399"/>
                </a:solidFill>
                <a:ea typeface="宋体" charset="-122"/>
                <a:sym typeface="Symbol" pitchFamily="18" charset="2"/>
              </a:rPr>
              <a:t>list[</a:t>
            </a:r>
            <a:r>
              <a:rPr lang="en-US" altLang="zh-CN" sz="2800" baseline="0" dirty="0" err="1" smtClean="0">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]=item;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宋体" charset="-122"/>
                <a:sym typeface="Symbol" pitchFamily="18" charset="2"/>
              </a:rPr>
              <a:t>将</a:t>
            </a:r>
            <a:r>
              <a:rPr lang="en-US" altLang="zh-CN" sz="2200" baseline="0" dirty="0">
                <a:solidFill>
                  <a:srgbClr val="007400"/>
                </a:solidFill>
                <a:ea typeface="宋体" charset="-122"/>
                <a:sym typeface="Symbol" pitchFamily="18" charset="2"/>
              </a:rPr>
              <a:t>item</a:t>
            </a:r>
            <a:r>
              <a:rPr lang="zh-CN" altLang="en-US" sz="2200" baseline="0" dirty="0">
                <a:solidFill>
                  <a:srgbClr val="007400"/>
                </a:solidFill>
                <a:ea typeface="幼圆" pitchFamily="49" charset="-122"/>
                <a:sym typeface="Symbol" pitchFamily="18" charset="2"/>
              </a:rPr>
              <a:t>插入表中</a:t>
            </a:r>
            <a:r>
              <a:rPr lang="zh-CN" altLang="en-US" sz="2200" baseline="0" dirty="0">
                <a:solidFill>
                  <a:srgbClr val="007400"/>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a:t>
            </a:r>
            <a:r>
              <a:rPr lang="en-US" altLang="zh-CN" sz="2800" baseline="0" dirty="0" smtClean="0">
                <a:solidFill>
                  <a:srgbClr val="003399"/>
                </a:solidFill>
                <a:ea typeface="宋体" charset="-122"/>
                <a:sym typeface="Symbol" pitchFamily="18" charset="2"/>
              </a:rPr>
              <a:t>N+</a:t>
            </a:r>
            <a:r>
              <a:rPr lang="en-US" altLang="zh-CN" sz="2800" baseline="0" dirty="0" smtClean="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smtClean="0">
                <a:solidFill>
                  <a:srgbClr val="003399"/>
                </a:solidFill>
                <a:ea typeface="宋体" charset="-122"/>
                <a:cs typeface="Times New Roman" pitchFamily="18" charset="0"/>
                <a:sym typeface="Symbol" pitchFamily="18" charset="2"/>
              </a:rPr>
              <a:t>     return 1;</a:t>
            </a:r>
            <a:endParaRPr lang="en-US" altLang="zh-CN" sz="28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800" baseline="0" dirty="0">
                <a:solidFill>
                  <a:srgbClr val="003399"/>
                </a:solidFill>
                <a:ea typeface="宋体" charset="-122"/>
                <a:cs typeface="Times New Roman" pitchFamily="18" charset="0"/>
                <a:sym typeface="Symbol" pitchFamily="18" charset="2"/>
              </a:rPr>
              <a:t>}</a:t>
            </a:r>
          </a:p>
        </p:txBody>
      </p:sp>
      <p:grpSp>
        <p:nvGrpSpPr>
          <p:cNvPr id="2" name="Group 8"/>
          <p:cNvGrpSpPr>
            <a:grpSpLocks/>
          </p:cNvGrpSpPr>
          <p:nvPr/>
        </p:nvGrpSpPr>
        <p:grpSpPr bwMode="auto">
          <a:xfrm>
            <a:off x="971600" y="5229200"/>
            <a:ext cx="2833687" cy="941388"/>
            <a:chOff x="720" y="3521"/>
            <a:chExt cx="1785" cy="593"/>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p>
          </p:txBody>
        </p:sp>
        <p:grpSp>
          <p:nvGrpSpPr>
            <p:cNvPr id="3" name="Group 10"/>
            <p:cNvGrpSpPr>
              <a:grpSpLocks/>
            </p:cNvGrpSpPr>
            <p:nvPr/>
          </p:nvGrpSpPr>
          <p:grpSpPr bwMode="auto">
            <a:xfrm rot="-225457">
              <a:off x="1308" y="3521"/>
              <a:ext cx="1197" cy="593"/>
              <a:chOff x="1287" y="3521"/>
              <a:chExt cx="1197" cy="593"/>
            </a:xfrm>
          </p:grpSpPr>
          <p:sp>
            <p:nvSpPr>
              <p:cNvPr id="73744" name="Freeform 11"/>
              <p:cNvSpPr>
                <a:spLocks/>
              </p:cNvSpPr>
              <p:nvPr/>
            </p:nvSpPr>
            <p:spPr bwMode="auto">
              <a:xfrm rot="20376750" flipV="1">
                <a:off x="1287" y="3521"/>
                <a:ext cx="1003" cy="593"/>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45" name="Rectangle 12"/>
              <p:cNvSpPr>
                <a:spLocks noChangeArrowheads="1"/>
              </p:cNvSpPr>
              <p:nvPr/>
            </p:nvSpPr>
            <p:spPr bwMode="auto">
              <a:xfrm rot="-1230766">
                <a:off x="1380" y="3749"/>
                <a:ext cx="1104" cy="298"/>
              </a:xfrm>
              <a:prstGeom prst="rect">
                <a:avLst/>
              </a:prstGeom>
              <a:noFill/>
              <a:ln w="12700" cap="sq">
                <a:noFill/>
                <a:miter lim="800000"/>
                <a:headEnd/>
                <a:tailEnd/>
              </a:ln>
            </p:spPr>
            <p:txBody>
              <a:bodyPr>
                <a:spAutoFit/>
              </a:bodyPr>
              <a:lstStyle/>
              <a:p>
                <a:r>
                  <a:rPr lang="zh-CN" altLang="en-US" sz="2500" baseline="0" dirty="0">
                    <a:solidFill>
                      <a:schemeClr val="accent2"/>
                    </a:solidFill>
                    <a:latin typeface="黑体" pitchFamily="2" charset="-122"/>
                    <a:ea typeface="黑体" pitchFamily="2" charset="-122"/>
                  </a:rPr>
                  <a:t>表长加1</a:t>
                </a:r>
              </a:p>
            </p:txBody>
          </p:sp>
        </p:grpSp>
      </p:gr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11560" y="3284984"/>
            <a:ext cx="6294437" cy="1717675"/>
            <a:chOff x="899" y="2076"/>
            <a:chExt cx="3965" cy="1082"/>
          </a:xfrm>
        </p:grpSpPr>
        <p:sp>
          <p:nvSpPr>
            <p:cNvPr id="73737" name="Freeform 17"/>
            <p:cNvSpPr>
              <a:spLocks/>
            </p:cNvSpPr>
            <p:nvPr/>
          </p:nvSpPr>
          <p:spPr bwMode="auto">
            <a:xfrm>
              <a:off x="899" y="2076"/>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845706">
              <a:off x="3225" y="2781"/>
              <a:ext cx="1639"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5507038" y="5589588"/>
            <a:ext cx="1544637" cy="1152525"/>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26" y="3710"/>
              <a:ext cx="816" cy="40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600" baseline="0">
                  <a:solidFill>
                    <a:srgbClr val="FF3300"/>
                  </a:solidFill>
                  <a:ea typeface="幼圆" pitchFamily="49" charset="-122"/>
                </a:rPr>
                <a:t>O</a:t>
              </a:r>
              <a:r>
                <a:rPr lang="en-US" altLang="zh-CN" sz="3200" baseline="0">
                  <a:solidFill>
                    <a:srgbClr val="FF3300"/>
                  </a:solidFill>
                  <a:ea typeface="幼圆" pitchFamily="49" charset="-122"/>
                </a:rPr>
                <a:t>(n)</a:t>
              </a:r>
              <a:endParaRPr lang="zh-CN" altLang="en-US" sz="3200" baseline="0">
                <a:solidFill>
                  <a:srgbClr val="FF3300"/>
                </a:solidFill>
                <a:ea typeface="幼圆" pitchFamily="49" charset="-122"/>
              </a:endParaRPr>
            </a:p>
          </p:txBody>
        </p:sp>
      </p:grpSp>
      <p:sp>
        <p:nvSpPr>
          <p:cNvPr id="18" name="Text Box 2"/>
          <p:cNvSpPr txBox="1">
            <a:spLocks noChangeArrowheads="1"/>
          </p:cNvSpPr>
          <p:nvPr/>
        </p:nvSpPr>
        <p:spPr bwMode="auto">
          <a:xfrm>
            <a:off x="1295400" y="0"/>
            <a:ext cx="6172200" cy="595313"/>
          </a:xfrm>
          <a:prstGeom prst="rect">
            <a:avLst/>
          </a:prstGeom>
          <a:solidFill>
            <a:schemeClr val="bg2">
              <a:lumMod val="20000"/>
              <a:lumOff val="80000"/>
            </a:schemeClr>
          </a:solidFill>
          <a:ln w="12700" cap="sq">
            <a:noFill/>
            <a:miter lim="800000"/>
            <a:headEnd/>
            <a:tailEnd/>
          </a:ln>
        </p:spPr>
        <p:txBody>
          <a:bodyPr>
            <a:spAutoFit/>
          </a:bodyPr>
          <a:lstStyle/>
          <a:p>
            <a:pPr algn="ctr" fontAlgn="base">
              <a:spcBef>
                <a:spcPct val="0"/>
              </a:spcBef>
            </a:pPr>
            <a:r>
              <a:rPr lang="en-US" altLang="zh-CN" sz="3300" baseline="0">
                <a:solidFill>
                  <a:srgbClr val="003399"/>
                </a:solidFill>
                <a:ea typeface="宋体" charset="-122"/>
              </a:rPr>
              <a:t>a</a:t>
            </a:r>
            <a:r>
              <a:rPr lang="en-US" altLang="zh-CN" sz="3300" baseline="-25000">
                <a:solidFill>
                  <a:srgbClr val="003399"/>
                </a:solidFill>
                <a:ea typeface="宋体" charset="-122"/>
              </a:rPr>
              <a:t>1</a:t>
            </a:r>
            <a:r>
              <a:rPr lang="en-US" altLang="zh-CN" sz="3300" baseline="0">
                <a:solidFill>
                  <a:srgbClr val="003399"/>
                </a:solidFill>
                <a:ea typeface="宋体" charset="-122"/>
              </a:rPr>
              <a:t>, a</a:t>
            </a:r>
            <a:r>
              <a:rPr lang="en-US" altLang="zh-CN" sz="3300" baseline="-25000">
                <a:solidFill>
                  <a:srgbClr val="003399"/>
                </a:solidFill>
                <a:ea typeface="宋体" charset="-122"/>
              </a:rPr>
              <a:t>2</a:t>
            </a:r>
            <a:r>
              <a:rPr lang="en-US" altLang="zh-CN" sz="3300" baseline="0">
                <a:solidFill>
                  <a:srgbClr val="003399"/>
                </a:solidFill>
                <a:ea typeface="宋体" charset="-122"/>
              </a:rPr>
              <a:t>, a</a:t>
            </a:r>
            <a:r>
              <a:rPr lang="en-US" altLang="zh-CN" sz="3300" baseline="-25000">
                <a:solidFill>
                  <a:srgbClr val="003399"/>
                </a:solidFill>
                <a:ea typeface="宋体" charset="-122"/>
              </a:rPr>
              <a:t>3</a:t>
            </a:r>
            <a:r>
              <a:rPr lang="en-US" altLang="zh-CN" sz="3300" baseline="0">
                <a:solidFill>
                  <a:srgbClr val="003399"/>
                </a:solidFill>
                <a:ea typeface="宋体" charset="-122"/>
              </a:rPr>
              <a:t>,  </a:t>
            </a:r>
            <a:r>
              <a:rPr lang="en-US" altLang="zh-CN" sz="3300" baseline="0">
                <a:solidFill>
                  <a:srgbClr val="003399"/>
                </a:solidFill>
                <a:ea typeface="宋体" charset="-122"/>
                <a:cs typeface="Times New Roman" pitchFamily="18" charset="0"/>
              </a:rPr>
              <a:t>…,</a:t>
            </a:r>
            <a:r>
              <a:rPr lang="en-US" altLang="zh-CN" sz="3300" baseline="0">
                <a:solidFill>
                  <a:srgbClr val="003399"/>
                </a:solidFill>
                <a:ea typeface="宋体" charset="-122"/>
              </a:rPr>
              <a:t> a</a:t>
            </a:r>
            <a:r>
              <a:rPr lang="en-US" altLang="zh-CN" sz="3300" baseline="-25000">
                <a:solidFill>
                  <a:srgbClr val="003399"/>
                </a:solidFill>
                <a:ea typeface="宋体" charset="-122"/>
              </a:rPr>
              <a:t>i</a:t>
            </a:r>
            <a:r>
              <a:rPr lang="en-US" altLang="zh-CN" sz="3300" baseline="0">
                <a:solidFill>
                  <a:srgbClr val="003399"/>
                </a:solidFill>
                <a:ea typeface="宋体" charset="-122"/>
              </a:rPr>
              <a:t>, a</a:t>
            </a:r>
            <a:r>
              <a:rPr lang="en-US" altLang="zh-CN" sz="3300" baseline="-25000">
                <a:solidFill>
                  <a:srgbClr val="003399"/>
                </a:solidFill>
                <a:ea typeface="宋体" charset="-122"/>
              </a:rPr>
              <a:t>i+1</a:t>
            </a:r>
            <a:r>
              <a:rPr lang="en-US" altLang="zh-CN" sz="3300" baseline="0">
                <a:solidFill>
                  <a:srgbClr val="003399"/>
                </a:solidFill>
                <a:ea typeface="宋体" charset="-122"/>
              </a:rPr>
              <a:t>, a</a:t>
            </a:r>
            <a:r>
              <a:rPr lang="en-US" altLang="zh-CN" sz="3300" baseline="-25000">
                <a:solidFill>
                  <a:srgbClr val="003399"/>
                </a:solidFill>
                <a:ea typeface="宋体" charset="-122"/>
              </a:rPr>
              <a:t>i+2</a:t>
            </a:r>
            <a:r>
              <a:rPr lang="en-US" altLang="zh-CN" sz="3300" baseline="0">
                <a:solidFill>
                  <a:srgbClr val="003399"/>
                </a:solidFill>
                <a:ea typeface="宋体" charset="-122"/>
              </a:rPr>
              <a:t>,  …, a</a:t>
            </a:r>
            <a:r>
              <a:rPr lang="en-US" altLang="zh-CN" sz="3300" baseline="-25000">
                <a:solidFill>
                  <a:srgbClr val="003399"/>
                </a:solidFill>
                <a:ea typeface="宋体" charset="-122"/>
              </a:rPr>
              <a:t>n</a:t>
            </a:r>
          </a:p>
        </p:txBody>
      </p:sp>
      <p:sp>
        <p:nvSpPr>
          <p:cNvPr id="19" name="Text Box 3"/>
          <p:cNvSpPr txBox="1">
            <a:spLocks noChangeArrowheads="1"/>
          </p:cNvSpPr>
          <p:nvPr/>
        </p:nvSpPr>
        <p:spPr bwMode="auto">
          <a:xfrm>
            <a:off x="7218363" y="139700"/>
            <a:ext cx="944562" cy="4730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fontAlgn="base">
              <a:spcBef>
                <a:spcPct val="0"/>
              </a:spcBef>
            </a:pPr>
            <a:r>
              <a:rPr lang="zh-CN" altLang="zh-CN" sz="2500" baseline="0" dirty="0">
                <a:solidFill>
                  <a:srgbClr val="FF0000"/>
                </a:solidFill>
                <a:ea typeface="宋体" charset="-122"/>
              </a:rPr>
              <a:t>, </a:t>
            </a:r>
            <a:r>
              <a:rPr lang="en-US" altLang="zh-CN" sz="2500" baseline="0" dirty="0">
                <a:solidFill>
                  <a:srgbClr val="FF0000"/>
                </a:solidFill>
                <a:ea typeface="宋体" charset="-122"/>
              </a:rPr>
              <a:t>item</a:t>
            </a:r>
          </a:p>
        </p:txBody>
      </p:sp>
      <p:grpSp>
        <p:nvGrpSpPr>
          <p:cNvPr id="20" name="Group 16"/>
          <p:cNvGrpSpPr>
            <a:grpSpLocks/>
          </p:cNvGrpSpPr>
          <p:nvPr/>
        </p:nvGrpSpPr>
        <p:grpSpPr bwMode="auto">
          <a:xfrm>
            <a:off x="7620000" y="514350"/>
            <a:ext cx="1524000" cy="514350"/>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p>
          </p:txBody>
        </p:sp>
        <p:sp>
          <p:nvSpPr>
            <p:cNvPr id="22" name="Text Box 18"/>
            <p:cNvSpPr txBox="1">
              <a:spLocks noChangeArrowheads="1"/>
            </p:cNvSpPr>
            <p:nvPr/>
          </p:nvSpPr>
          <p:spPr bwMode="auto">
            <a:xfrm>
              <a:off x="4656" y="2592"/>
              <a:ext cx="816" cy="231"/>
            </a:xfrm>
            <a:prstGeom prst="rect">
              <a:avLst/>
            </a:prstGeom>
            <a:noFill/>
            <a:ln w="12700" cap="sq">
              <a:noFill/>
              <a:miter lim="800000"/>
              <a:headEnd/>
              <a:tailEnd/>
            </a:ln>
          </p:spPr>
          <p:txBody>
            <a:bodyPr>
              <a:spAutoFit/>
            </a:bodyPr>
            <a:lstStyle/>
            <a:p>
              <a:pPr>
                <a:spcBef>
                  <a:spcPct val="0"/>
                </a:spcBef>
              </a:pPr>
              <a:r>
                <a:rPr lang="zh-CN" altLang="en-US" sz="1800" baseline="0" dirty="0">
                  <a:solidFill>
                    <a:schemeClr val="accent2"/>
                  </a:solidFill>
                  <a:latin typeface="黑体" pitchFamily="2" charset="-122"/>
                  <a:ea typeface="黑体" pitchFamily="2" charset="-122"/>
                </a:rPr>
                <a:t>特殊情况</a:t>
              </a:r>
            </a:p>
          </p:txBody>
        </p:sp>
      </p:grpSp>
      <p:grpSp>
        <p:nvGrpSpPr>
          <p:cNvPr id="23" name="Group 20"/>
          <p:cNvGrpSpPr>
            <a:grpSpLocks/>
          </p:cNvGrpSpPr>
          <p:nvPr/>
        </p:nvGrpSpPr>
        <p:grpSpPr bwMode="auto">
          <a:xfrm>
            <a:off x="6516216" y="1700808"/>
            <a:ext cx="2304256" cy="1152525"/>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25" name="Rectangle 22"/>
            <p:cNvSpPr>
              <a:spLocks noChangeArrowheads="1"/>
            </p:cNvSpPr>
            <p:nvPr/>
          </p:nvSpPr>
          <p:spPr bwMode="auto">
            <a:xfrm>
              <a:off x="3626" y="3710"/>
              <a:ext cx="816" cy="330"/>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dirty="0" smtClean="0">
                  <a:solidFill>
                    <a:srgbClr val="FF3300"/>
                  </a:solidFill>
                  <a:ea typeface="幼圆" pitchFamily="49" charset="-122"/>
                </a:rPr>
                <a:t>能处理吗？</a:t>
              </a:r>
              <a:endParaRPr lang="zh-CN" altLang="en-US" sz="24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52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 calcmode="lin" valueType="num">
                                      <p:cBhvr>
                                        <p:cTn id="43" dur="500" fill="hold"/>
                                        <p:tgtEl>
                                          <p:spTgt spid="23"/>
                                        </p:tgtEl>
                                        <p:attrNameLst>
                                          <p:attrName>ppt_x</p:attrName>
                                        </p:attrNameLst>
                                      </p:cBhvr>
                                      <p:tavLst>
                                        <p:tav tm="0">
                                          <p:val>
                                            <p:fltVal val="0.5"/>
                                          </p:val>
                                        </p:tav>
                                        <p:tav tm="100000">
                                          <p:val>
                                            <p:strVal val="#ppt_x"/>
                                          </p:val>
                                        </p:tav>
                                      </p:tavLst>
                                    </p:anim>
                                    <p:anim calcmode="lin" valueType="num">
                                      <p:cBhvr>
                                        <p:cTn id="4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33</a:t>
            </a:fld>
            <a:endParaRPr lang="zh-CN" altLang="en-US"/>
          </a:p>
        </p:txBody>
      </p:sp>
      <p:grpSp>
        <p:nvGrpSpPr>
          <p:cNvPr id="3" name="Group 18"/>
          <p:cNvGrpSpPr>
            <a:grpSpLocks/>
          </p:cNvGrpSpPr>
          <p:nvPr/>
        </p:nvGrpSpPr>
        <p:grpSpPr bwMode="auto">
          <a:xfrm>
            <a:off x="323850" y="404813"/>
            <a:ext cx="3048000" cy="685800"/>
            <a:chOff x="1968" y="528"/>
            <a:chExt cx="1920" cy="432"/>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smtClean="0">
                  <a:solidFill>
                    <a:srgbClr val="FF3300"/>
                  </a:solidFill>
                  <a:ea typeface="黑体" pitchFamily="2" charset="-122"/>
                </a:rPr>
                <a:t>主函数</a:t>
              </a:r>
              <a:endParaRPr lang="zh-CN" altLang="en-US" sz="3200" baseline="0" dirty="0">
                <a:solidFill>
                  <a:srgbClr val="FF3300"/>
                </a:solidFill>
                <a:ea typeface="黑体" pitchFamily="2" charset="-122"/>
              </a:endParaRPr>
            </a:p>
          </p:txBody>
        </p:sp>
      </p:grpSp>
      <p:sp>
        <p:nvSpPr>
          <p:cNvPr id="6" name="Text Box 2"/>
          <p:cNvSpPr txBox="1">
            <a:spLocks noChangeArrowheads="1"/>
          </p:cNvSpPr>
          <p:nvPr/>
        </p:nvSpPr>
        <p:spPr bwMode="auto">
          <a:xfrm>
            <a:off x="762000" y="1268760"/>
            <a:ext cx="8382000" cy="5632311"/>
          </a:xfrm>
          <a:prstGeom prst="rect">
            <a:avLst/>
          </a:prstGeom>
          <a:noFill/>
          <a:ln w="12700" cap="sq">
            <a:noFill/>
            <a:miter lim="800000"/>
            <a:headEnd/>
            <a:tailEnd/>
          </a:ln>
        </p:spPr>
        <p:txBody>
          <a:bodyPr>
            <a:spAutoFit/>
          </a:bodyPr>
          <a:lstStyle/>
          <a:p>
            <a:pPr fontAlgn="base">
              <a:spcBef>
                <a:spcPct val="0"/>
              </a:spcBef>
            </a:pPr>
            <a:r>
              <a:rPr lang="en-US" altLang="zh-CN" sz="2000" dirty="0" smtClean="0">
                <a:solidFill>
                  <a:srgbClr val="003399"/>
                </a:solidFill>
                <a:ea typeface="宋体" charset="-122"/>
              </a:rPr>
              <a:t>#include &lt;</a:t>
            </a:r>
            <a:r>
              <a:rPr lang="en-US" altLang="zh-CN" sz="2000" dirty="0" err="1" smtClean="0">
                <a:solidFill>
                  <a:srgbClr val="003399"/>
                </a:solidFill>
                <a:ea typeface="宋体" charset="-122"/>
              </a:rPr>
              <a:t>stdio.h</a:t>
            </a:r>
            <a:r>
              <a:rPr lang="en-US" altLang="zh-CN" sz="2000" dirty="0" smtClean="0">
                <a:solidFill>
                  <a:srgbClr val="003399"/>
                </a:solidFill>
                <a:ea typeface="宋体" charset="-122"/>
              </a:rPr>
              <a:t>&gt;</a:t>
            </a:r>
          </a:p>
          <a:p>
            <a:pPr fontAlgn="base">
              <a:spcBef>
                <a:spcPct val="0"/>
              </a:spcBef>
            </a:pPr>
            <a:r>
              <a:rPr lang="en-US" altLang="zh-CN" sz="2000" dirty="0" smtClean="0">
                <a:solidFill>
                  <a:srgbClr val="003399"/>
                </a:solidFill>
                <a:ea typeface="宋体" charset="-122"/>
              </a:rPr>
              <a:t>#define MAXSIZE 1000</a:t>
            </a:r>
          </a:p>
          <a:p>
            <a:pPr fontAlgn="base">
              <a:spcBef>
                <a:spcPct val="0"/>
              </a:spcBef>
            </a:pPr>
            <a:r>
              <a:rPr lang="en-US" altLang="zh-CN" sz="2000" dirty="0" err="1" smtClean="0">
                <a:solidFill>
                  <a:srgbClr val="003399"/>
                </a:solidFill>
                <a:ea typeface="宋体" charset="-122"/>
              </a:rPr>
              <a:t>typedef</a:t>
            </a:r>
            <a:r>
              <a:rPr lang="en-US" altLang="zh-CN" sz="2000" dirty="0" smtClean="0">
                <a:solidFill>
                  <a:srgbClr val="003399"/>
                </a:solidFill>
                <a:ea typeface="宋体" charset="-122"/>
              </a:rPr>
              <a:t>  </a:t>
            </a:r>
            <a:r>
              <a:rPr lang="en-US" altLang="zh-CN" sz="2000" dirty="0" err="1" smtClean="0">
                <a:solidFill>
                  <a:srgbClr val="003399"/>
                </a:solidFill>
                <a:ea typeface="宋体" charset="-122"/>
              </a:rPr>
              <a:t>int</a:t>
            </a:r>
            <a:r>
              <a:rPr lang="en-US" altLang="zh-CN" sz="2000" dirty="0" smtClean="0">
                <a:solidFill>
                  <a:srgbClr val="003399"/>
                </a:solidFill>
                <a:ea typeface="宋体" charset="-122"/>
              </a:rPr>
              <a:t>  </a:t>
            </a:r>
            <a:r>
              <a:rPr lang="en-US" altLang="zh-CN" sz="2000" dirty="0" err="1" smtClean="0">
                <a:solidFill>
                  <a:srgbClr val="003399"/>
                </a:solidFill>
                <a:ea typeface="宋体" charset="-122"/>
              </a:rPr>
              <a:t>ElemType</a:t>
            </a:r>
            <a:r>
              <a:rPr lang="en-US" altLang="zh-CN" sz="2000" dirty="0" smtClean="0">
                <a:solidFill>
                  <a:srgbClr val="003399"/>
                </a:solidFill>
                <a:ea typeface="宋体" charset="-122"/>
              </a:rPr>
              <a:t>;</a:t>
            </a:r>
          </a:p>
          <a:p>
            <a:pPr fontAlgn="base">
              <a:spcBef>
                <a:spcPct val="0"/>
              </a:spcBef>
            </a:pPr>
            <a:r>
              <a:rPr lang="en-US" altLang="zh-CN" sz="2000" dirty="0" err="1" smtClean="0">
                <a:solidFill>
                  <a:srgbClr val="003399"/>
                </a:solidFill>
                <a:ea typeface="宋体" charset="-122"/>
              </a:rPr>
              <a:t>int</a:t>
            </a:r>
            <a:r>
              <a:rPr lang="en-US" altLang="zh-CN" sz="2000" dirty="0" smtClean="0">
                <a:solidFill>
                  <a:srgbClr val="003399"/>
                </a:solidFill>
                <a:ea typeface="宋体" charset="-122"/>
              </a:rPr>
              <a:t> N=0; </a:t>
            </a:r>
          </a:p>
          <a:p>
            <a:pPr fontAlgn="base">
              <a:spcBef>
                <a:spcPct val="0"/>
              </a:spcBef>
            </a:pPr>
            <a:r>
              <a:rPr lang="en-US" altLang="zh-CN" sz="2000" dirty="0" err="1" smtClean="0">
                <a:solidFill>
                  <a:srgbClr val="003399"/>
                </a:solidFill>
                <a:ea typeface="宋体" charset="-122"/>
              </a:rPr>
              <a:t>int</a:t>
            </a:r>
            <a:r>
              <a:rPr lang="en-US" altLang="zh-CN" sz="2000" dirty="0" smtClean="0">
                <a:solidFill>
                  <a:srgbClr val="003399"/>
                </a:solidFill>
                <a:ea typeface="宋体" charset="-122"/>
              </a:rPr>
              <a:t> main()</a:t>
            </a:r>
          </a:p>
          <a:p>
            <a:pPr fontAlgn="base">
              <a:spcBef>
                <a:spcPct val="0"/>
              </a:spcBef>
            </a:pPr>
            <a:r>
              <a:rPr lang="en-US" altLang="zh-CN" sz="2000" dirty="0" smtClean="0">
                <a:solidFill>
                  <a:srgbClr val="003399"/>
                </a:solidFill>
                <a:ea typeface="宋体" charset="-122"/>
              </a:rPr>
              <a:t>{</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int</a:t>
            </a:r>
            <a:r>
              <a:rPr lang="en-US" altLang="zh-CN" sz="2000" dirty="0" smtClean="0">
                <a:solidFill>
                  <a:srgbClr val="003399"/>
                </a:solidFill>
                <a:ea typeface="宋体" charset="-122"/>
              </a:rPr>
              <a:t> </a:t>
            </a:r>
            <a:r>
              <a:rPr lang="en-US" altLang="zh-CN" sz="2000" dirty="0" err="1" smtClean="0">
                <a:solidFill>
                  <a:srgbClr val="003399"/>
                </a:solidFill>
                <a:ea typeface="宋体" charset="-122"/>
              </a:rPr>
              <a:t>i</a:t>
            </a:r>
            <a:r>
              <a:rPr lang="en-US" altLang="zh-CN" sz="2000" dirty="0" smtClean="0">
                <a:solidFill>
                  <a:srgbClr val="003399"/>
                </a:solidFill>
                <a:ea typeface="宋体" charset="-122"/>
              </a:rPr>
              <a:t>;</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ElemType</a:t>
            </a:r>
            <a:r>
              <a:rPr lang="en-US" altLang="zh-CN" sz="2000" dirty="0" smtClean="0">
                <a:solidFill>
                  <a:srgbClr val="003399"/>
                </a:solidFill>
                <a:ea typeface="宋体" charset="-122"/>
              </a:rPr>
              <a:t>  </a:t>
            </a:r>
            <a:r>
              <a:rPr lang="en-US" altLang="zh-CN" sz="2000" dirty="0" err="1" smtClean="0">
                <a:solidFill>
                  <a:srgbClr val="003399"/>
                </a:solidFill>
                <a:ea typeface="宋体" charset="-122"/>
              </a:rPr>
              <a:t>data,list</a:t>
            </a:r>
            <a:r>
              <a:rPr lang="en-US" altLang="zh-CN" sz="2000" dirty="0" smtClean="0">
                <a:solidFill>
                  <a:srgbClr val="003399"/>
                </a:solidFill>
                <a:ea typeface="宋体" charset="-122"/>
              </a:rPr>
              <a:t>[MAXSIZE];</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scanf</a:t>
            </a:r>
            <a:r>
              <a:rPr lang="en-US" altLang="zh-CN" sz="2000" dirty="0" smtClean="0">
                <a:solidFill>
                  <a:srgbClr val="003399"/>
                </a:solidFill>
                <a:ea typeface="宋体" charset="-122"/>
              </a:rPr>
              <a:t>(“%d”, &amp;N);</a:t>
            </a:r>
          </a:p>
          <a:p>
            <a:pPr fontAlgn="base">
              <a:spcBef>
                <a:spcPct val="0"/>
              </a:spcBef>
            </a:pPr>
            <a:r>
              <a:rPr lang="en-US" altLang="zh-CN" sz="2000" dirty="0" smtClean="0">
                <a:solidFill>
                  <a:srgbClr val="003399"/>
                </a:solidFill>
                <a:ea typeface="宋体" charset="-122"/>
              </a:rPr>
              <a:t>    for(</a:t>
            </a:r>
            <a:r>
              <a:rPr lang="en-US" altLang="zh-CN" sz="2000" dirty="0" err="1" smtClean="0">
                <a:solidFill>
                  <a:srgbClr val="003399"/>
                </a:solidFill>
                <a:ea typeface="宋体" charset="-122"/>
              </a:rPr>
              <a:t>i</a:t>
            </a:r>
            <a:r>
              <a:rPr lang="en-US" altLang="zh-CN" sz="2000" dirty="0" smtClean="0">
                <a:solidFill>
                  <a:srgbClr val="003399"/>
                </a:solidFill>
                <a:ea typeface="宋体" charset="-122"/>
              </a:rPr>
              <a:t>=0; </a:t>
            </a:r>
            <a:r>
              <a:rPr lang="en-US" altLang="zh-CN" sz="2000" dirty="0" err="1" smtClean="0">
                <a:solidFill>
                  <a:srgbClr val="003399"/>
                </a:solidFill>
                <a:ea typeface="宋体" charset="-122"/>
              </a:rPr>
              <a:t>i</a:t>
            </a:r>
            <a:r>
              <a:rPr lang="en-US" altLang="zh-CN" sz="2000" dirty="0" smtClean="0">
                <a:solidFill>
                  <a:srgbClr val="003399"/>
                </a:solidFill>
                <a:ea typeface="宋体" charset="-122"/>
              </a:rPr>
              <a:t>&lt; N; </a:t>
            </a:r>
            <a:r>
              <a:rPr lang="en-US" altLang="zh-CN" sz="2000" dirty="0" err="1" smtClean="0">
                <a:solidFill>
                  <a:srgbClr val="003399"/>
                </a:solidFill>
                <a:ea typeface="宋体" charset="-122"/>
              </a:rPr>
              <a:t>i</a:t>
            </a:r>
            <a:r>
              <a:rPr lang="en-US" altLang="zh-CN" sz="2000" dirty="0" smtClean="0">
                <a:solidFill>
                  <a:srgbClr val="003399"/>
                </a:solidFill>
                <a:ea typeface="宋体" charset="-122"/>
              </a:rPr>
              <a:t>++)</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scanf</a:t>
            </a:r>
            <a:r>
              <a:rPr lang="en-US" altLang="zh-CN" sz="2000" dirty="0" smtClean="0">
                <a:solidFill>
                  <a:srgbClr val="003399"/>
                </a:solidFill>
                <a:ea typeface="宋体" charset="-122"/>
              </a:rPr>
              <a:t>(“%d”, &amp;list[</a:t>
            </a:r>
            <a:r>
              <a:rPr lang="en-US" altLang="zh-CN" sz="2000" dirty="0" err="1" smtClean="0">
                <a:solidFill>
                  <a:srgbClr val="003399"/>
                </a:solidFill>
                <a:ea typeface="宋体" charset="-122"/>
              </a:rPr>
              <a:t>i</a:t>
            </a:r>
            <a:r>
              <a:rPr lang="en-US" altLang="zh-CN" sz="2000" dirty="0" smtClean="0">
                <a:solidFill>
                  <a:srgbClr val="003399"/>
                </a:solidFill>
                <a:ea typeface="宋体" charset="-122"/>
              </a:rPr>
              <a:t>]);</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scanf</a:t>
            </a:r>
            <a:r>
              <a:rPr lang="en-US" altLang="zh-CN" sz="2000" dirty="0" smtClean="0">
                <a:solidFill>
                  <a:srgbClr val="003399"/>
                </a:solidFill>
                <a:ea typeface="宋体" charset="-122"/>
              </a:rPr>
              <a:t>(“%d”, &amp;data);</a:t>
            </a:r>
          </a:p>
          <a:p>
            <a:pPr fontAlgn="base">
              <a:spcBef>
                <a:spcPct val="0"/>
              </a:spcBef>
            </a:pPr>
            <a:r>
              <a:rPr lang="en-US" altLang="zh-CN" sz="2000" dirty="0" smtClean="0">
                <a:solidFill>
                  <a:srgbClr val="003399"/>
                </a:solidFill>
                <a:ea typeface="宋体" charset="-122"/>
              </a:rPr>
              <a:t>    if(</a:t>
            </a:r>
            <a:r>
              <a:rPr lang="en-US" altLang="zh-CN" sz="2000" dirty="0" err="1" smtClean="0">
                <a:solidFill>
                  <a:srgbClr val="003399"/>
                </a:solidFill>
                <a:ea typeface="宋体" charset="-122"/>
              </a:rPr>
              <a:t>insertElem</a:t>
            </a:r>
            <a:r>
              <a:rPr lang="en-US" altLang="zh-CN" sz="2000" dirty="0" smtClean="0">
                <a:solidFill>
                  <a:srgbClr val="003399"/>
                </a:solidFill>
                <a:ea typeface="宋体" charset="-122"/>
              </a:rPr>
              <a:t>(list, data ) == 1)</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printf</a:t>
            </a:r>
            <a:r>
              <a:rPr lang="en-US" altLang="zh-CN" sz="2000" dirty="0" smtClean="0">
                <a:solidFill>
                  <a:srgbClr val="003399"/>
                </a:solidFill>
                <a:ea typeface="宋体" charset="-122"/>
              </a:rPr>
              <a:t>(“OK\n”);</a:t>
            </a:r>
          </a:p>
          <a:p>
            <a:pPr fontAlgn="base">
              <a:spcBef>
                <a:spcPct val="0"/>
              </a:spcBef>
            </a:pPr>
            <a:r>
              <a:rPr lang="en-US" altLang="zh-CN" sz="2000" dirty="0" smtClean="0">
                <a:solidFill>
                  <a:srgbClr val="003399"/>
                </a:solidFill>
                <a:ea typeface="宋体" charset="-122"/>
              </a:rPr>
              <a:t>    else </a:t>
            </a:r>
          </a:p>
          <a:p>
            <a:pPr fontAlgn="base">
              <a:spcBef>
                <a:spcPct val="0"/>
              </a:spcBef>
            </a:pPr>
            <a:r>
              <a:rPr lang="en-US" altLang="zh-CN" sz="2000" dirty="0" smtClean="0">
                <a:solidFill>
                  <a:srgbClr val="003399"/>
                </a:solidFill>
                <a:ea typeface="宋体" charset="-122"/>
              </a:rPr>
              <a:t>        </a:t>
            </a:r>
            <a:r>
              <a:rPr lang="en-US" altLang="zh-CN" sz="2000" dirty="0" err="1" smtClean="0">
                <a:solidFill>
                  <a:srgbClr val="003399"/>
                </a:solidFill>
                <a:ea typeface="宋体" charset="-122"/>
              </a:rPr>
              <a:t>printf</a:t>
            </a:r>
            <a:r>
              <a:rPr lang="en-US" altLang="zh-CN" sz="2000" dirty="0" smtClean="0">
                <a:solidFill>
                  <a:srgbClr val="003399"/>
                </a:solidFill>
                <a:ea typeface="宋体" charset="-122"/>
              </a:rPr>
              <a:t>(“Fail\n”);</a:t>
            </a:r>
          </a:p>
          <a:p>
            <a:pPr fontAlgn="base">
              <a:spcBef>
                <a:spcPct val="0"/>
              </a:spcBef>
            </a:pPr>
            <a:r>
              <a:rPr lang="en-US" altLang="zh-CN" sz="2000" dirty="0" smtClean="0">
                <a:solidFill>
                  <a:srgbClr val="003399"/>
                </a:solidFill>
                <a:ea typeface="宋体" charset="-122"/>
              </a:rPr>
              <a:t>    return 0;</a:t>
            </a:r>
          </a:p>
          <a:p>
            <a:pPr fontAlgn="base">
              <a:spcBef>
                <a:spcPct val="0"/>
              </a:spcBef>
            </a:pPr>
            <a:r>
              <a:rPr lang="en-US" altLang="zh-CN" sz="2000" dirty="0" smtClean="0">
                <a:solidFill>
                  <a:srgbClr val="003399"/>
                </a:solidFill>
                <a:ea typeface="宋体" charset="-12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smtClean="0">
                <a:solidFill>
                  <a:srgbClr val="003399"/>
                </a:solidFill>
                <a:ea typeface="宋体" charset="-122"/>
              </a:rPr>
              <a:t>int</a:t>
            </a:r>
            <a:r>
              <a:rPr lang="en-US" altLang="zh-CN" sz="2400" baseline="0" dirty="0" smtClean="0">
                <a:solidFill>
                  <a:srgbClr val="003399"/>
                </a:solidFill>
                <a:ea typeface="宋体" charset="-122"/>
              </a:rPr>
              <a:t> </a:t>
            </a:r>
            <a:r>
              <a:rPr lang="en-US" altLang="zh-CN" sz="2400" dirty="0" err="1" smtClean="0">
                <a:solidFill>
                  <a:srgbClr val="003399"/>
                </a:solidFill>
                <a:ea typeface="宋体" charset="-122"/>
              </a:rPr>
              <a:t>insertElem</a:t>
            </a:r>
            <a:r>
              <a:rPr lang="en-US" altLang="zh-CN" sz="2400" baseline="0" dirty="0" smtClean="0">
                <a:solidFill>
                  <a:srgbClr val="003399"/>
                </a:solidFill>
                <a:ea typeface="宋体" charset="-122"/>
              </a:rPr>
              <a:t>(</a:t>
            </a:r>
            <a:r>
              <a:rPr lang="en-US" altLang="zh-CN" sz="2400" baseline="0" dirty="0" err="1" smtClean="0">
                <a:solidFill>
                  <a:srgbClr val="003399"/>
                </a:solidFill>
                <a:ea typeface="宋体" charset="-122"/>
              </a:rPr>
              <a:t>ElemType</a:t>
            </a:r>
            <a:r>
              <a:rPr lang="en-US" altLang="zh-CN" sz="2400" baseline="0" dirty="0" smtClean="0">
                <a:solidFill>
                  <a:srgbClr val="003399"/>
                </a:solidFill>
                <a:ea typeface="宋体" charset="-122"/>
              </a:rPr>
              <a:t> </a:t>
            </a:r>
            <a:r>
              <a:rPr lang="en-US" altLang="zh-CN" sz="2400" dirty="0" smtClean="0">
                <a:solidFill>
                  <a:srgbClr val="003399"/>
                </a:solidFill>
                <a:ea typeface="宋体" charset="-122"/>
              </a:rPr>
              <a:t>list</a:t>
            </a:r>
            <a:r>
              <a:rPr lang="en-US" altLang="zh-CN" sz="2400" baseline="0" dirty="0" smtClean="0">
                <a:solidFill>
                  <a:srgbClr val="003399"/>
                </a:solidFill>
                <a:ea typeface="宋体" charset="-122"/>
              </a:rPr>
              <a:t>[ </a:t>
            </a:r>
            <a:r>
              <a:rPr lang="en-US" altLang="zh-CN" sz="2400" baseline="0" dirty="0">
                <a:solidFill>
                  <a:srgbClr val="003399"/>
                </a:solidFill>
                <a:ea typeface="宋体" charset="-122"/>
              </a:rPr>
              <a:t>], </a:t>
            </a:r>
            <a:r>
              <a:rPr lang="en-US" altLang="zh-CN" sz="2400" baseline="0" dirty="0" smtClean="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smtClean="0">
                <a:solidFill>
                  <a:srgbClr val="003399"/>
                </a:solidFill>
                <a:ea typeface="宋体" charset="-122"/>
              </a:rPr>
              <a:t>i</a:t>
            </a:r>
            <a:r>
              <a:rPr lang="en-US" altLang="zh-CN" sz="2400" baseline="0" dirty="0" smtClean="0">
                <a:solidFill>
                  <a:srgbClr val="003399"/>
                </a:solidFill>
                <a:ea typeface="宋体" charset="-122"/>
              </a:rPr>
              <a:t>=0,j</a:t>
            </a:r>
            <a:r>
              <a:rPr lang="en-US" altLang="zh-CN" sz="2400" baseline="0" dirty="0">
                <a:solidFill>
                  <a:srgbClr val="003399"/>
                </a:solidFill>
                <a:ea typeface="宋体" charset="-122"/>
              </a:rPr>
              <a:t>;</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smtClean="0">
                <a:solidFill>
                  <a:srgbClr val="003399"/>
                </a:solidFill>
                <a:ea typeface="宋体" charset="-122"/>
              </a:rPr>
              <a:t>if  (N == MAXSIZE) return -1;</a:t>
            </a:r>
            <a:r>
              <a:rPr lang="en-US" altLang="zh-CN" sz="2400" baseline="0" dirty="0" smtClean="0">
                <a:solidFill>
                  <a:srgbClr val="003399"/>
                </a:solidFill>
                <a:ea typeface="宋体" charset="-122"/>
                <a:sym typeface="Symbol" pitchFamily="18" charset="2"/>
              </a:rPr>
              <a:t> </a:t>
            </a: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smtClean="0">
                <a:solidFill>
                  <a:srgbClr val="003399"/>
                </a:solidFill>
                <a:ea typeface="宋体" charset="-122"/>
                <a:sym typeface="Symbol" pitchFamily="18" charset="2"/>
              </a:rPr>
              <a:t>i</a:t>
            </a:r>
            <a:r>
              <a:rPr lang="en-US" altLang="zh-CN" sz="2400" baseline="0" dirty="0" smtClean="0">
                <a:solidFill>
                  <a:srgbClr val="003399"/>
                </a:solidFill>
                <a:ea typeface="宋体" charset="-122"/>
                <a:sym typeface="Symbol" pitchFamily="18" charset="2"/>
              </a:rPr>
              <a:t> = </a:t>
            </a:r>
            <a:r>
              <a:rPr lang="en-US" altLang="zh-CN" sz="2400" baseline="0" dirty="0" err="1" smtClean="0">
                <a:solidFill>
                  <a:srgbClr val="003399"/>
                </a:solidFill>
                <a:ea typeface="宋体" charset="-122"/>
                <a:sym typeface="Symbol" pitchFamily="18" charset="2"/>
              </a:rPr>
              <a:t>searchElem</a:t>
            </a:r>
            <a:r>
              <a:rPr lang="en-US" altLang="zh-CN" sz="2400" baseline="0" dirty="0" smtClean="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for(j=N</a:t>
            </a:r>
            <a:r>
              <a:rPr lang="en-US" altLang="zh-CN" sz="2400" baseline="0" dirty="0" smtClean="0">
                <a:solidFill>
                  <a:srgbClr val="003399"/>
                </a:solidFill>
                <a:latin typeface="宋体" charset="-122"/>
                <a:ea typeface="宋体" charset="-122"/>
                <a:sym typeface="Symbol" pitchFamily="18" charset="2"/>
              </a:rPr>
              <a:t>-</a:t>
            </a:r>
            <a:r>
              <a:rPr lang="en-US" altLang="zh-CN" sz="2400" baseline="0" dirty="0" smtClean="0">
                <a:solidFill>
                  <a:srgbClr val="003399"/>
                </a:solidFill>
                <a:ea typeface="宋体" charset="-122"/>
                <a:sym typeface="Symbol" pitchFamily="18" charset="2"/>
              </a:rPr>
              <a:t>1</a:t>
            </a:r>
            <a:r>
              <a:rPr lang="en-US" altLang="zh-CN" sz="2400" baseline="0" dirty="0">
                <a:solidFill>
                  <a:srgbClr val="003399"/>
                </a:solidFill>
                <a:ea typeface="宋体" charset="-122"/>
                <a:sym typeface="Symbol" pitchFamily="18" charset="2"/>
              </a:rPr>
              <a:t>;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list[j+1]=list[j</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list[</a:t>
            </a:r>
            <a:r>
              <a:rPr lang="en-US" altLang="zh-CN" sz="2400" baseline="0" dirty="0" err="1" smtClean="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N+</a:t>
            </a:r>
            <a:r>
              <a:rPr lang="en-US" altLang="zh-CN" sz="2400" baseline="0" dirty="0" smtClean="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smtClean="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11560" y="2564904"/>
            <a:ext cx="6962774" cy="1728192"/>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smtClean="0">
                  <a:solidFill>
                    <a:schemeClr val="accent2"/>
                  </a:solidFill>
                  <a:latin typeface="黑体" pitchFamily="2" charset="-122"/>
                  <a:ea typeface="黑体" pitchFamily="2" charset="-122"/>
                </a:rPr>
                <a:t>折半查找</a:t>
              </a:r>
              <a:r>
                <a:rPr lang="zh-CN" altLang="en-US" sz="2300" baseline="0" dirty="0" smtClean="0">
                  <a:solidFill>
                    <a:schemeClr val="accent2"/>
                  </a:solidFill>
                  <a:latin typeface="黑体" pitchFamily="2" charset="-122"/>
                  <a:ea typeface="黑体" pitchFamily="2" charset="-122"/>
                </a:rPr>
                <a:t>确定</a:t>
              </a:r>
              <a:r>
                <a:rPr lang="zh-CN" altLang="en-US" sz="2300" baseline="0" dirty="0">
                  <a:solidFill>
                    <a:schemeClr val="accent2"/>
                  </a:solidFill>
                  <a:latin typeface="黑体" pitchFamily="2" charset="-122"/>
                  <a:ea typeface="黑体" pitchFamily="2" charset="-122"/>
                </a:rPr>
                <a:t>插入位置</a:t>
              </a:r>
            </a:p>
          </p:txBody>
        </p:sp>
      </p:grpSp>
      <p:grpSp>
        <p:nvGrpSpPr>
          <p:cNvPr id="6" name="Group 20"/>
          <p:cNvGrpSpPr>
            <a:grpSpLocks/>
          </p:cNvGrpSpPr>
          <p:nvPr/>
        </p:nvGrpSpPr>
        <p:grpSpPr bwMode="auto">
          <a:xfrm>
            <a:off x="6300192" y="-171450"/>
            <a:ext cx="2843808" cy="1700213"/>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08" y="3521"/>
              <a:ext cx="1230" cy="83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baseline="0" dirty="0" smtClean="0">
                  <a:solidFill>
                    <a:srgbClr val="FF3300"/>
                  </a:solidFill>
                  <a:ea typeface="幼圆" pitchFamily="49" charset="-122"/>
                </a:rPr>
                <a:t>算法总复杂度为：</a:t>
              </a:r>
              <a:endParaRPr lang="en-US" altLang="zh-CN" sz="2000" baseline="0" dirty="0" smtClean="0">
                <a:solidFill>
                  <a:srgbClr val="FF3300"/>
                </a:solidFill>
                <a:ea typeface="幼圆" pitchFamily="49" charset="-122"/>
              </a:endParaRPr>
            </a:p>
            <a:p>
              <a:r>
                <a:rPr lang="en-US" altLang="zh-CN" sz="2400" dirty="0" smtClean="0">
                  <a:solidFill>
                    <a:srgbClr val="FF3300"/>
                  </a:solidFill>
                  <a:ea typeface="幼圆" pitchFamily="49" charset="-122"/>
                </a:rPr>
                <a:t>O</a:t>
              </a:r>
              <a:r>
                <a:rPr lang="en-US" altLang="zh-CN" sz="2000" dirty="0" smtClean="0">
                  <a:solidFill>
                    <a:srgbClr val="FF3300"/>
                  </a:solidFill>
                  <a:ea typeface="幼圆" pitchFamily="49" charset="-122"/>
                </a:rPr>
                <a:t>(log</a:t>
              </a:r>
              <a:r>
                <a:rPr lang="en-US" altLang="zh-CN" sz="2000" baseline="-25000" dirty="0" smtClean="0">
                  <a:solidFill>
                    <a:srgbClr val="FF3300"/>
                  </a:solidFill>
                  <a:ea typeface="幼圆" pitchFamily="49" charset="-122"/>
                </a:rPr>
                <a:t>2</a:t>
              </a:r>
              <a:r>
                <a:rPr lang="en-US" altLang="zh-CN" sz="2000" dirty="0" smtClean="0">
                  <a:solidFill>
                    <a:srgbClr val="FF3300"/>
                  </a:solidFill>
                  <a:ea typeface="幼圆" pitchFamily="49" charset="-122"/>
                </a:rPr>
                <a:t>n + n) </a:t>
              </a:r>
              <a:endParaRPr lang="zh-CN" altLang="en-US" sz="2000" dirty="0" smtClean="0">
                <a:solidFill>
                  <a:srgbClr val="FF3300"/>
                </a:solidFill>
                <a:ea typeface="幼圆" pitchFamily="49" charset="-122"/>
              </a:endParaRPr>
            </a:p>
            <a:p>
              <a:r>
                <a:rPr lang="en-US" altLang="zh-CN" sz="3600" baseline="0" dirty="0" smtClean="0">
                  <a:solidFill>
                    <a:srgbClr val="FF3300"/>
                  </a:solidFill>
                  <a:ea typeface="幼圆" pitchFamily="49" charset="-122"/>
                </a:rPr>
                <a:t>= O</a:t>
              </a:r>
              <a:r>
                <a:rPr lang="en-US" altLang="zh-CN" sz="3200" baseline="0" dirty="0" smtClean="0">
                  <a:solidFill>
                    <a:srgbClr val="FF3300"/>
                  </a:solidFill>
                  <a:ea typeface="幼圆" pitchFamily="49" charset="-122"/>
                </a:rPr>
                <a:t>(n</a:t>
              </a:r>
              <a:r>
                <a:rPr lang="en-US" altLang="zh-CN" sz="3200" baseline="0" dirty="0">
                  <a:solidFill>
                    <a:srgbClr val="FF3300"/>
                  </a:solidFill>
                  <a:ea typeface="幼圆" pitchFamily="49" charset="-122"/>
                </a:rPr>
                <a:t>)</a:t>
              </a:r>
              <a:endParaRPr lang="zh-CN" altLang="en-US" sz="32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smtClean="0">
                <a:ea typeface="宋体" pitchFamily="2" charset="-122"/>
              </a:rPr>
              <a:t>折半查找算法如下</a:t>
            </a:r>
            <a:r>
              <a:rPr lang="en-US" altLang="zh-CN" sz="1600" b="1" dirty="0" smtClean="0">
                <a:ea typeface="宋体" pitchFamily="2" charset="-122"/>
              </a:rPr>
              <a:t>:</a:t>
            </a:r>
          </a:p>
          <a:p>
            <a:pPr>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searchElem</a:t>
            </a:r>
            <a:r>
              <a:rPr lang="en-US" altLang="zh-CN" dirty="0" smtClean="0">
                <a:ea typeface="宋体" pitchFamily="2" charset="-122"/>
              </a:rPr>
              <a:t>(</a:t>
            </a:r>
            <a:r>
              <a:rPr lang="en-US" altLang="zh-CN" dirty="0" err="1" smtClean="0">
                <a:ea typeface="宋体" pitchFamily="2" charset="-122"/>
              </a:rPr>
              <a:t>ElemType</a:t>
            </a:r>
            <a:r>
              <a:rPr lang="en-US" altLang="zh-CN" dirty="0" smtClean="0">
                <a:ea typeface="宋体" pitchFamily="2" charset="-122"/>
              </a:rPr>
              <a:t> list[ ], </a:t>
            </a:r>
            <a:r>
              <a:rPr lang="en-US" altLang="zh-CN" dirty="0" err="1" smtClean="0">
                <a:ea typeface="宋体" pitchFamily="2" charset="-122"/>
              </a:rPr>
              <a:t>ElemType</a:t>
            </a:r>
            <a:r>
              <a:rPr lang="en-US" altLang="zh-CN" dirty="0" smtClean="0">
                <a:ea typeface="宋体" pitchFamily="2" charset="-122"/>
              </a:rPr>
              <a:t> item)</a:t>
            </a:r>
          </a:p>
          <a:p>
            <a:pPr>
              <a:buFont typeface="Wingdings" pitchFamily="2" charset="2"/>
              <a:buNone/>
            </a:pPr>
            <a:r>
              <a:rPr lang="en-US" altLang="zh-CN" dirty="0" smtClean="0">
                <a:ea typeface="宋体" pitchFamily="2" charset="-122"/>
              </a:rPr>
              <a:t>{</a:t>
            </a:r>
          </a:p>
          <a:p>
            <a:pPr lvl="1">
              <a:buFont typeface="Wingdings" pitchFamily="2" charset="2"/>
              <a:buNone/>
            </a:pPr>
            <a:r>
              <a:rPr lang="en-US" altLang="zh-CN" dirty="0" err="1" smtClean="0">
                <a:ea typeface="宋体" pitchFamily="2" charset="-122"/>
              </a:rPr>
              <a:t>int</a:t>
            </a:r>
            <a:r>
              <a:rPr lang="en-US" altLang="zh-CN" dirty="0" smtClean="0">
                <a:ea typeface="宋体" pitchFamily="2" charset="-122"/>
              </a:rPr>
              <a:t> low=0, high=n-1, mid;</a:t>
            </a:r>
          </a:p>
          <a:p>
            <a:pPr lvl="1">
              <a:buFont typeface="Wingdings" pitchFamily="2" charset="2"/>
              <a:buNone/>
            </a:pPr>
            <a:r>
              <a:rPr lang="en-US" altLang="zh-CN" dirty="0" smtClean="0">
                <a:ea typeface="宋体" pitchFamily="2" charset="-122"/>
              </a:rPr>
              <a:t>while(low &lt;= high){</a:t>
            </a:r>
          </a:p>
          <a:p>
            <a:pPr lvl="2" indent="0">
              <a:buFont typeface="Wingdings" pitchFamily="2" charset="2"/>
              <a:buNone/>
            </a:pPr>
            <a:r>
              <a:rPr lang="en-US" altLang="zh-CN" dirty="0" smtClean="0">
                <a:ea typeface="宋体" pitchFamily="2" charset="-122"/>
              </a:rPr>
              <a:t>mid = (high + low) / 2;</a:t>
            </a:r>
          </a:p>
          <a:p>
            <a:pPr lvl="2" indent="0">
              <a:buFont typeface="Wingdings" pitchFamily="2" charset="2"/>
              <a:buNone/>
            </a:pPr>
            <a:r>
              <a:rPr lang="en-US" altLang="zh-CN" dirty="0" smtClean="0">
                <a:ea typeface="宋体" pitchFamily="2" charset="-122"/>
              </a:rPr>
              <a:t>if(( item &lt; list[mid])</a:t>
            </a:r>
          </a:p>
          <a:p>
            <a:pPr lvl="3" indent="0"/>
            <a:r>
              <a:rPr lang="en-US" altLang="zh-CN" dirty="0" smtClean="0">
                <a:ea typeface="宋体" pitchFamily="2" charset="-122"/>
              </a:rPr>
              <a:t>   high = mid – 1;</a:t>
            </a:r>
          </a:p>
          <a:p>
            <a:pPr lvl="2" indent="0">
              <a:buFont typeface="Wingdings" pitchFamily="2" charset="2"/>
              <a:buNone/>
            </a:pPr>
            <a:r>
              <a:rPr lang="en-US" altLang="zh-CN" dirty="0" smtClean="0">
                <a:ea typeface="宋体" pitchFamily="2" charset="-122"/>
              </a:rPr>
              <a:t>else if ( item &gt; list[mid])</a:t>
            </a:r>
          </a:p>
          <a:p>
            <a:pPr lvl="3" indent="0"/>
            <a:r>
              <a:rPr lang="en-US" altLang="zh-CN" dirty="0" smtClean="0">
                <a:ea typeface="宋体" pitchFamily="2" charset="-122"/>
              </a:rPr>
              <a:t>   low = mid + 1;</a:t>
            </a:r>
          </a:p>
          <a:p>
            <a:pPr lvl="2" indent="0">
              <a:buFont typeface="Wingdings" pitchFamily="2" charset="2"/>
              <a:buNone/>
            </a:pPr>
            <a:r>
              <a:rPr lang="en-US" altLang="zh-CN" dirty="0" smtClean="0">
                <a:ea typeface="宋体" pitchFamily="2" charset="-122"/>
              </a:rPr>
              <a:t>else</a:t>
            </a:r>
          </a:p>
          <a:p>
            <a:pPr lvl="3" indent="0"/>
            <a:r>
              <a:rPr lang="en-US" altLang="zh-CN" dirty="0" smtClean="0">
                <a:ea typeface="宋体" pitchFamily="2" charset="-122"/>
              </a:rPr>
              <a:t>   return (mid);</a:t>
            </a:r>
          </a:p>
          <a:p>
            <a:pPr lvl="1">
              <a:buFont typeface="Wingdings" pitchFamily="2" charset="2"/>
              <a:buNone/>
            </a:pPr>
            <a:r>
              <a:rPr lang="en-US" altLang="zh-CN" dirty="0" smtClean="0">
                <a:ea typeface="宋体" pitchFamily="2" charset="-122"/>
              </a:rPr>
              <a:t>}</a:t>
            </a:r>
          </a:p>
          <a:p>
            <a:pPr lvl="1">
              <a:buFont typeface="Wingdings" pitchFamily="2" charset="2"/>
              <a:buNone/>
            </a:pPr>
            <a:r>
              <a:rPr lang="en-US" altLang="zh-CN" b="1" dirty="0" smtClean="0">
                <a:solidFill>
                  <a:srgbClr val="7030A0"/>
                </a:solidFill>
                <a:ea typeface="宋体" pitchFamily="2" charset="-122"/>
              </a:rPr>
              <a:t>return (</a:t>
            </a:r>
            <a:r>
              <a:rPr lang="en-US" altLang="zh-CN" b="1" dirty="0" smtClean="0">
                <a:solidFill>
                  <a:srgbClr val="7030A0"/>
                </a:solidFill>
              </a:rPr>
              <a:t>item &gt; list[mid])? mid:mid-1 </a:t>
            </a:r>
            <a:r>
              <a:rPr lang="en-US" altLang="zh-CN" b="1" dirty="0" smtClean="0">
                <a:solidFill>
                  <a:srgbClr val="7030A0"/>
                </a:solidFill>
                <a:ea typeface="宋体" pitchFamily="2" charset="-122"/>
              </a:rPr>
              <a:t>;</a:t>
            </a:r>
          </a:p>
          <a:p>
            <a:pPr>
              <a:buFont typeface="Wingdings" pitchFamily="2" charset="2"/>
              <a:buNone/>
            </a:pPr>
            <a:r>
              <a:rPr lang="en-US" altLang="zh-CN" dirty="0" smtClean="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顺序表</a:t>
            </a:r>
            <a:endParaRPr lang="zh-CN" altLang="en-US" dirty="0"/>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35</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smtClean="0">
                <a:ea typeface="宋体" pitchFamily="2" charset="-122"/>
              </a:rPr>
              <a:t>，并按字典序输出每个单词及出现次数。</a:t>
            </a:r>
            <a:endPar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smtClean="0">
                <a:ea typeface="宋体" pitchFamily="2" charset="-122"/>
              </a:rPr>
              <a:t>算法</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分析：</a:t>
            </a:r>
            <a:endParaRPr kumimoji="0" lang="en-US" altLang="zh-CN" sz="2400"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49263" lvl="1" indent="7938" fontAlgn="base">
              <a:lnSpc>
                <a:spcPct val="90000"/>
              </a:lnSpc>
              <a:spcBef>
                <a:spcPct val="60000"/>
              </a:spcBef>
              <a:spcAft>
                <a:spcPct val="0"/>
              </a:spcAft>
              <a:buClr>
                <a:srgbClr val="D60093"/>
              </a:buClr>
              <a:buSzPct val="70000"/>
              <a:defRPr/>
            </a:pPr>
            <a:r>
              <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首先构造一个空的有序（字典序）单词表；</a:t>
            </a:r>
            <a:endPar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smtClean="0">
                <a:latin typeface="楷体" pitchFamily="49" charset="-122"/>
                <a:ea typeface="楷体" pitchFamily="49" charset="-122"/>
              </a:rPr>
              <a:t>2.</a:t>
            </a:r>
            <a:r>
              <a:rPr kumimoji="0" lang="zh-CN" altLang="en-US"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每次从文件中读入一个单词；</a:t>
            </a:r>
            <a:endPar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smtClean="0">
                <a:latin typeface="楷体" pitchFamily="49" charset="-122"/>
                <a:ea typeface="楷体" pitchFamily="49" charset="-122"/>
              </a:rPr>
              <a:t>3.</a:t>
            </a:r>
            <a:r>
              <a:rPr kumimoji="0" lang="zh-CN" altLang="en-US"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在单词表中（折半）查找该单词，若找到，则单词次数加</a:t>
            </a:r>
            <a:r>
              <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，否则将该单词插入到单词表中相应位置，并设置出现次数为</a:t>
            </a:r>
            <a:r>
              <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smtClean="0">
                <a:ln>
                  <a:noFill/>
                </a:ln>
                <a:solidFill>
                  <a:schemeClr val="tx1"/>
                </a:solidFill>
                <a:effectLst/>
                <a:uLnTx/>
                <a:uFillTx/>
                <a:latin typeface="楷体" pitchFamily="49" charset="-122"/>
                <a:ea typeface="楷体" pitchFamily="49" charset="-122"/>
              </a:rPr>
              <a:t>；</a:t>
            </a:r>
            <a:endPar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noProof="0" dirty="0" smtClean="0">
                <a:latin typeface="楷体" pitchFamily="49" charset="-122"/>
                <a:ea typeface="楷体" pitchFamily="49" charset="-122"/>
              </a:rPr>
              <a:t>4. </a:t>
            </a:r>
            <a:r>
              <a:rPr lang="zh-CN" altLang="en-US" sz="2000" kern="0" noProof="0" dirty="0" smtClean="0">
                <a:latin typeface="楷体" pitchFamily="49" charset="-122"/>
                <a:ea typeface="楷体" pitchFamily="49" charset="-122"/>
              </a:rPr>
              <a:t>重复步骤</a:t>
            </a:r>
            <a:r>
              <a:rPr lang="en-US" altLang="zh-CN" sz="2000" kern="0" noProof="0" dirty="0" smtClean="0">
                <a:latin typeface="楷体" pitchFamily="49" charset="-122"/>
                <a:ea typeface="楷体" pitchFamily="49" charset="-122"/>
              </a:rPr>
              <a:t>2</a:t>
            </a:r>
            <a:r>
              <a:rPr lang="zh-CN" altLang="en-US" sz="2000" kern="0" noProof="0" dirty="0" smtClean="0">
                <a:latin typeface="楷体" pitchFamily="49" charset="-122"/>
                <a:ea typeface="楷体" pitchFamily="49" charset="-122"/>
              </a:rPr>
              <a:t>，直到文件结束。</a:t>
            </a:r>
            <a:endParaRPr kumimoji="0" lang="en-US" altLang="zh-CN" sz="2000" i="0" u="none" strike="noStrike" kern="0" cap="none" spc="0" normalizeH="0" baseline="0" noProof="0" dirty="0" smtClean="0">
              <a:ln>
                <a:noFill/>
              </a:ln>
              <a:solidFill>
                <a:schemeClr val="tx1"/>
              </a:solidFill>
              <a:effectLst/>
              <a:uLnTx/>
              <a:uFillTx/>
              <a:latin typeface="楷体" pitchFamily="49" charset="-122"/>
              <a:ea typeface="楷体" pitchFamily="49" charset="-122"/>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顺序表</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36</a:t>
            </a:fld>
            <a:endParaRPr lang="en-US" altLang="zh-CN"/>
          </a:p>
        </p:txBody>
      </p:sp>
      <p:grpSp>
        <p:nvGrpSpPr>
          <p:cNvPr id="5" name="组合 53"/>
          <p:cNvGrpSpPr/>
          <p:nvPr/>
        </p:nvGrpSpPr>
        <p:grpSpPr>
          <a:xfrm>
            <a:off x="1691680" y="1916832"/>
            <a:ext cx="5688632" cy="4077072"/>
            <a:chOff x="1475656" y="2780928"/>
            <a:chExt cx="5688632" cy="4077072"/>
          </a:xfrm>
        </p:grpSpPr>
        <p:sp>
          <p:nvSpPr>
            <p:cNvPr id="6" name="TextBox 5"/>
            <p:cNvSpPr txBox="1"/>
            <p:nvPr/>
          </p:nvSpPr>
          <p:spPr>
            <a:xfrm>
              <a:off x="2771800" y="2996952"/>
              <a:ext cx="2520280"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构造一个空有序单词表</a:t>
              </a:r>
              <a:endParaRPr lang="zh-CN" altLang="en-US" dirty="0">
                <a:latin typeface="楷体" pitchFamily="49" charset="-122"/>
                <a:ea typeface="楷体" pitchFamily="49" charset="-122"/>
              </a:endParaRP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从文件中读一个单词</a:t>
              </a:r>
              <a:endParaRPr lang="zh-CN" altLang="en-US" dirty="0">
                <a:latin typeface="楷体" pitchFamily="49" charset="-122"/>
                <a:ea typeface="楷体" pitchFamily="49" charset="-122"/>
              </a:endParaRP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将该单词加入到单词表中，其次数为</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该单词次数为加</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文件中仍有单词</a:t>
              </a:r>
            </a:p>
          </p:txBody>
        </p:sp>
        <p:cxnSp>
          <p:nvCxnSpPr>
            <p:cNvPr id="12" name="直接箭头连接符 11"/>
            <p:cNvCxnSpPr>
              <a:endCxn id="6" idx="0"/>
            </p:cNvCxnSpPr>
            <p:nvPr/>
          </p:nvCxnSpPr>
          <p:spPr bwMode="auto">
            <a:xfrm flipH="1">
              <a:off x="4031940" y="2780928"/>
              <a:ext cx="36004" cy="216024"/>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543739"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找到</a:t>
              </a:r>
              <a:endParaRPr lang="zh-CN" altLang="en-US" sz="1400" dirty="0">
                <a:latin typeface="楷体" pitchFamily="49" charset="-122"/>
                <a:ea typeface="楷体" pitchFamily="49" charset="-122"/>
              </a:endParaRPr>
            </a:p>
          </p:txBody>
        </p:sp>
        <p:sp>
          <p:nvSpPr>
            <p:cNvPr id="23" name="TextBox 22"/>
            <p:cNvSpPr txBox="1"/>
            <p:nvPr/>
          </p:nvSpPr>
          <p:spPr>
            <a:xfrm>
              <a:off x="5508104" y="4365104"/>
              <a:ext cx="723275"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没找到</a:t>
              </a:r>
              <a:endParaRPr lang="zh-CN" altLang="en-US" sz="1400" dirty="0">
                <a:latin typeface="楷体" pitchFamily="49" charset="-122"/>
                <a:ea typeface="楷体" pitchFamily="49" charset="-122"/>
              </a:endParaRPr>
            </a:p>
          </p:txBody>
        </p:sp>
        <p:sp>
          <p:nvSpPr>
            <p:cNvPr id="24" name="TextBox 23"/>
            <p:cNvSpPr txBox="1"/>
            <p:nvPr/>
          </p:nvSpPr>
          <p:spPr>
            <a:xfrm>
              <a:off x="1475656" y="5949280"/>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有</a:t>
              </a:r>
              <a:endParaRPr lang="zh-CN" altLang="en-US" sz="1400" dirty="0">
                <a:latin typeface="楷体" pitchFamily="49" charset="-122"/>
                <a:ea typeface="楷体" pitchFamily="49" charset="-122"/>
              </a:endParaRPr>
            </a:p>
          </p:txBody>
        </p:sp>
        <p:sp>
          <p:nvSpPr>
            <p:cNvPr id="25" name="TextBox 24"/>
            <p:cNvSpPr txBox="1"/>
            <p:nvPr/>
          </p:nvSpPr>
          <p:spPr>
            <a:xfrm>
              <a:off x="4427984" y="6550223"/>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无</a:t>
              </a:r>
              <a:endParaRPr lang="zh-CN" altLang="en-US" sz="1400" dirty="0">
                <a:latin typeface="楷体" pitchFamily="49" charset="-122"/>
                <a:ea typeface="楷体" pitchFamily="49" charset="-122"/>
              </a:endParaRPr>
            </a:p>
          </p:txBody>
        </p:sp>
      </p:grpSp>
      <p:sp>
        <p:nvSpPr>
          <p:cNvPr id="26" name="圆角矩形标注 25"/>
          <p:cNvSpPr/>
          <p:nvPr/>
        </p:nvSpPr>
        <p:spPr bwMode="auto">
          <a:xfrm>
            <a:off x="5868144" y="0"/>
            <a:ext cx="3275856" cy="2553891"/>
          </a:xfrm>
          <a:prstGeom prst="wedgeRoundRectCallout">
            <a:avLst>
              <a:gd name="adj1" fmla="val -57115"/>
              <a:gd name="adj2" fmla="val 3839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用数组构造一个顺序表，表中单词按字典序组织</a:t>
            </a:r>
            <a:r>
              <a:rPr lang="en-US" altLang="zh-CN" dirty="0" smtClean="0">
                <a:latin typeface="楷体" pitchFamily="49" charset="-122"/>
                <a:ea typeface="楷体" pitchFamily="49" charset="-122"/>
              </a:rPr>
              <a:t>*/</a:t>
            </a:r>
          </a:p>
          <a:p>
            <a:r>
              <a:rPr lang="en-US" altLang="zh-CN" dirty="0" err="1" smtClean="0"/>
              <a:t>struct</a:t>
            </a:r>
            <a:r>
              <a:rPr lang="en-US" altLang="zh-CN" dirty="0" smtClean="0"/>
              <a:t> </a:t>
            </a:r>
            <a:r>
              <a:rPr lang="en-US" altLang="zh-CN" dirty="0" err="1" smtClean="0"/>
              <a:t>lnode</a:t>
            </a:r>
            <a:r>
              <a:rPr lang="en-US" altLang="zh-CN" dirty="0" smtClean="0"/>
              <a:t> {</a:t>
            </a:r>
          </a:p>
          <a:p>
            <a:r>
              <a:rPr lang="en-US" altLang="zh-CN" dirty="0" smtClean="0"/>
              <a:t>    char  word[MAXWORD];</a:t>
            </a:r>
          </a:p>
          <a:p>
            <a:r>
              <a:rPr lang="en-US" altLang="zh-CN" dirty="0" smtClean="0"/>
              <a:t>    </a:t>
            </a:r>
            <a:r>
              <a:rPr lang="en-US" altLang="zh-CN" dirty="0" err="1" smtClean="0"/>
              <a:t>int</a:t>
            </a:r>
            <a:r>
              <a:rPr lang="en-US" altLang="zh-CN" dirty="0" smtClean="0"/>
              <a:t> count;</a:t>
            </a:r>
          </a:p>
          <a:p>
            <a:r>
              <a:rPr lang="en-US" altLang="zh-CN" dirty="0" smtClean="0"/>
              <a:t>};</a:t>
            </a:r>
          </a:p>
          <a:p>
            <a:r>
              <a:rPr lang="en-US" altLang="zh-CN" dirty="0" smtClean="0"/>
              <a:t> </a:t>
            </a:r>
            <a:r>
              <a:rPr lang="en-US" altLang="zh-CN" dirty="0" err="1" smtClean="0"/>
              <a:t>struct</a:t>
            </a:r>
            <a:r>
              <a:rPr lang="en-US" altLang="zh-CN" dirty="0" smtClean="0"/>
              <a:t> </a:t>
            </a:r>
            <a:r>
              <a:rPr lang="en-US" altLang="zh-CN" dirty="0" err="1" smtClean="0"/>
              <a:t>lnode</a:t>
            </a:r>
            <a:r>
              <a:rPr lang="en-US" altLang="zh-CN" dirty="0" smtClean="0"/>
              <a:t> wordlist[MAXSIZE];</a:t>
            </a:r>
          </a:p>
          <a:p>
            <a:r>
              <a:rPr lang="en-US" altLang="zh-CN" dirty="0" err="1" smtClean="0"/>
              <a:t>Int</a:t>
            </a:r>
            <a:r>
              <a:rPr lang="en-US" altLang="zh-CN" dirty="0" smtClean="0"/>
              <a:t> N=0; //</a:t>
            </a:r>
            <a:r>
              <a:rPr lang="zh-CN" altLang="en-US" dirty="0" smtClean="0"/>
              <a:t>一个空表</a:t>
            </a:r>
            <a:endParaRPr lang="en-US" altLang="zh-CN" dirty="0" smtClean="0"/>
          </a:p>
        </p:txBody>
      </p:sp>
      <p:sp>
        <p:nvSpPr>
          <p:cNvPr id="27" name="圆角矩形标注 26"/>
          <p:cNvSpPr/>
          <p:nvPr/>
        </p:nvSpPr>
        <p:spPr bwMode="auto">
          <a:xfrm>
            <a:off x="5868144" y="2636912"/>
            <a:ext cx="3275856" cy="715089"/>
          </a:xfrm>
          <a:prstGeom prst="wedgeRoundRectCallout">
            <a:avLst>
              <a:gd name="adj1" fmla="val -57115"/>
              <a:gd name="adj2" fmla="val -12968"/>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smtClean="0">
                <a:latin typeface="楷体" pitchFamily="49" charset="-122"/>
                <a:ea typeface="楷体" pitchFamily="49" charset="-122"/>
              </a:rPr>
              <a:t>用函数</a:t>
            </a:r>
            <a:r>
              <a:rPr lang="en-US" altLang="zh-CN" dirty="0" err="1" smtClean="0">
                <a:latin typeface="楷体" pitchFamily="49" charset="-122"/>
                <a:ea typeface="楷体" pitchFamily="49" charset="-122"/>
              </a:rPr>
              <a:t>getWord</a:t>
            </a:r>
            <a:r>
              <a:rPr lang="zh-CN" altLang="en-US" dirty="0" smtClean="0">
                <a:latin typeface="楷体" pitchFamily="49" charset="-122"/>
                <a:ea typeface="楷体" pitchFamily="49" charset="-122"/>
              </a:rPr>
              <a:t>从文件中每次读入一个单词</a:t>
            </a:r>
            <a:endParaRPr lang="en-US" altLang="zh-CN" dirty="0" smtClean="0">
              <a:latin typeface="楷体" pitchFamily="49" charset="-122"/>
              <a:ea typeface="楷体" pitchFamily="49" charset="-122"/>
            </a:endParaRPr>
          </a:p>
        </p:txBody>
      </p:sp>
      <p:sp>
        <p:nvSpPr>
          <p:cNvPr id="28" name="圆角矩形标注 27"/>
          <p:cNvSpPr/>
          <p:nvPr/>
        </p:nvSpPr>
        <p:spPr bwMode="auto">
          <a:xfrm>
            <a:off x="5868144" y="3501008"/>
            <a:ext cx="3275856" cy="715089"/>
          </a:xfrm>
          <a:prstGeom prst="wedgeRoundRectCallout">
            <a:avLst>
              <a:gd name="adj1" fmla="val -58061"/>
              <a:gd name="adj2" fmla="val -1730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smtClean="0">
                <a:latin typeface="楷体" pitchFamily="49" charset="-122"/>
                <a:ea typeface="楷体" pitchFamily="49" charset="-122"/>
              </a:rPr>
              <a:t>用函数</a:t>
            </a:r>
            <a:r>
              <a:rPr lang="en-US" altLang="zh-CN" dirty="0" err="1" smtClean="0">
                <a:latin typeface="楷体" pitchFamily="49" charset="-122"/>
                <a:ea typeface="楷体" pitchFamily="49" charset="-122"/>
              </a:rPr>
              <a:t>searchWord</a:t>
            </a:r>
            <a:r>
              <a:rPr lang="zh-CN" altLang="en-US" dirty="0" smtClean="0">
                <a:latin typeface="楷体" pitchFamily="49" charset="-122"/>
                <a:ea typeface="楷体" pitchFamily="49" charset="-122"/>
              </a:rPr>
              <a:t>在单词表中查找一个单词</a:t>
            </a:r>
            <a:endParaRPr lang="en-US" altLang="zh-CN" dirty="0" smtClean="0">
              <a:latin typeface="楷体" pitchFamily="49" charset="-122"/>
              <a:ea typeface="楷体" pitchFamily="49" charset="-122"/>
            </a:endParaRPr>
          </a:p>
        </p:txBody>
      </p:sp>
      <p:sp>
        <p:nvSpPr>
          <p:cNvPr id="29" name="圆角矩形标注 28"/>
          <p:cNvSpPr/>
          <p:nvPr/>
        </p:nvSpPr>
        <p:spPr bwMode="auto">
          <a:xfrm>
            <a:off x="5868144" y="5373216"/>
            <a:ext cx="3275856" cy="715089"/>
          </a:xfrm>
          <a:prstGeom prst="wedgeRoundRectCallout">
            <a:avLst>
              <a:gd name="adj1" fmla="val -17374"/>
              <a:gd name="adj2" fmla="val -108331"/>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smtClean="0">
                <a:latin typeface="楷体" pitchFamily="49" charset="-122"/>
                <a:ea typeface="楷体" pitchFamily="49" charset="-122"/>
              </a:rPr>
              <a:t>用函数</a:t>
            </a:r>
            <a:r>
              <a:rPr lang="en-US" altLang="zh-CN" dirty="0" err="1" smtClean="0">
                <a:latin typeface="楷体" pitchFamily="49" charset="-122"/>
                <a:ea typeface="楷体" pitchFamily="49" charset="-122"/>
              </a:rPr>
              <a:t>insertWord</a:t>
            </a:r>
            <a:r>
              <a:rPr lang="zh-CN" altLang="en-US" dirty="0" smtClean="0">
                <a:latin typeface="楷体" pitchFamily="49" charset="-122"/>
                <a:ea typeface="楷体" pitchFamily="49" charset="-122"/>
              </a:rPr>
              <a:t>在单词表中插入一个单词</a:t>
            </a:r>
            <a:endParaRPr lang="en-US" altLang="zh-CN" dirty="0" smtClean="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37</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ctype.h</a:t>
            </a:r>
            <a:r>
              <a:rPr lang="en-US" altLang="zh-CN" dirty="0" smtClean="0"/>
              <a:t>&gt;</a:t>
            </a:r>
          </a:p>
          <a:p>
            <a:r>
              <a:rPr lang="en-US" altLang="zh-CN" dirty="0" smtClean="0"/>
              <a:t>#define MAXWORD  32</a:t>
            </a:r>
          </a:p>
          <a:p>
            <a:r>
              <a:rPr lang="en-US" altLang="zh-CN" dirty="0" smtClean="0"/>
              <a:t>#define MAXSIZE  1024</a:t>
            </a:r>
          </a:p>
          <a:p>
            <a:r>
              <a:rPr lang="en-US" altLang="zh-CN" dirty="0" err="1" smtClean="0"/>
              <a:t>struct</a:t>
            </a:r>
            <a:r>
              <a:rPr lang="en-US" altLang="zh-CN" dirty="0" smtClean="0"/>
              <a:t> </a:t>
            </a:r>
            <a:r>
              <a:rPr lang="en-US" altLang="zh-CN" dirty="0" err="1" smtClean="0"/>
              <a:t>lnode</a:t>
            </a:r>
            <a:r>
              <a:rPr lang="en-US" altLang="zh-CN" dirty="0" smtClean="0"/>
              <a:t> {</a:t>
            </a:r>
          </a:p>
          <a:p>
            <a:r>
              <a:rPr lang="en-US" altLang="zh-CN" dirty="0" smtClean="0"/>
              <a:t>    char word[MAXWORD];</a:t>
            </a:r>
          </a:p>
          <a:p>
            <a:r>
              <a:rPr lang="en-US" altLang="zh-CN" dirty="0" smtClean="0"/>
              <a:t>    </a:t>
            </a:r>
            <a:r>
              <a:rPr lang="en-US" altLang="zh-CN" dirty="0" err="1" smtClean="0"/>
              <a:t>int</a:t>
            </a:r>
            <a:r>
              <a:rPr lang="en-US" altLang="zh-CN" dirty="0" smtClean="0"/>
              <a:t> count;</a:t>
            </a:r>
          </a:p>
          <a:p>
            <a:r>
              <a:rPr lang="en-US" altLang="zh-CN" dirty="0" smtClean="0"/>
              <a:t>};</a:t>
            </a:r>
          </a:p>
          <a:p>
            <a:r>
              <a:rPr lang="en-US" altLang="zh-CN" dirty="0" err="1" smtClean="0"/>
              <a:t>int</a:t>
            </a:r>
            <a:r>
              <a:rPr lang="en-US" altLang="zh-CN" dirty="0" smtClean="0"/>
              <a:t> </a:t>
            </a:r>
            <a:r>
              <a:rPr lang="en-US" altLang="zh-CN" dirty="0" err="1" smtClean="0"/>
              <a:t>getWord</a:t>
            </a:r>
            <a:r>
              <a:rPr lang="en-US" altLang="zh-CN" dirty="0" smtClean="0"/>
              <a:t>(FILE *</a:t>
            </a:r>
            <a:r>
              <a:rPr lang="en-US" altLang="zh-CN" dirty="0" err="1" smtClean="0"/>
              <a:t>bfp,char</a:t>
            </a:r>
            <a:r>
              <a:rPr lang="en-US" altLang="zh-CN" dirty="0" smtClean="0"/>
              <a:t> *w);</a:t>
            </a:r>
          </a:p>
          <a:p>
            <a:r>
              <a:rPr lang="en-US" altLang="zh-CN" dirty="0" err="1" smtClean="0"/>
              <a:t>int</a:t>
            </a:r>
            <a:r>
              <a:rPr lang="en-US" altLang="zh-CN" dirty="0" smtClean="0"/>
              <a:t> </a:t>
            </a:r>
            <a:r>
              <a:rPr lang="en-US" altLang="zh-CN" dirty="0" err="1" smtClean="0"/>
              <a:t>searchWord</a:t>
            </a:r>
            <a:r>
              <a:rPr lang="en-US" altLang="zh-CN" dirty="0" smtClean="0"/>
              <a:t>(</a:t>
            </a:r>
            <a:r>
              <a:rPr lang="en-US" altLang="zh-CN" dirty="0" err="1" smtClean="0"/>
              <a:t>struct</a:t>
            </a:r>
            <a:r>
              <a:rPr lang="en-US" altLang="zh-CN" dirty="0" smtClean="0"/>
              <a:t> </a:t>
            </a:r>
            <a:r>
              <a:rPr lang="en-US" altLang="zh-CN" dirty="0" err="1" smtClean="0"/>
              <a:t>lnode</a:t>
            </a:r>
            <a:r>
              <a:rPr lang="en-US" altLang="zh-CN" dirty="0" smtClean="0"/>
              <a:t> list[], char *w);</a:t>
            </a:r>
          </a:p>
          <a:p>
            <a:r>
              <a:rPr lang="en-US" altLang="zh-CN" dirty="0" err="1" smtClean="0">
                <a:solidFill>
                  <a:srgbClr val="003399"/>
                </a:solidFill>
                <a:ea typeface="宋体" charset="-122"/>
              </a:rPr>
              <a:t>int</a:t>
            </a:r>
            <a:r>
              <a:rPr lang="en-US" altLang="zh-CN" dirty="0" smtClean="0">
                <a:solidFill>
                  <a:srgbClr val="003399"/>
                </a:solidFill>
                <a:ea typeface="宋体" charset="-122"/>
              </a:rPr>
              <a:t> </a:t>
            </a:r>
            <a:r>
              <a:rPr lang="en-US" altLang="zh-CN" dirty="0" err="1" smtClean="0">
                <a:solidFill>
                  <a:srgbClr val="003399"/>
                </a:solidFill>
                <a:ea typeface="宋体" charset="-122"/>
              </a:rPr>
              <a:t>insertWord</a:t>
            </a:r>
            <a:r>
              <a:rPr lang="en-US" altLang="zh-CN" dirty="0" smtClean="0">
                <a:solidFill>
                  <a:srgbClr val="003399"/>
                </a:solidFill>
                <a:ea typeface="宋体" charset="-122"/>
              </a:rPr>
              <a:t>(</a:t>
            </a:r>
            <a:r>
              <a:rPr lang="en-US" altLang="zh-CN" dirty="0" err="1" smtClean="0">
                <a:solidFill>
                  <a:srgbClr val="003399"/>
                </a:solidFill>
                <a:ea typeface="宋体" charset="-122"/>
              </a:rPr>
              <a:t>struct</a:t>
            </a:r>
            <a:r>
              <a:rPr lang="en-US" altLang="zh-CN" dirty="0" smtClean="0">
                <a:solidFill>
                  <a:srgbClr val="003399"/>
                </a:solidFill>
                <a:ea typeface="宋体" charset="-122"/>
              </a:rPr>
              <a:t> </a:t>
            </a:r>
            <a:r>
              <a:rPr lang="en-US" altLang="zh-CN" dirty="0" err="1" smtClean="0">
                <a:solidFill>
                  <a:srgbClr val="003399"/>
                </a:solidFill>
                <a:ea typeface="宋体" charset="-122"/>
              </a:rPr>
              <a:t>lnode</a:t>
            </a:r>
            <a:r>
              <a:rPr lang="en-US" altLang="zh-CN" dirty="0" smtClean="0">
                <a:solidFill>
                  <a:srgbClr val="003399"/>
                </a:solidFill>
                <a:ea typeface="宋体" charset="-122"/>
              </a:rPr>
              <a:t> list[ ],  </a:t>
            </a:r>
            <a:r>
              <a:rPr lang="en-US" altLang="zh-CN" dirty="0" err="1" smtClean="0">
                <a:solidFill>
                  <a:srgbClr val="003399"/>
                </a:solidFill>
                <a:ea typeface="宋体" charset="-122"/>
              </a:rPr>
              <a:t>int</a:t>
            </a:r>
            <a:r>
              <a:rPr lang="en-US" altLang="zh-CN" dirty="0" smtClean="0">
                <a:solidFill>
                  <a:srgbClr val="003399"/>
                </a:solidFill>
                <a:ea typeface="宋体" charset="-122"/>
              </a:rPr>
              <a:t> pos, char *w);</a:t>
            </a:r>
          </a:p>
          <a:p>
            <a:r>
              <a:rPr lang="en-US" altLang="zh-CN" dirty="0" err="1" smtClean="0">
                <a:solidFill>
                  <a:srgbClr val="003399"/>
                </a:solidFill>
                <a:ea typeface="宋体" charset="-122"/>
              </a:rPr>
              <a:t>int</a:t>
            </a:r>
            <a:r>
              <a:rPr lang="en-US" altLang="zh-CN" dirty="0" smtClean="0">
                <a:solidFill>
                  <a:srgbClr val="003399"/>
                </a:solidFill>
                <a:ea typeface="宋体" charset="-122"/>
              </a:rPr>
              <a:t> N=0; //</a:t>
            </a:r>
            <a:r>
              <a:rPr lang="zh-CN" altLang="en-US" dirty="0" smtClean="0">
                <a:solidFill>
                  <a:srgbClr val="003399"/>
                </a:solidFill>
                <a:ea typeface="宋体" charset="-122"/>
              </a:rPr>
              <a:t>单词表中单词的实际个数</a:t>
            </a:r>
            <a:endParaRPr lang="en-US" altLang="zh-CN" dirty="0" smtClean="0">
              <a:solidFill>
                <a:srgbClr val="003399"/>
              </a:solidFill>
              <a:ea typeface="宋体" charset="-122"/>
            </a:endParaRP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struct</a:t>
            </a:r>
            <a:r>
              <a:rPr lang="en-US" altLang="zh-CN" dirty="0" smtClean="0"/>
              <a:t> </a:t>
            </a:r>
            <a:r>
              <a:rPr lang="en-US" altLang="zh-CN" dirty="0" err="1" smtClean="0"/>
              <a:t>lnode</a:t>
            </a:r>
            <a:r>
              <a:rPr lang="en-US" altLang="zh-CN" dirty="0" smtClean="0"/>
              <a:t> wordlist[MAXSIZE];	/*</a:t>
            </a:r>
            <a:r>
              <a:rPr lang="zh-CN" altLang="en-US" dirty="0" smtClean="0"/>
              <a:t>单词表</a:t>
            </a:r>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char filename[MAXWORD], word[MAXWORD];</a:t>
            </a:r>
          </a:p>
          <a:p>
            <a:r>
              <a:rPr lang="en-US" altLang="zh-CN" dirty="0" smtClean="0"/>
              <a:t>    FILE *</a:t>
            </a:r>
            <a:r>
              <a:rPr lang="en-US" altLang="zh-CN" dirty="0" err="1" smtClean="0"/>
              <a:t>bfp</a:t>
            </a:r>
            <a:r>
              <a:rPr lang="en-US" altLang="zh-CN" dirty="0" smtClean="0"/>
              <a:t>;</a:t>
            </a:r>
          </a:p>
          <a:p>
            <a:endParaRPr lang="en-US" altLang="zh-CN" dirty="0" smtClean="0"/>
          </a:p>
          <a:p>
            <a:r>
              <a:rPr lang="en-US" altLang="zh-CN" dirty="0" smtClean="0"/>
              <a:t>    </a:t>
            </a:r>
            <a:r>
              <a:rPr lang="en-US" altLang="zh-CN" dirty="0" err="1" smtClean="0"/>
              <a:t>scanf</a:t>
            </a:r>
            <a:r>
              <a:rPr lang="en-US" altLang="zh-CN" dirty="0" smtClean="0"/>
              <a:t>(“%s”, filename);</a:t>
            </a:r>
          </a:p>
          <a:p>
            <a:r>
              <a:rPr lang="en-US" altLang="zh-CN" dirty="0" smtClean="0"/>
              <a:t>    if((</a:t>
            </a:r>
            <a:r>
              <a:rPr lang="en-US" altLang="zh-CN" dirty="0" err="1" smtClean="0"/>
              <a:t>bfp</a:t>
            </a:r>
            <a:r>
              <a:rPr lang="en-US" altLang="zh-CN" dirty="0" smtClean="0"/>
              <a:t> = </a:t>
            </a:r>
            <a:r>
              <a:rPr lang="en-US" altLang="zh-CN" dirty="0" err="1" smtClean="0"/>
              <a:t>fopen</a:t>
            </a:r>
            <a:r>
              <a:rPr lang="en-US" altLang="zh-CN" dirty="0" smtClean="0"/>
              <a:t>(</a:t>
            </a:r>
            <a:r>
              <a:rPr lang="en-US" altLang="zh-CN" dirty="0" err="1" smtClean="0"/>
              <a:t>bname</a:t>
            </a:r>
            <a:r>
              <a:rPr lang="en-US" altLang="zh-CN" dirty="0" smtClean="0"/>
              <a:t>, “r”)) == NULL){</a:t>
            </a:r>
          </a:p>
          <a:p>
            <a:r>
              <a:rPr lang="en-US" altLang="zh-CN" dirty="0" smtClean="0"/>
              <a:t>        </a:t>
            </a:r>
            <a:r>
              <a:rPr lang="en-US" altLang="zh-CN" dirty="0" err="1" smtClean="0"/>
              <a:t>fprintf</a:t>
            </a:r>
            <a:r>
              <a:rPr lang="en-US" altLang="zh-CN" dirty="0" smtClean="0"/>
              <a:t>(</a:t>
            </a:r>
            <a:r>
              <a:rPr lang="en-US" altLang="zh-CN" dirty="0" err="1" smtClean="0"/>
              <a:t>stderr</a:t>
            </a:r>
            <a:r>
              <a:rPr lang="en-US" altLang="zh-CN" dirty="0" smtClean="0"/>
              <a:t>, “%s  can’t open!\</a:t>
            </a:r>
            <a:r>
              <a:rPr lang="en-US" altLang="zh-CN" dirty="0" err="1" smtClean="0"/>
              <a:t>n”,filename</a:t>
            </a:r>
            <a:r>
              <a:rPr lang="en-US" altLang="zh-CN" dirty="0" smtClean="0"/>
              <a:t>);</a:t>
            </a:r>
          </a:p>
          <a:p>
            <a:r>
              <a:rPr lang="en-US" altLang="zh-CN" dirty="0" smtClean="0"/>
              <a:t>        return -1;</a:t>
            </a:r>
          </a:p>
          <a:p>
            <a:r>
              <a:rPr lang="en-US" altLang="zh-CN" dirty="0" smtClean="0"/>
              <a:t>     }</a:t>
            </a:r>
          </a:p>
          <a:p>
            <a:r>
              <a:rPr lang="en-US" altLang="zh-CN" dirty="0" smtClean="0"/>
              <a:t>    while( </a:t>
            </a:r>
            <a:r>
              <a:rPr lang="en-US" altLang="zh-CN" dirty="0" err="1" smtClean="0"/>
              <a:t>getWord</a:t>
            </a:r>
            <a:r>
              <a:rPr lang="en-US" altLang="zh-CN" dirty="0" smtClean="0"/>
              <a:t>(</a:t>
            </a:r>
            <a:r>
              <a:rPr lang="en-US" altLang="zh-CN" dirty="0" err="1" smtClean="0"/>
              <a:t>bfp,word</a:t>
            </a:r>
            <a:r>
              <a:rPr lang="en-US" altLang="zh-CN" dirty="0" smtClean="0"/>
              <a:t>) != EOF)</a:t>
            </a:r>
          </a:p>
          <a:p>
            <a:r>
              <a:rPr lang="en-US" altLang="zh-CN" dirty="0" smtClean="0"/>
              <a:t>        if(</a:t>
            </a:r>
            <a:r>
              <a:rPr lang="en-US" altLang="zh-CN" dirty="0" err="1" smtClean="0"/>
              <a:t>searchWord</a:t>
            </a:r>
            <a:r>
              <a:rPr lang="en-US" altLang="zh-CN" dirty="0" smtClean="0"/>
              <a:t>(wordlist, word) == -1) {</a:t>
            </a:r>
          </a:p>
          <a:p>
            <a:r>
              <a:rPr lang="en-US" altLang="zh-CN" dirty="0" smtClean="0"/>
              <a:t>            </a:t>
            </a:r>
            <a:r>
              <a:rPr lang="en-US" altLang="zh-CN" dirty="0" err="1" smtClean="0"/>
              <a:t>fprintf</a:t>
            </a:r>
            <a:r>
              <a:rPr lang="en-US" altLang="zh-CN" dirty="0" smtClean="0"/>
              <a:t>(</a:t>
            </a:r>
            <a:r>
              <a:rPr lang="en-US" altLang="zh-CN" dirty="0" err="1" smtClean="0"/>
              <a:t>stderr</a:t>
            </a:r>
            <a:r>
              <a:rPr lang="en-US" altLang="zh-CN" dirty="0" smtClean="0"/>
              <a:t>, “Wordlist is full!\n”);</a:t>
            </a:r>
          </a:p>
          <a:p>
            <a:r>
              <a:rPr lang="en-US" altLang="zh-CN" dirty="0" smtClean="0"/>
              <a:t>            return -1;</a:t>
            </a:r>
          </a:p>
          <a:p>
            <a:r>
              <a:rPr lang="en-US" altLang="zh-CN" dirty="0" smtClean="0"/>
              <a:t>        }</a:t>
            </a:r>
          </a:p>
          <a:p>
            <a:r>
              <a:rPr lang="en-US" altLang="zh-CN" dirty="0" smtClean="0"/>
              <a:t>    for(</a:t>
            </a:r>
            <a:r>
              <a:rPr lang="en-US" altLang="zh-CN" dirty="0" err="1" smtClean="0"/>
              <a:t>i</a:t>
            </a:r>
            <a:r>
              <a:rPr lang="en-US" altLang="zh-CN" dirty="0" smtClean="0"/>
              <a:t>=0; </a:t>
            </a:r>
            <a:r>
              <a:rPr lang="en-US" altLang="zh-CN" dirty="0" err="1" smtClean="0"/>
              <a:t>i</a:t>
            </a:r>
            <a:r>
              <a:rPr lang="en-US" altLang="zh-CN" dirty="0" smtClean="0"/>
              <a:t>&lt;= N-1; </a:t>
            </a:r>
            <a:r>
              <a:rPr lang="en-US" altLang="zh-CN" dirty="0" err="1" smtClean="0"/>
              <a:t>i</a:t>
            </a:r>
            <a:r>
              <a:rPr lang="en-US" altLang="zh-CN" dirty="0" smtClean="0"/>
              <a:t>++)</a:t>
            </a:r>
          </a:p>
          <a:p>
            <a:r>
              <a:rPr lang="en-US" altLang="zh-CN" dirty="0" smtClean="0"/>
              <a:t>        </a:t>
            </a:r>
            <a:r>
              <a:rPr lang="en-US" altLang="zh-CN" dirty="0" err="1" smtClean="0"/>
              <a:t>printf</a:t>
            </a:r>
            <a:r>
              <a:rPr lang="en-US" altLang="zh-CN" dirty="0" smtClean="0"/>
              <a:t>(“%s  %d\n”, wordlist[</a:t>
            </a:r>
            <a:r>
              <a:rPr lang="en-US" altLang="zh-CN" dirty="0" err="1" smtClean="0"/>
              <a:t>i</a:t>
            </a:r>
            <a:r>
              <a:rPr lang="en-US" altLang="zh-CN" dirty="0" smtClean="0"/>
              <a:t>].word, wordlist[</a:t>
            </a:r>
            <a:r>
              <a:rPr lang="en-US" altLang="zh-CN" dirty="0" err="1" smtClean="0"/>
              <a:t>i</a:t>
            </a:r>
            <a:r>
              <a:rPr lang="en-US" altLang="zh-CN" dirty="0" smtClean="0"/>
              <a:t>].count);</a:t>
            </a:r>
          </a:p>
          <a:p>
            <a:r>
              <a:rPr lang="en-US" altLang="zh-CN" dirty="0" smtClean="0"/>
              <a:t>    return 0;</a:t>
            </a:r>
          </a:p>
          <a:p>
            <a:r>
              <a:rPr lang="en-US" altLang="zh-CN" dirty="0" smtClean="0"/>
              <a:t>} </a:t>
            </a:r>
            <a:endParaRPr lang="zh-CN" altLang="en-US" dirty="0"/>
          </a:p>
        </p:txBody>
      </p:sp>
      <p:sp>
        <p:nvSpPr>
          <p:cNvPr id="10" name="圆角矩形标注 9"/>
          <p:cNvSpPr/>
          <p:nvPr/>
        </p:nvSpPr>
        <p:spPr bwMode="auto">
          <a:xfrm>
            <a:off x="1115616" y="5373216"/>
            <a:ext cx="1728192" cy="1021556"/>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effectLst/>
                <a:latin typeface="Arial" charset="0"/>
                <a:ea typeface="宋体" charset="-122"/>
              </a:rPr>
              <a:t>为什么要将</a:t>
            </a:r>
            <a:r>
              <a:rPr kumimoji="0" lang="en-US" altLang="zh-CN" b="1" i="0" u="none" strike="noStrike" cap="none" normalizeH="0" baseline="0" dirty="0" smtClean="0">
                <a:ln>
                  <a:noFill/>
                </a:ln>
                <a:effectLst/>
                <a:latin typeface="Arial" charset="0"/>
                <a:ea typeface="宋体" charset="-122"/>
              </a:rPr>
              <a:t>N</a:t>
            </a:r>
            <a:r>
              <a:rPr kumimoji="0" lang="zh-CN" altLang="en-US" b="1" i="0" u="none" strike="noStrike" cap="none" normalizeH="0" baseline="0" dirty="0" smtClean="0">
                <a:ln>
                  <a:noFill/>
                </a:ln>
                <a:effectLst/>
                <a:latin typeface="Arial" charset="0"/>
                <a:ea typeface="宋体" charset="-122"/>
              </a:rPr>
              <a:t>定义为</a:t>
            </a:r>
            <a:r>
              <a:rPr kumimoji="0" lang="zh-CN" altLang="en-US" b="1" i="0" u="none" strike="noStrike" cap="none" normalizeH="0" baseline="0" dirty="0" smtClean="0">
                <a:ln>
                  <a:noFill/>
                </a:ln>
                <a:solidFill>
                  <a:schemeClr val="tx1"/>
                </a:solidFill>
                <a:effectLst/>
                <a:latin typeface="Arial" charset="0"/>
                <a:ea typeface="宋体" charset="-122"/>
              </a:rPr>
              <a:t>一个</a:t>
            </a:r>
            <a:r>
              <a:rPr kumimoji="0" lang="zh-CN" altLang="en-US" b="1" i="0" u="none" strike="noStrike" cap="none" normalizeH="0" baseline="0" dirty="0" smtClean="0">
                <a:ln>
                  <a:noFill/>
                </a:ln>
                <a:solidFill>
                  <a:srgbClr val="FF0000"/>
                </a:solidFill>
                <a:effectLst/>
                <a:latin typeface="Arial" charset="0"/>
                <a:ea typeface="宋体" charset="-122"/>
              </a:rPr>
              <a:t>全局变量</a:t>
            </a:r>
            <a:r>
              <a:rPr kumimoji="0" lang="zh-CN" altLang="en-US" b="1" i="0" u="none" strike="noStrike" cap="none" normalizeH="0" baseline="0" dirty="0" smtClean="0">
                <a:ln>
                  <a:noFill/>
                </a:ln>
                <a:solidFill>
                  <a:schemeClr val="tx1"/>
                </a:solidFill>
                <a:effectLst/>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a:t>
            </a:r>
            <a:endParaRPr lang="zh-CN" altLang="en-US" dirty="0"/>
          </a:p>
        </p:txBody>
      </p:sp>
      <p:sp>
        <p:nvSpPr>
          <p:cNvPr id="3" name="内容占位符 2"/>
          <p:cNvSpPr>
            <a:spLocks noGrp="1"/>
          </p:cNvSpPr>
          <p:nvPr>
            <p:ph idx="1"/>
          </p:nvPr>
        </p:nvSpPr>
        <p:spPr>
          <a:xfrm>
            <a:off x="971600" y="1268760"/>
            <a:ext cx="7416824" cy="613048"/>
          </a:xfrm>
        </p:spPr>
        <p:txBody>
          <a:bodyPr/>
          <a:lstStyle/>
          <a:p>
            <a:r>
              <a:rPr lang="zh-CN" altLang="en-US" sz="2000" dirty="0" smtClean="0"/>
              <a:t>由于顺序表（数组）的大小需要事先确定，用顺序表作为单词表会有什么问题？</a:t>
            </a:r>
            <a:endParaRPr lang="zh-CN" altLang="en-US" sz="200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38</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smtClean="0">
                  <a:solidFill>
                    <a:srgbClr val="FF3300"/>
                  </a:solidFill>
                  <a:latin typeface="方正舒体" pitchFamily="2" charset="-122"/>
                  <a:ea typeface="华文新魏" pitchFamily="2" charset="-122"/>
                </a:rPr>
                <a:t>思考</a:t>
              </a:r>
              <a:r>
                <a:rPr kumimoji="1" lang="en-US" altLang="zh-CN" sz="6000" baseline="0" dirty="0" smtClean="0">
                  <a:solidFill>
                    <a:srgbClr val="FF3300"/>
                  </a:solidFill>
                  <a:latin typeface="方正舒体" pitchFamily="2" charset="-122"/>
                  <a:ea typeface="华文新魏" pitchFamily="2" charset="-122"/>
                </a:rPr>
                <a:t>1</a:t>
              </a:r>
              <a:endParaRPr kumimoji="1" lang="zh-CN" altLang="en-US" sz="6000" baseline="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187624" y="1988840"/>
            <a:ext cx="7956376" cy="1328023"/>
          </a:xfrm>
          <a:prstGeom prst="wedgeRoundRectCallout">
            <a:avLst>
              <a:gd name="adj1" fmla="val 1741"/>
              <a:gd name="adj2" fmla="val -7762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smtClean="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smtClean="0">
              <a:solidFill>
                <a:srgbClr val="7030A0"/>
              </a:solidFill>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7030A0"/>
                </a:solidFill>
                <a:effectLst/>
                <a:latin typeface="楷体" pitchFamily="49" charset="-122"/>
                <a:ea typeface="楷体" pitchFamily="49" charset="-122"/>
              </a:rPr>
              <a:t>1</a:t>
            </a:r>
            <a:r>
              <a:rPr kumimoji="0" lang="zh-CN" altLang="en-US" b="1" i="0" u="none" strike="noStrike" cap="none" normalizeH="0" baseline="0" dirty="0" smtClean="0">
                <a:ln>
                  <a:noFill/>
                </a:ln>
                <a:solidFill>
                  <a:srgbClr val="7030A0"/>
                </a:solidFill>
                <a:effectLst/>
                <a:latin typeface="楷体" pitchFamily="49" charset="-122"/>
                <a:ea typeface="楷体" pitchFamily="49" charset="-122"/>
              </a:rPr>
              <a:t>）太小，对于大文件会造成单词表溢出；</a:t>
            </a:r>
            <a:endParaRPr kumimoji="0" lang="en-US" altLang="zh-CN" b="1" i="0" u="none" strike="noStrike" cap="none" normalizeH="0" baseline="0" dirty="0" smtClean="0">
              <a:ln>
                <a:noFill/>
              </a:ln>
              <a:solidFill>
                <a:srgbClr val="7030A0"/>
              </a:solidFill>
              <a:effectLst/>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b="1" dirty="0" smtClean="0">
                <a:solidFill>
                  <a:srgbClr val="7030A0"/>
                </a:solidFill>
                <a:latin typeface="楷体" pitchFamily="49" charset="-122"/>
                <a:ea typeface="楷体" pitchFamily="49" charset="-122"/>
              </a:rPr>
              <a:t>2</a:t>
            </a:r>
            <a:r>
              <a:rPr lang="zh-CN" altLang="en-US" b="1" dirty="0" smtClean="0">
                <a:solidFill>
                  <a:srgbClr val="7030A0"/>
                </a:solidFill>
                <a:latin typeface="楷体" pitchFamily="49" charset="-122"/>
                <a:ea typeface="楷体" pitchFamily="49" charset="-122"/>
              </a:rPr>
              <a:t>）大小，对一般文件处理会造成很大的空间浪费。</a:t>
            </a:r>
            <a:endParaRPr kumimoji="0" lang="zh-CN" altLang="en-US" b="1" i="0" u="none" strike="noStrike" cap="none" normalizeH="0" baseline="0" dirty="0" smtClean="0">
              <a:ln>
                <a:noFill/>
              </a:ln>
              <a:solidFill>
                <a:srgbClr val="7030A0"/>
              </a:solidFill>
              <a:effectLst/>
              <a:latin typeface="楷体" pitchFamily="49" charset="-122"/>
              <a:ea typeface="楷体" pitchFamily="49" charset="-122"/>
            </a:endParaRPr>
          </a:p>
        </p:txBody>
      </p:sp>
      <p:sp>
        <p:nvSpPr>
          <p:cNvPr id="9" name="内容占位符 2"/>
          <p:cNvSpPr txBox="1">
            <a:spLocks/>
          </p:cNvSpPr>
          <p:nvPr/>
        </p:nvSpPr>
        <p:spPr bwMode="auto">
          <a:xfrm>
            <a:off x="899592" y="34290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smtClean="0"/>
              <a:t>词频统计需要在单词表中频繁的查找和插入单词，</a:t>
            </a:r>
            <a:r>
              <a:rPr lang="zh-CN" altLang="en-US" sz="2000" b="1" kern="0" dirty="0" smtClean="0">
                <a:solidFill>
                  <a:srgbClr val="7030A0"/>
                </a:solidFill>
              </a:rPr>
              <a:t>有序</a:t>
            </a:r>
            <a:r>
              <a:rPr lang="zh-CN" altLang="en-US" sz="2000" b="1" kern="0" dirty="0" smtClean="0"/>
              <a:t>顺序表结构的单词表有什么特点？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0" name="圆角矩形标注 9"/>
          <p:cNvSpPr/>
          <p:nvPr/>
        </p:nvSpPr>
        <p:spPr bwMode="auto">
          <a:xfrm>
            <a:off x="1187624" y="4077072"/>
            <a:ext cx="7956376" cy="1089660"/>
          </a:xfrm>
          <a:prstGeom prst="wedgeRoundRectCallout">
            <a:avLst>
              <a:gd name="adj1" fmla="val 6119"/>
              <a:gd name="adj2" fmla="val -8015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smtClean="0">
                <a:ln>
                  <a:noFill/>
                </a:ln>
                <a:solidFill>
                  <a:srgbClr val="7030A0"/>
                </a:solidFill>
                <a:effectLst/>
                <a:latin typeface="楷体" pitchFamily="49" charset="-122"/>
                <a:ea typeface="楷体" pitchFamily="49" charset="-122"/>
              </a:rPr>
              <a:t>1</a:t>
            </a:r>
            <a:r>
              <a:rPr kumimoji="0" lang="zh-CN" altLang="en-US" b="1" i="0" u="none" strike="noStrike" cap="none" normalizeH="0" baseline="0" dirty="0" smtClean="0">
                <a:ln>
                  <a:noFill/>
                </a:ln>
                <a:solidFill>
                  <a:srgbClr val="7030A0"/>
                </a:solidFill>
                <a:effectLst/>
                <a:latin typeface="楷体" pitchFamily="49" charset="-122"/>
                <a:ea typeface="楷体" pitchFamily="49" charset="-122"/>
              </a:rPr>
              <a:t>）单词查找效率很高（</a:t>
            </a:r>
            <a:r>
              <a:rPr lang="zh-CN" altLang="en-US" b="1" dirty="0" smtClean="0">
                <a:solidFill>
                  <a:srgbClr val="7030A0"/>
                </a:solidFill>
                <a:latin typeface="楷体" pitchFamily="49" charset="-122"/>
                <a:ea typeface="楷体" pitchFamily="49" charset="-122"/>
              </a:rPr>
              <a:t>可</a:t>
            </a:r>
            <a:r>
              <a:rPr kumimoji="0" lang="zh-CN" altLang="en-US" b="1" i="0" u="none" strike="noStrike" cap="none" normalizeH="0" baseline="0" dirty="0" smtClean="0">
                <a:ln>
                  <a:noFill/>
                </a:ln>
                <a:solidFill>
                  <a:srgbClr val="7030A0"/>
                </a:solidFill>
                <a:effectLst/>
                <a:latin typeface="楷体" pitchFamily="49" charset="-122"/>
                <a:ea typeface="楷体" pitchFamily="49" charset="-122"/>
              </a:rPr>
              <a:t>用折半查算法，一次查找算法复杂度为</a:t>
            </a:r>
            <a:r>
              <a:rPr lang="en-US" altLang="zh-CN" sz="2000" b="1" dirty="0" smtClean="0">
                <a:solidFill>
                  <a:srgbClr val="FF3300"/>
                </a:solidFill>
              </a:rPr>
              <a:t>O</a:t>
            </a:r>
            <a:r>
              <a:rPr lang="en-US" altLang="zh-CN" b="1" dirty="0" smtClean="0">
                <a:solidFill>
                  <a:srgbClr val="FF3300"/>
                </a:solidFill>
              </a:rPr>
              <a:t>(log</a:t>
            </a:r>
            <a:r>
              <a:rPr lang="en-US" altLang="zh-CN" b="1" baseline="-25000" dirty="0" smtClean="0">
                <a:solidFill>
                  <a:srgbClr val="FF3300"/>
                </a:solidFill>
              </a:rPr>
              <a:t>2</a:t>
            </a:r>
            <a:r>
              <a:rPr lang="en-US" altLang="zh-CN" b="1" dirty="0" smtClean="0">
                <a:solidFill>
                  <a:srgbClr val="FF3300"/>
                </a:solidFill>
              </a:rPr>
              <a:t>n) </a:t>
            </a:r>
            <a:r>
              <a:rPr kumimoji="0" lang="en-US" altLang="zh-CN" b="1" i="0" u="none" strike="noStrike" cap="none" normalizeH="0" baseline="0" dirty="0" smtClean="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smtClean="0">
                <a:solidFill>
                  <a:srgbClr val="7030A0"/>
                </a:solidFill>
                <a:latin typeface="楷体" pitchFamily="49" charset="-122"/>
                <a:ea typeface="楷体" pitchFamily="49" charset="-122"/>
              </a:rPr>
              <a:t>2</a:t>
            </a:r>
            <a:r>
              <a:rPr lang="zh-CN" altLang="en-US" b="1" dirty="0" smtClean="0">
                <a:solidFill>
                  <a:srgbClr val="7030A0"/>
                </a:solidFill>
                <a:latin typeface="楷体" pitchFamily="49" charset="-122"/>
                <a:ea typeface="楷体" pitchFamily="49" charset="-122"/>
              </a:rPr>
              <a:t>）单词表中单词需要频繁移动（对于一般的英文材料来说，插入操作较多，一次插入算法的复杂度为</a:t>
            </a:r>
            <a:r>
              <a:rPr lang="en-US" altLang="zh-CN" sz="2000" b="1" dirty="0" smtClean="0">
                <a:solidFill>
                  <a:srgbClr val="FF3300"/>
                </a:solidFill>
              </a:rPr>
              <a:t>O(n)</a:t>
            </a:r>
            <a:r>
              <a:rPr lang="en-US" altLang="zh-CN" b="1" dirty="0" smtClean="0">
                <a:solidFill>
                  <a:srgbClr val="7030A0"/>
                </a:solidFill>
                <a:latin typeface="楷体" pitchFamily="49" charset="-122"/>
                <a:ea typeface="楷体" pitchFamily="49" charset="-122"/>
              </a:rPr>
              <a:t>;</a:t>
            </a:r>
            <a:endParaRPr kumimoji="0" lang="zh-CN" altLang="en-US" b="1" i="0" u="none" strike="noStrike" cap="none" normalizeH="0" baseline="0" dirty="0" smtClean="0">
              <a:ln>
                <a:noFill/>
              </a:ln>
              <a:solidFill>
                <a:srgbClr val="7030A0"/>
              </a:solidFill>
              <a:effectLst/>
              <a:latin typeface="楷体" pitchFamily="49" charset="-122"/>
              <a:ea typeface="楷体" pitchFamily="49" charset="-122"/>
            </a:endParaRPr>
          </a:p>
        </p:txBody>
      </p:sp>
      <p:sp>
        <p:nvSpPr>
          <p:cNvPr id="11" name="内容占位符 2"/>
          <p:cNvSpPr txBox="1">
            <a:spLocks/>
          </p:cNvSpPr>
          <p:nvPr/>
        </p:nvSpPr>
        <p:spPr bwMode="auto">
          <a:xfrm>
            <a:off x="899592" y="52292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smtClean="0">
                <a:solidFill>
                  <a:srgbClr val="7030A0"/>
                </a:solidFill>
              </a:rPr>
              <a:t>无序（输入序）</a:t>
            </a:r>
            <a:r>
              <a:rPr lang="zh-CN" altLang="en-US" sz="2000" b="1" kern="0" dirty="0" smtClean="0"/>
              <a:t>顺序表结构构造的单词表</a:t>
            </a:r>
            <a:r>
              <a:rPr lang="zh-CN" altLang="en-US" sz="2000" b="1" kern="0" dirty="0" smtClean="0">
                <a:solidFill>
                  <a:srgbClr val="7030A0"/>
                </a:solidFill>
              </a:rPr>
              <a:t>又</a:t>
            </a:r>
            <a:r>
              <a:rPr lang="zh-CN" altLang="en-US" sz="2000" b="1" kern="0" dirty="0" smtClean="0"/>
              <a:t>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2" name="圆角矩形标注 11"/>
          <p:cNvSpPr/>
          <p:nvPr/>
        </p:nvSpPr>
        <p:spPr bwMode="auto">
          <a:xfrm>
            <a:off x="1187624" y="5768340"/>
            <a:ext cx="7956376" cy="1089660"/>
          </a:xfrm>
          <a:prstGeom prst="wedgeRoundRectCallout">
            <a:avLst>
              <a:gd name="adj1" fmla="val 7395"/>
              <a:gd name="adj2" fmla="val -68169"/>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smtClean="0">
                <a:ln>
                  <a:noFill/>
                </a:ln>
                <a:solidFill>
                  <a:srgbClr val="7030A0"/>
                </a:solidFill>
                <a:effectLst/>
                <a:latin typeface="楷体" pitchFamily="49" charset="-122"/>
                <a:ea typeface="楷体" pitchFamily="49" charset="-122"/>
              </a:rPr>
              <a:t>1</a:t>
            </a:r>
            <a:r>
              <a:rPr kumimoji="0" lang="zh-CN" altLang="en-US" b="1" i="0" u="none" strike="noStrike" cap="none" normalizeH="0" baseline="0" dirty="0" smtClean="0">
                <a:ln>
                  <a:noFill/>
                </a:ln>
                <a:solidFill>
                  <a:srgbClr val="7030A0"/>
                </a:solidFill>
                <a:effectLst/>
                <a:latin typeface="楷体" pitchFamily="49" charset="-122"/>
                <a:ea typeface="楷体" pitchFamily="49" charset="-122"/>
              </a:rPr>
              <a:t>）单词查找效率低（顺序查找算法，一次查找算法复杂度为</a:t>
            </a:r>
            <a:r>
              <a:rPr lang="en-US" altLang="zh-CN" sz="2000" b="1" dirty="0" smtClean="0">
                <a:solidFill>
                  <a:srgbClr val="FF3300"/>
                </a:solidFill>
              </a:rPr>
              <a:t>O</a:t>
            </a:r>
            <a:r>
              <a:rPr lang="en-US" altLang="zh-CN" b="1" dirty="0" smtClean="0">
                <a:solidFill>
                  <a:srgbClr val="FF3300"/>
                </a:solidFill>
              </a:rPr>
              <a:t>(n) </a:t>
            </a:r>
            <a:r>
              <a:rPr kumimoji="0" lang="en-US" altLang="zh-CN" b="1" i="0" u="none" strike="noStrike" cap="none" normalizeH="0" baseline="0" dirty="0" smtClean="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smtClean="0">
                <a:solidFill>
                  <a:srgbClr val="7030A0"/>
                </a:solidFill>
                <a:latin typeface="楷体" pitchFamily="49" charset="-122"/>
                <a:ea typeface="楷体" pitchFamily="49" charset="-122"/>
              </a:rPr>
              <a:t>2</a:t>
            </a:r>
            <a:r>
              <a:rPr lang="zh-CN" altLang="en-US" b="1" dirty="0" smtClean="0">
                <a:solidFill>
                  <a:srgbClr val="7030A0"/>
                </a:solidFill>
                <a:latin typeface="楷体" pitchFamily="49" charset="-122"/>
                <a:ea typeface="楷体" pitchFamily="49" charset="-122"/>
              </a:rPr>
              <a:t>）单词</a:t>
            </a:r>
            <a:r>
              <a:rPr lang="zh-CN" altLang="en-US" b="1" dirty="0" smtClean="0">
                <a:solidFill>
                  <a:srgbClr val="FF0000"/>
                </a:solidFill>
                <a:latin typeface="楷体" pitchFamily="49" charset="-122"/>
                <a:ea typeface="楷体" pitchFamily="49" charset="-122"/>
              </a:rPr>
              <a:t>不需要</a:t>
            </a:r>
            <a:r>
              <a:rPr lang="zh-CN" altLang="en-US" b="1" dirty="0" smtClean="0">
                <a:solidFill>
                  <a:srgbClr val="7030A0"/>
                </a:solidFill>
                <a:latin typeface="楷体" pitchFamily="49" charset="-122"/>
                <a:ea typeface="楷体" pitchFamily="49" charset="-122"/>
              </a:rPr>
              <a:t>移动（新单词总是放在表尾），但需要对最终的总表要进行</a:t>
            </a:r>
            <a:r>
              <a:rPr lang="zh-CN" altLang="en-US" b="1" dirty="0" smtClean="0">
                <a:solidFill>
                  <a:srgbClr val="FF0000"/>
                </a:solidFill>
                <a:latin typeface="楷体" pitchFamily="49" charset="-122"/>
                <a:ea typeface="楷体" pitchFamily="49" charset="-122"/>
              </a:rPr>
              <a:t>排序</a:t>
            </a:r>
            <a:r>
              <a:rPr lang="zh-CN" altLang="en-US" b="1" dirty="0" smtClean="0">
                <a:solidFill>
                  <a:srgbClr val="7030A0"/>
                </a:solidFill>
                <a:latin typeface="楷体" pitchFamily="49" charset="-122"/>
                <a:ea typeface="楷体" pitchFamily="49" charset="-122"/>
              </a:rPr>
              <a:t>，一般排序算法的复杂度为</a:t>
            </a:r>
            <a:r>
              <a:rPr lang="en-US" altLang="zh-CN" sz="2000" b="1" dirty="0" smtClean="0">
                <a:solidFill>
                  <a:srgbClr val="FF3300"/>
                </a:solidFill>
              </a:rPr>
              <a:t>O(N</a:t>
            </a:r>
            <a:r>
              <a:rPr lang="en-US" altLang="zh-CN" sz="2000" b="1" baseline="30000" dirty="0" smtClean="0">
                <a:solidFill>
                  <a:srgbClr val="FF3300"/>
                </a:solidFill>
              </a:rPr>
              <a:t>2</a:t>
            </a:r>
            <a:r>
              <a:rPr lang="en-US" altLang="zh-CN" sz="2000" b="1" dirty="0" smtClean="0">
                <a:solidFill>
                  <a:srgbClr val="FF3300"/>
                </a:solidFill>
              </a:rPr>
              <a:t>)</a:t>
            </a:r>
            <a:r>
              <a:rPr lang="en-US" altLang="zh-CN" b="1" dirty="0" smtClean="0">
                <a:solidFill>
                  <a:srgbClr val="7030A0"/>
                </a:solidFill>
                <a:latin typeface="楷体" pitchFamily="49" charset="-122"/>
                <a:ea typeface="楷体" pitchFamily="49" charset="-122"/>
              </a:rPr>
              <a:t>;</a:t>
            </a:r>
            <a:endParaRPr kumimoji="0" lang="zh-CN" altLang="en-US" b="1" i="0" u="none" strike="noStrike" cap="none" normalizeH="0" baseline="0" dirty="0" smtClean="0">
              <a:ln>
                <a:noFill/>
              </a:ln>
              <a:solidFill>
                <a:srgbClr val="7030A0"/>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a:t>
            </a:r>
            <a:endParaRPr lang="zh-CN" altLang="en-US" dirty="0"/>
          </a:p>
        </p:txBody>
      </p:sp>
      <p:sp>
        <p:nvSpPr>
          <p:cNvPr id="3" name="内容占位符 2"/>
          <p:cNvSpPr>
            <a:spLocks noGrp="1"/>
          </p:cNvSpPr>
          <p:nvPr>
            <p:ph idx="1"/>
          </p:nvPr>
        </p:nvSpPr>
        <p:spPr/>
        <p:txBody>
          <a:bodyPr/>
          <a:lstStyle/>
          <a:p>
            <a:r>
              <a:rPr lang="zh-CN" altLang="en-US" dirty="0" smtClean="0"/>
              <a:t>请用</a:t>
            </a:r>
            <a:r>
              <a:rPr lang="zh-CN" altLang="en-US" dirty="0" smtClean="0">
                <a:solidFill>
                  <a:srgbClr val="7030A0"/>
                </a:solidFill>
              </a:rPr>
              <a:t>无序（输入序）</a:t>
            </a:r>
            <a:r>
              <a:rPr lang="zh-CN" altLang="en-US" dirty="0" smtClean="0"/>
              <a:t>顺序表来重新实现问题</a:t>
            </a:r>
            <a:r>
              <a:rPr lang="en-US" altLang="zh-CN" dirty="0" smtClean="0"/>
              <a:t>2.1</a:t>
            </a:r>
            <a:r>
              <a:rPr lang="zh-CN" altLang="en-US" dirty="0" smtClean="0"/>
              <a:t>，并比较一下两个程序的实际性能。</a:t>
            </a:r>
            <a:endParaRPr lang="en-US" altLang="zh-CN" dirty="0" smtClean="0"/>
          </a:p>
          <a:p>
            <a:pPr marL="363538" lvl="1" indent="0">
              <a:buNone/>
            </a:pPr>
            <a:r>
              <a:rPr lang="zh-CN" altLang="en-US" sz="2000" dirty="0" smtClean="0">
                <a:latin typeface="楷体" pitchFamily="49" charset="-122"/>
                <a:ea typeface="楷体" pitchFamily="49" charset="-122"/>
              </a:rPr>
              <a:t>即单词表中的单词按其读入顺序排放，新加入的单词总是放在表的末尾。</a:t>
            </a:r>
            <a:endParaRPr lang="zh-CN" altLang="en-US" sz="20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39</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smtClean="0">
                  <a:solidFill>
                    <a:srgbClr val="FF3300"/>
                  </a:solidFill>
                  <a:latin typeface="方正舒体" pitchFamily="2" charset="-122"/>
                  <a:ea typeface="华文新魏" pitchFamily="2" charset="-122"/>
                </a:rPr>
                <a:t>思考</a:t>
              </a:r>
              <a:r>
                <a:rPr kumimoji="1" lang="en-US" altLang="zh-CN" sz="6000" baseline="0" dirty="0" smtClean="0">
                  <a:solidFill>
                    <a:srgbClr val="FF3300"/>
                  </a:solidFill>
                  <a:latin typeface="方正舒体" pitchFamily="2" charset="-122"/>
                  <a:ea typeface="华文新魏" pitchFamily="2" charset="-122"/>
                </a:rPr>
                <a:t>2</a:t>
              </a:r>
              <a:endParaRPr kumimoji="1" lang="zh-CN" altLang="en-US" sz="6000" baseline="0" dirty="0">
                <a:solidFill>
                  <a:srgbClr val="FF3300"/>
                </a:solidFill>
                <a:latin typeface="黑体" pitchFamily="2" charset="-122"/>
                <a:ea typeface="华文新魏" pitchFamily="2" charset="-122"/>
              </a:endParaRPr>
            </a:p>
          </p:txBody>
        </p:sp>
      </p:grpSp>
      <p:sp>
        <p:nvSpPr>
          <p:cNvPr id="8" name="云形 7"/>
          <p:cNvSpPr/>
          <p:nvPr/>
        </p:nvSpPr>
        <p:spPr bwMode="auto">
          <a:xfrm>
            <a:off x="5364088" y="3501008"/>
            <a:ext cx="3240360" cy="1077575"/>
          </a:xfrm>
          <a:prstGeom prst="cloud">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C00000"/>
                </a:solidFill>
                <a:effectLst/>
                <a:latin typeface="Arial" charset="0"/>
                <a:ea typeface="宋体" charset="-122"/>
              </a:rPr>
              <a:t>如何获取程序的实际运行时间？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7900" y="1447801"/>
            <a:ext cx="7105650" cy="541040"/>
          </a:xfrm>
        </p:spPr>
        <p:txBody>
          <a:bodyPr/>
          <a:lstStyle/>
          <a:p>
            <a:r>
              <a:rPr lang="zh-CN" altLang="en-US" dirty="0" smtClean="0"/>
              <a:t>用何种数据结构来构造和组织单词表？</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a:t>
            </a:fld>
            <a:endParaRPr lang="en-US" altLang="zh-CN"/>
          </a:p>
        </p:txBody>
      </p:sp>
      <p:sp>
        <p:nvSpPr>
          <p:cNvPr id="5" name="内容占位符 2"/>
          <p:cNvSpPr txBox="1">
            <a:spLocks/>
          </p:cNvSpPr>
          <p:nvPr/>
        </p:nvSpPr>
        <p:spPr bwMode="auto">
          <a:xfrm>
            <a:off x="971600" y="4149080"/>
            <a:ext cx="7105650"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kern="0" dirty="0" smtClean="0"/>
              <a:t>不同数据结构构造的单词表单词表如何影响着</a:t>
            </a:r>
            <a:r>
              <a:rPr lang="zh-CN" altLang="en-US" kern="0" smtClean="0"/>
              <a:t>算法的性能？</a:t>
            </a:r>
            <a:endParaRPr lang="zh-CN" altLang="en-US" kern="0" dirty="0"/>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2348880"/>
            <a:ext cx="1535683" cy="1543787"/>
          </a:xfrm>
          <a:prstGeom prst="rect">
            <a:avLst/>
          </a:prstGeom>
          <a:noFill/>
        </p:spPr>
      </p:pic>
      <p:sp>
        <p:nvSpPr>
          <p:cNvPr id="10" name="Cloud"/>
          <p:cNvSpPr>
            <a:spLocks noChangeAspect="1" noEditPoints="1" noChangeArrowheads="1"/>
          </p:cNvSpPr>
          <p:nvPr/>
        </p:nvSpPr>
        <p:spPr bwMode="auto">
          <a:xfrm>
            <a:off x="5292080" y="170080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smtClean="0">
                <a:solidFill>
                  <a:srgbClr val="002060"/>
                </a:solidFill>
                <a:latin typeface="楷体" pitchFamily="49" charset="-122"/>
                <a:ea typeface="楷体" pitchFamily="49" charset="-122"/>
              </a:rPr>
              <a:t>用数组？链表？还是</a:t>
            </a:r>
            <a:r>
              <a:rPr lang="en-US" altLang="zh-CN" sz="2000" b="1" dirty="0" smtClean="0">
                <a:solidFill>
                  <a:srgbClr val="002060"/>
                </a:solidFill>
                <a:latin typeface="楷体" pitchFamily="49" charset="-122"/>
                <a:ea typeface="楷体" pitchFamily="49" charset="-122"/>
              </a:rPr>
              <a:t>…?</a:t>
            </a:r>
            <a:r>
              <a:rPr lang="zh-CN" altLang="en-US" sz="2000" b="1" dirty="0" smtClean="0">
                <a:solidFill>
                  <a:srgbClr val="002060"/>
                </a:solidFill>
                <a:latin typeface="楷体" pitchFamily="49" charset="-122"/>
                <a:ea typeface="楷体" pitchFamily="49" charset="-122"/>
              </a:rPr>
              <a:t>来构造单词表</a:t>
            </a:r>
            <a:endParaRPr lang="en-US" altLang="zh-CN" sz="2000" b="1" dirty="0" smtClean="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000" b="1" dirty="0" smtClean="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4941168"/>
            <a:ext cx="1535683" cy="1543787"/>
          </a:xfrm>
          <a:prstGeom prst="rect">
            <a:avLst/>
          </a:prstGeom>
          <a:noFill/>
        </p:spPr>
      </p:pic>
      <p:sp>
        <p:nvSpPr>
          <p:cNvPr id="12" name="Cloud"/>
          <p:cNvSpPr>
            <a:spLocks noChangeAspect="1" noEditPoints="1" noChangeArrowheads="1"/>
          </p:cNvSpPr>
          <p:nvPr/>
        </p:nvSpPr>
        <p:spPr bwMode="auto">
          <a:xfrm>
            <a:off x="5471592" y="458112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smtClean="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 xmlns:p14="http://schemas.microsoft.com/office/powerpoint/2010/main" val="4058505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055688" y="727075"/>
            <a:ext cx="7693025" cy="1981200"/>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96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600" baseline="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2600" baseline="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36525" y="390525"/>
            <a:ext cx="2851150" cy="1033463"/>
            <a:chOff x="404" y="73"/>
            <a:chExt cx="1161" cy="651"/>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线性表顺序存储结构的优缺点</a:t>
            </a:r>
            <a:endParaRPr lang="zh-CN" altLang="en-US" dirty="0"/>
          </a:p>
        </p:txBody>
      </p:sp>
      <p:sp>
        <p:nvSpPr>
          <p:cNvPr id="3" name="内容占位符 2"/>
          <p:cNvSpPr>
            <a:spLocks noGrp="1"/>
          </p:cNvSpPr>
          <p:nvPr>
            <p:ph idx="1"/>
          </p:nvPr>
        </p:nvSpPr>
        <p:spPr>
          <a:xfrm>
            <a:off x="977900" y="1447800"/>
            <a:ext cx="3234060" cy="4556125"/>
          </a:xfrm>
          <a:solidFill>
            <a:srgbClr val="92D050"/>
          </a:solidFill>
          <a:effectLst>
            <a:outerShdw blurRad="50800" dist="38100" dir="2700000" algn="tl" rotWithShape="0">
              <a:prstClr val="black">
                <a:alpha val="40000"/>
              </a:prstClr>
            </a:outerShdw>
          </a:effectLst>
        </p:spPr>
        <p:txBody>
          <a:bodyPr/>
          <a:lstStyle/>
          <a:p>
            <a:r>
              <a:rPr lang="zh-CN" altLang="en-US" dirty="0" smtClean="0">
                <a:solidFill>
                  <a:srgbClr val="C00000"/>
                </a:solidFill>
              </a:rPr>
              <a:t>优点</a:t>
            </a:r>
            <a:endParaRPr lang="en-US" altLang="zh-CN" dirty="0" smtClean="0">
              <a:solidFill>
                <a:srgbClr val="C00000"/>
              </a:solidFill>
            </a:endParaRPr>
          </a:p>
          <a:p>
            <a:pPr lvl="1"/>
            <a:r>
              <a:rPr lang="zh-CN" altLang="en-US" sz="2000" dirty="0" smtClean="0">
                <a:solidFill>
                  <a:srgbClr val="C00000"/>
                </a:solidFill>
                <a:latin typeface="楷体" pitchFamily="49" charset="-122"/>
                <a:ea typeface="楷体" pitchFamily="49" charset="-122"/>
              </a:rPr>
              <a:t>构造原理简单（如用数组）</a:t>
            </a:r>
            <a:endParaRPr lang="en-US" altLang="zh-CN" sz="2000" dirty="0" smtClean="0">
              <a:solidFill>
                <a:srgbClr val="C00000"/>
              </a:solidFill>
              <a:latin typeface="楷体" pitchFamily="49" charset="-122"/>
              <a:ea typeface="楷体" pitchFamily="49" charset="-122"/>
            </a:endParaRPr>
          </a:p>
          <a:p>
            <a:pPr lvl="1"/>
            <a:r>
              <a:rPr lang="zh-CN" altLang="en-US" sz="2000" dirty="0" smtClean="0">
                <a:solidFill>
                  <a:srgbClr val="C00000"/>
                </a:solidFill>
                <a:latin typeface="楷体" pitchFamily="49" charset="-122"/>
                <a:ea typeface="楷体" pitchFamily="49" charset="-122"/>
              </a:rPr>
              <a:t>无须为表中元素之间的逻辑关系而增加额外的存储空间</a:t>
            </a:r>
            <a:endParaRPr lang="en-US" altLang="zh-CN" sz="2000" dirty="0" smtClean="0">
              <a:solidFill>
                <a:srgbClr val="C00000"/>
              </a:solidFill>
              <a:latin typeface="楷体" pitchFamily="49" charset="-122"/>
              <a:ea typeface="楷体" pitchFamily="49" charset="-122"/>
            </a:endParaRPr>
          </a:p>
          <a:p>
            <a:pPr lvl="1"/>
            <a:r>
              <a:rPr lang="zh-CN" altLang="en-US" sz="2000" dirty="0" smtClean="0">
                <a:solidFill>
                  <a:srgbClr val="C00000"/>
                </a:solidFill>
                <a:latin typeface="楷体" pitchFamily="49" charset="-122"/>
                <a:ea typeface="楷体" pitchFamily="49" charset="-122"/>
              </a:rPr>
              <a:t>可以快速地存取表中任一位置的元素。</a:t>
            </a:r>
            <a:endParaRPr lang="en-US" altLang="zh-CN" sz="2000" dirty="0" smtClean="0">
              <a:solidFill>
                <a:srgbClr val="C00000"/>
              </a:solidFill>
              <a:latin typeface="楷体" pitchFamily="49" charset="-122"/>
              <a:ea typeface="楷体" pitchFamily="49" charset="-122"/>
            </a:endParaRPr>
          </a:p>
          <a:p>
            <a:pPr lvl="1"/>
            <a:r>
              <a:rPr lang="zh-CN" altLang="en-US" sz="2000" dirty="0" smtClean="0">
                <a:solidFill>
                  <a:srgbClr val="C00000"/>
                </a:solidFill>
                <a:latin typeface="楷体" pitchFamily="49" charset="-122"/>
                <a:ea typeface="楷体" pitchFamily="49" charset="-122"/>
              </a:rPr>
              <a:t>对于</a:t>
            </a:r>
            <a:r>
              <a:rPr lang="zh-CN" altLang="en-US" sz="2000" b="1" dirty="0" smtClean="0">
                <a:solidFill>
                  <a:srgbClr val="C00000"/>
                </a:solidFill>
                <a:latin typeface="楷体" pitchFamily="49" charset="-122"/>
                <a:ea typeface="楷体" pitchFamily="49" charset="-122"/>
              </a:rPr>
              <a:t>有序表</a:t>
            </a:r>
            <a:r>
              <a:rPr lang="zh-CN" altLang="en-US" sz="2000" dirty="0" smtClean="0">
                <a:solidFill>
                  <a:srgbClr val="C00000"/>
                </a:solidFill>
                <a:latin typeface="楷体" pitchFamily="49" charset="-122"/>
                <a:ea typeface="楷体" pitchFamily="49" charset="-122"/>
              </a:rPr>
              <a:t>可以用折半查找算法查找元素，</a:t>
            </a:r>
            <a:r>
              <a:rPr lang="zh-CN" altLang="en-US" sz="2000" b="1" dirty="0" smtClean="0">
                <a:solidFill>
                  <a:srgbClr val="C00000"/>
                </a:solidFill>
                <a:latin typeface="楷体" pitchFamily="49" charset="-122"/>
                <a:ea typeface="楷体" pitchFamily="49" charset="-122"/>
              </a:rPr>
              <a:t>查找效率高</a:t>
            </a:r>
            <a:r>
              <a:rPr lang="zh-CN" altLang="en-US" sz="2000" dirty="0" smtClean="0">
                <a:solidFill>
                  <a:srgbClr val="C00000"/>
                </a:solidFill>
                <a:latin typeface="楷体" pitchFamily="49" charset="-122"/>
                <a:ea typeface="楷体" pitchFamily="49" charset="-122"/>
              </a:rPr>
              <a:t>。</a:t>
            </a:r>
            <a:endParaRPr lang="zh-CN" altLang="en-US" sz="2000" dirty="0">
              <a:solidFill>
                <a:srgbClr val="C00000"/>
              </a:solidFill>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41</a:t>
            </a:fld>
            <a:endParaRPr lang="en-US" altLang="zh-CN"/>
          </a:p>
        </p:txBody>
      </p:sp>
      <p:sp>
        <p:nvSpPr>
          <p:cNvPr id="5" name="内容占位符 2"/>
          <p:cNvSpPr txBox="1">
            <a:spLocks/>
          </p:cNvSpPr>
          <p:nvPr/>
        </p:nvSpPr>
        <p:spPr bwMode="auto">
          <a:xfrm>
            <a:off x="4644008" y="1412776"/>
            <a:ext cx="3234060" cy="455612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smtClean="0"/>
              <a:t>缺</a:t>
            </a:r>
            <a:r>
              <a:rPr kumimoji="0" lang="zh-CN" altLang="en-US" sz="2400" b="1" i="0" u="none" strike="noStrike" kern="0" cap="none" spc="0" normalizeH="0" baseline="0" noProof="0" dirty="0" smtClean="0">
                <a:ln>
                  <a:noFill/>
                </a:ln>
                <a:effectLst/>
                <a:uLnTx/>
                <a:uFillTx/>
                <a:latin typeface="+mn-lt"/>
                <a:ea typeface="+mn-ea"/>
                <a:cs typeface="+mn-cs"/>
              </a:rPr>
              <a:t>点</a:t>
            </a:r>
            <a:endParaRPr kumimoji="0" lang="en-US" altLang="zh-CN" sz="2400" b="1" i="0" u="none" strike="noStrike" kern="0" cap="none" spc="0" normalizeH="0" baseline="0" noProof="0" dirty="0" smtClean="0">
              <a:ln>
                <a:noFill/>
              </a:ln>
              <a:effectLst/>
              <a:uLnTx/>
              <a:uFillTx/>
              <a:latin typeface="+mn-lt"/>
              <a:ea typeface="+mn-ea"/>
              <a:cs typeface="+mn-cs"/>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smtClean="0">
                <a:latin typeface="楷体" pitchFamily="49" charset="-122"/>
                <a:ea typeface="楷体" pitchFamily="49" charset="-122"/>
              </a:rPr>
              <a:t>存储空间需要事先分配</a:t>
            </a:r>
            <a:endParaRPr lang="en-US" altLang="zh-CN" sz="2000" kern="0" dirty="0" smtClean="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smtClean="0">
                <a:latin typeface="楷体" pitchFamily="49" charset="-122"/>
                <a:ea typeface="楷体" pitchFamily="49" charset="-122"/>
              </a:rPr>
              <a:t>需要一片地址连续的存储空间（容易造成表空间不够或浪费）</a:t>
            </a:r>
            <a:endParaRPr lang="en-US" altLang="zh-CN" sz="2000" kern="0" dirty="0" smtClean="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kumimoji="0" lang="zh-CN" altLang="en-US" sz="2000" b="1" i="0" u="none" strike="noStrike" kern="0" cap="none" spc="0" normalizeH="0" baseline="0" noProof="0" dirty="0" smtClean="0">
                <a:ln>
                  <a:noFill/>
                </a:ln>
                <a:effectLst/>
                <a:uLnTx/>
                <a:uFillTx/>
                <a:latin typeface="楷体" pitchFamily="49" charset="-122"/>
                <a:ea typeface="楷体" pitchFamily="49" charset="-122"/>
              </a:rPr>
              <a:t>插入和删除操作需要移动大量元素</a:t>
            </a:r>
            <a:r>
              <a:rPr kumimoji="0" lang="zh-CN" altLang="en-US" sz="2000" b="0" i="0" u="none" strike="noStrike" kern="0" cap="none" spc="0" normalizeH="0" baseline="0" noProof="0" dirty="0" smtClean="0">
                <a:ln>
                  <a:noFill/>
                </a:ln>
                <a:effectLst/>
                <a:uLnTx/>
                <a:uFillTx/>
                <a:latin typeface="楷体" pitchFamily="49" charset="-122"/>
                <a:ea typeface="楷体" pitchFamily="49" charset="-122"/>
              </a:rPr>
              <a:t>，效率低。</a:t>
            </a:r>
            <a:endParaRPr kumimoji="0" lang="en-US" altLang="zh-CN" sz="2000" b="0" i="0" u="none" strike="noStrike" kern="0" cap="none" spc="0" normalizeH="0" baseline="0" noProof="0" dirty="0" smtClean="0">
              <a:ln>
                <a:noFill/>
              </a:ln>
              <a:effectLst/>
              <a:uLnTx/>
              <a:uFillTx/>
              <a:latin typeface="楷体" pitchFamily="49" charset="-122"/>
              <a:ea typeface="楷体" pitchFamily="49" charset="-122"/>
            </a:endParaRPr>
          </a:p>
          <a:p>
            <a:pPr marL="690563" marR="0" lvl="1" indent="-296863" algn="l" defTabSz="914400" rtl="0" eaLnBrk="1" fontAlgn="base" latinLnBrk="0" hangingPunct="1">
              <a:lnSpc>
                <a:spcPct val="90000"/>
              </a:lnSpc>
              <a:spcBef>
                <a:spcPct val="60000"/>
              </a:spcBef>
              <a:spcAft>
                <a:spcPct val="0"/>
              </a:spcAft>
              <a:buClr>
                <a:srgbClr val="D60093"/>
              </a:buClr>
              <a:buSzPct val="65000"/>
              <a:buFont typeface="Wingdings" pitchFamily="2" charset="2"/>
              <a:buChar char="l"/>
              <a:tabLst/>
              <a:defRPr/>
            </a:pPr>
            <a:endParaRPr kumimoji="0" lang="zh-CN" altLang="en-US" sz="2000" b="0" i="0" u="none" strike="noStrike" kern="0" cap="none" spc="0" normalizeH="0" baseline="0" noProof="0" dirty="0">
              <a:ln>
                <a:noFill/>
              </a:ln>
              <a:solidFill>
                <a:srgbClr val="C00000"/>
              </a:solidFill>
              <a:effectLst/>
              <a:uLnTx/>
              <a:uFillTx/>
              <a:latin typeface="楷体" pitchFamily="49" charset="-122"/>
              <a:ea typeface="楷体"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476375" y="1341438"/>
            <a:ext cx="6705600" cy="3048000"/>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20"/>
              <a:ext cx="3456" cy="1056"/>
            </a:xfrm>
            <a:prstGeom prst="rect">
              <a:avLst/>
            </a:prstGeom>
            <a:noFill/>
            <a:ln w="9525">
              <a:noFill/>
              <a:miter lim="800000"/>
              <a:headEnd/>
              <a:tailEnd/>
            </a:ln>
          </p:spPr>
          <p:txBody>
            <a:bodyPr lIns="92075" tIns="46038" rIns="92075" bIns="46038"/>
            <a:lstStyle/>
            <a:p>
              <a:pPr marL="342900" indent="-342900" eaLnBrk="1" fontAlgn="base" hangingPunct="1">
                <a:spcBef>
                  <a:spcPct val="0"/>
                </a:spcBef>
                <a:buClr>
                  <a:schemeClr val="tx2"/>
                </a:buClr>
              </a:pPr>
              <a:r>
                <a:rPr kumimoji="1" lang="zh-CN" altLang="en-US" sz="3000" baseline="0">
                  <a:solidFill>
                    <a:srgbClr val="003399"/>
                  </a:solidFill>
                </a:rPr>
                <a:t>1.  </a:t>
              </a:r>
              <a:r>
                <a:rPr kumimoji="1" lang="zh-CN" altLang="en-US" sz="3000" baseline="0">
                  <a:solidFill>
                    <a:srgbClr val="003399"/>
                  </a:solidFill>
                  <a:ea typeface="幼圆" pitchFamily="49" charset="-122"/>
                </a:rPr>
                <a:t>线性链表的构造原理</a:t>
              </a:r>
            </a:p>
            <a:p>
              <a:pPr marL="342900" indent="-342900" eaLnBrk="1" fontAlgn="base" hangingPunct="1">
                <a:spcBef>
                  <a:spcPct val="0"/>
                </a:spcBef>
                <a:buClr>
                  <a:schemeClr val="tx2"/>
                </a:buClr>
              </a:pPr>
              <a:r>
                <a:rPr kumimoji="1" lang="zh-CN" altLang="en-US" sz="3000" baseline="0">
                  <a:solidFill>
                    <a:srgbClr val="003399"/>
                  </a:solidFill>
                </a:rPr>
                <a:t>2.  </a:t>
              </a:r>
              <a:r>
                <a:rPr kumimoji="1" lang="zh-CN" altLang="en-US" sz="3000" baseline="0">
                  <a:solidFill>
                    <a:srgbClr val="003399"/>
                  </a:solidFill>
                  <a:ea typeface="幼圆" pitchFamily="49" charset="-122"/>
                </a:rPr>
                <a:t>几个常用符号的说明</a:t>
              </a:r>
            </a:p>
            <a:p>
              <a:pPr marL="342900" indent="-342900" eaLnBrk="1" fontAlgn="base" hangingPunct="1">
                <a:spcBef>
                  <a:spcPct val="0"/>
                </a:spcBef>
                <a:buClr>
                  <a:schemeClr val="tx2"/>
                </a:buClr>
              </a:pPr>
              <a:r>
                <a:rPr kumimoji="1" lang="zh-CN" altLang="en-US" sz="3000" baseline="0">
                  <a:solidFill>
                    <a:srgbClr val="003399"/>
                  </a:solidFill>
                </a:rPr>
                <a:t>3.  </a:t>
              </a:r>
              <a:r>
                <a:rPr kumimoji="1" lang="zh-CN" altLang="en-US" sz="3000" baseline="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2600" b="0" i="1"/>
            </a:p>
          </p:txBody>
        </p:sp>
        <p:sp>
          <p:nvSpPr>
            <p:cNvPr id="77870" name="Text Box 53"/>
            <p:cNvSpPr txBox="1">
              <a:spLocks noChangeArrowheads="1"/>
            </p:cNvSpPr>
            <p:nvPr/>
          </p:nvSpPr>
          <p:spPr bwMode="auto">
            <a:xfrm>
              <a:off x="1176" y="1354"/>
              <a:ext cx="2124" cy="356"/>
            </a:xfrm>
            <a:prstGeom prst="rect">
              <a:avLst/>
            </a:prstGeom>
            <a:noFill/>
            <a:ln w="12700" cap="sq">
              <a:noFill/>
              <a:miter lim="800000"/>
              <a:headEnd/>
              <a:tailEnd/>
            </a:ln>
          </p:spPr>
          <p:txBody>
            <a:bodyPr>
              <a:spAutoFit/>
            </a:bodyPr>
            <a:lstStyle/>
            <a:p>
              <a:r>
                <a:rPr kumimoji="1" lang="zh-CN" altLang="en-US" sz="3100" i="1" baseline="0">
                  <a:solidFill>
                    <a:srgbClr val="003399"/>
                  </a:solidFill>
                  <a:ea typeface="黑体" pitchFamily="2" charset="-122"/>
                </a:rPr>
                <a:t>将要讨论的内容</a:t>
              </a:r>
              <a:endParaRPr lang="zh-CN" altLang="en-US" sz="3100" i="1">
                <a:solidFill>
                  <a:srgbClr val="003399"/>
                </a:solidFill>
                <a:ea typeface="黑体" pitchFamily="2" charset="-122"/>
              </a:endParaRPr>
            </a:p>
          </p:txBody>
        </p:sp>
      </p:grpSp>
      <p:grpSp>
        <p:nvGrpSpPr>
          <p:cNvPr id="3" name="Group 109"/>
          <p:cNvGrpSpPr>
            <a:grpSpLocks/>
          </p:cNvGrpSpPr>
          <p:nvPr/>
        </p:nvGrpSpPr>
        <p:grpSpPr bwMode="auto">
          <a:xfrm>
            <a:off x="250824" y="260350"/>
            <a:ext cx="6697439" cy="762000"/>
            <a:chOff x="336" y="480"/>
            <a:chExt cx="3348" cy="480"/>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07"/>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600" baseline="0" dirty="0">
                  <a:solidFill>
                    <a:srgbClr val="FF3300"/>
                  </a:solidFill>
                </a:rPr>
                <a:t> </a:t>
              </a:r>
              <a:r>
                <a:rPr kumimoji="1" lang="zh-CN" altLang="en-US" sz="3600" b="1" baseline="0" dirty="0">
                  <a:solidFill>
                    <a:srgbClr val="FF3300"/>
                  </a:solidFill>
                </a:rPr>
                <a:t>2.3  </a:t>
              </a:r>
              <a:r>
                <a:rPr kumimoji="1" lang="zh-CN" altLang="en-US" sz="3600" b="1" baseline="0" dirty="0" smtClean="0">
                  <a:solidFill>
                    <a:srgbClr val="FF3300"/>
                  </a:solidFill>
                </a:rPr>
                <a:t>线性表的链式存储结构</a:t>
              </a:r>
              <a:endParaRPr kumimoji="1" lang="zh-CN" altLang="en-US" sz="3600" b="1" baseline="0" dirty="0">
                <a:solidFill>
                  <a:srgbClr val="FF3300"/>
                </a:solidFill>
              </a:endParaRPr>
            </a:p>
          </p:txBody>
        </p:sp>
      </p:grpSp>
      <p:grpSp>
        <p:nvGrpSpPr>
          <p:cNvPr id="4" name="Group 147"/>
          <p:cNvGrpSpPr>
            <a:grpSpLocks/>
          </p:cNvGrpSpPr>
          <p:nvPr/>
        </p:nvGrpSpPr>
        <p:grpSpPr bwMode="auto">
          <a:xfrm>
            <a:off x="1446213" y="4164013"/>
            <a:ext cx="7302500" cy="2578100"/>
            <a:chOff x="911" y="2623"/>
            <a:chExt cx="4600" cy="1624"/>
          </a:xfrm>
        </p:grpSpPr>
        <p:grpSp>
          <p:nvGrpSpPr>
            <p:cNvPr id="5" name="Group 111"/>
            <p:cNvGrpSpPr>
              <a:grpSpLocks/>
            </p:cNvGrpSpPr>
            <p:nvPr/>
          </p:nvGrpSpPr>
          <p:grpSpPr bwMode="auto">
            <a:xfrm>
              <a:off x="965" y="2936"/>
              <a:ext cx="4546" cy="575"/>
              <a:chOff x="912" y="2409"/>
              <a:chExt cx="4546" cy="575"/>
            </a:xfrm>
          </p:grpSpPr>
          <p:sp>
            <p:nvSpPr>
              <p:cNvPr id="77849" name="Text Box 112"/>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931"/>
              <a:ext cx="2220" cy="375"/>
              <a:chOff x="996" y="3513"/>
              <a:chExt cx="2220" cy="375"/>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513"/>
                <a:ext cx="2208" cy="339"/>
                <a:chOff x="924" y="1680"/>
                <a:chExt cx="2208" cy="339"/>
              </a:xfrm>
            </p:grpSpPr>
            <p:sp>
              <p:nvSpPr>
                <p:cNvPr id="77837" name="Rectangle 137"/>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38" name="Rectangle 138"/>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77839" name="Rectangle 139"/>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77840" name="Rectangle 140"/>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77841" name="Rectangle 141"/>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77842" name="Rectangle 142"/>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298"/>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(1)</a:t>
              </a:r>
              <a:r>
                <a:rPr lang="zh-CN" altLang="en-US" sz="2500" baseline="0">
                  <a:solidFill>
                    <a:srgbClr val="000099"/>
                  </a:solidFill>
                  <a:latin typeface="幼圆" pitchFamily="49" charset="-122"/>
                  <a:ea typeface="幼圆" pitchFamily="49" charset="-122"/>
                </a:rPr>
                <a:t>  静态分配内存</a:t>
              </a:r>
            </a:p>
          </p:txBody>
        </p:sp>
        <p:sp>
          <p:nvSpPr>
            <p:cNvPr id="77832" name="Text Box 144"/>
            <p:cNvSpPr txBox="1">
              <a:spLocks noChangeArrowheads="1"/>
            </p:cNvSpPr>
            <p:nvPr/>
          </p:nvSpPr>
          <p:spPr bwMode="auto">
            <a:xfrm>
              <a:off x="975" y="3719"/>
              <a:ext cx="1788" cy="298"/>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(2)</a:t>
              </a:r>
              <a:r>
                <a:rPr lang="zh-CN" altLang="en-US" sz="2500" baseline="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276"/>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a:t>
              </a:r>
              <a:r>
                <a:rPr lang="zh-CN" altLang="en-US" sz="2500" baseline="0" dirty="0" smtClean="0">
                  <a:solidFill>
                    <a:srgbClr val="000099"/>
                  </a:solidFill>
                  <a:latin typeface="幼圆" pitchFamily="49" charset="-122"/>
                  <a:ea typeface="幼圆" pitchFamily="49" charset="-122"/>
                </a:rPr>
                <a:t>插入和删除操作</a:t>
              </a:r>
              <a:r>
                <a:rPr lang="zh-CN" altLang="en-US" sz="2500" baseline="0" dirty="0">
                  <a:solidFill>
                    <a:srgbClr val="000099"/>
                  </a:solidFill>
                  <a:latin typeface="幼圆" pitchFamily="49" charset="-122"/>
                  <a:ea typeface="幼圆" pitchFamily="49" charset="-122"/>
                </a:rPr>
                <a:t>时效较低</a:t>
              </a:r>
            </a:p>
          </p:txBody>
        </p:sp>
        <p:sp>
          <p:nvSpPr>
            <p:cNvPr id="77834" name="Text Box 146"/>
            <p:cNvSpPr txBox="1">
              <a:spLocks noChangeArrowheads="1"/>
            </p:cNvSpPr>
            <p:nvPr/>
          </p:nvSpPr>
          <p:spPr bwMode="auto">
            <a:xfrm>
              <a:off x="911" y="2623"/>
              <a:ext cx="1969" cy="291"/>
            </a:xfrm>
            <a:prstGeom prst="rect">
              <a:avLst/>
            </a:prstGeom>
            <a:noFill/>
            <a:ln w="9525">
              <a:noFill/>
              <a:miter lim="800000"/>
              <a:headEnd/>
              <a:tailEnd/>
            </a:ln>
          </p:spPr>
          <p:txBody>
            <a:bodyPr wrap="square">
              <a:spAutoFit/>
            </a:bodyPr>
            <a:lstStyle/>
            <a:p>
              <a:r>
                <a:rPr lang="zh-CN" altLang="en-US" sz="24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715963" y="960438"/>
            <a:ext cx="8104187" cy="1676400"/>
            <a:chOff x="451" y="605"/>
            <a:chExt cx="5105" cy="1056"/>
          </a:xfrm>
        </p:grpSpPr>
        <p:sp>
          <p:nvSpPr>
            <p:cNvPr id="78965" name="Rectangle 3"/>
            <p:cNvSpPr>
              <a:spLocks noChangeArrowheads="1"/>
            </p:cNvSpPr>
            <p:nvPr/>
          </p:nvSpPr>
          <p:spPr bwMode="auto">
            <a:xfrm>
              <a:off x="451" y="605"/>
              <a:ext cx="4932"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2600">
                <a:solidFill>
                  <a:srgbClr val="003399"/>
                </a:solidFill>
              </a:endParaRPr>
            </a:p>
          </p:txBody>
        </p:sp>
        <p:sp>
          <p:nvSpPr>
            <p:cNvPr id="78966" name="Text Box 4"/>
            <p:cNvSpPr txBox="1">
              <a:spLocks noChangeArrowheads="1"/>
            </p:cNvSpPr>
            <p:nvPr/>
          </p:nvSpPr>
          <p:spPr bwMode="auto">
            <a:xfrm>
              <a:off x="612" y="707"/>
              <a:ext cx="4944"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    用一组地址任意的存储单元(连续的或不连</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续的)依次存储表中各个数据元素, 数据元素之</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间的逻辑关系通过     间接地反映出来。</a:t>
              </a:r>
              <a:endParaRPr kumimoji="1" lang="zh-CN" altLang="en-US" sz="2700" b="0" baseline="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337" y="1144"/>
              <a:ext cx="818"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400" baseline="0">
                  <a:solidFill>
                    <a:srgbClr val="FF3300"/>
                  </a:solidFill>
                  <a:ea typeface="黑体" pitchFamily="2" charset="-122"/>
                </a:rPr>
                <a:t>指针</a:t>
              </a:r>
            </a:p>
          </p:txBody>
        </p:sp>
      </p:grpSp>
      <p:sp>
        <p:nvSpPr>
          <p:cNvPr id="509958" name="Text Box 6"/>
          <p:cNvSpPr txBox="1">
            <a:spLocks noChangeArrowheads="1"/>
          </p:cNvSpPr>
          <p:nvPr/>
        </p:nvSpPr>
        <p:spPr bwMode="auto">
          <a:xfrm>
            <a:off x="2154238" y="2735263"/>
            <a:ext cx="5657850" cy="549275"/>
          </a:xfrm>
          <a:prstGeom prst="rect">
            <a:avLst/>
          </a:prstGeom>
          <a:noFill/>
          <a:ln w="9525">
            <a:noFill/>
            <a:miter lim="800000"/>
            <a:headEnd/>
            <a:tailEnd/>
          </a:ln>
        </p:spPr>
        <p:txBody>
          <a:bodyPr>
            <a:spAutoFit/>
          </a:bodyPr>
          <a:lstStyle/>
          <a:p>
            <a:r>
              <a:rPr lang="zh-CN" altLang="en-US" sz="3000" baseline="0">
                <a:solidFill>
                  <a:srgbClr val="003399"/>
                </a:solidFill>
                <a:ea typeface="宋体" charset="-122"/>
              </a:rPr>
              <a:t>( </a:t>
            </a:r>
            <a:r>
              <a:rPr lang="en-US" altLang="zh-CN" sz="3000" baseline="0">
                <a:solidFill>
                  <a:srgbClr val="003399"/>
                </a:solidFill>
                <a:ea typeface="宋体" charset="-122"/>
              </a:rPr>
              <a:t>a</a:t>
            </a:r>
            <a:r>
              <a:rPr lang="en-US" altLang="zh-CN" sz="3000" baseline="-46000">
                <a:solidFill>
                  <a:srgbClr val="003399"/>
                </a:solidFill>
                <a:ea typeface="宋体" charset="-122"/>
              </a:rPr>
              <a:t>1</a:t>
            </a:r>
            <a:r>
              <a:rPr lang="en-US" altLang="zh-CN" sz="3000" baseline="0">
                <a:solidFill>
                  <a:srgbClr val="003399"/>
                </a:solidFill>
                <a:ea typeface="宋体" charset="-122"/>
              </a:rPr>
              <a:t>,  a</a:t>
            </a:r>
            <a:r>
              <a:rPr lang="en-US" altLang="zh-CN" sz="3000" baseline="-46000">
                <a:solidFill>
                  <a:srgbClr val="003399"/>
                </a:solidFill>
                <a:ea typeface="宋体" charset="-122"/>
              </a:rPr>
              <a:t>2</a:t>
            </a:r>
            <a:r>
              <a:rPr lang="en-US" altLang="zh-CN" sz="3000" baseline="0">
                <a:solidFill>
                  <a:srgbClr val="003399"/>
                </a:solidFill>
                <a:ea typeface="宋体" charset="-122"/>
              </a:rPr>
              <a:t>,  a</a:t>
            </a:r>
            <a:r>
              <a:rPr lang="en-US" altLang="zh-CN" sz="3000" baseline="-46000">
                <a:solidFill>
                  <a:srgbClr val="003399"/>
                </a:solidFill>
                <a:ea typeface="宋体" charset="-122"/>
              </a:rPr>
              <a:t>3</a:t>
            </a:r>
            <a:r>
              <a:rPr lang="en-US" altLang="zh-CN" sz="3000" baseline="0">
                <a:solidFill>
                  <a:srgbClr val="003399"/>
                </a:solidFill>
                <a:ea typeface="宋体" charset="-122"/>
              </a:rPr>
              <a:t>,  a</a:t>
            </a:r>
            <a:r>
              <a:rPr lang="en-US" altLang="zh-CN" sz="3000" baseline="-46000">
                <a:solidFill>
                  <a:srgbClr val="003399"/>
                </a:solidFill>
                <a:ea typeface="宋体" charset="-122"/>
              </a:rPr>
              <a:t>4</a:t>
            </a:r>
            <a:r>
              <a:rPr lang="en-US" altLang="zh-CN" sz="3000" baseline="0">
                <a:solidFill>
                  <a:srgbClr val="003399"/>
                </a:solidFill>
                <a:ea typeface="宋体" charset="-122"/>
              </a:rPr>
              <a:t>,  </a:t>
            </a:r>
            <a:r>
              <a:rPr lang="en-US" altLang="zh-CN" sz="3000" baseline="0">
                <a:solidFill>
                  <a:srgbClr val="003399"/>
                </a:solidFill>
                <a:ea typeface="宋体" charset="-122"/>
                <a:cs typeface="Times New Roman" pitchFamily="18" charset="0"/>
              </a:rPr>
              <a:t>… , </a:t>
            </a:r>
            <a:r>
              <a:rPr lang="en-US" altLang="zh-CN" sz="3000" baseline="0">
                <a:solidFill>
                  <a:srgbClr val="003399"/>
                </a:solidFill>
                <a:ea typeface="宋体" charset="-122"/>
              </a:rPr>
              <a:t>a</a:t>
            </a:r>
            <a:r>
              <a:rPr lang="en-US" altLang="zh-CN" sz="3000" baseline="-46000">
                <a:solidFill>
                  <a:srgbClr val="003399"/>
                </a:solidFill>
                <a:ea typeface="宋体" charset="-122"/>
              </a:rPr>
              <a:t>n-1</a:t>
            </a:r>
            <a:r>
              <a:rPr lang="en-US" altLang="zh-CN" sz="3000" baseline="0">
                <a:solidFill>
                  <a:srgbClr val="003399"/>
                </a:solidFill>
                <a:ea typeface="宋体" charset="-122"/>
              </a:rPr>
              <a:t>,  a</a:t>
            </a:r>
            <a:r>
              <a:rPr lang="en-US" altLang="zh-CN" sz="3000" baseline="-46000">
                <a:solidFill>
                  <a:srgbClr val="003399"/>
                </a:solidFill>
                <a:ea typeface="宋体" charset="-122"/>
              </a:rPr>
              <a:t>n </a:t>
            </a:r>
            <a:r>
              <a:rPr lang="en-US" altLang="zh-CN" sz="3000" baseline="0">
                <a:solidFill>
                  <a:srgbClr val="003399"/>
                </a:solidFill>
                <a:ea typeface="宋体" charset="-122"/>
              </a:rPr>
              <a:t>)</a:t>
            </a:r>
          </a:p>
        </p:txBody>
      </p:sp>
      <p:grpSp>
        <p:nvGrpSpPr>
          <p:cNvPr id="3" name="Group 7"/>
          <p:cNvGrpSpPr>
            <a:grpSpLocks/>
          </p:cNvGrpSpPr>
          <p:nvPr/>
        </p:nvGrpSpPr>
        <p:grpSpPr bwMode="auto">
          <a:xfrm>
            <a:off x="609600" y="4030663"/>
            <a:ext cx="8096250" cy="533400"/>
            <a:chOff x="384" y="2688"/>
            <a:chExt cx="5100" cy="336"/>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176" y="2688"/>
              <a:ext cx="308" cy="288"/>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776288" y="3935413"/>
            <a:ext cx="1093787" cy="963612"/>
            <a:chOff x="475" y="2631"/>
            <a:chExt cx="689" cy="607"/>
          </a:xfrm>
        </p:grpSpPr>
        <p:grpSp>
          <p:nvGrpSpPr>
            <p:cNvPr id="5" name="Group 42"/>
            <p:cNvGrpSpPr>
              <a:grpSpLocks/>
            </p:cNvGrpSpPr>
            <p:nvPr/>
          </p:nvGrpSpPr>
          <p:grpSpPr bwMode="auto">
            <a:xfrm>
              <a:off x="540" y="2631"/>
              <a:ext cx="624" cy="393"/>
              <a:chOff x="540" y="2631"/>
              <a:chExt cx="624" cy="393"/>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686" y="2631"/>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2</a:t>
                </a:r>
              </a:p>
            </p:txBody>
          </p:sp>
        </p:grpSp>
        <p:sp>
          <p:nvSpPr>
            <p:cNvPr id="78929" name="Text Box 45"/>
            <p:cNvSpPr txBox="1">
              <a:spLocks noChangeArrowheads="1"/>
            </p:cNvSpPr>
            <p:nvPr/>
          </p:nvSpPr>
          <p:spPr bwMode="auto">
            <a:xfrm>
              <a:off x="47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2</a:t>
              </a:r>
            </a:p>
          </p:txBody>
        </p:sp>
      </p:grpSp>
      <p:grpSp>
        <p:nvGrpSpPr>
          <p:cNvPr id="6" name="Group 46"/>
          <p:cNvGrpSpPr>
            <a:grpSpLocks/>
          </p:cNvGrpSpPr>
          <p:nvPr/>
        </p:nvGrpSpPr>
        <p:grpSpPr bwMode="auto">
          <a:xfrm>
            <a:off x="2754313" y="3935413"/>
            <a:ext cx="1131887" cy="968375"/>
            <a:chOff x="1735" y="2628"/>
            <a:chExt cx="713" cy="610"/>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46"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1</a:t>
              </a:r>
            </a:p>
          </p:txBody>
        </p:sp>
        <p:sp>
          <p:nvSpPr>
            <p:cNvPr id="78927" name="Text Box 49"/>
            <p:cNvSpPr txBox="1">
              <a:spLocks noChangeArrowheads="1"/>
            </p:cNvSpPr>
            <p:nvPr/>
          </p:nvSpPr>
          <p:spPr bwMode="auto">
            <a:xfrm>
              <a:off x="173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1</a:t>
              </a:r>
            </a:p>
          </p:txBody>
        </p:sp>
      </p:grpSp>
      <p:grpSp>
        <p:nvGrpSpPr>
          <p:cNvPr id="7" name="Group 50"/>
          <p:cNvGrpSpPr>
            <a:grpSpLocks/>
          </p:cNvGrpSpPr>
          <p:nvPr/>
        </p:nvGrpSpPr>
        <p:grpSpPr bwMode="auto">
          <a:xfrm>
            <a:off x="4602163" y="3935413"/>
            <a:ext cx="1150937" cy="987425"/>
            <a:chOff x="2911" y="2628"/>
            <a:chExt cx="725" cy="622"/>
          </a:xfrm>
        </p:grpSpPr>
        <p:grpSp>
          <p:nvGrpSpPr>
            <p:cNvPr id="8" name="Group 51"/>
            <p:cNvGrpSpPr>
              <a:grpSpLocks/>
            </p:cNvGrpSpPr>
            <p:nvPr/>
          </p:nvGrpSpPr>
          <p:grpSpPr bwMode="auto">
            <a:xfrm>
              <a:off x="2964" y="2628"/>
              <a:ext cx="672" cy="393"/>
              <a:chOff x="2964" y="2640"/>
              <a:chExt cx="672" cy="393"/>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22" y="2640"/>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4</a:t>
                </a:r>
              </a:p>
            </p:txBody>
          </p:sp>
        </p:grpSp>
        <p:sp>
          <p:nvSpPr>
            <p:cNvPr id="78922" name="Text Box 54"/>
            <p:cNvSpPr txBox="1">
              <a:spLocks noChangeArrowheads="1"/>
            </p:cNvSpPr>
            <p:nvPr/>
          </p:nvSpPr>
          <p:spPr bwMode="auto">
            <a:xfrm>
              <a:off x="2911" y="300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4</a:t>
              </a:r>
            </a:p>
          </p:txBody>
        </p:sp>
      </p:grpSp>
      <p:grpSp>
        <p:nvGrpSpPr>
          <p:cNvPr id="9" name="Group 55"/>
          <p:cNvGrpSpPr>
            <a:grpSpLocks/>
          </p:cNvGrpSpPr>
          <p:nvPr/>
        </p:nvGrpSpPr>
        <p:grpSpPr bwMode="auto">
          <a:xfrm>
            <a:off x="6819900" y="3935413"/>
            <a:ext cx="1085850" cy="968375"/>
            <a:chOff x="4296" y="2628"/>
            <a:chExt cx="684" cy="610"/>
          </a:xfrm>
        </p:grpSpPr>
        <p:grpSp>
          <p:nvGrpSpPr>
            <p:cNvPr id="10" name="Group 56"/>
            <p:cNvGrpSpPr>
              <a:grpSpLocks/>
            </p:cNvGrpSpPr>
            <p:nvPr/>
          </p:nvGrpSpPr>
          <p:grpSpPr bwMode="auto">
            <a:xfrm>
              <a:off x="4320" y="2628"/>
              <a:ext cx="660" cy="393"/>
              <a:chOff x="4320" y="2628"/>
              <a:chExt cx="660" cy="393"/>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490"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3</a:t>
                </a:r>
              </a:p>
            </p:txBody>
          </p:sp>
        </p:grpSp>
        <p:sp>
          <p:nvSpPr>
            <p:cNvPr id="78918" name="Text Box 59"/>
            <p:cNvSpPr txBox="1">
              <a:spLocks noChangeArrowheads="1"/>
            </p:cNvSpPr>
            <p:nvPr/>
          </p:nvSpPr>
          <p:spPr bwMode="auto">
            <a:xfrm>
              <a:off x="4296"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3</a:t>
              </a:r>
            </a:p>
          </p:txBody>
        </p:sp>
      </p:grpSp>
      <p:grpSp>
        <p:nvGrpSpPr>
          <p:cNvPr id="11" name="Group 60"/>
          <p:cNvGrpSpPr>
            <a:grpSpLocks/>
          </p:cNvGrpSpPr>
          <p:nvPr/>
        </p:nvGrpSpPr>
        <p:grpSpPr bwMode="auto">
          <a:xfrm>
            <a:off x="3800475" y="4068763"/>
            <a:ext cx="434975" cy="490537"/>
            <a:chOff x="2394" y="2715"/>
            <a:chExt cx="274" cy="309"/>
          </a:xfrm>
        </p:grpSpPr>
        <p:sp>
          <p:nvSpPr>
            <p:cNvPr id="78915" name="Rectangle 61"/>
            <p:cNvSpPr>
              <a:spLocks noChangeArrowheads="1"/>
            </p:cNvSpPr>
            <p:nvPr/>
          </p:nvSpPr>
          <p:spPr bwMode="auto">
            <a:xfrm>
              <a:off x="2394" y="2715"/>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1782763" y="4098925"/>
            <a:ext cx="434975" cy="457200"/>
            <a:chOff x="1116" y="2736"/>
            <a:chExt cx="274" cy="288"/>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16"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3</a:t>
              </a:r>
            </a:p>
          </p:txBody>
        </p:sp>
      </p:grpSp>
      <p:grpSp>
        <p:nvGrpSpPr>
          <p:cNvPr id="13" name="Group 66"/>
          <p:cNvGrpSpPr>
            <a:grpSpLocks/>
          </p:cNvGrpSpPr>
          <p:nvPr/>
        </p:nvGrpSpPr>
        <p:grpSpPr bwMode="auto">
          <a:xfrm>
            <a:off x="7791450" y="4106863"/>
            <a:ext cx="434975" cy="457200"/>
            <a:chOff x="4920" y="2736"/>
            <a:chExt cx="274" cy="288"/>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20"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4</a:t>
              </a:r>
            </a:p>
          </p:txBody>
        </p:sp>
      </p:grpSp>
      <p:grpSp>
        <p:nvGrpSpPr>
          <p:cNvPr id="14" name="Group 69"/>
          <p:cNvGrpSpPr>
            <a:grpSpLocks/>
          </p:cNvGrpSpPr>
          <p:nvPr/>
        </p:nvGrpSpPr>
        <p:grpSpPr bwMode="auto">
          <a:xfrm>
            <a:off x="5707063" y="4106863"/>
            <a:ext cx="407987" cy="457200"/>
            <a:chOff x="3595" y="2736"/>
            <a:chExt cx="257" cy="288"/>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595" y="276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5</a:t>
              </a:r>
            </a:p>
          </p:txBody>
        </p:sp>
      </p:grpSp>
      <p:sp>
        <p:nvSpPr>
          <p:cNvPr id="510024" name="Freeform 72"/>
          <p:cNvSpPr>
            <a:spLocks/>
          </p:cNvSpPr>
          <p:nvPr/>
        </p:nvSpPr>
        <p:spPr bwMode="auto">
          <a:xfrm rot="514381">
            <a:off x="1046163" y="3649663"/>
            <a:ext cx="3067050" cy="641350"/>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anchor="ctr"/>
          <a:lstStyle/>
          <a:p>
            <a:endParaRPr lang="zh-CN" altLang="en-US"/>
          </a:p>
        </p:txBody>
      </p:sp>
      <p:sp>
        <p:nvSpPr>
          <p:cNvPr id="510025" name="Freeform 73"/>
          <p:cNvSpPr>
            <a:spLocks/>
          </p:cNvSpPr>
          <p:nvPr/>
        </p:nvSpPr>
        <p:spPr bwMode="auto">
          <a:xfrm>
            <a:off x="1981200" y="4564063"/>
            <a:ext cx="4953000" cy="685800"/>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6" name="Freeform 74"/>
          <p:cNvSpPr>
            <a:spLocks/>
          </p:cNvSpPr>
          <p:nvPr/>
        </p:nvSpPr>
        <p:spPr bwMode="auto">
          <a:xfrm>
            <a:off x="4508500" y="3649663"/>
            <a:ext cx="3568700" cy="558800"/>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7" name="Text Box 75"/>
          <p:cNvSpPr txBox="1">
            <a:spLocks noChangeArrowheads="1"/>
          </p:cNvSpPr>
          <p:nvPr/>
        </p:nvSpPr>
        <p:spPr bwMode="auto">
          <a:xfrm>
            <a:off x="8070766" y="5842000"/>
            <a:ext cx="312906" cy="492443"/>
          </a:xfrm>
          <a:prstGeom prst="rect">
            <a:avLst/>
          </a:prstGeom>
          <a:noFill/>
          <a:ln w="12700" cap="sq">
            <a:noFill/>
            <a:miter lim="800000"/>
            <a:headEnd/>
            <a:tailEnd/>
          </a:ln>
        </p:spPr>
        <p:txBody>
          <a:bodyPr wrap="none">
            <a:spAutoFit/>
          </a:bodyPr>
          <a:lstStyle/>
          <a:p>
            <a:pPr algn="ctr" fontAlgn="base">
              <a:spcBef>
                <a:spcPct val="0"/>
              </a:spcBef>
            </a:pPr>
            <a:r>
              <a:rPr lang="zh-CN" altLang="en-US" sz="2600" baseline="0" dirty="0">
                <a:ea typeface="宋体" charset="-122"/>
              </a:rPr>
              <a:t>^</a:t>
            </a:r>
          </a:p>
        </p:txBody>
      </p:sp>
      <p:grpSp>
        <p:nvGrpSpPr>
          <p:cNvPr id="15" name="Group 76"/>
          <p:cNvGrpSpPr>
            <a:grpSpLocks/>
          </p:cNvGrpSpPr>
          <p:nvPr/>
        </p:nvGrpSpPr>
        <p:grpSpPr bwMode="auto">
          <a:xfrm>
            <a:off x="1076325" y="5530854"/>
            <a:ext cx="7305675" cy="747713"/>
            <a:chOff x="678" y="3372"/>
            <a:chExt cx="4602" cy="471"/>
          </a:xfrm>
        </p:grpSpPr>
        <p:grpSp>
          <p:nvGrpSpPr>
            <p:cNvPr id="16" name="Group 77"/>
            <p:cNvGrpSpPr>
              <a:grpSpLocks/>
            </p:cNvGrpSpPr>
            <p:nvPr/>
          </p:nvGrpSpPr>
          <p:grpSpPr bwMode="auto">
            <a:xfrm>
              <a:off x="678" y="3372"/>
              <a:ext cx="4602" cy="471"/>
              <a:chOff x="486" y="3528"/>
              <a:chExt cx="4602" cy="471"/>
            </a:xfrm>
          </p:grpSpPr>
          <p:grpSp>
            <p:nvGrpSpPr>
              <p:cNvPr id="17" name="Group 78"/>
              <p:cNvGrpSpPr>
                <a:grpSpLocks/>
              </p:cNvGrpSpPr>
              <p:nvPr/>
            </p:nvGrpSpPr>
            <p:grpSpPr bwMode="auto">
              <a:xfrm>
                <a:off x="486" y="3537"/>
                <a:ext cx="618" cy="462"/>
                <a:chOff x="246" y="3533"/>
                <a:chExt cx="618" cy="462"/>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1</a:t>
                  </a:r>
                </a:p>
              </p:txBody>
            </p:sp>
            <p:sp>
              <p:nvSpPr>
                <p:cNvPr id="78908" name="Rectangle 8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1</a:t>
                  </a:r>
                </a:p>
              </p:txBody>
            </p:sp>
          </p:grpSp>
          <p:grpSp>
            <p:nvGrpSpPr>
              <p:cNvPr id="18" name="Group 83"/>
              <p:cNvGrpSpPr>
                <a:grpSpLocks/>
              </p:cNvGrpSpPr>
              <p:nvPr/>
            </p:nvGrpSpPr>
            <p:grpSpPr bwMode="auto">
              <a:xfrm>
                <a:off x="1296" y="3528"/>
                <a:ext cx="618" cy="462"/>
                <a:chOff x="246" y="3533"/>
                <a:chExt cx="618" cy="462"/>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2</a:t>
                  </a:r>
                </a:p>
              </p:txBody>
            </p:sp>
            <p:sp>
              <p:nvSpPr>
                <p:cNvPr id="78904" name="Rectangle 8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2</a:t>
                  </a:r>
                </a:p>
              </p:txBody>
            </p:sp>
          </p:grpSp>
          <p:grpSp>
            <p:nvGrpSpPr>
              <p:cNvPr id="19" name="Group 88"/>
              <p:cNvGrpSpPr>
                <a:grpSpLocks/>
              </p:cNvGrpSpPr>
              <p:nvPr/>
            </p:nvGrpSpPr>
            <p:grpSpPr bwMode="auto">
              <a:xfrm>
                <a:off x="2112" y="3528"/>
                <a:ext cx="618" cy="462"/>
                <a:chOff x="246" y="3533"/>
                <a:chExt cx="618" cy="462"/>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3</a:t>
                  </a:r>
                </a:p>
              </p:txBody>
            </p:sp>
            <p:sp>
              <p:nvSpPr>
                <p:cNvPr id="78900" name="Rectangle 9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3</a:t>
                  </a:r>
                </a:p>
              </p:txBody>
            </p:sp>
          </p:grpSp>
          <p:grpSp>
            <p:nvGrpSpPr>
              <p:cNvPr id="20" name="Group 93"/>
              <p:cNvGrpSpPr>
                <a:grpSpLocks/>
              </p:cNvGrpSpPr>
              <p:nvPr/>
            </p:nvGrpSpPr>
            <p:grpSpPr bwMode="auto">
              <a:xfrm>
                <a:off x="2934" y="3528"/>
                <a:ext cx="618" cy="462"/>
                <a:chOff x="246" y="3533"/>
                <a:chExt cx="618" cy="462"/>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8896" name="Rectangle 9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4</a:t>
                  </a:r>
                </a:p>
              </p:txBody>
            </p:sp>
          </p:grpSp>
          <p:grpSp>
            <p:nvGrpSpPr>
              <p:cNvPr id="21" name="Group 98"/>
              <p:cNvGrpSpPr>
                <a:grpSpLocks/>
              </p:cNvGrpSpPr>
              <p:nvPr/>
            </p:nvGrpSpPr>
            <p:grpSpPr bwMode="auto">
              <a:xfrm>
                <a:off x="4468" y="3537"/>
                <a:ext cx="620" cy="462"/>
                <a:chOff x="244" y="3533"/>
                <a:chExt cx="620" cy="462"/>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8892" name="Rectangle 10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12" y="3465"/>
              <a:ext cx="340"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accent2"/>
                  </a:solidFill>
                  <a:ea typeface="宋体" charset="-122"/>
                  <a:cs typeface="Times New Roman" pitchFamily="18" charset="0"/>
                </a:rPr>
                <a:t>…</a:t>
              </a:r>
              <a:endParaRPr lang="zh-CN" altLang="en-US" sz="2800" baseline="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457200" y="5130800"/>
            <a:ext cx="685800" cy="762000"/>
            <a:chOff x="144" y="3216"/>
            <a:chExt cx="432" cy="480"/>
          </a:xfrm>
        </p:grpSpPr>
        <p:sp>
          <p:nvSpPr>
            <p:cNvPr id="78875" name="Text Box 110"/>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304800" y="227013"/>
            <a:ext cx="5605463" cy="609600"/>
            <a:chOff x="240" y="192"/>
            <a:chExt cx="2064" cy="384"/>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2600"/>
            </a:p>
          </p:txBody>
        </p:sp>
        <p:sp>
          <p:nvSpPr>
            <p:cNvPr id="78874" name="Rectangle 114"/>
            <p:cNvSpPr>
              <a:spLocks noChangeArrowheads="1"/>
            </p:cNvSpPr>
            <p:nvPr/>
          </p:nvSpPr>
          <p:spPr bwMode="auto">
            <a:xfrm>
              <a:off x="432" y="192"/>
              <a:ext cx="1797" cy="368"/>
            </a:xfrm>
            <a:prstGeom prst="rect">
              <a:avLst/>
            </a:prstGeom>
            <a:noFill/>
            <a:ln w="12700" cap="sq">
              <a:noFill/>
              <a:miter lim="800000"/>
              <a:headEnd/>
              <a:tailEnd/>
            </a:ln>
          </p:spPr>
          <p:txBody>
            <a:bodyPr>
              <a:spAutoFit/>
            </a:bodyPr>
            <a:lstStyle/>
            <a:p>
              <a:pPr fontAlgn="base">
                <a:spcBef>
                  <a:spcPct val="0"/>
                </a:spcBef>
              </a:pPr>
              <a:r>
                <a:rPr kumimoji="1" lang="zh-CN" altLang="zh-CN" sz="3200" baseline="0">
                  <a:solidFill>
                    <a:srgbClr val="003399"/>
                  </a:solidFill>
                  <a:latin typeface="幼圆" pitchFamily="49" charset="-122"/>
                  <a:ea typeface="幼圆" pitchFamily="49" charset="-122"/>
                </a:rPr>
                <a:t>一.</a:t>
              </a:r>
              <a:r>
                <a:rPr kumimoji="1" lang="zh-CN" altLang="en-US" sz="3200" baseline="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5867400" y="4354513"/>
            <a:ext cx="2711450" cy="900112"/>
            <a:chOff x="3696" y="2652"/>
            <a:chExt cx="1708" cy="567"/>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064" y="2892"/>
              <a:ext cx="340" cy="327"/>
            </a:xfrm>
            <a:prstGeom prst="rect">
              <a:avLst/>
            </a:prstGeom>
            <a:noFill/>
            <a:ln w="12700" cap="sq">
              <a:noFill/>
              <a:miter lim="800000"/>
              <a:headEnd/>
              <a:tailEnd/>
            </a:ln>
          </p:spPr>
          <p:txBody>
            <a:bodyPr wrap="none">
              <a:spAutoFit/>
            </a:bodyPr>
            <a:lstStyle/>
            <a:p>
              <a:pPr algn="ctr"/>
              <a:r>
                <a:rPr lang="zh-CN" altLang="en-US" sz="2800" baseline="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250825" y="4941888"/>
            <a:ext cx="1008063" cy="91440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anchor="ctr"/>
          <a:lstStyle/>
          <a:p>
            <a:endParaRPr lang="zh-CN" altLang="en-US"/>
          </a:p>
        </p:txBody>
      </p:sp>
      <p:sp>
        <p:nvSpPr>
          <p:cNvPr id="510074" name="Text Box 122"/>
          <p:cNvSpPr txBox="1">
            <a:spLocks noChangeArrowheads="1"/>
          </p:cNvSpPr>
          <p:nvPr/>
        </p:nvSpPr>
        <p:spPr bwMode="auto">
          <a:xfrm>
            <a:off x="7983538" y="6242050"/>
            <a:ext cx="923925" cy="412750"/>
          </a:xfrm>
          <a:prstGeom prst="rect">
            <a:avLst/>
          </a:prstGeom>
          <a:noFill/>
          <a:ln w="9525">
            <a:noFill/>
            <a:miter lim="800000"/>
            <a:headEnd/>
            <a:tailEnd/>
          </a:ln>
        </p:spPr>
        <p:txBody>
          <a:bodyPr wrap="none">
            <a:spAutoFit/>
          </a:bodyPr>
          <a:lstStyle/>
          <a:p>
            <a:r>
              <a:rPr lang="en-US" altLang="zh-CN" sz="3200">
                <a:solidFill>
                  <a:schemeClr val="bg1"/>
                </a:solidFill>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10024"/>
                                        </p:tgtEl>
                                        <p:attrNameLst>
                                          <p:attrName>style.visibility</p:attrName>
                                        </p:attrNameLst>
                                      </p:cBhvr>
                                      <p:to>
                                        <p:strVal val="visible"/>
                                      </p:to>
                                    </p:set>
                                    <p:animEffect transition="in" filter="wipe(right)">
                                      <p:cBhvr>
                                        <p:cTn id="41" dur="500"/>
                                        <p:tgtEl>
                                          <p:spTgt spid="5100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0025"/>
                                        </p:tgtEl>
                                        <p:attrNameLst>
                                          <p:attrName>style.visibility</p:attrName>
                                        </p:attrNameLst>
                                      </p:cBhvr>
                                      <p:to>
                                        <p:strVal val="visible"/>
                                      </p:to>
                                    </p:set>
                                    <p:animEffect transition="in" filter="wipe(left)">
                                      <p:cBhvr>
                                        <p:cTn id="46" dur="500"/>
                                        <p:tgtEl>
                                          <p:spTgt spid="5100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10026"/>
                                        </p:tgtEl>
                                        <p:attrNameLst>
                                          <p:attrName>style.visibility</p:attrName>
                                        </p:attrNameLst>
                                      </p:cBhvr>
                                      <p:to>
                                        <p:strVal val="visible"/>
                                      </p:to>
                                    </p:set>
                                    <p:animEffect transition="in" filter="wipe(right)">
                                      <p:cBhvr>
                                        <p:cTn id="51" dur="500"/>
                                        <p:tgtEl>
                                          <p:spTgt spid="5100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righ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10027"/>
                                        </p:tgtEl>
                                        <p:attrNameLst>
                                          <p:attrName>style.visibility</p:attrName>
                                        </p:attrNameLst>
                                      </p:cBhvr>
                                      <p:to>
                                        <p:strVal val="visible"/>
                                      </p:to>
                                    </p:set>
                                    <p:anim calcmode="lin" valueType="num">
                                      <p:cBhvr additive="base">
                                        <p:cTn id="71" dur="500" fill="hold"/>
                                        <p:tgtEl>
                                          <p:spTgt spid="510027"/>
                                        </p:tgtEl>
                                        <p:attrNameLst>
                                          <p:attrName>ppt_x</p:attrName>
                                        </p:attrNameLst>
                                      </p:cBhvr>
                                      <p:tavLst>
                                        <p:tav tm="0">
                                          <p:val>
                                            <p:strVal val="1+#ppt_w/2"/>
                                          </p:val>
                                        </p:tav>
                                        <p:tav tm="100000">
                                          <p:val>
                                            <p:strVal val="#ppt_x"/>
                                          </p:val>
                                        </p:tav>
                                      </p:tavLst>
                                    </p:anim>
                                    <p:anim calcmode="lin" valueType="num">
                                      <p:cBhvr additive="base">
                                        <p:cTn id="72"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10074"/>
                                        </p:tgtEl>
                                        <p:attrNameLst>
                                          <p:attrName>style.visibility</p:attrName>
                                        </p:attrNameLst>
                                      </p:cBhvr>
                                      <p:to>
                                        <p:strVal val="visible"/>
                                      </p:to>
                                    </p:set>
                                    <p:anim calcmode="lin" valueType="num">
                                      <p:cBhvr additive="base">
                                        <p:cTn id="77" dur="500" fill="hold"/>
                                        <p:tgtEl>
                                          <p:spTgt spid="510074"/>
                                        </p:tgtEl>
                                        <p:attrNameLst>
                                          <p:attrName>ppt_x</p:attrName>
                                        </p:attrNameLst>
                                      </p:cBhvr>
                                      <p:tavLst>
                                        <p:tav tm="0">
                                          <p:val>
                                            <p:strVal val="1+#ppt_w/2"/>
                                          </p:val>
                                        </p:tav>
                                        <p:tav tm="100000">
                                          <p:val>
                                            <p:strVal val="#ppt_x"/>
                                          </p:val>
                                        </p:tav>
                                      </p:tavLst>
                                    </p:anim>
                                    <p:anim calcmode="lin" valueType="num">
                                      <p:cBhvr additive="base">
                                        <p:cTn id="78" dur="500" fill="hold"/>
                                        <p:tgtEl>
                                          <p:spTgt spid="51007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288" fill="hold" grpId="0" nodeType="clickEffect">
                                  <p:stCondLst>
                                    <p:cond delay="0"/>
                                  </p:stCondLst>
                                  <p:childTnLst>
                                    <p:set>
                                      <p:cBhvr>
                                        <p:cTn id="87" dur="1" fill="hold">
                                          <p:stCondLst>
                                            <p:cond delay="0"/>
                                          </p:stCondLst>
                                        </p:cTn>
                                        <p:tgtEl>
                                          <p:spTgt spid="510070"/>
                                        </p:tgtEl>
                                        <p:attrNameLst>
                                          <p:attrName>style.visibility</p:attrName>
                                        </p:attrNameLst>
                                      </p:cBhvr>
                                      <p:to>
                                        <p:strVal val="visible"/>
                                      </p:to>
                                    </p:set>
                                    <p:anim calcmode="lin" valueType="num">
                                      <p:cBhvr>
                                        <p:cTn id="88" dur="500" fill="hold"/>
                                        <p:tgtEl>
                                          <p:spTgt spid="510070"/>
                                        </p:tgtEl>
                                        <p:attrNameLst>
                                          <p:attrName>ppt_w</p:attrName>
                                        </p:attrNameLst>
                                      </p:cBhvr>
                                      <p:tavLst>
                                        <p:tav tm="0">
                                          <p:val>
                                            <p:strVal val="4/3*#ppt_w"/>
                                          </p:val>
                                        </p:tav>
                                        <p:tav tm="100000">
                                          <p:val>
                                            <p:strVal val="#ppt_w"/>
                                          </p:val>
                                        </p:tav>
                                      </p:tavLst>
                                    </p:anim>
                                    <p:anim calcmode="lin" valueType="num">
                                      <p:cBhvr>
                                        <p:cTn id="89"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P spid="5100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683568" y="1052736"/>
            <a:ext cx="8229600" cy="1116013"/>
            <a:chOff x="384" y="306"/>
            <a:chExt cx="5184" cy="703"/>
          </a:xfrm>
        </p:grpSpPr>
        <p:sp>
          <p:nvSpPr>
            <p:cNvPr id="79924" name="Rectangle 3"/>
            <p:cNvSpPr>
              <a:spLocks noChangeArrowheads="1"/>
            </p:cNvSpPr>
            <p:nvPr/>
          </p:nvSpPr>
          <p:spPr bwMode="auto">
            <a:xfrm>
              <a:off x="384" y="351"/>
              <a:ext cx="5184" cy="658"/>
            </a:xfrm>
            <a:prstGeom prst="rect">
              <a:avLst/>
            </a:prstGeom>
            <a:noFill/>
            <a:ln w="12700" cap="sq">
              <a:noFill/>
              <a:miter lim="800000"/>
              <a:headEnd/>
              <a:tailEnd/>
            </a:ln>
          </p:spPr>
          <p:txBody>
            <a:bodyPr>
              <a:spAutoFit/>
            </a:bodyPr>
            <a:lstStyle/>
            <a:p>
              <a:pPr>
                <a:lnSpc>
                  <a:spcPct val="120000"/>
                </a:lnSpc>
                <a:spcBef>
                  <a:spcPct val="0"/>
                </a:spcBef>
              </a:pPr>
              <a:r>
                <a:rPr lang="zh-CN" altLang="en-US" sz="2600" baseline="0">
                  <a:solidFill>
                    <a:schemeClr val="bg1"/>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线性表的这种存储结构称为 </a:t>
              </a:r>
              <a:r>
                <a:rPr lang="zh-CN" altLang="en-US" sz="2600" i="1"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，或</a:t>
              </a:r>
            </a:p>
            <a:p>
              <a:pPr>
                <a:lnSpc>
                  <a:spcPct val="120000"/>
                </a:lnSpc>
                <a:spcBef>
                  <a:spcPct val="0"/>
                </a:spcBef>
              </a:pPr>
              <a:r>
                <a:rPr lang="zh-CN" altLang="en-US" sz="2600" baseline="0">
                  <a:solidFill>
                    <a:srgbClr val="000099"/>
                  </a:solidFill>
                  <a:latin typeface="幼圆" pitchFamily="49" charset="-122"/>
                  <a:ea typeface="幼圆" pitchFamily="49" charset="-122"/>
                </a:rPr>
                <a:t>者</a:t>
              </a:r>
              <a:r>
                <a:rPr lang="zh-CN" altLang="en-US" sz="2600" baseline="0">
                  <a:solidFill>
                    <a:schemeClr val="bg1"/>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6856">
              <a:off x="560" y="598"/>
              <a:ext cx="1283" cy="40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600" i="1" baseline="0">
                  <a:solidFill>
                    <a:srgbClr val="FF3300"/>
                  </a:solidFill>
                  <a:ea typeface="黑体" pitchFamily="2" charset="-122"/>
                </a:rPr>
                <a:t>单链表</a:t>
              </a:r>
            </a:p>
          </p:txBody>
        </p:sp>
        <p:sp>
          <p:nvSpPr>
            <p:cNvPr id="79926" name="Text Box 5"/>
            <p:cNvSpPr txBox="1">
              <a:spLocks noChangeArrowheads="1"/>
            </p:cNvSpPr>
            <p:nvPr/>
          </p:nvSpPr>
          <p:spPr bwMode="auto">
            <a:xfrm rot="-8042">
              <a:off x="3395" y="306"/>
              <a:ext cx="1901" cy="404"/>
            </a:xfrm>
            <a:prstGeom prst="rect">
              <a:avLst/>
            </a:prstGeom>
            <a:noFill/>
            <a:ln w="12700" cap="sq">
              <a:noFill/>
              <a:miter lim="800000"/>
              <a:headEnd/>
              <a:tailEnd/>
            </a:ln>
            <a:effectLst>
              <a:outerShdw dist="12700" dir="5400000" algn="ctr" rotWithShape="0">
                <a:schemeClr val="bg1"/>
              </a:outerShdw>
            </a:effectLst>
          </p:spPr>
          <p:txBody>
            <a:bodyPr>
              <a:spAutoFit/>
            </a:bodyPr>
            <a:lstStyle/>
            <a:p>
              <a:pPr fontAlgn="base">
                <a:spcBef>
                  <a:spcPct val="0"/>
                </a:spcBef>
              </a:pPr>
              <a:r>
                <a:rPr lang="zh-CN" altLang="en-US" sz="3600" i="1" baseline="0">
                  <a:solidFill>
                    <a:srgbClr val="FF3300"/>
                  </a:solidFill>
                  <a:ea typeface="黑体" pitchFamily="2" charset="-122"/>
                </a:rPr>
                <a:t>线性链表</a:t>
              </a:r>
            </a:p>
          </p:txBody>
        </p:sp>
      </p:grpSp>
      <p:grpSp>
        <p:nvGrpSpPr>
          <p:cNvPr id="3" name="Group 6"/>
          <p:cNvGrpSpPr>
            <a:grpSpLocks/>
          </p:cNvGrpSpPr>
          <p:nvPr/>
        </p:nvGrpSpPr>
        <p:grpSpPr bwMode="auto">
          <a:xfrm>
            <a:off x="496888" y="2319339"/>
            <a:ext cx="7932738" cy="1185863"/>
            <a:chOff x="192" y="1584"/>
            <a:chExt cx="4997" cy="747"/>
          </a:xfrm>
        </p:grpSpPr>
        <p:grpSp>
          <p:nvGrpSpPr>
            <p:cNvPr id="4" name="Group 7"/>
            <p:cNvGrpSpPr>
              <a:grpSpLocks/>
            </p:cNvGrpSpPr>
            <p:nvPr/>
          </p:nvGrpSpPr>
          <p:grpSpPr bwMode="auto">
            <a:xfrm>
              <a:off x="582" y="1824"/>
              <a:ext cx="4602" cy="471"/>
              <a:chOff x="486" y="3528"/>
              <a:chExt cx="4602" cy="471"/>
            </a:xfrm>
          </p:grpSpPr>
          <p:grpSp>
            <p:nvGrpSpPr>
              <p:cNvPr id="5" name="Group 8"/>
              <p:cNvGrpSpPr>
                <a:grpSpLocks/>
              </p:cNvGrpSpPr>
              <p:nvPr/>
            </p:nvGrpSpPr>
            <p:grpSpPr bwMode="auto">
              <a:xfrm>
                <a:off x="486" y="3537"/>
                <a:ext cx="618" cy="462"/>
                <a:chOff x="246" y="3533"/>
                <a:chExt cx="618" cy="462"/>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1</a:t>
                  </a:r>
                </a:p>
              </p:txBody>
            </p:sp>
            <p:sp>
              <p:nvSpPr>
                <p:cNvPr id="79923" name="Rectangle 1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1</a:t>
                  </a:r>
                </a:p>
              </p:txBody>
            </p:sp>
          </p:grpSp>
          <p:grpSp>
            <p:nvGrpSpPr>
              <p:cNvPr id="6" name="Group 13"/>
              <p:cNvGrpSpPr>
                <a:grpSpLocks/>
              </p:cNvGrpSpPr>
              <p:nvPr/>
            </p:nvGrpSpPr>
            <p:grpSpPr bwMode="auto">
              <a:xfrm>
                <a:off x="1296" y="3528"/>
                <a:ext cx="618" cy="462"/>
                <a:chOff x="246" y="3533"/>
                <a:chExt cx="618" cy="462"/>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2</a:t>
                  </a:r>
                </a:p>
              </p:txBody>
            </p:sp>
            <p:sp>
              <p:nvSpPr>
                <p:cNvPr id="79919" name="Rectangle 1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2</a:t>
                  </a:r>
                </a:p>
              </p:txBody>
            </p:sp>
          </p:grpSp>
          <p:grpSp>
            <p:nvGrpSpPr>
              <p:cNvPr id="7" name="Group 18"/>
              <p:cNvGrpSpPr>
                <a:grpSpLocks/>
              </p:cNvGrpSpPr>
              <p:nvPr/>
            </p:nvGrpSpPr>
            <p:grpSpPr bwMode="auto">
              <a:xfrm>
                <a:off x="2112" y="3528"/>
                <a:ext cx="618" cy="462"/>
                <a:chOff x="246" y="3533"/>
                <a:chExt cx="618" cy="462"/>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3</a:t>
                  </a:r>
                </a:p>
              </p:txBody>
            </p:sp>
            <p:sp>
              <p:nvSpPr>
                <p:cNvPr id="79915" name="Rectangle 2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3</a:t>
                  </a:r>
                </a:p>
              </p:txBody>
            </p:sp>
          </p:grpSp>
          <p:grpSp>
            <p:nvGrpSpPr>
              <p:cNvPr id="8" name="Group 23"/>
              <p:cNvGrpSpPr>
                <a:grpSpLocks/>
              </p:cNvGrpSpPr>
              <p:nvPr/>
            </p:nvGrpSpPr>
            <p:grpSpPr bwMode="auto">
              <a:xfrm>
                <a:off x="2934" y="3528"/>
                <a:ext cx="618" cy="462"/>
                <a:chOff x="246" y="3533"/>
                <a:chExt cx="618" cy="462"/>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9911" name="Rectangle 2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4</a:t>
                  </a:r>
                </a:p>
              </p:txBody>
            </p:sp>
          </p:grpSp>
          <p:grpSp>
            <p:nvGrpSpPr>
              <p:cNvPr id="9" name="Group 28"/>
              <p:cNvGrpSpPr>
                <a:grpSpLocks/>
              </p:cNvGrpSpPr>
              <p:nvPr/>
            </p:nvGrpSpPr>
            <p:grpSpPr bwMode="auto">
              <a:xfrm>
                <a:off x="4468" y="3537"/>
                <a:ext cx="620" cy="462"/>
                <a:chOff x="244" y="3533"/>
                <a:chExt cx="620" cy="462"/>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9907" name="Rectangle 3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30"/>
              <a:chOff x="1008" y="3625"/>
              <a:chExt cx="3504" cy="330"/>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39" y="362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ea typeface="宋体" charset="-122"/>
                    <a:cs typeface="Times New Roman" pitchFamily="18" charset="0"/>
                  </a:rPr>
                  <a:t>…</a:t>
                </a:r>
                <a:endParaRPr lang="zh-CN" altLang="en-US" sz="2800" baseline="0" dirty="0">
                  <a:ea typeface="宋体" charset="-122"/>
                  <a:cs typeface="Times New Roman" pitchFamily="18" charset="0"/>
                </a:endParaRPr>
              </a:p>
            </p:txBody>
          </p:sp>
        </p:grpSp>
        <p:sp>
          <p:nvSpPr>
            <p:cNvPr id="79889" name="Text Box 40"/>
            <p:cNvSpPr txBox="1">
              <a:spLocks noChangeArrowheads="1"/>
            </p:cNvSpPr>
            <p:nvPr/>
          </p:nvSpPr>
          <p:spPr bwMode="auto">
            <a:xfrm>
              <a:off x="4998" y="2040"/>
              <a:ext cx="191"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dirty="0">
                  <a:ea typeface="宋体" charset="-122"/>
                </a:rPr>
                <a:t>^</a:t>
              </a:r>
            </a:p>
          </p:txBody>
        </p:sp>
        <p:grpSp>
          <p:nvGrpSpPr>
            <p:cNvPr id="11" name="Group 41"/>
            <p:cNvGrpSpPr>
              <a:grpSpLocks/>
            </p:cNvGrpSpPr>
            <p:nvPr/>
          </p:nvGrpSpPr>
          <p:grpSpPr bwMode="auto">
            <a:xfrm>
              <a:off x="192" y="1584"/>
              <a:ext cx="432" cy="480"/>
              <a:chOff x="144" y="3216"/>
              <a:chExt cx="432" cy="480"/>
            </a:xfrm>
          </p:grpSpPr>
          <p:sp>
            <p:nvSpPr>
              <p:cNvPr id="79891" name="Text Box 42"/>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1639888" y="4973638"/>
            <a:ext cx="4495800" cy="549275"/>
            <a:chOff x="960" y="2822"/>
            <a:chExt cx="2832" cy="34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sp>
          <p:nvSpPr>
            <p:cNvPr id="79885" name="Text Box 46"/>
            <p:cNvSpPr txBox="1">
              <a:spLocks noChangeArrowheads="1"/>
            </p:cNvSpPr>
            <p:nvPr/>
          </p:nvSpPr>
          <p:spPr bwMode="auto">
            <a:xfrm>
              <a:off x="960" y="2822"/>
              <a:ext cx="1488" cy="346"/>
            </a:xfrm>
            <a:prstGeom prst="rect">
              <a:avLst/>
            </a:prstGeom>
            <a:noFill/>
            <a:ln w="9525">
              <a:noFill/>
              <a:miter lim="800000"/>
              <a:headEnd/>
              <a:tailEnd/>
            </a:ln>
          </p:spPr>
          <p:txBody>
            <a:bodyPr>
              <a:spAutoFit/>
            </a:bodyPr>
            <a:lstStyle/>
            <a:p>
              <a:r>
                <a:rPr lang="zh-CN" altLang="en-US" sz="3000" i="1" baseline="0">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grpSp>
      <p:sp>
        <p:nvSpPr>
          <p:cNvPr id="438320" name="Text Box 48"/>
          <p:cNvSpPr txBox="1">
            <a:spLocks noChangeArrowheads="1"/>
          </p:cNvSpPr>
          <p:nvPr/>
        </p:nvSpPr>
        <p:spPr bwMode="auto">
          <a:xfrm>
            <a:off x="3983038" y="4973638"/>
            <a:ext cx="1238250" cy="457200"/>
          </a:xfrm>
          <a:prstGeom prst="rect">
            <a:avLst/>
          </a:prstGeom>
          <a:noFill/>
          <a:ln w="12700" cap="sq">
            <a:noFill/>
            <a:miter lim="800000"/>
            <a:headEnd/>
            <a:tailEnd/>
          </a:ln>
        </p:spPr>
        <p:txBody>
          <a:bodyPr>
            <a:spAutoFit/>
          </a:bodyPr>
          <a:lstStyle/>
          <a:p>
            <a:pPr fontAlgn="base">
              <a:spcBef>
                <a:spcPct val="0"/>
              </a:spcBef>
            </a:pPr>
            <a:r>
              <a:rPr lang="zh-CN" altLang="en-US" sz="2400" baseline="0">
                <a:solidFill>
                  <a:srgbClr val="002F8C"/>
                </a:solidFill>
                <a:ea typeface="幼圆" pitchFamily="49" charset="-122"/>
              </a:rPr>
              <a:t>数据域</a:t>
            </a:r>
          </a:p>
        </p:txBody>
      </p:sp>
      <p:sp>
        <p:nvSpPr>
          <p:cNvPr id="438321" name="Text Box 49"/>
          <p:cNvSpPr txBox="1">
            <a:spLocks noChangeArrowheads="1"/>
          </p:cNvSpPr>
          <p:nvPr/>
        </p:nvSpPr>
        <p:spPr bwMode="auto">
          <a:xfrm>
            <a:off x="5049838" y="4973638"/>
            <a:ext cx="1466850" cy="457200"/>
          </a:xfrm>
          <a:prstGeom prst="rect">
            <a:avLst/>
          </a:prstGeom>
          <a:noFill/>
          <a:ln w="12700" cap="sq">
            <a:noFill/>
            <a:miter lim="800000"/>
            <a:headEnd/>
            <a:tailEnd/>
          </a:ln>
        </p:spPr>
        <p:txBody>
          <a:bodyPr>
            <a:spAutoFit/>
          </a:bodyPr>
          <a:lstStyle/>
          <a:p>
            <a:pPr fontAlgn="base">
              <a:spcBef>
                <a:spcPct val="0"/>
              </a:spcBef>
            </a:pPr>
            <a:r>
              <a:rPr lang="zh-CN" altLang="en-US" sz="2400" baseline="0">
                <a:solidFill>
                  <a:srgbClr val="002F8C"/>
                </a:solidFill>
                <a:ea typeface="幼圆" pitchFamily="49" charset="-122"/>
              </a:rPr>
              <a:t>指针域</a:t>
            </a:r>
          </a:p>
        </p:txBody>
      </p:sp>
      <p:sp>
        <p:nvSpPr>
          <p:cNvPr id="438322" name="Text Box 50"/>
          <p:cNvSpPr txBox="1">
            <a:spLocks noChangeArrowheads="1"/>
          </p:cNvSpPr>
          <p:nvPr/>
        </p:nvSpPr>
        <p:spPr bwMode="auto">
          <a:xfrm>
            <a:off x="4130675" y="5426075"/>
            <a:ext cx="1090613" cy="519113"/>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data</a:t>
            </a:r>
          </a:p>
        </p:txBody>
      </p:sp>
      <p:sp>
        <p:nvSpPr>
          <p:cNvPr id="438323" name="Text Box 51"/>
          <p:cNvSpPr txBox="1">
            <a:spLocks noChangeArrowheads="1"/>
          </p:cNvSpPr>
          <p:nvPr/>
        </p:nvSpPr>
        <p:spPr bwMode="auto">
          <a:xfrm>
            <a:off x="5219700" y="5430838"/>
            <a:ext cx="1014413" cy="519112"/>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link</a:t>
            </a:r>
          </a:p>
        </p:txBody>
      </p:sp>
      <p:grpSp>
        <p:nvGrpSpPr>
          <p:cNvPr id="13" name="Group 71"/>
          <p:cNvGrpSpPr>
            <a:grpSpLocks/>
          </p:cNvGrpSpPr>
          <p:nvPr/>
        </p:nvGrpSpPr>
        <p:grpSpPr bwMode="auto">
          <a:xfrm>
            <a:off x="4022725" y="4189413"/>
            <a:ext cx="2089150" cy="614362"/>
            <a:chOff x="2468" y="2136"/>
            <a:chExt cx="1316" cy="387"/>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686" y="2136"/>
              <a:ext cx="1010" cy="221"/>
            </a:xfrm>
            <a:prstGeom prst="rect">
              <a:avLst/>
            </a:prstGeom>
            <a:noFill/>
            <a:ln w="12700" cap="sq">
              <a:noFill/>
              <a:miter lim="800000"/>
              <a:headEnd/>
              <a:tailEnd/>
            </a:ln>
          </p:spPr>
          <p:txBody>
            <a:bodyPr>
              <a:spAutoFit/>
            </a:bodyPr>
            <a:lstStyle/>
            <a:p>
              <a:pPr>
                <a:spcBef>
                  <a:spcPct val="0"/>
                </a:spcBef>
              </a:pPr>
              <a:r>
                <a:rPr lang="en-US" altLang="zh-CN" sz="2600">
                  <a:solidFill>
                    <a:schemeClr val="accent2"/>
                  </a:solidFill>
                  <a:ea typeface="幼圆" pitchFamily="49" charset="-122"/>
                </a:rPr>
                <a:t>k</a:t>
              </a:r>
              <a:r>
                <a:rPr lang="zh-CN" altLang="en-US" sz="2600">
                  <a:solidFill>
                    <a:schemeClr val="accent2"/>
                  </a:solidFill>
                  <a:latin typeface="幼圆" pitchFamily="49" charset="-122"/>
                  <a:ea typeface="幼圆" pitchFamily="49" charset="-122"/>
                </a:rPr>
                <a:t>个存储单元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8320"/>
                                        </p:tgtEl>
                                        <p:attrNameLst>
                                          <p:attrName>style.visibility</p:attrName>
                                        </p:attrNameLst>
                                      </p:cBhvr>
                                      <p:to>
                                        <p:strVal val="visible"/>
                                      </p:to>
                                    </p:set>
                                    <p:animEffect transition="in" filter="blinds(horizontal)">
                                      <p:cBhvr>
                                        <p:cTn id="15" dur="500"/>
                                        <p:tgtEl>
                                          <p:spTgt spid="438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8321"/>
                                        </p:tgtEl>
                                        <p:attrNameLst>
                                          <p:attrName>style.visibility</p:attrName>
                                        </p:attrNameLst>
                                      </p:cBhvr>
                                      <p:to>
                                        <p:strVal val="visible"/>
                                      </p:to>
                                    </p:set>
                                    <p:animEffect transition="in" filter="blinds(horizontal)">
                                      <p:cBhvr>
                                        <p:cTn id="18" dur="500"/>
                                        <p:tgtEl>
                                          <p:spTgt spid="4383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8322"/>
                                        </p:tgtEl>
                                        <p:attrNameLst>
                                          <p:attrName>style.visibility</p:attrName>
                                        </p:attrNameLst>
                                      </p:cBhvr>
                                      <p:to>
                                        <p:strVal val="visible"/>
                                      </p:to>
                                    </p:set>
                                    <p:animEffect transition="in" filter="blinds(horizontal)">
                                      <p:cBhvr>
                                        <p:cTn id="21" dur="500"/>
                                        <p:tgtEl>
                                          <p:spTgt spid="438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8323"/>
                                        </p:tgtEl>
                                        <p:attrNameLst>
                                          <p:attrName>style.visibility</p:attrName>
                                        </p:attrNameLst>
                                      </p:cBhvr>
                                      <p:to>
                                        <p:strVal val="visible"/>
                                      </p:to>
                                    </p:set>
                                    <p:animEffect transition="in" filter="blinds(horizontal)">
                                      <p:cBhvr>
                                        <p:cTn id="24" dur="500"/>
                                        <p:tgtEl>
                                          <p:spTgt spid="43832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27984" y="476672"/>
            <a:ext cx="4392241" cy="1231900"/>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279"/>
            </a:xfrm>
            <a:prstGeom prst="rect">
              <a:avLst/>
            </a:prstGeom>
            <a:noFill/>
            <a:ln w="9525">
              <a:noFill/>
              <a:miter lim="800000"/>
              <a:headEnd/>
              <a:tailEnd/>
            </a:ln>
          </p:spPr>
          <p:txBody>
            <a:bodyPr>
              <a:spAutoFit/>
            </a:bodyPr>
            <a:lstStyle/>
            <a:p>
              <a:r>
                <a:rPr lang="en-US" altLang="zh-CN" sz="2300" baseline="0">
                  <a:solidFill>
                    <a:srgbClr val="3333FF"/>
                  </a:solidFill>
                  <a:ea typeface="宋体" charset="-122"/>
                </a:rPr>
                <a:t>data    link</a:t>
              </a:r>
            </a:p>
          </p:txBody>
        </p:sp>
        <p:sp>
          <p:nvSpPr>
            <p:cNvPr id="80925" name="Rectangle 7"/>
            <p:cNvSpPr>
              <a:spLocks noChangeArrowheads="1"/>
            </p:cNvSpPr>
            <p:nvPr/>
          </p:nvSpPr>
          <p:spPr bwMode="auto">
            <a:xfrm>
              <a:off x="1311" y="401"/>
              <a:ext cx="1152"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i="1" baseline="0">
                  <a:solidFill>
                    <a:srgbClr val="FF3300"/>
                  </a:solidFill>
                  <a:ea typeface="黑体" pitchFamily="2" charset="-122"/>
                </a:rPr>
                <a:t>链结点：</a:t>
              </a:r>
            </a:p>
          </p:txBody>
        </p:sp>
      </p:grpSp>
      <p:grpSp>
        <p:nvGrpSpPr>
          <p:cNvPr id="3" name="Group 8"/>
          <p:cNvGrpSpPr>
            <a:grpSpLocks/>
          </p:cNvGrpSpPr>
          <p:nvPr/>
        </p:nvGrpSpPr>
        <p:grpSpPr bwMode="auto">
          <a:xfrm>
            <a:off x="4499993" y="1772763"/>
            <a:ext cx="4644008" cy="2635355"/>
            <a:chOff x="549" y="1338"/>
            <a:chExt cx="3510" cy="1465"/>
          </a:xfrm>
        </p:grpSpPr>
        <p:sp>
          <p:nvSpPr>
            <p:cNvPr id="80918" name="AutoShape 9"/>
            <p:cNvSpPr>
              <a:spLocks noChangeArrowheads="1"/>
            </p:cNvSpPr>
            <p:nvPr/>
          </p:nvSpPr>
          <p:spPr bwMode="auto">
            <a:xfrm>
              <a:off x="1057" y="133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2911" cy="146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500" baseline="0" dirty="0" err="1" smtClean="0">
                  <a:solidFill>
                    <a:srgbClr val="003399"/>
                  </a:solidFill>
                  <a:ea typeface="宋体" charset="-122"/>
                </a:rPr>
                <a:t>struct</a:t>
              </a:r>
              <a:r>
                <a:rPr lang="en-US" altLang="zh-CN" sz="2500" baseline="0" dirty="0" smtClean="0">
                  <a:solidFill>
                    <a:srgbClr val="003399"/>
                  </a:solidFill>
                  <a:ea typeface="宋体" charset="-122"/>
                </a:rPr>
                <a:t> </a:t>
              </a:r>
              <a:r>
                <a:rPr lang="en-US" altLang="zh-CN" sz="2500" baseline="0" dirty="0">
                  <a:solidFill>
                    <a:srgbClr val="003399"/>
                  </a:solidFill>
                  <a:ea typeface="宋体" charset="-122"/>
                </a:rPr>
                <a:t>node{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smtClean="0">
                  <a:solidFill>
                    <a:srgbClr val="003399"/>
                  </a:solidFill>
                  <a:ea typeface="宋体" charset="-122"/>
                </a:rPr>
                <a:t> </a:t>
              </a:r>
              <a:r>
                <a:rPr lang="en-US" altLang="zh-CN" sz="2500" baseline="0" dirty="0" smtClean="0">
                  <a:solidFill>
                    <a:srgbClr val="003399"/>
                  </a:solidFill>
                  <a:ea typeface="宋体" charset="-122"/>
                </a:rPr>
                <a:t>;</a:t>
              </a:r>
            </a:p>
            <a:p>
              <a:pPr fontAlgn="base">
                <a:lnSpc>
                  <a:spcPct val="95000"/>
                </a:lnSpc>
                <a:spcBef>
                  <a:spcPct val="0"/>
                </a:spcBef>
              </a:pPr>
              <a:r>
                <a:rPr lang="en-US" altLang="zh-CN" sz="2500" dirty="0" err="1" smtClean="0">
                  <a:solidFill>
                    <a:srgbClr val="003399"/>
                  </a:solidFill>
                  <a:ea typeface="宋体" charset="-122"/>
                </a:rPr>
                <a:t>typedef</a:t>
              </a:r>
              <a:r>
                <a:rPr lang="en-US" altLang="zh-CN" sz="2500" dirty="0" smtClean="0">
                  <a:solidFill>
                    <a:srgbClr val="003399"/>
                  </a:solidFill>
                  <a:ea typeface="宋体" charset="-122"/>
                </a:rPr>
                <a:t>  </a:t>
              </a:r>
              <a:r>
                <a:rPr lang="en-US" altLang="zh-CN" sz="2500" dirty="0" err="1" smtClean="0">
                  <a:solidFill>
                    <a:srgbClr val="003399"/>
                  </a:solidFill>
                  <a:ea typeface="宋体" charset="-122"/>
                </a:rPr>
                <a:t>struct</a:t>
              </a:r>
              <a:r>
                <a:rPr lang="en-US" altLang="zh-CN" sz="2500" dirty="0" smtClean="0">
                  <a:solidFill>
                    <a:srgbClr val="003399"/>
                  </a:solidFill>
                  <a:ea typeface="宋体" charset="-122"/>
                </a:rPr>
                <a:t> node *</a:t>
              </a:r>
              <a:r>
                <a:rPr lang="en-US" altLang="zh-CN" sz="2500" dirty="0" err="1" smtClean="0">
                  <a:solidFill>
                    <a:srgbClr val="003399"/>
                  </a:solidFill>
                  <a:ea typeface="宋体" charset="-122"/>
                </a:rPr>
                <a:t>Nodeptr</a:t>
              </a:r>
              <a:r>
                <a:rPr lang="en-US" altLang="zh-CN" sz="2500" dirty="0" smtClean="0">
                  <a:solidFill>
                    <a:srgbClr val="003399"/>
                  </a:solidFill>
                  <a:ea typeface="宋体" charset="-122"/>
                </a:rPr>
                <a:t>;</a:t>
              </a:r>
            </a:p>
            <a:p>
              <a:pPr fontAlgn="base">
                <a:lnSpc>
                  <a:spcPct val="95000"/>
                </a:lnSpc>
                <a:spcBef>
                  <a:spcPct val="0"/>
                </a:spcBef>
              </a:pPr>
              <a:r>
                <a:rPr lang="en-US" altLang="zh-CN" sz="2500" dirty="0" err="1" smtClean="0">
                  <a:solidFill>
                    <a:srgbClr val="003399"/>
                  </a:solidFill>
                  <a:ea typeface="宋体" charset="-122"/>
                </a:rPr>
                <a:t>t</a:t>
              </a:r>
              <a:r>
                <a:rPr lang="en-US" altLang="zh-CN" sz="2500" baseline="0" dirty="0" err="1" smtClean="0">
                  <a:solidFill>
                    <a:srgbClr val="003399"/>
                  </a:solidFill>
                  <a:ea typeface="宋体" charset="-122"/>
                </a:rPr>
                <a:t>ypedef</a:t>
              </a:r>
              <a:r>
                <a:rPr lang="en-US" altLang="zh-CN" sz="2500" baseline="0" dirty="0" smtClean="0">
                  <a:solidFill>
                    <a:srgbClr val="003399"/>
                  </a:solidFill>
                  <a:ea typeface="宋体" charset="-122"/>
                </a:rPr>
                <a:t>  </a:t>
              </a:r>
              <a:r>
                <a:rPr lang="en-US" altLang="zh-CN" sz="2500" baseline="0" dirty="0" err="1" smtClean="0">
                  <a:solidFill>
                    <a:srgbClr val="003399"/>
                  </a:solidFill>
                  <a:ea typeface="宋体" charset="-122"/>
                </a:rPr>
                <a:t>struct</a:t>
              </a:r>
              <a:r>
                <a:rPr lang="en-US" altLang="zh-CN" sz="2500" baseline="0" dirty="0" smtClean="0">
                  <a:solidFill>
                    <a:srgbClr val="003399"/>
                  </a:solidFill>
                  <a:ea typeface="宋体" charset="-122"/>
                </a:rPr>
                <a:t> node </a:t>
              </a:r>
              <a:r>
                <a:rPr lang="en-US" altLang="zh-CN" sz="2500" baseline="0" dirty="0" err="1" smtClean="0">
                  <a:solidFill>
                    <a:srgbClr val="003399"/>
                  </a:solidFill>
                  <a:ea typeface="宋体" charset="-122"/>
                </a:rPr>
                <a:t>Node</a:t>
              </a:r>
              <a:r>
                <a:rPr lang="en-US" altLang="zh-CN" sz="2500" baseline="0" dirty="0" smtClean="0">
                  <a:solidFill>
                    <a:srgbClr val="003399"/>
                  </a:solidFill>
                  <a:ea typeface="宋体" charset="-122"/>
                </a:rPr>
                <a:t>; </a:t>
              </a:r>
            </a:p>
            <a:p>
              <a:pPr fontAlgn="base">
                <a:lnSpc>
                  <a:spcPct val="95000"/>
                </a:lnSpc>
                <a:spcBef>
                  <a:spcPct val="0"/>
                </a:spcBef>
              </a:pPr>
              <a:r>
                <a:rPr lang="en-US" altLang="zh-CN" sz="2400" b="1" dirty="0" err="1" smtClean="0">
                  <a:solidFill>
                    <a:schemeClr val="accent2"/>
                  </a:solidFill>
                  <a:ea typeface="宋体" charset="-122"/>
                </a:rPr>
                <a:t>Nodeptr</a:t>
              </a:r>
              <a:r>
                <a:rPr lang="en-US" altLang="zh-CN" sz="2400" b="1" dirty="0" smtClean="0">
                  <a:solidFill>
                    <a:srgbClr val="FF3300"/>
                  </a:solidFill>
                  <a:ea typeface="宋体" charset="-122"/>
                </a:rPr>
                <a:t>   list, p;</a:t>
              </a:r>
              <a:endParaRPr lang="zh-CN" altLang="en-US" sz="2400" b="1" dirty="0" smtClean="0">
                <a:solidFill>
                  <a:srgbClr val="FF3300"/>
                </a:solidFill>
                <a:ea typeface="宋体" charset="-122"/>
              </a:endParaRPr>
            </a:p>
          </p:txBody>
        </p:sp>
        <p:sp>
          <p:nvSpPr>
            <p:cNvPr id="80920" name="Text Box 11"/>
            <p:cNvSpPr txBox="1">
              <a:spLocks noChangeArrowheads="1"/>
            </p:cNvSpPr>
            <p:nvPr/>
          </p:nvSpPr>
          <p:spPr bwMode="auto">
            <a:xfrm>
              <a:off x="549" y="1411"/>
              <a:ext cx="452" cy="118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baseline="0" dirty="0">
                  <a:solidFill>
                    <a:srgbClr val="FF3300"/>
                  </a:solidFill>
                  <a:ea typeface="华文新魏" pitchFamily="2" charset="-122"/>
                </a:rPr>
                <a:t>类</a:t>
              </a:r>
            </a:p>
            <a:p>
              <a:pPr>
                <a:lnSpc>
                  <a:spcPct val="70000"/>
                </a:lnSpc>
                <a:spcBef>
                  <a:spcPct val="0"/>
                </a:spcBef>
              </a:pPr>
              <a:r>
                <a:rPr lang="zh-CN" altLang="en-US" sz="4200" baseline="0" dirty="0">
                  <a:solidFill>
                    <a:srgbClr val="FF3300"/>
                  </a:solidFill>
                  <a:ea typeface="华文新魏" pitchFamily="2" charset="-122"/>
                </a:rPr>
                <a:t>型</a:t>
              </a: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grpSp>
        <p:nvGrpSpPr>
          <p:cNvPr id="4" name="Group 40"/>
          <p:cNvGrpSpPr>
            <a:grpSpLocks/>
          </p:cNvGrpSpPr>
          <p:nvPr/>
        </p:nvGrpSpPr>
        <p:grpSpPr bwMode="auto">
          <a:xfrm>
            <a:off x="1331913" y="4508500"/>
            <a:ext cx="2528887" cy="1666875"/>
            <a:chOff x="839" y="2840"/>
            <a:chExt cx="1593" cy="1050"/>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192"/>
            </a:xfrm>
            <a:prstGeom prst="rect">
              <a:avLst/>
            </a:prstGeom>
            <a:noFill/>
            <a:ln w="9525">
              <a:noFill/>
              <a:miter lim="800000"/>
              <a:headEnd/>
              <a:tailEnd/>
            </a:ln>
          </p:spPr>
          <p:txBody>
            <a:bodyPr>
              <a:spAutoFit/>
            </a:bodyPr>
            <a:lstStyle/>
            <a:p>
              <a:r>
                <a:rPr lang="en-US" altLang="zh-CN" sz="1400" baseline="0">
                  <a:solidFill>
                    <a:schemeClr val="accent2"/>
                  </a:solidFill>
                </a:rPr>
                <a:t>Num     Name    Age</a:t>
              </a:r>
            </a:p>
          </p:txBody>
        </p:sp>
        <p:sp>
          <p:nvSpPr>
            <p:cNvPr id="80916" name="Text Box 24"/>
            <p:cNvSpPr txBox="1">
              <a:spLocks noChangeArrowheads="1"/>
            </p:cNvSpPr>
            <p:nvPr/>
          </p:nvSpPr>
          <p:spPr bwMode="auto">
            <a:xfrm>
              <a:off x="839" y="3011"/>
              <a:ext cx="453" cy="873"/>
            </a:xfrm>
            <a:prstGeom prst="rect">
              <a:avLst/>
            </a:prstGeom>
            <a:noFill/>
            <a:ln w="9525">
              <a:noFill/>
              <a:miter lim="800000"/>
              <a:headEnd/>
              <a:tailEnd/>
            </a:ln>
          </p:spPr>
          <p:txBody>
            <a:bodyPr>
              <a:spAutoFit/>
            </a:bodyPr>
            <a:lstStyle/>
            <a:p>
              <a:pPr>
                <a:spcBef>
                  <a:spcPct val="10000"/>
                </a:spcBef>
              </a:pPr>
              <a:r>
                <a:rPr lang="en-US" altLang="zh-CN" sz="1300" baseline="0">
                  <a:solidFill>
                    <a:schemeClr val="accent2"/>
                  </a:solidFill>
                </a:rPr>
                <a:t>a</a:t>
              </a:r>
              <a:r>
                <a:rPr lang="en-US" altLang="zh-CN" sz="1300" baseline="-30000">
                  <a:solidFill>
                    <a:schemeClr val="accent2"/>
                  </a:solidFill>
                </a:rPr>
                <a:t>1</a:t>
              </a:r>
            </a:p>
            <a:p>
              <a:pPr>
                <a:spcBef>
                  <a:spcPct val="10000"/>
                </a:spcBef>
              </a:pPr>
              <a:r>
                <a:rPr lang="en-US" altLang="zh-CN" sz="1300" baseline="0">
                  <a:solidFill>
                    <a:schemeClr val="accent2"/>
                  </a:solidFill>
                </a:rPr>
                <a:t>a</a:t>
              </a:r>
              <a:r>
                <a:rPr lang="en-US" altLang="zh-CN" sz="1300" baseline="-30000">
                  <a:solidFill>
                    <a:schemeClr val="accent2"/>
                  </a:solidFill>
                </a:rPr>
                <a:t>2</a:t>
              </a:r>
            </a:p>
            <a:p>
              <a:pPr>
                <a:spcBef>
                  <a:spcPct val="10000"/>
                </a:spcBef>
              </a:pPr>
              <a:r>
                <a:rPr lang="en-US" altLang="zh-CN" sz="1300" baseline="0">
                  <a:solidFill>
                    <a:schemeClr val="accent2"/>
                  </a:solidFill>
                </a:rPr>
                <a:t>a</a:t>
              </a:r>
              <a:r>
                <a:rPr lang="en-US" altLang="zh-CN" sz="1300" baseline="-30000">
                  <a:solidFill>
                    <a:schemeClr val="accent2"/>
                  </a:solidFill>
                </a:rPr>
                <a:t>3</a:t>
              </a:r>
            </a:p>
            <a:p>
              <a:pPr>
                <a:spcBef>
                  <a:spcPct val="10000"/>
                </a:spcBef>
              </a:pPr>
              <a:endParaRPr lang="en-US" altLang="zh-CN" sz="1300" baseline="0">
                <a:solidFill>
                  <a:schemeClr val="accent2"/>
                </a:solidFill>
              </a:endParaRPr>
            </a:p>
            <a:p>
              <a:pPr>
                <a:spcBef>
                  <a:spcPct val="10000"/>
                </a:spcBef>
              </a:pPr>
              <a:endParaRPr lang="en-US" altLang="zh-CN" sz="1300" baseline="0">
                <a:solidFill>
                  <a:schemeClr val="accent2"/>
                </a:solidFill>
              </a:endParaRPr>
            </a:p>
            <a:p>
              <a:pPr>
                <a:spcBef>
                  <a:spcPct val="10000"/>
                </a:spcBef>
              </a:pPr>
              <a:r>
                <a:rPr lang="en-US" altLang="zh-CN" sz="1300" baseline="0">
                  <a:solidFill>
                    <a:schemeClr val="accent2"/>
                  </a:solidFill>
                </a:rPr>
                <a:t>a</a:t>
              </a:r>
              <a:r>
                <a:rPr lang="en-US" altLang="zh-CN" sz="1300" baseline="-30000">
                  <a:solidFill>
                    <a:schemeClr val="accent2"/>
                  </a:solidFill>
                </a:rPr>
                <a:t>30</a:t>
              </a:r>
            </a:p>
          </p:txBody>
        </p:sp>
        <p:sp>
          <p:nvSpPr>
            <p:cNvPr id="80917" name="Text Box 25"/>
            <p:cNvSpPr txBox="1">
              <a:spLocks noChangeArrowheads="1"/>
            </p:cNvSpPr>
            <p:nvPr/>
          </p:nvSpPr>
          <p:spPr bwMode="auto">
            <a:xfrm>
              <a:off x="1013" y="2994"/>
              <a:ext cx="1419" cy="597"/>
            </a:xfrm>
            <a:prstGeom prst="rect">
              <a:avLst/>
            </a:prstGeom>
            <a:noFill/>
            <a:ln w="9525">
              <a:noFill/>
              <a:miter lim="800000"/>
              <a:headEnd/>
              <a:tailEnd/>
            </a:ln>
          </p:spPr>
          <p:txBody>
            <a:bodyPr>
              <a:spAutoFit/>
            </a:bodyPr>
            <a:lstStyle/>
            <a:p>
              <a:pPr>
                <a:spcBef>
                  <a:spcPct val="10000"/>
                </a:spcBef>
              </a:pPr>
              <a:r>
                <a:rPr lang="en-US" altLang="zh-CN" sz="1300" baseline="0">
                  <a:solidFill>
                    <a:srgbClr val="003399"/>
                  </a:solidFill>
                </a:rPr>
                <a:t>60101      </a:t>
              </a:r>
              <a:r>
                <a:rPr lang="zh-CN" altLang="en-US" sz="1300" baseline="0">
                  <a:solidFill>
                    <a:srgbClr val="003399"/>
                  </a:solidFill>
                </a:rPr>
                <a:t>张三        </a:t>
              </a:r>
              <a:r>
                <a:rPr lang="en-US" altLang="zh-CN" sz="1300" baseline="0">
                  <a:solidFill>
                    <a:srgbClr val="003399"/>
                  </a:solidFill>
                </a:rPr>
                <a:t>17</a:t>
              </a:r>
            </a:p>
            <a:p>
              <a:pPr>
                <a:spcBef>
                  <a:spcPct val="10000"/>
                </a:spcBef>
              </a:pPr>
              <a:r>
                <a:rPr lang="en-US" altLang="zh-CN" sz="1300" baseline="0">
                  <a:solidFill>
                    <a:srgbClr val="003399"/>
                  </a:solidFill>
                </a:rPr>
                <a:t>60102      </a:t>
              </a:r>
              <a:r>
                <a:rPr lang="zh-CN" altLang="en-US" sz="1300" baseline="0">
                  <a:solidFill>
                    <a:srgbClr val="003399"/>
                  </a:solidFill>
                </a:rPr>
                <a:t>李四        </a:t>
              </a:r>
              <a:r>
                <a:rPr lang="en-US" altLang="zh-CN" sz="1300" baseline="0">
                  <a:solidFill>
                    <a:srgbClr val="003399"/>
                  </a:solidFill>
                </a:rPr>
                <a:t>16</a:t>
              </a:r>
            </a:p>
            <a:p>
              <a:pPr>
                <a:spcBef>
                  <a:spcPct val="10000"/>
                </a:spcBef>
              </a:pPr>
              <a:r>
                <a:rPr lang="en-US" altLang="zh-CN" sz="1300" baseline="0">
                  <a:solidFill>
                    <a:srgbClr val="003399"/>
                  </a:solidFill>
                </a:rPr>
                <a:t>60103      </a:t>
              </a:r>
              <a:r>
                <a:rPr lang="zh-CN" altLang="en-US" sz="1300" baseline="0">
                  <a:solidFill>
                    <a:srgbClr val="003399"/>
                  </a:solidFill>
                </a:rPr>
                <a:t>王五        </a:t>
              </a:r>
              <a:r>
                <a:rPr lang="en-US" altLang="zh-CN" sz="1300" baseline="0">
                  <a:solidFill>
                    <a:srgbClr val="003399"/>
                  </a:solidFill>
                </a:rPr>
                <a:t>20</a:t>
              </a:r>
            </a:p>
            <a:p>
              <a:pPr>
                <a:spcBef>
                  <a:spcPct val="10000"/>
                </a:spcBef>
              </a:pPr>
              <a:endParaRPr lang="en-US" altLang="zh-CN" sz="1300" baseline="0">
                <a:solidFill>
                  <a:srgbClr val="003399"/>
                </a:solidFill>
              </a:endParaRPr>
            </a:p>
          </p:txBody>
        </p:sp>
      </p:grpSp>
      <p:sp>
        <p:nvSpPr>
          <p:cNvPr id="603162" name="Rectangle 26"/>
          <p:cNvSpPr>
            <a:spLocks noChangeArrowheads="1"/>
          </p:cNvSpPr>
          <p:nvPr/>
        </p:nvSpPr>
        <p:spPr bwMode="auto">
          <a:xfrm>
            <a:off x="899592" y="3717032"/>
            <a:ext cx="2897187" cy="457200"/>
          </a:xfrm>
          <a:prstGeom prst="rect">
            <a:avLst/>
          </a:prstGeom>
          <a:noFill/>
          <a:ln w="12700" cap="sq">
            <a:noFill/>
            <a:miter lim="800000"/>
            <a:headEnd/>
            <a:tailEnd/>
          </a:ln>
          <a:effectLst>
            <a:outerShdw algn="ctr" rotWithShape="0">
              <a:schemeClr val="bg1"/>
            </a:outerShdw>
          </a:effectLst>
        </p:spPr>
        <p:txBody>
          <a:bodyPr>
            <a:spAutoFit/>
          </a:bodyPr>
          <a:lstStyle/>
          <a:p>
            <a:pPr eaLnBrk="1" fontAlgn="base" hangingPunct="1"/>
            <a:endParaRPr lang="zh-CN" altLang="en-US" sz="2400" baseline="0" dirty="0">
              <a:solidFill>
                <a:srgbClr val="FF3300"/>
              </a:solidFill>
              <a:ea typeface="宋体" charset="-122"/>
            </a:endParaRPr>
          </a:p>
        </p:txBody>
      </p:sp>
      <p:grpSp>
        <p:nvGrpSpPr>
          <p:cNvPr id="5" name="Group 27"/>
          <p:cNvGrpSpPr>
            <a:grpSpLocks/>
          </p:cNvGrpSpPr>
          <p:nvPr/>
        </p:nvGrpSpPr>
        <p:grpSpPr bwMode="auto">
          <a:xfrm>
            <a:off x="4067175" y="4724400"/>
            <a:ext cx="4032250" cy="1322388"/>
            <a:chOff x="2835" y="2976"/>
            <a:chExt cx="2540" cy="833"/>
          </a:xfrm>
        </p:grpSpPr>
        <p:sp>
          <p:nvSpPr>
            <p:cNvPr id="80903" name="Text Box 28"/>
            <p:cNvSpPr txBox="1">
              <a:spLocks noChangeArrowheads="1"/>
            </p:cNvSpPr>
            <p:nvPr/>
          </p:nvSpPr>
          <p:spPr bwMode="auto">
            <a:xfrm>
              <a:off x="3412" y="2976"/>
              <a:ext cx="1963" cy="833"/>
            </a:xfrm>
            <a:prstGeom prst="rect">
              <a:avLst/>
            </a:prstGeom>
            <a:noFill/>
            <a:ln w="9525">
              <a:noFill/>
              <a:miter lim="800000"/>
              <a:headEnd/>
              <a:tailEnd/>
            </a:ln>
          </p:spPr>
          <p:txBody>
            <a:bodyPr>
              <a:spAutoFit/>
            </a:bodyPr>
            <a:lstStyle/>
            <a:p>
              <a:pPr>
                <a:lnSpc>
                  <a:spcPct val="85000"/>
                </a:lnSpc>
                <a:spcBef>
                  <a:spcPct val="0"/>
                </a:spcBef>
              </a:pPr>
              <a:r>
                <a:rPr lang="en-US" altLang="zh-CN" sz="1900" baseline="0">
                  <a:solidFill>
                    <a:srgbClr val="003399"/>
                  </a:solidFill>
                </a:rPr>
                <a:t>typedef  struct {</a:t>
              </a:r>
            </a:p>
            <a:p>
              <a:pPr>
                <a:lnSpc>
                  <a:spcPct val="85000"/>
                </a:lnSpc>
                <a:spcBef>
                  <a:spcPct val="0"/>
                </a:spcBef>
              </a:pPr>
              <a:r>
                <a:rPr lang="en-US" altLang="zh-CN" sz="1900" baseline="0">
                  <a:solidFill>
                    <a:srgbClr val="003399"/>
                  </a:solidFill>
                </a:rPr>
                <a:t>       int Num;</a:t>
              </a:r>
            </a:p>
            <a:p>
              <a:pPr>
                <a:lnSpc>
                  <a:spcPct val="85000"/>
                </a:lnSpc>
                <a:spcBef>
                  <a:spcPct val="0"/>
                </a:spcBef>
              </a:pPr>
              <a:r>
                <a:rPr lang="en-US" altLang="zh-CN" sz="1900" baseline="0">
                  <a:solidFill>
                    <a:srgbClr val="003399"/>
                  </a:solidFill>
                </a:rPr>
                <a:t>       char Name[10];</a:t>
              </a:r>
            </a:p>
            <a:p>
              <a:pPr>
                <a:lnSpc>
                  <a:spcPct val="85000"/>
                </a:lnSpc>
                <a:spcBef>
                  <a:spcPct val="0"/>
                </a:spcBef>
              </a:pPr>
              <a:r>
                <a:rPr lang="en-US" altLang="zh-CN" sz="1900" baseline="0">
                  <a:solidFill>
                    <a:srgbClr val="003399"/>
                  </a:solidFill>
                </a:rPr>
                <a:t>       int Age;</a:t>
              </a:r>
            </a:p>
            <a:p>
              <a:pPr>
                <a:lnSpc>
                  <a:spcPct val="85000"/>
                </a:lnSpc>
                <a:spcBef>
                  <a:spcPct val="0"/>
                </a:spcBef>
              </a:pPr>
              <a:r>
                <a:rPr lang="en-US" altLang="zh-CN" sz="1900" baseline="0">
                  <a:solidFill>
                    <a:srgbClr val="003399"/>
                  </a:solidFill>
                </a:rPr>
                <a:t>} </a:t>
              </a:r>
              <a:r>
                <a:rPr lang="en-US" altLang="zh-CN" sz="1900" baseline="0">
                  <a:solidFill>
                    <a:srgbClr val="F20000"/>
                  </a:solidFill>
                </a:rPr>
                <a:t>ElemType</a:t>
              </a:r>
              <a:r>
                <a:rPr lang="en-US" altLang="zh-CN" sz="1900" baseline="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323850" y="404813"/>
            <a:ext cx="3456062" cy="1007963"/>
            <a:chOff x="1968" y="528"/>
            <a:chExt cx="1920" cy="700"/>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679"/>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smtClean="0">
                  <a:solidFill>
                    <a:srgbClr val="FF3300"/>
                  </a:solidFill>
                  <a:ea typeface="黑体" pitchFamily="2" charset="-122"/>
                </a:rPr>
                <a:t>线性链表的定义</a:t>
              </a:r>
              <a:endParaRPr lang="zh-CN" altLang="en-US" sz="3200" baseline="0" dirty="0">
                <a:solidFill>
                  <a:srgbClr val="FF3300"/>
                </a:solidFill>
                <a:ea typeface="黑体" pitchFamily="2" charset="-122"/>
              </a:endParaRPr>
            </a:p>
          </p:txBody>
        </p:sp>
      </p:grpSp>
      <p:grpSp>
        <p:nvGrpSpPr>
          <p:cNvPr id="33" name="Group 8"/>
          <p:cNvGrpSpPr>
            <a:grpSpLocks/>
          </p:cNvGrpSpPr>
          <p:nvPr/>
        </p:nvGrpSpPr>
        <p:grpSpPr bwMode="auto">
          <a:xfrm>
            <a:off x="0" y="1772816"/>
            <a:ext cx="4300909" cy="2448272"/>
            <a:chOff x="549" y="1298"/>
            <a:chExt cx="3510" cy="1361"/>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0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500" baseline="0" dirty="0" err="1" smtClean="0">
                  <a:solidFill>
                    <a:srgbClr val="003399"/>
                  </a:solidFill>
                  <a:ea typeface="宋体" charset="-122"/>
                </a:rPr>
                <a:t>struct</a:t>
              </a:r>
              <a:r>
                <a:rPr lang="en-US" altLang="zh-CN" sz="2500" baseline="0" dirty="0" smtClean="0">
                  <a:solidFill>
                    <a:srgbClr val="003399"/>
                  </a:solidFill>
                  <a:ea typeface="宋体" charset="-122"/>
                </a:rPr>
                <a:t> </a:t>
              </a:r>
              <a:r>
                <a:rPr lang="en-US" altLang="zh-CN" sz="2500" baseline="0" dirty="0">
                  <a:solidFill>
                    <a:srgbClr val="003399"/>
                  </a:solidFill>
                  <a:ea typeface="宋体" charset="-122"/>
                </a:rPr>
                <a:t>node{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smtClean="0">
                  <a:solidFill>
                    <a:srgbClr val="003399"/>
                  </a:solidFill>
                  <a:ea typeface="宋体" charset="-122"/>
                </a:rPr>
                <a:t>;</a:t>
              </a:r>
            </a:p>
            <a:p>
              <a:pPr fontAlgn="base">
                <a:lnSpc>
                  <a:spcPct val="95000"/>
                </a:lnSpc>
                <a:spcBef>
                  <a:spcPct val="0"/>
                </a:spcBef>
              </a:pPr>
              <a:r>
                <a:rPr lang="en-US" altLang="zh-CN" sz="2500" b="1" dirty="0" err="1" smtClean="0">
                  <a:solidFill>
                    <a:srgbClr val="FF0000"/>
                  </a:solidFill>
                  <a:ea typeface="宋体" charset="-122"/>
                </a:rPr>
                <a:t>s</a:t>
              </a:r>
              <a:r>
                <a:rPr lang="en-US" altLang="zh-CN" sz="2500" b="1" baseline="0" dirty="0" err="1" smtClean="0">
                  <a:solidFill>
                    <a:srgbClr val="FF0000"/>
                  </a:solidFill>
                  <a:ea typeface="宋体" charset="-122"/>
                </a:rPr>
                <a:t>truct</a:t>
              </a:r>
              <a:r>
                <a:rPr lang="en-US" altLang="zh-CN" sz="2500" b="1" dirty="0" smtClean="0">
                  <a:solidFill>
                    <a:srgbClr val="FF0000"/>
                  </a:solidFill>
                  <a:ea typeface="宋体" charset="-122"/>
                </a:rPr>
                <a:t> node *list, *p;</a:t>
              </a:r>
              <a:endParaRPr lang="en-US" altLang="zh-CN" sz="2500" b="1" baseline="0" dirty="0">
                <a:solidFill>
                  <a:srgbClr val="FF0000"/>
                </a:solidFill>
                <a:ea typeface="宋体" charset="-122"/>
              </a:endParaRPr>
            </a:p>
          </p:txBody>
        </p:sp>
        <p:sp>
          <p:nvSpPr>
            <p:cNvPr id="36" name="Text Box 11"/>
            <p:cNvSpPr txBox="1">
              <a:spLocks noChangeArrowheads="1"/>
            </p:cNvSpPr>
            <p:nvPr/>
          </p:nvSpPr>
          <p:spPr bwMode="auto">
            <a:xfrm>
              <a:off x="549" y="1411"/>
              <a:ext cx="590" cy="1057"/>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smtClean="0">
                  <a:solidFill>
                    <a:srgbClr val="FF3300"/>
                  </a:solidFill>
                  <a:ea typeface="华文新魏" pitchFamily="2" charset="-122"/>
                </a:rPr>
                <a:t>链</a:t>
              </a:r>
              <a:endParaRPr lang="en-US" altLang="zh-CN" sz="4200" dirty="0" smtClean="0">
                <a:solidFill>
                  <a:srgbClr val="FF3300"/>
                </a:solidFill>
                <a:ea typeface="华文新魏" pitchFamily="2" charset="-122"/>
              </a:endParaRPr>
            </a:p>
            <a:p>
              <a:pPr>
                <a:lnSpc>
                  <a:spcPct val="70000"/>
                </a:lnSpc>
                <a:spcBef>
                  <a:spcPct val="0"/>
                </a:spcBef>
              </a:pPr>
              <a:r>
                <a:rPr lang="zh-CN" altLang="en-US" sz="4200" dirty="0" smtClean="0">
                  <a:solidFill>
                    <a:srgbClr val="FF3300"/>
                  </a:solidFill>
                  <a:ea typeface="华文新魏" pitchFamily="2" charset="-122"/>
                </a:rPr>
                <a:t>表</a:t>
              </a:r>
              <a:endParaRPr lang="zh-CN" altLang="en-US" sz="4200" baseline="0" dirty="0">
                <a:solidFill>
                  <a:srgbClr val="FF3300"/>
                </a:solidFill>
                <a:ea typeface="华文新魏" pitchFamily="2" charset="-122"/>
              </a:endParaRP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914400" y="1196752"/>
            <a:ext cx="8229600"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2F8C"/>
                </a:solidFill>
                <a:latin typeface="幼圆" pitchFamily="49" charset="-122"/>
                <a:ea typeface="幼圆" pitchFamily="49" charset="-122"/>
              </a:rPr>
              <a:t>    若指针变量</a:t>
            </a:r>
            <a:r>
              <a:rPr lang="en-US" altLang="zh-CN" sz="2600" baseline="0" dirty="0">
                <a:solidFill>
                  <a:srgbClr val="002F8C"/>
                </a:solidFill>
                <a:ea typeface="幼圆" pitchFamily="49" charset="-122"/>
              </a:rPr>
              <a:t>p</a:t>
            </a:r>
            <a:r>
              <a:rPr lang="zh-CN" altLang="en-US" sz="2600" baseline="0" dirty="0">
                <a:solidFill>
                  <a:srgbClr val="002F8C"/>
                </a:solidFill>
                <a:latin typeface="幼圆" pitchFamily="49" charset="-122"/>
                <a:ea typeface="幼圆" pitchFamily="49" charset="-122"/>
              </a:rPr>
              <a:t>为指向链表中某结点的指针(即</a:t>
            </a:r>
            <a:r>
              <a:rPr lang="en-US" altLang="zh-CN" sz="2600" baseline="0" dirty="0">
                <a:solidFill>
                  <a:srgbClr val="002F8C"/>
                </a:solidFill>
                <a:ea typeface="幼圆" pitchFamily="49" charset="-122"/>
              </a:rPr>
              <a:t>p</a:t>
            </a:r>
          </a:p>
          <a:p>
            <a:pPr fontAlgn="base">
              <a:lnSpc>
                <a:spcPct val="90000"/>
              </a:lnSpc>
              <a:spcBef>
                <a:spcPct val="0"/>
              </a:spcBef>
            </a:pPr>
            <a:r>
              <a:rPr lang="zh-CN" altLang="en-US" sz="2600" baseline="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2411760" y="2132856"/>
            <a:ext cx="6248400" cy="400110"/>
          </a:xfrm>
          <a:prstGeom prst="rect">
            <a:avLst/>
          </a:prstGeom>
          <a:noFill/>
          <a:ln w="9525">
            <a:noFill/>
            <a:miter lim="800000"/>
            <a:headEnd/>
            <a:tailEnd/>
          </a:ln>
        </p:spPr>
        <p:txBody>
          <a:bodyPr>
            <a:spAutoFit/>
          </a:bodyPr>
          <a:lstStyle/>
          <a:p>
            <a:pPr algn="just" fontAlgn="base">
              <a:lnSpc>
                <a:spcPct val="80000"/>
              </a:lnSpc>
              <a:spcBef>
                <a:spcPct val="0"/>
              </a:spcBef>
            </a:pPr>
            <a:r>
              <a:rPr lang="zh-CN" altLang="en-US" sz="2500" baseline="0" dirty="0" smtClean="0">
                <a:solidFill>
                  <a:srgbClr val="000099"/>
                </a:solidFill>
                <a:latin typeface="幼圆" pitchFamily="49" charset="-122"/>
                <a:ea typeface="幼圆" pitchFamily="49" charset="-122"/>
              </a:rPr>
              <a:t>表示</a:t>
            </a:r>
            <a:r>
              <a:rPr lang="zh-CN" altLang="en-US" sz="2500" baseline="0" dirty="0">
                <a:solidFill>
                  <a:srgbClr val="000099"/>
                </a:solidFill>
                <a:latin typeface="幼圆" pitchFamily="49" charset="-122"/>
                <a:ea typeface="幼圆" pitchFamily="49" charset="-122"/>
              </a:rPr>
              <a:t>由</a:t>
            </a:r>
            <a:r>
              <a:rPr lang="en-US" altLang="zh-CN" sz="2500" baseline="0" dirty="0">
                <a:solidFill>
                  <a:srgbClr val="000099"/>
                </a:solidFill>
                <a:ea typeface="幼圆" pitchFamily="49" charset="-122"/>
              </a:rPr>
              <a:t>p</a:t>
            </a:r>
            <a:r>
              <a:rPr lang="zh-CN" altLang="en-US" sz="2500" baseline="0" dirty="0" smtClean="0">
                <a:solidFill>
                  <a:srgbClr val="000099"/>
                </a:solidFill>
                <a:latin typeface="幼圆" pitchFamily="49" charset="-122"/>
                <a:ea typeface="幼圆" pitchFamily="49" charset="-122"/>
              </a:rPr>
              <a:t>指向的</a:t>
            </a:r>
            <a:r>
              <a:rPr lang="zh-CN" altLang="en-US" sz="2500" baseline="0" dirty="0">
                <a:solidFill>
                  <a:srgbClr val="000099"/>
                </a:solidFill>
                <a:latin typeface="幼圆" pitchFamily="49" charset="-122"/>
                <a:ea typeface="幼圆" pitchFamily="49" charset="-122"/>
              </a:rPr>
              <a:t>链结点的</a:t>
            </a:r>
            <a:r>
              <a:rPr lang="zh-CN" altLang="en-US" sz="2500" baseline="0" dirty="0" smtClean="0">
                <a:solidFill>
                  <a:srgbClr val="000099"/>
                </a:solidFill>
                <a:latin typeface="幼圆" pitchFamily="49" charset="-122"/>
                <a:ea typeface="幼圆" pitchFamily="49" charset="-122"/>
              </a:rPr>
              <a:t>数据域</a:t>
            </a:r>
            <a:endParaRPr lang="zh-CN" altLang="en-US" sz="2500" b="0" baseline="0" dirty="0">
              <a:solidFill>
                <a:srgbClr val="000099"/>
              </a:solidFill>
            </a:endParaRPr>
          </a:p>
        </p:txBody>
      </p:sp>
      <p:grpSp>
        <p:nvGrpSpPr>
          <p:cNvPr id="2" name="Group 4"/>
          <p:cNvGrpSpPr>
            <a:grpSpLocks/>
          </p:cNvGrpSpPr>
          <p:nvPr/>
        </p:nvGrpSpPr>
        <p:grpSpPr bwMode="auto">
          <a:xfrm>
            <a:off x="539552" y="2852936"/>
            <a:ext cx="7918450" cy="1252538"/>
            <a:chOff x="340" y="1968"/>
            <a:chExt cx="4988" cy="789"/>
          </a:xfrm>
        </p:grpSpPr>
        <p:sp>
          <p:nvSpPr>
            <p:cNvPr id="81945" name="Text Box 5"/>
            <p:cNvSpPr txBox="1">
              <a:spLocks noChangeArrowheads="1"/>
            </p:cNvSpPr>
            <p:nvPr/>
          </p:nvSpPr>
          <p:spPr bwMode="auto">
            <a:xfrm>
              <a:off x="340" y="1968"/>
              <a:ext cx="500" cy="288"/>
            </a:xfrm>
            <a:prstGeom prst="rect">
              <a:avLst/>
            </a:prstGeom>
            <a:noFill/>
            <a:ln w="9525">
              <a:noFill/>
              <a:miter lim="800000"/>
              <a:headEnd/>
              <a:tailEnd/>
            </a:ln>
          </p:spPr>
          <p:txBody>
            <a:bodyPr anchor="ctr">
              <a:spAutoFit/>
            </a:bodyPr>
            <a:lstStyle/>
            <a:p>
              <a:pP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32" y="2358"/>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dirty="0">
                  <a:ea typeface="宋体" charset="-122"/>
                </a:rPr>
                <a:t>^</a:t>
              </a:r>
            </a:p>
          </p:txBody>
        </p:sp>
        <p:sp>
          <p:nvSpPr>
            <p:cNvPr id="81948" name="Text Box 8"/>
            <p:cNvSpPr txBox="1">
              <a:spLocks noChangeArrowheads="1"/>
            </p:cNvSpPr>
            <p:nvPr/>
          </p:nvSpPr>
          <p:spPr bwMode="auto">
            <a:xfrm>
              <a:off x="1665" y="2171"/>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81949" name="Text Box 9"/>
            <p:cNvSpPr txBox="1">
              <a:spLocks noChangeArrowheads="1"/>
            </p:cNvSpPr>
            <p:nvPr/>
          </p:nvSpPr>
          <p:spPr bwMode="auto">
            <a:xfrm>
              <a:off x="777" y="2186"/>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81950" name="Text Box 10"/>
            <p:cNvSpPr txBox="1">
              <a:spLocks noChangeArrowheads="1"/>
            </p:cNvSpPr>
            <p:nvPr/>
          </p:nvSpPr>
          <p:spPr bwMode="auto">
            <a:xfrm>
              <a:off x="2590" y="2182"/>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692" y="2256"/>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12"/>
            </a:xfrm>
            <a:prstGeom prst="rect">
              <a:avLst/>
            </a:prstGeom>
            <a:noFill/>
            <a:ln w="12700" cap="sq">
              <a:noFill/>
              <a:miter lim="800000"/>
              <a:headEnd/>
              <a:tailEnd/>
            </a:ln>
          </p:spPr>
          <p:txBody>
            <a:bodyPr>
              <a:spAutoFit/>
            </a:bodyPr>
            <a:lstStyle/>
            <a:p>
              <a:r>
                <a:rPr kumimoji="1" lang="zh-CN" altLang="en-US" sz="1600" baseline="0" dirty="0">
                  <a:solidFill>
                    <a:srgbClr val="000099"/>
                  </a:solidFill>
                  <a:ea typeface="幼圆" pitchFamily="49" charset="-122"/>
                </a:rPr>
                <a:t>张三 </a:t>
              </a:r>
              <a:r>
                <a:rPr kumimoji="1" lang="en-US" altLang="zh-CN" sz="1600" baseline="0" dirty="0">
                  <a:solidFill>
                    <a:srgbClr val="000099"/>
                  </a:solidFill>
                  <a:latin typeface="宋体" charset="-122"/>
                  <a:ea typeface="宋体" charset="-122"/>
                </a:rPr>
                <a:t>…</a:t>
              </a:r>
              <a:endParaRPr kumimoji="1" lang="en-US" altLang="zh-CN" sz="1600" baseline="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李四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2" name="Rectangle 30"/>
            <p:cNvSpPr>
              <a:spLocks noChangeArrowheads="1"/>
            </p:cNvSpPr>
            <p:nvPr/>
          </p:nvSpPr>
          <p:spPr bwMode="auto">
            <a:xfrm>
              <a:off x="2605" y="2376"/>
              <a:ext cx="701"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王五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3" name="Text Box 31"/>
            <p:cNvSpPr txBox="1">
              <a:spLocks noChangeArrowheads="1"/>
            </p:cNvSpPr>
            <p:nvPr/>
          </p:nvSpPr>
          <p:spPr bwMode="auto">
            <a:xfrm>
              <a:off x="1691" y="2507"/>
              <a:ext cx="205" cy="250"/>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grpSp>
      <p:grpSp>
        <p:nvGrpSpPr>
          <p:cNvPr id="7" name="Group 32"/>
          <p:cNvGrpSpPr>
            <a:grpSpLocks/>
          </p:cNvGrpSpPr>
          <p:nvPr/>
        </p:nvGrpSpPr>
        <p:grpSpPr bwMode="auto">
          <a:xfrm>
            <a:off x="228600" y="228600"/>
            <a:ext cx="4775448" cy="1046163"/>
            <a:chOff x="144" y="144"/>
            <a:chExt cx="2448" cy="659"/>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659"/>
            </a:xfrm>
            <a:prstGeom prst="rect">
              <a:avLst/>
            </a:prstGeom>
            <a:noFill/>
            <a:ln w="12700" cap="sq">
              <a:noFill/>
              <a:miter lim="800000"/>
              <a:headEnd/>
              <a:tailEnd/>
            </a:ln>
          </p:spPr>
          <p:txBody>
            <a:bodyPr>
              <a:spAutoFit/>
            </a:bodyPr>
            <a:lstStyle/>
            <a:p>
              <a:pPr fontAlgn="base">
                <a:spcBef>
                  <a:spcPct val="0"/>
                </a:spcBef>
              </a:pPr>
              <a:r>
                <a:rPr kumimoji="1" lang="zh-CN" altLang="en-US" sz="3100" baseline="0" dirty="0">
                  <a:solidFill>
                    <a:srgbClr val="003399"/>
                  </a:solidFill>
                  <a:latin typeface="幼圆" pitchFamily="49" charset="-122"/>
                  <a:ea typeface="幼圆" pitchFamily="49" charset="-122"/>
                </a:rPr>
                <a:t> 二</a:t>
              </a:r>
              <a:r>
                <a:rPr kumimoji="1" lang="zh-CN" altLang="zh-CN" sz="3100" baseline="0" dirty="0" smtClean="0">
                  <a:solidFill>
                    <a:srgbClr val="003399"/>
                  </a:solidFill>
                  <a:latin typeface="幼圆" pitchFamily="49" charset="-122"/>
                  <a:ea typeface="幼圆" pitchFamily="49" charset="-122"/>
                </a:rPr>
                <a:t>.</a:t>
              </a:r>
              <a:r>
                <a:rPr kumimoji="1" lang="zh-CN" altLang="en-US" sz="3100" dirty="0" smtClean="0">
                  <a:solidFill>
                    <a:srgbClr val="003399"/>
                  </a:solidFill>
                  <a:latin typeface="幼圆" pitchFamily="49" charset="-122"/>
                  <a:ea typeface="幼圆" pitchFamily="49" charset="-122"/>
                </a:rPr>
                <a:t>链表结点的基本操作</a:t>
              </a:r>
              <a:endParaRPr kumimoji="1" lang="zh-CN" altLang="en-US" sz="3100" baseline="0" dirty="0">
                <a:solidFill>
                  <a:srgbClr val="003399"/>
                </a:solidFill>
                <a:latin typeface="幼圆" pitchFamily="49" charset="-122"/>
                <a:ea typeface="幼圆" pitchFamily="49" charset="-122"/>
              </a:endParaRPr>
            </a:p>
          </p:txBody>
        </p:sp>
      </p:grpSp>
      <p:grpSp>
        <p:nvGrpSpPr>
          <p:cNvPr id="8" name="Group 35"/>
          <p:cNvGrpSpPr>
            <a:grpSpLocks/>
          </p:cNvGrpSpPr>
          <p:nvPr/>
        </p:nvGrpSpPr>
        <p:grpSpPr bwMode="auto">
          <a:xfrm>
            <a:off x="601663" y="2027238"/>
            <a:ext cx="1905000" cy="576262"/>
            <a:chOff x="3243" y="300"/>
            <a:chExt cx="1200" cy="363"/>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a:solidFill>
                    <a:srgbClr val="FF3300"/>
                  </a:solidFill>
                </a:rPr>
                <a:t>p</a:t>
              </a:r>
              <a:r>
                <a:rPr lang="en-US" altLang="zh-CN" sz="3000" baseline="0">
                  <a:solidFill>
                    <a:srgbClr val="FF3300"/>
                  </a:solidFill>
                  <a:latin typeface="宋体" charset="-122"/>
                  <a:ea typeface="宋体" charset="-122"/>
                </a:rPr>
                <a:t>-</a:t>
              </a:r>
              <a:r>
                <a:rPr lang="en-US" altLang="zh-CN" sz="3000" baseline="0">
                  <a:solidFill>
                    <a:srgbClr val="FF3300"/>
                  </a:solidFill>
                </a:rPr>
                <a:t>&gt;data</a:t>
              </a:r>
              <a:endParaRPr lang="zh-CN" altLang="en-US" sz="3000" baseline="0">
                <a:solidFill>
                  <a:srgbClr val="FF3300"/>
                </a:solidFill>
              </a:endParaRPr>
            </a:p>
          </p:txBody>
        </p:sp>
      </p:grpSp>
      <p:sp>
        <p:nvSpPr>
          <p:cNvPr id="604200" name="Rectangle 40"/>
          <p:cNvSpPr>
            <a:spLocks noChangeArrowheads="1"/>
          </p:cNvSpPr>
          <p:nvPr/>
        </p:nvSpPr>
        <p:spPr bwMode="auto">
          <a:xfrm>
            <a:off x="1331640" y="4149080"/>
            <a:ext cx="5126038" cy="549275"/>
          </a:xfrm>
          <a:prstGeom prst="rect">
            <a:avLst/>
          </a:prstGeom>
          <a:noFill/>
          <a:ln w="9525">
            <a:noFill/>
            <a:miter lim="800000"/>
            <a:headEnd/>
            <a:tailEnd/>
          </a:ln>
        </p:spPr>
        <p:txBody>
          <a:bodyPr>
            <a:spAutoFit/>
          </a:bodyPr>
          <a:lstStyle/>
          <a:p>
            <a:pPr>
              <a:lnSpc>
                <a:spcPct val="125000"/>
              </a:lnSpc>
              <a:spcBef>
                <a:spcPct val="0"/>
              </a:spcBef>
            </a:pPr>
            <a:r>
              <a:rPr lang="en-US" altLang="zh-CN" sz="2400" baseline="0" dirty="0">
                <a:solidFill>
                  <a:schemeClr val="bg1"/>
                </a:solidFill>
                <a:latin typeface="宋体" charset="-122"/>
                <a:ea typeface="宋体" charset="-122"/>
              </a:rPr>
              <a:t>X = </a:t>
            </a:r>
            <a:r>
              <a:rPr lang="en-US" altLang="zh-CN" sz="2400" baseline="0" dirty="0">
                <a:solidFill>
                  <a:srgbClr val="F20000"/>
                </a:solidFill>
              </a:rPr>
              <a:t>p-&gt;data</a:t>
            </a:r>
            <a:r>
              <a:rPr lang="zh-CN" altLang="en-US" sz="2400" baseline="0" dirty="0">
                <a:solidFill>
                  <a:schemeClr val="bg1"/>
                </a:solidFill>
                <a:latin typeface="宋体" charset="-122"/>
                <a:ea typeface="宋体" charset="-122"/>
              </a:rPr>
              <a:t>； </a:t>
            </a:r>
            <a:r>
              <a:rPr lang="en-US" altLang="zh-CN" sz="2400" baseline="0" dirty="0">
                <a:solidFill>
                  <a:schemeClr val="bg1"/>
                </a:solidFill>
                <a:latin typeface="宋体" charset="-122"/>
                <a:ea typeface="宋体" charset="-122"/>
              </a:rPr>
              <a:t>X = </a:t>
            </a:r>
            <a:r>
              <a:rPr lang="en-US" altLang="zh-CN" sz="2400" baseline="0" dirty="0">
                <a:solidFill>
                  <a:srgbClr val="FF0000"/>
                </a:solidFill>
                <a:latin typeface="宋体" charset="-122"/>
                <a:ea typeface="宋体" charset="-122"/>
              </a:rPr>
              <a:t>“</a:t>
            </a:r>
            <a:r>
              <a:rPr lang="zh-CN" altLang="en-US" sz="2400" baseline="0" dirty="0">
                <a:solidFill>
                  <a:srgbClr val="FF0000"/>
                </a:solidFill>
                <a:latin typeface="宋体" charset="-122"/>
                <a:ea typeface="宋体" charset="-122"/>
              </a:rPr>
              <a:t>李四”</a:t>
            </a:r>
            <a:r>
              <a:rPr lang="zh-CN" altLang="en-US" sz="2400" dirty="0">
                <a:solidFill>
                  <a:schemeClr val="bg1"/>
                </a:solidFill>
                <a:latin typeface="宋体" charset="-122"/>
                <a:ea typeface="宋体" charset="-122"/>
              </a:rPr>
              <a:t>；</a:t>
            </a:r>
            <a:endParaRPr lang="en-US" altLang="zh-CN" sz="2400" dirty="0">
              <a:solidFill>
                <a:schemeClr val="bg1"/>
              </a:solidFill>
              <a:latin typeface="宋体" charset="-122"/>
              <a:ea typeface="宋体" charset="-122"/>
            </a:endParaRPr>
          </a:p>
        </p:txBody>
      </p:sp>
      <p:grpSp>
        <p:nvGrpSpPr>
          <p:cNvPr id="9" name="Group 41"/>
          <p:cNvGrpSpPr>
            <a:grpSpLocks/>
          </p:cNvGrpSpPr>
          <p:nvPr/>
        </p:nvGrpSpPr>
        <p:grpSpPr bwMode="auto">
          <a:xfrm>
            <a:off x="467544" y="4293096"/>
            <a:ext cx="7283450" cy="1584325"/>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363"/>
              <a:chOff x="3243" y="300"/>
              <a:chExt cx="1200" cy="363"/>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dirty="0">
                    <a:solidFill>
                      <a:srgbClr val="FF3300"/>
                    </a:solidFill>
                  </a:rPr>
                  <a:t>p</a:t>
                </a:r>
                <a:r>
                  <a:rPr lang="en-US" altLang="zh-CN" sz="3000" baseline="0" dirty="0">
                    <a:solidFill>
                      <a:srgbClr val="FF3300"/>
                    </a:solidFill>
                    <a:latin typeface="宋体" charset="-122"/>
                    <a:ea typeface="宋体" charset="-122"/>
                  </a:rPr>
                  <a:t>-</a:t>
                </a:r>
                <a:r>
                  <a:rPr lang="en-US" altLang="zh-CN" sz="3000" baseline="0" dirty="0">
                    <a:solidFill>
                      <a:srgbClr val="FF3300"/>
                    </a:solidFill>
                  </a:rPr>
                  <a:t>&gt;link</a:t>
                </a:r>
                <a:endParaRPr lang="zh-CN" altLang="en-US" sz="3000" baseline="0" dirty="0">
                  <a:solidFill>
                    <a:srgbClr val="FF3300"/>
                  </a:solidFill>
                </a:endParaRPr>
              </a:p>
            </p:txBody>
          </p:sp>
        </p:grpSp>
      </p:grpSp>
      <p:sp>
        <p:nvSpPr>
          <p:cNvPr id="604206" name="Text Box 46"/>
          <p:cNvSpPr txBox="1">
            <a:spLocks noChangeArrowheads="1"/>
          </p:cNvSpPr>
          <p:nvPr/>
        </p:nvSpPr>
        <p:spPr bwMode="auto">
          <a:xfrm>
            <a:off x="2438400" y="4685364"/>
            <a:ext cx="5373960" cy="1015663"/>
          </a:xfrm>
          <a:prstGeom prst="rect">
            <a:avLst/>
          </a:prstGeom>
          <a:noFill/>
          <a:ln w="9525">
            <a:noFill/>
            <a:miter lim="800000"/>
            <a:headEnd/>
            <a:tailEnd/>
          </a:ln>
        </p:spPr>
        <p:txBody>
          <a:bodyPr wrap="square" anchor="ctr">
            <a:spAutoFit/>
          </a:bodyPr>
          <a:lstStyle/>
          <a:p>
            <a:pPr fontAlgn="base">
              <a:lnSpc>
                <a:spcPct val="80000"/>
              </a:lnSpc>
              <a:spcBef>
                <a:spcPct val="0"/>
              </a:spcBef>
            </a:pPr>
            <a:r>
              <a:rPr lang="zh-CN" altLang="en-US" sz="2500" baseline="0" dirty="0" smtClean="0">
                <a:solidFill>
                  <a:srgbClr val="000099"/>
                </a:solidFill>
                <a:latin typeface="幼圆" pitchFamily="49" charset="-122"/>
                <a:ea typeface="幼圆" pitchFamily="49" charset="-122"/>
              </a:rPr>
              <a:t>表示</a:t>
            </a:r>
            <a:r>
              <a:rPr lang="zh-CN" altLang="en-US" sz="2500" baseline="0" dirty="0">
                <a:solidFill>
                  <a:srgbClr val="000099"/>
                </a:solidFill>
                <a:latin typeface="幼圆" pitchFamily="49" charset="-122"/>
                <a:ea typeface="幼圆" pitchFamily="49" charset="-122"/>
              </a:rPr>
              <a:t>由</a:t>
            </a:r>
            <a:r>
              <a:rPr lang="en-US" altLang="zh-CN" sz="2500" baseline="0" dirty="0">
                <a:solidFill>
                  <a:srgbClr val="000099"/>
                </a:solidFill>
                <a:ea typeface="幼圆" pitchFamily="49" charset="-122"/>
              </a:rPr>
              <a:t>p</a:t>
            </a:r>
            <a:r>
              <a:rPr lang="zh-CN" altLang="en-US" sz="2500" baseline="0" dirty="0" smtClean="0">
                <a:solidFill>
                  <a:srgbClr val="000099"/>
                </a:solidFill>
                <a:latin typeface="幼圆" pitchFamily="49" charset="-122"/>
                <a:ea typeface="幼圆" pitchFamily="49" charset="-122"/>
              </a:rPr>
              <a:t>指向的</a:t>
            </a:r>
            <a:r>
              <a:rPr lang="zh-CN" altLang="en-US" sz="2500" baseline="0" dirty="0">
                <a:solidFill>
                  <a:srgbClr val="000099"/>
                </a:solidFill>
                <a:latin typeface="幼圆" pitchFamily="49" charset="-122"/>
                <a:ea typeface="幼圆" pitchFamily="49" charset="-122"/>
              </a:rPr>
              <a:t>链结点</a:t>
            </a:r>
            <a:r>
              <a:rPr lang="zh-CN" altLang="en-US" sz="2500" baseline="0" dirty="0" smtClean="0">
                <a:solidFill>
                  <a:srgbClr val="000099"/>
                </a:solidFill>
                <a:latin typeface="幼圆" pitchFamily="49" charset="-122"/>
                <a:ea typeface="幼圆" pitchFamily="49" charset="-122"/>
              </a:rPr>
              <a:t>的指针域</a:t>
            </a:r>
            <a:r>
              <a:rPr lang="zh-CN" altLang="en-US" sz="2500" baseline="0" dirty="0" smtClean="0">
                <a:solidFill>
                  <a:srgbClr val="000099"/>
                </a:solidFill>
              </a:rPr>
              <a:t>，</a:t>
            </a:r>
            <a:r>
              <a:rPr lang="zh-CN" altLang="en-US" sz="2500" baseline="0" dirty="0">
                <a:solidFill>
                  <a:srgbClr val="000099"/>
                </a:solidFill>
                <a:latin typeface="幼圆" pitchFamily="49" charset="-122"/>
                <a:ea typeface="幼圆" pitchFamily="49" charset="-122"/>
              </a:rPr>
              <a:t>即</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所指的链结点的下一</a:t>
            </a:r>
            <a:r>
              <a:rPr lang="zh-CN" altLang="en-US" sz="2500" baseline="0" dirty="0" smtClean="0">
                <a:solidFill>
                  <a:srgbClr val="000099"/>
                </a:solidFill>
                <a:latin typeface="幼圆" pitchFamily="49" charset="-122"/>
                <a:ea typeface="幼圆" pitchFamily="49" charset="-122"/>
              </a:rPr>
              <a:t>个链</a:t>
            </a:r>
            <a:r>
              <a:rPr lang="zh-CN" altLang="en-US" sz="2500" baseline="0" dirty="0">
                <a:solidFill>
                  <a:srgbClr val="000099"/>
                </a:solidFill>
                <a:latin typeface="幼圆" pitchFamily="49" charset="-122"/>
                <a:ea typeface="幼圆" pitchFamily="49" charset="-122"/>
              </a:rPr>
              <a:t>结点</a:t>
            </a:r>
            <a:r>
              <a:rPr lang="zh-CN" altLang="en-US" sz="2500" baseline="0" dirty="0" smtClean="0">
                <a:solidFill>
                  <a:srgbClr val="000099"/>
                </a:solidFill>
                <a:latin typeface="幼圆" pitchFamily="49" charset="-122"/>
                <a:ea typeface="幼圆" pitchFamily="49" charset="-122"/>
              </a:rPr>
              <a:t>的指针（地址）</a:t>
            </a:r>
            <a:r>
              <a:rPr lang="zh-CN" altLang="en-US" sz="2500" baseline="0" dirty="0" smtClean="0">
                <a:solidFill>
                  <a:srgbClr val="000099"/>
                </a:solidFill>
              </a:rPr>
              <a:t>。</a:t>
            </a:r>
            <a:endParaRPr kumimoji="1" lang="zh-CN" altLang="en-US" sz="2500" b="0" baseline="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82650" y="1533525"/>
            <a:ext cx="8153400" cy="4343400"/>
          </a:xfrm>
        </p:spPr>
        <p:txBody>
          <a:bodyPr/>
          <a:lstStyle/>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dirty="0" smtClean="0">
                <a:solidFill>
                  <a:srgbClr val="FF0000"/>
                </a:solidFill>
                <a:latin typeface="幼圆" pitchFamily="49" charset="-122"/>
                <a:ea typeface="幼圆" pitchFamily="49" charset="-122"/>
              </a:rPr>
              <a:t>建立</a:t>
            </a:r>
            <a:r>
              <a:rPr lang="zh-CN" altLang="en-US" sz="2700" b="1" dirty="0" smtClean="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在非空线性链表的第一个结点前</a:t>
            </a:r>
            <a:r>
              <a:rPr lang="zh-CN" altLang="en-US" sz="2700" b="1" dirty="0" smtClean="0">
                <a:solidFill>
                  <a:srgbClr val="FF0000"/>
                </a:solidFill>
                <a:latin typeface="幼圆" pitchFamily="49" charset="-122"/>
                <a:ea typeface="幼圆" pitchFamily="49" charset="-122"/>
              </a:rPr>
              <a:t>插入</a:t>
            </a:r>
            <a:r>
              <a:rPr lang="zh-CN" altLang="en-US" sz="2700" b="1" dirty="0" smtClean="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rPr>
              <a:t>  信息为</a:t>
            </a:r>
            <a:r>
              <a:rPr lang="en-US" altLang="zh-CN" sz="2700" b="1" dirty="0" smtClean="0">
                <a:solidFill>
                  <a:srgbClr val="000099"/>
                </a:solidFill>
                <a:ea typeface="幼圆" pitchFamily="49" charset="-122"/>
              </a:rPr>
              <a:t>item</a:t>
            </a:r>
            <a:r>
              <a:rPr lang="zh-CN" altLang="en-US" sz="2700" b="1" dirty="0" smtClean="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在线性链表中由指针</a:t>
            </a:r>
            <a:r>
              <a:rPr lang="en-US" altLang="zh-CN" sz="2700" b="1" dirty="0" smtClean="0">
                <a:solidFill>
                  <a:srgbClr val="000099"/>
                </a:solidFill>
                <a:ea typeface="幼圆" pitchFamily="49" charset="-122"/>
              </a:rPr>
              <a:t>q </a:t>
            </a:r>
            <a:r>
              <a:rPr lang="zh-CN" altLang="en-US" sz="2700" b="1" dirty="0" smtClean="0">
                <a:solidFill>
                  <a:srgbClr val="000099"/>
                </a:solidFill>
                <a:latin typeface="幼圆" pitchFamily="49" charset="-122"/>
                <a:ea typeface="幼圆" pitchFamily="49" charset="-122"/>
              </a:rPr>
              <a:t>指出的结点之后</a:t>
            </a:r>
            <a:r>
              <a:rPr lang="zh-CN" altLang="en-US" sz="2700" b="1" dirty="0" smtClean="0">
                <a:solidFill>
                  <a:srgbClr val="FF0000"/>
                </a:solidFill>
                <a:latin typeface="幼圆" pitchFamily="49" charset="-122"/>
                <a:ea typeface="幼圆" pitchFamily="49" charset="-122"/>
              </a:rPr>
              <a:t>插入</a:t>
            </a:r>
            <a:r>
              <a:rPr lang="zh-CN" altLang="en-US" sz="2700" b="1" dirty="0" smtClean="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rPr>
              <a:t>  个数据信息为</a:t>
            </a:r>
            <a:r>
              <a:rPr lang="en-US" altLang="zh-CN" sz="2700" b="1" dirty="0" smtClean="0">
                <a:solidFill>
                  <a:srgbClr val="000099"/>
                </a:solidFill>
                <a:ea typeface="幼圆" pitchFamily="49" charset="-122"/>
              </a:rPr>
              <a:t>item</a:t>
            </a:r>
            <a:r>
              <a:rPr lang="zh-CN" altLang="en-US" sz="2700" b="1" dirty="0" smtClean="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在线性链表中第</a:t>
            </a:r>
            <a:r>
              <a:rPr lang="en-US" altLang="zh-CN" sz="2700" b="1" dirty="0" err="1" smtClean="0">
                <a:solidFill>
                  <a:srgbClr val="000099"/>
                </a:solidFill>
                <a:ea typeface="幼圆" pitchFamily="49" charset="-122"/>
              </a:rPr>
              <a:t>i</a:t>
            </a:r>
            <a:r>
              <a:rPr lang="zh-CN" altLang="en-US" sz="2700" b="1" dirty="0" smtClean="0">
                <a:solidFill>
                  <a:srgbClr val="000099"/>
                </a:solidFill>
                <a:latin typeface="幼圆" pitchFamily="49" charset="-122"/>
                <a:ea typeface="幼圆" pitchFamily="49" charset="-122"/>
              </a:rPr>
              <a:t>个结点后面插入一个数据信息</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rPr>
              <a:t>  为</a:t>
            </a:r>
            <a:r>
              <a:rPr lang="en-US" altLang="zh-CN" sz="2700" b="1" dirty="0" smtClean="0">
                <a:solidFill>
                  <a:srgbClr val="000099"/>
                </a:solidFill>
                <a:ea typeface="幼圆" pitchFamily="49" charset="-122"/>
              </a:rPr>
              <a:t>item</a:t>
            </a:r>
            <a:r>
              <a:rPr lang="zh-CN" altLang="en-US" sz="2700" b="1" dirty="0" smtClean="0">
                <a:solidFill>
                  <a:srgbClr val="000099"/>
                </a:solidFill>
                <a:latin typeface="幼圆" pitchFamily="49" charset="-122"/>
                <a:ea typeface="幼圆" pitchFamily="49" charset="-122"/>
              </a:rPr>
              <a:t>的链结点</a:t>
            </a:r>
            <a:r>
              <a:rPr lang="zh-CN" altLang="en-US" sz="2700" dirty="0" smtClean="0">
                <a:solidFill>
                  <a:srgbClr val="000099"/>
                </a:solidFill>
                <a:latin typeface="幼圆" pitchFamily="49" charset="-122"/>
                <a:ea typeface="幼圆" pitchFamily="49" charset="-122"/>
              </a:rPr>
              <a:t>。</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从非空线性链表中</a:t>
            </a:r>
            <a:r>
              <a:rPr lang="zh-CN" altLang="en-US" sz="2700" dirty="0" smtClean="0">
                <a:solidFill>
                  <a:srgbClr val="FF0000"/>
                </a:solidFill>
                <a:latin typeface="幼圆" pitchFamily="49" charset="-122"/>
                <a:ea typeface="幼圆" pitchFamily="49" charset="-122"/>
              </a:rPr>
              <a:t>删除</a:t>
            </a:r>
            <a:r>
              <a:rPr lang="zh-CN" altLang="en-US" sz="2700" b="1" dirty="0" smtClean="0">
                <a:solidFill>
                  <a:srgbClr val="000099"/>
                </a:solidFill>
                <a:latin typeface="幼圆" pitchFamily="49" charset="-122"/>
                <a:ea typeface="幼圆" pitchFamily="49" charset="-122"/>
              </a:rPr>
              <a:t>链结点</a:t>
            </a:r>
            <a:r>
              <a:rPr lang="en-US" altLang="zh-CN" sz="2700" b="1" dirty="0" smtClean="0">
                <a:solidFill>
                  <a:srgbClr val="000099"/>
                </a:solidFill>
                <a:ea typeface="幼圆" pitchFamily="49" charset="-122"/>
              </a:rPr>
              <a:t>q(q</a:t>
            </a:r>
            <a:r>
              <a:rPr lang="zh-CN" altLang="en-US" sz="2700" b="1" dirty="0" smtClean="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2700" b="1" dirty="0" smtClean="0">
                <a:solidFill>
                  <a:srgbClr val="000099"/>
                </a:solidFill>
                <a:latin typeface="幼圆" pitchFamily="49" charset="-122"/>
                <a:ea typeface="幼圆" pitchFamily="49" charset="-122"/>
              </a:rPr>
              <a:t>  链结点的指针</a:t>
            </a:r>
            <a:r>
              <a:rPr lang="zh-CN" altLang="en-US" sz="2700" b="1" dirty="0" smtClean="0">
                <a:solidFill>
                  <a:srgbClr val="000099"/>
                </a:solidFill>
                <a:ea typeface="幼圆" pitchFamily="49" charset="-122"/>
              </a:rPr>
              <a:t>)</a:t>
            </a:r>
            <a:r>
              <a:rPr lang="zh-CN" altLang="en-US" sz="2700" b="1" dirty="0" smtClean="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2700" dirty="0" smtClean="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228600" y="533400"/>
            <a:ext cx="5567363" cy="685800"/>
            <a:chOff x="192" y="384"/>
            <a:chExt cx="2832" cy="432"/>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368"/>
            </a:xfrm>
            <a:prstGeom prst="rect">
              <a:avLst/>
            </a:prstGeom>
            <a:noFill/>
            <a:ln w="12700" cap="sq">
              <a:noFill/>
              <a:miter lim="800000"/>
              <a:headEnd/>
              <a:tailEnd/>
            </a:ln>
          </p:spPr>
          <p:txBody>
            <a:bodyPr>
              <a:spAutoFit/>
            </a:bodyPr>
            <a:lstStyle/>
            <a:p>
              <a:pPr fontAlgn="base">
                <a:spcBef>
                  <a:spcPct val="0"/>
                </a:spcBef>
              </a:pPr>
              <a:r>
                <a:rPr kumimoji="1" lang="zh-CN" altLang="en-US" sz="3200" baseline="0">
                  <a:solidFill>
                    <a:srgbClr val="003399"/>
                  </a:solidFill>
                  <a:latin typeface="幼圆" pitchFamily="49" charset="-122"/>
                  <a:ea typeface="幼圆" pitchFamily="49" charset="-122"/>
                </a:rPr>
                <a:t>   </a:t>
              </a:r>
              <a:r>
                <a:rPr kumimoji="1" lang="en-US" altLang="zh-CN" sz="3200" baseline="0">
                  <a:solidFill>
                    <a:srgbClr val="003399"/>
                  </a:solidFill>
                  <a:latin typeface="幼圆" pitchFamily="49" charset="-122"/>
                  <a:ea typeface="幼圆" pitchFamily="49" charset="-122"/>
                </a:rPr>
                <a:t>2.3.3 </a:t>
              </a:r>
              <a:r>
                <a:rPr kumimoji="1" lang="zh-CN" altLang="en-US" sz="3200" baseline="0">
                  <a:solidFill>
                    <a:srgbClr val="003399"/>
                  </a:solidFill>
                  <a:latin typeface="幼圆" pitchFamily="49" charset="-122"/>
                  <a:ea typeface="幼圆" pitchFamily="49" charset="-122"/>
                </a:rPr>
                <a:t>链表的基本操作</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27584" y="1340768"/>
            <a:ext cx="7924800" cy="3429000"/>
          </a:xfrm>
        </p:spPr>
        <p:txBody>
          <a:bodyPr/>
          <a:lstStyle/>
          <a:p>
            <a:pPr eaLnBrk="1" hangingPunct="1">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线性链表的逆转。</a:t>
            </a:r>
          </a:p>
          <a:p>
            <a:pPr eaLnBrk="1" hangingPunct="1">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2700" b="1" dirty="0" smtClean="0">
                <a:solidFill>
                  <a:srgbClr val="000099"/>
                </a:solidFill>
                <a:latin typeface="幼圆" pitchFamily="49" charset="-122"/>
                <a:ea typeface="幼圆" pitchFamily="49" charset="-122"/>
                <a:sym typeface="Symbol" pitchFamily="18" charset="2"/>
              </a:rPr>
              <a:t> </a:t>
            </a:r>
            <a:r>
              <a:rPr lang="zh-CN" altLang="en-US" sz="2700" b="1" dirty="0" smtClean="0">
                <a:solidFill>
                  <a:srgbClr val="000099"/>
                </a:solidFill>
                <a:latin typeface="幼圆" pitchFamily="49" charset="-122"/>
                <a:ea typeface="幼圆" pitchFamily="49" charset="-122"/>
              </a:rPr>
              <a:t>检索线性链表中的第</a:t>
            </a:r>
            <a:r>
              <a:rPr lang="en-US" altLang="en-US" sz="2700" b="1" dirty="0" err="1" smtClean="0">
                <a:solidFill>
                  <a:srgbClr val="000099"/>
                </a:solidFill>
                <a:ea typeface="幼圆" pitchFamily="49" charset="-122"/>
              </a:rPr>
              <a:t>i</a:t>
            </a:r>
            <a:r>
              <a:rPr lang="zh-CN" altLang="en-US" sz="2700" b="1" dirty="0" smtClean="0">
                <a:solidFill>
                  <a:srgbClr val="000099"/>
                </a:solidFill>
                <a:latin typeface="幼圆" pitchFamily="49" charset="-122"/>
                <a:ea typeface="幼圆" pitchFamily="49" charset="-122"/>
              </a:rPr>
              <a:t>个链结点。</a:t>
            </a:r>
          </a:p>
          <a:p>
            <a:pPr eaLnBrk="1" hangingPunct="1">
              <a:buFontTx/>
              <a:buNone/>
            </a:pPr>
            <a:r>
              <a:rPr lang="zh-CN" altLang="zh-CN" sz="2700" b="1" dirty="0" smtClean="0">
                <a:solidFill>
                  <a:srgbClr val="000099"/>
                </a:solidFill>
                <a:latin typeface="幼圆" pitchFamily="49" charset="-122"/>
                <a:ea typeface="幼圆" pitchFamily="49" charset="-122"/>
              </a:rPr>
              <a:t> </a:t>
            </a:r>
            <a:r>
              <a:rPr lang="zh-CN" altLang="zh-CN" sz="2700" b="1" dirty="0" smtClean="0">
                <a:solidFill>
                  <a:srgbClr val="000099"/>
                </a:solidFill>
                <a:ea typeface="幼圆" pitchFamily="49" charset="-122"/>
              </a:rPr>
              <a:t>……</a:t>
            </a:r>
            <a:endParaRPr lang="zh-CN" altLang="en-US" sz="2700" b="1" dirty="0" smtClean="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496944" cy="4556125"/>
          </a:xfrm>
          <a:solidFill>
            <a:schemeClr val="bg2">
              <a:lumMod val="20000"/>
              <a:lumOff val="80000"/>
            </a:schemeClr>
          </a:solidFill>
          <a:effectLst>
            <a:outerShdw blurRad="50800" dist="38100" dir="2700000" algn="tl" rotWithShape="0">
              <a:prstClr val="black">
                <a:alpha val="40000"/>
              </a:prstClr>
            </a:outerShdw>
          </a:effectLst>
        </p:spPr>
        <p:txBody>
          <a:bodyPr/>
          <a:lstStyle/>
          <a:p>
            <a:r>
              <a:rPr lang="en-US" altLang="zh-CN" sz="2000" b="0" dirty="0" err="1" smtClean="0"/>
              <a:t>createList</a:t>
            </a:r>
            <a:r>
              <a:rPr lang="en-US" altLang="zh-CN" sz="2000" b="0" dirty="0" smtClean="0"/>
              <a:t>(</a:t>
            </a:r>
            <a:r>
              <a:rPr lang="en-US" altLang="zh-CN" sz="2000" b="0" dirty="0" err="1" smtClean="0"/>
              <a:t>int</a:t>
            </a:r>
            <a:r>
              <a:rPr lang="en-US" altLang="zh-CN" sz="2000" b="0" dirty="0" smtClean="0"/>
              <a:t> n); 	//</a:t>
            </a:r>
            <a:r>
              <a:rPr lang="zh-CN" altLang="en-US" sz="2000" b="0" dirty="0" smtClean="0"/>
              <a:t>创建一个具有</a:t>
            </a:r>
            <a:r>
              <a:rPr lang="en-US" altLang="zh-CN" sz="2000" b="0" dirty="0" smtClean="0"/>
              <a:t>n</a:t>
            </a:r>
            <a:r>
              <a:rPr lang="zh-CN" altLang="en-US" sz="2000" b="0" dirty="0" smtClean="0"/>
              <a:t>个结点的链表</a:t>
            </a:r>
            <a:endParaRPr lang="en-US" altLang="zh-CN" sz="2000" b="0" dirty="0" smtClean="0"/>
          </a:p>
          <a:p>
            <a:r>
              <a:rPr lang="en-US" altLang="zh-CN" sz="2000" b="0" dirty="0" err="1" smtClean="0"/>
              <a:t>getLength</a:t>
            </a:r>
            <a:r>
              <a:rPr lang="en-US" altLang="zh-CN" sz="2000" b="0" dirty="0" smtClean="0"/>
              <a:t>(</a:t>
            </a:r>
            <a:r>
              <a:rPr lang="en-US" altLang="zh-CN" sz="2000" b="0" dirty="0" err="1" smtClean="0"/>
              <a:t>Nodeptr</a:t>
            </a:r>
            <a:r>
              <a:rPr lang="en-US" altLang="zh-CN" sz="2000" b="0" dirty="0" smtClean="0"/>
              <a:t> list);	//</a:t>
            </a:r>
            <a:r>
              <a:rPr lang="zh-CN" altLang="en-US" sz="2000" b="0" dirty="0" smtClean="0"/>
              <a:t>获得链表的长度</a:t>
            </a:r>
            <a:endParaRPr lang="en-US" altLang="zh-CN" sz="2000" b="0" dirty="0" smtClean="0"/>
          </a:p>
          <a:p>
            <a:r>
              <a:rPr lang="en-US" altLang="zh-CN" sz="2000" b="0" dirty="0" err="1" smtClean="0"/>
              <a:t>destroyList</a:t>
            </a:r>
            <a:r>
              <a:rPr lang="en-US" altLang="zh-CN" sz="2000" b="0" dirty="0" smtClean="0"/>
              <a:t> (</a:t>
            </a:r>
            <a:r>
              <a:rPr lang="en-US" altLang="zh-CN" sz="2000" b="0" dirty="0" err="1" smtClean="0"/>
              <a:t>Nodeprt</a:t>
            </a:r>
            <a:r>
              <a:rPr lang="en-US" altLang="zh-CN" sz="2000" b="0" dirty="0" smtClean="0"/>
              <a:t> list);	//</a:t>
            </a:r>
            <a:r>
              <a:rPr lang="zh-CN" altLang="en-US" sz="2000" b="0" dirty="0" smtClean="0"/>
              <a:t>销毁一个表</a:t>
            </a:r>
            <a:endParaRPr lang="en-US" altLang="zh-CN" sz="2000" b="0" dirty="0" smtClean="0"/>
          </a:p>
          <a:p>
            <a:r>
              <a:rPr lang="en-US" altLang="zh-CN" sz="2000" b="0" dirty="0" err="1" smtClean="0"/>
              <a:t>printList</a:t>
            </a:r>
            <a:r>
              <a:rPr lang="en-US" altLang="zh-CN" sz="2000" b="0" dirty="0" smtClean="0"/>
              <a:t>(</a:t>
            </a:r>
            <a:r>
              <a:rPr lang="en-US" altLang="zh-CN" sz="2000" b="0" dirty="0" err="1" smtClean="0"/>
              <a:t>Nodeptr</a:t>
            </a:r>
            <a:r>
              <a:rPr lang="en-US" altLang="zh-CN" sz="2000" b="0" dirty="0" smtClean="0"/>
              <a:t> list);	//</a:t>
            </a:r>
            <a:r>
              <a:rPr lang="zh-CN" altLang="en-US" sz="2000" b="0" dirty="0" smtClean="0"/>
              <a:t>输出一个表</a:t>
            </a:r>
            <a:endParaRPr lang="en-US" altLang="zh-CN" sz="2000" b="0" dirty="0" smtClean="0"/>
          </a:p>
          <a:p>
            <a:r>
              <a:rPr lang="en-US" altLang="zh-CN" sz="2000" b="0" dirty="0" err="1" smtClean="0"/>
              <a:t>insertFrst</a:t>
            </a:r>
            <a:r>
              <a:rPr lang="en-US" altLang="zh-CN" sz="2000" b="0" dirty="0" smtClean="0"/>
              <a:t> (</a:t>
            </a:r>
            <a:r>
              <a:rPr lang="en-US" altLang="zh-CN" sz="2000" b="0" dirty="0" err="1" smtClean="0"/>
              <a:t>Nodeptr</a:t>
            </a:r>
            <a:r>
              <a:rPr lang="en-US" altLang="zh-CN" sz="2000" b="0" dirty="0" smtClean="0"/>
              <a:t> list, </a:t>
            </a:r>
            <a:r>
              <a:rPr lang="en-US" altLang="zh-CN" sz="2000" b="0" dirty="0" err="1" smtClean="0"/>
              <a:t>ElemType</a:t>
            </a:r>
            <a:r>
              <a:rPr lang="en-US" altLang="zh-CN" sz="2000" b="0" dirty="0" smtClean="0"/>
              <a:t> </a:t>
            </a:r>
            <a:r>
              <a:rPr lang="en-US" altLang="zh-CN" sz="2000" b="0" dirty="0" err="1" smtClean="0"/>
              <a:t>elem</a:t>
            </a:r>
            <a:r>
              <a:rPr lang="en-US" altLang="zh-CN" sz="2000" b="0" dirty="0" smtClean="0"/>
              <a:t>  );	//</a:t>
            </a:r>
            <a:r>
              <a:rPr lang="zh-CN" altLang="en-US" sz="2000" b="0" dirty="0" smtClean="0"/>
              <a:t>在链表头插入一个元素</a:t>
            </a:r>
            <a:endParaRPr lang="en-US" altLang="zh-CN" sz="2000" b="0" dirty="0" smtClean="0"/>
          </a:p>
          <a:p>
            <a:r>
              <a:rPr lang="en-US" altLang="zh-CN" sz="2000" b="0" dirty="0" err="1" smtClean="0"/>
              <a:t>insertLast</a:t>
            </a:r>
            <a:r>
              <a:rPr lang="en-US" altLang="zh-CN" sz="2000" b="0" dirty="0" smtClean="0"/>
              <a:t>(</a:t>
            </a:r>
            <a:r>
              <a:rPr lang="en-US" altLang="zh-CN" sz="2000" b="0" dirty="0" err="1" smtClean="0"/>
              <a:t>Nodeptr</a:t>
            </a:r>
            <a:r>
              <a:rPr lang="en-US" altLang="zh-CN" sz="2000" b="0" dirty="0" smtClean="0"/>
              <a:t> list , </a:t>
            </a:r>
            <a:r>
              <a:rPr lang="en-US" altLang="zh-CN" sz="2000" b="0" dirty="0" err="1" smtClean="0"/>
              <a:t>ElemType</a:t>
            </a:r>
            <a:r>
              <a:rPr lang="en-US" altLang="zh-CN" sz="2000" b="0" dirty="0" smtClean="0"/>
              <a:t> </a:t>
            </a:r>
            <a:r>
              <a:rPr lang="en-US" altLang="zh-CN" sz="2000" b="0" dirty="0" err="1" smtClean="0"/>
              <a:t>elem</a:t>
            </a:r>
            <a:r>
              <a:rPr lang="en-US" altLang="zh-CN" sz="2000" b="0" dirty="0" smtClean="0"/>
              <a:t> ); 	//</a:t>
            </a:r>
            <a:r>
              <a:rPr lang="zh-CN" altLang="en-US" sz="2000" b="0" dirty="0" smtClean="0"/>
              <a:t>在链表尾插入一个元素</a:t>
            </a:r>
            <a:endParaRPr lang="en-US" altLang="zh-CN" sz="2000" b="0" dirty="0" smtClean="0"/>
          </a:p>
          <a:p>
            <a:r>
              <a:rPr lang="en-US" altLang="zh-CN" sz="2000" b="0" dirty="0" err="1" smtClean="0"/>
              <a:t>insertNode</a:t>
            </a:r>
            <a:r>
              <a:rPr lang="en-US" altLang="zh-CN" sz="2000" b="0" dirty="0" smtClean="0"/>
              <a:t>(</a:t>
            </a:r>
            <a:r>
              <a:rPr lang="en-US" altLang="zh-CN" sz="2000" b="0" dirty="0" err="1" smtClean="0"/>
              <a:t>Nodeptr</a:t>
            </a:r>
            <a:r>
              <a:rPr lang="en-US" altLang="zh-CN" sz="2000" b="0" dirty="0" smtClean="0"/>
              <a:t> list , </a:t>
            </a:r>
            <a:r>
              <a:rPr lang="en-US" altLang="zh-CN" sz="2000" b="0" dirty="0" err="1" smtClean="0"/>
              <a:t>Nodeptr</a:t>
            </a:r>
            <a:r>
              <a:rPr lang="en-US" altLang="zh-CN" sz="2000" b="0" dirty="0" smtClean="0"/>
              <a:t> p, </a:t>
            </a:r>
            <a:r>
              <a:rPr lang="en-US" altLang="zh-CN" sz="2000" b="0" dirty="0" err="1" smtClean="0"/>
              <a:t>ElemType</a:t>
            </a:r>
            <a:r>
              <a:rPr lang="en-US" altLang="zh-CN" sz="2000" b="0" dirty="0" smtClean="0"/>
              <a:t> </a:t>
            </a:r>
            <a:r>
              <a:rPr lang="en-US" altLang="zh-CN" sz="2000" b="0" dirty="0" err="1" smtClean="0"/>
              <a:t>elem</a:t>
            </a:r>
            <a:r>
              <a:rPr lang="en-US" altLang="zh-CN" sz="2000" b="0" dirty="0" smtClean="0"/>
              <a:t> ); //</a:t>
            </a:r>
            <a:r>
              <a:rPr lang="zh-CN" altLang="en-US" sz="2000" b="0" dirty="0" smtClean="0"/>
              <a:t>在链表某一结点后插入包含某一个元素的结点</a:t>
            </a:r>
            <a:endParaRPr lang="en-US" altLang="zh-CN" sz="2000" b="0" dirty="0" smtClean="0"/>
          </a:p>
          <a:p>
            <a:r>
              <a:rPr lang="en-US" altLang="zh-CN" sz="2000" b="0" dirty="0" err="1" smtClean="0"/>
              <a:t>searchNode</a:t>
            </a:r>
            <a:r>
              <a:rPr lang="en-US" altLang="zh-CN" sz="2000" b="0" dirty="0" smtClean="0"/>
              <a:t>(</a:t>
            </a:r>
            <a:r>
              <a:rPr lang="en-US" altLang="zh-CN" sz="2000" b="0" dirty="0" err="1" smtClean="0"/>
              <a:t>Nodeptr</a:t>
            </a:r>
            <a:r>
              <a:rPr lang="en-US" altLang="zh-CN" sz="2000" b="0" dirty="0" smtClean="0"/>
              <a:t> list , </a:t>
            </a:r>
            <a:r>
              <a:rPr lang="en-US" altLang="zh-CN" sz="2000" b="0" dirty="0" err="1" smtClean="0"/>
              <a:t>ElemType</a:t>
            </a:r>
            <a:r>
              <a:rPr lang="en-US" altLang="zh-CN" sz="2000" b="0" dirty="0" smtClean="0"/>
              <a:t> </a:t>
            </a:r>
            <a:r>
              <a:rPr lang="en-US" altLang="zh-CN" sz="2000" b="0" dirty="0" err="1" smtClean="0"/>
              <a:t>elem</a:t>
            </a:r>
            <a:r>
              <a:rPr lang="en-US" altLang="zh-CN" sz="2000" b="0" dirty="0" smtClean="0"/>
              <a:t> ); 	//</a:t>
            </a:r>
            <a:r>
              <a:rPr lang="zh-CN" altLang="en-US" sz="2000" b="0" dirty="0" smtClean="0"/>
              <a:t>在链表中查找某一元素</a:t>
            </a:r>
            <a:endParaRPr lang="en-US" altLang="zh-CN" sz="2000" b="0" dirty="0" smtClean="0"/>
          </a:p>
          <a:p>
            <a:r>
              <a:rPr lang="en-US" altLang="zh-CN" sz="2000" b="0" dirty="0" err="1" smtClean="0"/>
              <a:t>deleteNode</a:t>
            </a:r>
            <a:r>
              <a:rPr lang="en-US" altLang="zh-CN" sz="2000" b="0" dirty="0" smtClean="0"/>
              <a:t>(</a:t>
            </a:r>
            <a:r>
              <a:rPr lang="en-US" altLang="zh-CN" sz="2000" b="0" dirty="0" err="1" smtClean="0"/>
              <a:t>Nodeptr</a:t>
            </a:r>
            <a:r>
              <a:rPr lang="en-US" altLang="zh-CN" sz="2000" b="0" dirty="0" smtClean="0"/>
              <a:t> list , </a:t>
            </a:r>
            <a:r>
              <a:rPr lang="en-US" altLang="zh-CN" sz="2000" b="0" dirty="0" err="1" smtClean="0"/>
              <a:t>ElemType</a:t>
            </a:r>
            <a:r>
              <a:rPr lang="en-US" altLang="zh-CN" sz="2000" b="0" dirty="0" smtClean="0"/>
              <a:t> </a:t>
            </a:r>
            <a:r>
              <a:rPr lang="en-US" altLang="zh-CN" sz="2000" b="0" dirty="0" err="1" smtClean="0"/>
              <a:t>elem</a:t>
            </a:r>
            <a:r>
              <a:rPr lang="en-US" altLang="zh-CN" sz="2000" b="0" dirty="0" smtClean="0"/>
              <a:t> );	//</a:t>
            </a:r>
            <a:r>
              <a:rPr lang="zh-CN" altLang="en-US" sz="2000" b="0" dirty="0" smtClean="0"/>
              <a:t>在链表中删除包含某一元素结点</a:t>
            </a:r>
            <a:endParaRPr lang="en-US" altLang="zh-CN" sz="2000" b="0" dirty="0" smtClean="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49</a:t>
            </a:fld>
            <a:endParaRPr lang="en-US" altLang="zh-CN"/>
          </a:p>
        </p:txBody>
      </p:sp>
      <p:grpSp>
        <p:nvGrpSpPr>
          <p:cNvPr id="2"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zh-CN" altLang="en-US" sz="3200" dirty="0" smtClean="0">
                  <a:solidFill>
                    <a:srgbClr val="002C84"/>
                  </a:solidFill>
                  <a:latin typeface="幼圆" pitchFamily="49" charset="-122"/>
                  <a:ea typeface="幼圆" pitchFamily="49" charset="-122"/>
                </a:rPr>
                <a:t>链</a:t>
              </a:r>
              <a:r>
                <a:rPr lang="zh-CN" altLang="en-US" sz="3200" baseline="0" dirty="0" smtClean="0">
                  <a:solidFill>
                    <a:srgbClr val="002C84"/>
                  </a:solidFill>
                  <a:latin typeface="幼圆" pitchFamily="49" charset="-122"/>
                  <a:ea typeface="幼圆" pitchFamily="49" charset="-122"/>
                </a:rPr>
                <a:t>表</a:t>
              </a:r>
              <a:r>
                <a:rPr lang="zh-CN" altLang="en-US" sz="3200" baseline="0" dirty="0">
                  <a:solidFill>
                    <a:srgbClr val="002C84"/>
                  </a:solidFill>
                  <a:latin typeface="幼圆" pitchFamily="49" charset="-122"/>
                  <a:ea typeface="幼圆" pitchFamily="49" charset="-122"/>
                </a:rPr>
                <a:t>的基本操作 </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179388" y="18446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2C84"/>
                </a:solidFill>
              </a:rPr>
              <a:t>    </a:t>
            </a:r>
            <a:r>
              <a:rPr lang="en-US" altLang="zh-CN" sz="3200" baseline="0">
                <a:solidFill>
                  <a:srgbClr val="002C84"/>
                </a:solidFill>
              </a:rPr>
              <a:t>A=( a</a:t>
            </a:r>
            <a:r>
              <a:rPr lang="en-US" altLang="zh-CN" sz="3200" baseline="-25000">
                <a:solidFill>
                  <a:srgbClr val="002C84"/>
                </a:solidFill>
              </a:rPr>
              <a:t>1</a:t>
            </a:r>
            <a:r>
              <a:rPr lang="en-US" altLang="zh-CN" sz="3200" baseline="0">
                <a:solidFill>
                  <a:srgbClr val="002C84"/>
                </a:solidFill>
              </a:rPr>
              <a:t>，a</a:t>
            </a:r>
            <a:r>
              <a:rPr lang="en-US" altLang="zh-CN" sz="3200" baseline="-25000">
                <a:solidFill>
                  <a:srgbClr val="002C84"/>
                </a:solidFill>
              </a:rPr>
              <a:t>2</a:t>
            </a:r>
            <a:r>
              <a:rPr lang="en-US" altLang="zh-CN" sz="3200" baseline="0">
                <a:solidFill>
                  <a:srgbClr val="002C84"/>
                </a:solidFill>
              </a:rPr>
              <a:t>，a</a:t>
            </a:r>
            <a:r>
              <a:rPr lang="en-US" altLang="zh-CN" sz="3200" baseline="-25000">
                <a:solidFill>
                  <a:srgbClr val="002C84"/>
                </a:solidFill>
              </a:rPr>
              <a:t>3</a:t>
            </a:r>
            <a:r>
              <a:rPr lang="en-US" altLang="zh-CN" sz="3200" baseline="0">
                <a:solidFill>
                  <a:srgbClr val="002C84"/>
                </a:solidFill>
              </a:rPr>
              <a:t>， ... ... ,  a</a:t>
            </a:r>
            <a:r>
              <a:rPr lang="en-US" altLang="zh-CN" sz="3200" baseline="-25000">
                <a:solidFill>
                  <a:srgbClr val="002C84"/>
                </a:solidFill>
              </a:rPr>
              <a:t>n </a:t>
            </a:r>
            <a:r>
              <a:rPr lang="en-US" altLang="zh-CN" sz="3200" baseline="0">
                <a:solidFill>
                  <a:srgbClr val="002C84"/>
                </a:solidFill>
              </a:rPr>
              <a:t>)</a:t>
            </a:r>
            <a:endParaRPr lang="zh-CN" altLang="en-US" sz="3200" baseline="0">
              <a:solidFill>
                <a:srgbClr val="002C84"/>
              </a:solidFill>
            </a:endParaRPr>
          </a:p>
        </p:txBody>
      </p:sp>
      <p:grpSp>
        <p:nvGrpSpPr>
          <p:cNvPr id="2" name="Group 3"/>
          <p:cNvGrpSpPr>
            <a:grpSpLocks/>
          </p:cNvGrpSpPr>
          <p:nvPr/>
        </p:nvGrpSpPr>
        <p:grpSpPr bwMode="auto">
          <a:xfrm>
            <a:off x="838200" y="3200400"/>
            <a:ext cx="7620000" cy="3200400"/>
            <a:chOff x="528" y="2016"/>
            <a:chExt cx="4800"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154" cy="484"/>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2600" baseline="0">
                  <a:solidFill>
                    <a:srgbClr val="002C84"/>
                  </a:solidFill>
                  <a:ea typeface="幼圆" pitchFamily="49" charset="-122"/>
                </a:rPr>
                <a:t>(1)</a:t>
              </a:r>
              <a:r>
                <a:rPr lang="zh-CN" altLang="en-US" sz="2600" baseline="0">
                  <a:solidFill>
                    <a:srgbClr val="002C84"/>
                  </a:solidFill>
                  <a:latin typeface="幼圆" pitchFamily="49" charset="-122"/>
                  <a:ea typeface="幼圆" pitchFamily="49" charset="-122"/>
                </a:rPr>
                <a:t> 当</a:t>
              </a:r>
              <a:r>
                <a:rPr lang="zh-CN" altLang="en-US" sz="2600" baseline="0">
                  <a:solidFill>
                    <a:srgbClr val="002C84"/>
                  </a:solidFill>
                  <a:ea typeface="幼圆" pitchFamily="49" charset="-122"/>
                </a:rPr>
                <a:t>1&lt;</a:t>
              </a:r>
              <a:r>
                <a:rPr lang="en-US" altLang="zh-CN" sz="2600" baseline="0">
                  <a:solidFill>
                    <a:srgbClr val="002C84"/>
                  </a:solidFill>
                  <a:ea typeface="幼圆" pitchFamily="49" charset="-122"/>
                </a:rPr>
                <a:t>i&lt;n</a:t>
              </a:r>
              <a:r>
                <a:rPr lang="zh-CN" altLang="zh-CN" sz="2600" baseline="0">
                  <a:solidFill>
                    <a:srgbClr val="002C84"/>
                  </a:solidFill>
                  <a:latin typeface="幼圆" pitchFamily="49" charset="-122"/>
                  <a:ea typeface="幼圆" pitchFamily="49" charset="-122"/>
                </a:rPr>
                <a:t>时，</a:t>
              </a:r>
              <a:endParaRPr lang="zh-CN" altLang="en-US" sz="2600" baseline="0">
                <a:solidFill>
                  <a:srgbClr val="002C84"/>
                </a:solidFill>
                <a:latin typeface="幼圆" pitchFamily="49" charset="-122"/>
                <a:ea typeface="幼圆" pitchFamily="49" charset="-122"/>
              </a:endParaRPr>
            </a:p>
            <a:p>
              <a:pPr fontAlgn="base">
                <a:lnSpc>
                  <a:spcPct val="85000"/>
                </a:lnSpc>
                <a:spcBef>
                  <a:spcPct val="0"/>
                </a:spcBef>
              </a:pPr>
              <a:r>
                <a:rPr lang="en-US" altLang="zh-CN" sz="2600" baseline="0">
                  <a:solidFill>
                    <a:srgbClr val="002C84"/>
                  </a:solidFill>
                  <a:latin typeface="幼圆" pitchFamily="49" charset="-122"/>
                  <a:ea typeface="幼圆" pitchFamily="49" charset="-122"/>
                </a:rPr>
                <a:t>   </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的直接前驱为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en-US" altLang="zh-CN" sz="2600" baseline="-25000">
                  <a:solidFill>
                    <a:srgbClr val="002C84"/>
                  </a:solidFill>
                  <a:latin typeface="宋体" charset="-122"/>
                  <a:ea typeface="宋体" charset="-122"/>
                </a:rPr>
                <a:t>-</a:t>
              </a:r>
              <a:r>
                <a:rPr lang="en-US" altLang="zh-CN" sz="2600" baseline="-25000">
                  <a:solidFill>
                    <a:srgbClr val="002C84"/>
                  </a:solidFill>
                  <a:ea typeface="幼圆" pitchFamily="49" charset="-122"/>
                </a:rPr>
                <a:t>1</a:t>
              </a:r>
              <a:r>
                <a:rPr lang="en-US" altLang="zh-CN" sz="2600" baseline="0">
                  <a:solidFill>
                    <a:srgbClr val="002C84"/>
                  </a:solidFill>
                  <a:ea typeface="幼圆" pitchFamily="49" charset="-122"/>
                </a:rPr>
                <a:t>,  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的直接后继为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i+1</a:t>
              </a:r>
              <a:r>
                <a:rPr lang="zh-CN" altLang="en-US" sz="2600" baseline="0">
                  <a:solidFill>
                    <a:srgbClr val="002C84"/>
                  </a:solidFill>
                  <a:latin typeface="幼圆" pitchFamily="49" charset="-122"/>
                  <a:ea typeface="幼圆" pitchFamily="49" charset="-122"/>
                </a:rPr>
                <a:t>。</a:t>
              </a:r>
              <a:endParaRPr lang="en-US" altLang="zh-CN" sz="2600" baseline="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143000" y="4229100"/>
            <a:ext cx="7143750" cy="1044575"/>
          </a:xfrm>
          <a:prstGeom prst="rect">
            <a:avLst/>
          </a:prstGeom>
          <a:noFill/>
          <a:ln w="12700" cap="sq">
            <a:noFill/>
            <a:miter lim="800000"/>
            <a:headEnd/>
            <a:tailEnd/>
          </a:ln>
        </p:spPr>
        <p:txBody>
          <a:bodyPr>
            <a:spAutoFit/>
          </a:bodyPr>
          <a:lstStyle/>
          <a:p>
            <a:pPr eaLnBrk="1" fontAlgn="base" hangingPunct="1">
              <a:lnSpc>
                <a:spcPct val="80000"/>
              </a:lnSpc>
              <a:spcBef>
                <a:spcPct val="0"/>
              </a:spcBef>
            </a:pPr>
            <a:r>
              <a:rPr lang="zh-CN" altLang="zh-CN" sz="2600" baseline="0">
                <a:solidFill>
                  <a:srgbClr val="002C84"/>
                </a:solidFill>
                <a:ea typeface="幼圆" pitchFamily="49" charset="-122"/>
              </a:rPr>
              <a:t>(2)</a:t>
            </a:r>
            <a:r>
              <a:rPr lang="zh-CN" altLang="zh-CN" sz="2600" baseline="0">
                <a:solidFill>
                  <a:srgbClr val="002C84"/>
                </a:solidFill>
                <a:latin typeface="幼圆" pitchFamily="49" charset="-122"/>
                <a:ea typeface="幼圆" pitchFamily="49" charset="-122"/>
              </a:rPr>
              <a:t> </a:t>
            </a:r>
            <a:r>
              <a:rPr lang="zh-CN" altLang="en-US" sz="2600" baseline="0">
                <a:solidFill>
                  <a:srgbClr val="002C84"/>
                </a:solidFill>
                <a:latin typeface="幼圆" pitchFamily="49" charset="-122"/>
                <a:ea typeface="幼圆" pitchFamily="49" charset="-122"/>
              </a:rPr>
              <a:t>除了第一个元素与最后一个元素，序列中</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任何一个元素</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一个直接前驱元素, </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143000" y="5148263"/>
            <a:ext cx="7245350" cy="1249362"/>
            <a:chOff x="720" y="3243"/>
            <a:chExt cx="4564" cy="787"/>
          </a:xfrm>
        </p:grpSpPr>
        <p:sp>
          <p:nvSpPr>
            <p:cNvPr id="49168" name="Text Box 8"/>
            <p:cNvSpPr txBox="1">
              <a:spLocks noChangeArrowheads="1"/>
            </p:cNvSpPr>
            <p:nvPr/>
          </p:nvSpPr>
          <p:spPr bwMode="auto">
            <a:xfrm>
              <a:off x="720" y="3333"/>
              <a:ext cx="4564" cy="69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2600" baseline="0">
                  <a:solidFill>
                    <a:srgbClr val="002C84"/>
                  </a:solidFill>
                  <a:ea typeface="幼圆" pitchFamily="49" charset="-122"/>
                </a:rPr>
                <a:t>(</a:t>
              </a:r>
              <a:r>
                <a:rPr lang="zh-CN" altLang="en-US" sz="2600" baseline="0">
                  <a:solidFill>
                    <a:srgbClr val="002C84"/>
                  </a:solidFill>
                  <a:ea typeface="幼圆" pitchFamily="49" charset="-122"/>
                </a:rPr>
                <a:t>3</a:t>
              </a:r>
              <a:r>
                <a:rPr lang="zh-CN" altLang="zh-CN"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数据元素之间的先后顺序为</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的</a:t>
              </a:r>
            </a:p>
            <a:p>
              <a:pPr fontAlgn="base">
                <a:lnSpc>
                  <a:spcPct val="85000"/>
                </a:lnSpc>
                <a:spcBef>
                  <a:spcPct val="0"/>
                </a:spcBef>
              </a:pPr>
              <a:r>
                <a:rPr lang="zh-CN" altLang="en-US" sz="2600" baseline="0">
                  <a:solidFill>
                    <a:srgbClr val="002C84"/>
                  </a:solidFill>
                  <a:latin typeface="幼圆" pitchFamily="49" charset="-122"/>
                  <a:ea typeface="幼圆" pitchFamily="49" charset="-122"/>
                </a:rPr>
                <a:t>   关系。</a:t>
              </a:r>
              <a:endParaRPr lang="en-US" altLang="zh-CN" sz="2600" baseline="0">
                <a:solidFill>
                  <a:srgbClr val="002C84"/>
                </a:solidFill>
                <a:latin typeface="幼圆" pitchFamily="49" charset="-122"/>
                <a:ea typeface="幼圆" pitchFamily="49" charset="-122"/>
              </a:endParaRPr>
            </a:p>
            <a:p>
              <a:pPr fontAlgn="base">
                <a:lnSpc>
                  <a:spcPct val="85000"/>
                </a:lnSpc>
                <a:spcBef>
                  <a:spcPct val="0"/>
                </a:spcBef>
              </a:pPr>
              <a:endParaRPr lang="zh-CN" altLang="en-US" sz="2600" baseline="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815" y="3243"/>
              <a:ext cx="1224" cy="34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000" i="1" baseline="0">
                  <a:solidFill>
                    <a:srgbClr val="FF3300"/>
                  </a:solidFill>
                  <a:ea typeface="黑体" pitchFamily="2" charset="-122"/>
                </a:rPr>
                <a:t>一对一</a:t>
              </a:r>
            </a:p>
          </p:txBody>
        </p:sp>
      </p:grpSp>
      <p:grpSp>
        <p:nvGrpSpPr>
          <p:cNvPr id="5" name="Group 10"/>
          <p:cNvGrpSpPr>
            <a:grpSpLocks/>
          </p:cNvGrpSpPr>
          <p:nvPr/>
        </p:nvGrpSpPr>
        <p:grpSpPr bwMode="auto">
          <a:xfrm>
            <a:off x="438150" y="228600"/>
            <a:ext cx="5276850" cy="752475"/>
            <a:chOff x="276" y="240"/>
            <a:chExt cx="3324" cy="47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a:solidFill>
                    <a:srgbClr val="FF0000"/>
                  </a:solidFill>
                </a:rPr>
                <a:t>2.1  线性表的基本概念</a:t>
              </a:r>
            </a:p>
          </p:txBody>
        </p:sp>
      </p:grpSp>
      <p:grpSp>
        <p:nvGrpSpPr>
          <p:cNvPr id="6" name="Group 13"/>
          <p:cNvGrpSpPr>
            <a:grpSpLocks/>
          </p:cNvGrpSpPr>
          <p:nvPr/>
        </p:nvGrpSpPr>
        <p:grpSpPr bwMode="auto">
          <a:xfrm>
            <a:off x="533400" y="2459038"/>
            <a:ext cx="2724150" cy="609600"/>
            <a:chOff x="3264" y="816"/>
            <a:chExt cx="1716" cy="384"/>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36"/>
            </a:xfrm>
            <a:prstGeom prst="rect">
              <a:avLst/>
            </a:prstGeom>
            <a:noFill/>
            <a:ln w="12700" cap="sq">
              <a:noFill/>
              <a:miter lim="800000"/>
              <a:headEnd/>
              <a:tailEnd/>
            </a:ln>
          </p:spPr>
          <p:txBody>
            <a:bodyPr>
              <a:spAutoFit/>
            </a:bodyPr>
            <a:lstStyle/>
            <a:p>
              <a:pPr fontAlgn="base">
                <a:spcBef>
                  <a:spcPct val="0"/>
                </a:spcBef>
              </a:pPr>
              <a:r>
                <a:rPr lang="zh-CN" altLang="en-US" sz="2900" baseline="0">
                  <a:solidFill>
                    <a:schemeClr val="accent2"/>
                  </a:solidFill>
                  <a:ea typeface="黑体" pitchFamily="2" charset="-122"/>
                </a:rPr>
                <a:t>1</a:t>
              </a:r>
              <a:r>
                <a:rPr lang="zh-CN" altLang="en-US" sz="2900" baseline="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609600" y="1143000"/>
            <a:ext cx="4568825" cy="609600"/>
            <a:chOff x="2688" y="720"/>
            <a:chExt cx="2400" cy="384"/>
          </a:xfrm>
        </p:grpSpPr>
        <p:sp>
          <p:nvSpPr>
            <p:cNvPr id="49162" name="Rectangle 17"/>
            <p:cNvSpPr>
              <a:spLocks noChangeArrowheads="1"/>
            </p:cNvSpPr>
            <p:nvPr/>
          </p:nvSpPr>
          <p:spPr bwMode="auto">
            <a:xfrm>
              <a:off x="2688" y="720"/>
              <a:ext cx="2400"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2156" cy="368"/>
            </a:xfrm>
            <a:prstGeom prst="rect">
              <a:avLst/>
            </a:prstGeom>
            <a:noFill/>
            <a:ln w="12700" cap="sq">
              <a:noFill/>
              <a:miter lim="800000"/>
              <a:headEnd/>
              <a:tailEnd/>
            </a:ln>
          </p:spPr>
          <p:txBody>
            <a:bodyPr wrap="none">
              <a:spAutoFit/>
            </a:bodyPr>
            <a:lstStyle/>
            <a:p>
              <a:pPr fontAlgn="base">
                <a:spcBef>
                  <a:spcPct val="0"/>
                </a:spcBef>
              </a:pPr>
              <a:r>
                <a:rPr lang="en-US" altLang="zh-CN" sz="3200" baseline="0">
                  <a:solidFill>
                    <a:srgbClr val="002C84"/>
                  </a:solidFill>
                  <a:latin typeface="幼圆" pitchFamily="49" charset="-122"/>
                  <a:ea typeface="幼圆" pitchFamily="49" charset="-122"/>
                </a:rPr>
                <a:t>2.1.1</a:t>
              </a:r>
              <a:r>
                <a:rPr lang="zh-CN" altLang="en-US" sz="3200" baseline="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2" cstate="print"/>
          <a:srcRect/>
          <a:stretch>
            <a:fillRect/>
          </a:stretch>
        </p:blipFill>
        <p:spPr bwMode="auto">
          <a:xfrm>
            <a:off x="5651500" y="1196975"/>
            <a:ext cx="3260725" cy="1614488"/>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dissolve">
                                      <p:cBhvr>
                                        <p:cTn id="7" dur="500"/>
                                        <p:tgtEl>
                                          <p:spTgt spid="504834"/>
                                        </p:tgtEl>
                                      </p:cBhvr>
                                    </p:animEffect>
                                  </p:childTnLst>
                                </p:cTn>
                              </p:par>
                              <p:par>
                                <p:cTn id="8" presetID="42" presetClass="entr" presetSubtype="0" fill="hold" nodeType="withEffect">
                                  <p:stCondLst>
                                    <p:cond delay="0"/>
                                  </p:stCondLst>
                                  <p:childTnLst>
                                    <p:set>
                                      <p:cBhvr>
                                        <p:cTn id="9" dur="1" fill="hold">
                                          <p:stCondLst>
                                            <p:cond delay="0"/>
                                          </p:stCondLst>
                                        </p:cTn>
                                        <p:tgtEl>
                                          <p:spTgt spid="49171"/>
                                        </p:tgtEl>
                                        <p:attrNameLst>
                                          <p:attrName>style.visibility</p:attrName>
                                        </p:attrNameLst>
                                      </p:cBhvr>
                                      <p:to>
                                        <p:strVal val="visible"/>
                                      </p:to>
                                    </p:set>
                                    <p:animEffect transition="in" filter="fade">
                                      <p:cBhvr>
                                        <p:cTn id="10" dur="1000"/>
                                        <p:tgtEl>
                                          <p:spTgt spid="49171"/>
                                        </p:tgtEl>
                                      </p:cBhvr>
                                    </p:animEffect>
                                    <p:anim calcmode="lin" valueType="num">
                                      <p:cBhvr>
                                        <p:cTn id="11" dur="1000" fill="hold"/>
                                        <p:tgtEl>
                                          <p:spTgt spid="49171"/>
                                        </p:tgtEl>
                                        <p:attrNameLst>
                                          <p:attrName>ppt_x</p:attrName>
                                        </p:attrNameLst>
                                      </p:cBhvr>
                                      <p:tavLst>
                                        <p:tav tm="0">
                                          <p:val>
                                            <p:strVal val="#ppt_x"/>
                                          </p:val>
                                        </p:tav>
                                        <p:tav tm="100000">
                                          <p:val>
                                            <p:strVal val="#ppt_x"/>
                                          </p:val>
                                        </p:tav>
                                      </p:tavLst>
                                    </p:anim>
                                    <p:anim calcmode="lin" valueType="num">
                                      <p:cBhvr>
                                        <p:cTn id="12" dur="1000" fill="hold"/>
                                        <p:tgtEl>
                                          <p:spTgt spid="49171"/>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50</a:t>
            </a:fld>
            <a:endParaRPr lang="en-US" altLang="zh-CN" smtClean="0"/>
          </a:p>
        </p:txBody>
      </p:sp>
      <p:sp>
        <p:nvSpPr>
          <p:cNvPr id="113669" name="Rectangle 3"/>
          <p:cNvSpPr>
            <a:spLocks noGrp="1" noChangeArrowheads="1"/>
          </p:cNvSpPr>
          <p:nvPr>
            <p:ph type="body" idx="1"/>
          </p:nvPr>
        </p:nvSpPr>
        <p:spPr>
          <a:xfrm>
            <a:off x="971600" y="1340768"/>
            <a:ext cx="7105650" cy="4968552"/>
          </a:xfrm>
          <a:solidFill>
            <a:schemeClr val="bg2">
              <a:lumMod val="20000"/>
              <a:lumOff val="80000"/>
            </a:schemeClr>
          </a:solidFill>
        </p:spPr>
        <p:txBody>
          <a:bodyPr/>
          <a:lstStyle/>
          <a:p>
            <a:pPr>
              <a:lnSpc>
                <a:spcPts val="1200"/>
              </a:lnSpc>
              <a:buFont typeface="Wingdings" pitchFamily="2" charset="2"/>
              <a:buNone/>
            </a:pPr>
            <a:r>
              <a:rPr lang="zh-CN" altLang="en-US" sz="2000" dirty="0" smtClean="0">
                <a:ea typeface="宋体" pitchFamily="2" charset="-122"/>
              </a:rPr>
              <a:t>指向下一个结点：</a:t>
            </a:r>
            <a:endParaRPr lang="en-US" altLang="zh-CN" sz="2000" dirty="0" smtClean="0">
              <a:ea typeface="宋体" pitchFamily="2" charset="-122"/>
            </a:endParaRPr>
          </a:p>
          <a:p>
            <a:pPr lvl="1">
              <a:lnSpc>
                <a:spcPts val="1200"/>
              </a:lnSpc>
              <a:buFont typeface="Wingdings" pitchFamily="2" charset="2"/>
              <a:buNone/>
            </a:pPr>
            <a:r>
              <a:rPr lang="en-US" altLang="zh-CN" dirty="0" smtClean="0">
                <a:solidFill>
                  <a:srgbClr val="7030A0"/>
                </a:solidFill>
                <a:ea typeface="宋体" pitchFamily="2" charset="-122"/>
              </a:rPr>
              <a:t>p = p-&gt;link;</a:t>
            </a:r>
          </a:p>
          <a:p>
            <a:pPr>
              <a:lnSpc>
                <a:spcPts val="1200"/>
              </a:lnSpc>
              <a:buFont typeface="Wingdings" pitchFamily="2" charset="2"/>
              <a:buNone/>
            </a:pPr>
            <a:r>
              <a:rPr lang="zh-CN" altLang="en-US" sz="2000" dirty="0" smtClean="0">
                <a:ea typeface="宋体" pitchFamily="2" charset="-122"/>
              </a:rPr>
              <a:t>插入一个结点：</a:t>
            </a:r>
          </a:p>
          <a:p>
            <a:pPr lvl="1">
              <a:lnSpc>
                <a:spcPts val="1200"/>
              </a:lnSpc>
              <a:buFont typeface="Wingdings" pitchFamily="2" charset="2"/>
              <a:buNone/>
            </a:pPr>
            <a:r>
              <a:rPr lang="en-US" altLang="zh-CN" dirty="0" smtClean="0">
                <a:solidFill>
                  <a:srgbClr val="7030A0"/>
                </a:solidFill>
                <a:ea typeface="宋体" pitchFamily="2" charset="-122"/>
              </a:rPr>
              <a:t>q-&gt;link = p-&gt;link;</a:t>
            </a:r>
          </a:p>
          <a:p>
            <a:pPr lvl="1">
              <a:lnSpc>
                <a:spcPts val="1200"/>
              </a:lnSpc>
              <a:buFont typeface="Wingdings" pitchFamily="2" charset="2"/>
              <a:buNone/>
            </a:pPr>
            <a:r>
              <a:rPr lang="en-US" altLang="zh-CN" dirty="0" smtClean="0">
                <a:solidFill>
                  <a:srgbClr val="7030A0"/>
                </a:solidFill>
                <a:ea typeface="宋体" pitchFamily="2" charset="-122"/>
              </a:rPr>
              <a:t>p-&gt;link = q;</a:t>
            </a:r>
          </a:p>
          <a:p>
            <a:pPr lvl="1">
              <a:lnSpc>
                <a:spcPts val="1200"/>
              </a:lnSpc>
              <a:buNone/>
            </a:pPr>
            <a:r>
              <a:rPr lang="en-US" altLang="zh-CN" dirty="0" smtClean="0">
                <a:solidFill>
                  <a:srgbClr val="7030A0"/>
                </a:solidFill>
              </a:rPr>
              <a:t>(</a:t>
            </a:r>
            <a:r>
              <a:rPr lang="zh-CN" altLang="en-US" dirty="0" smtClean="0">
                <a:solidFill>
                  <a:srgbClr val="7030A0"/>
                </a:solidFill>
              </a:rPr>
              <a:t>在</a:t>
            </a:r>
            <a:r>
              <a:rPr lang="en-US" altLang="zh-CN" dirty="0" smtClean="0">
                <a:solidFill>
                  <a:srgbClr val="7030A0"/>
                </a:solidFill>
              </a:rPr>
              <a:t>p</a:t>
            </a:r>
            <a:r>
              <a:rPr lang="zh-CN" altLang="en-US" dirty="0" smtClean="0">
                <a:solidFill>
                  <a:srgbClr val="7030A0"/>
                </a:solidFill>
              </a:rPr>
              <a:t>后插入</a:t>
            </a:r>
            <a:r>
              <a:rPr lang="en-US" altLang="zh-CN" dirty="0" smtClean="0">
                <a:solidFill>
                  <a:srgbClr val="7030A0"/>
                </a:solidFill>
              </a:rPr>
              <a:t>q)</a:t>
            </a:r>
            <a:endParaRPr lang="en-US" altLang="zh-CN" dirty="0" smtClean="0">
              <a:solidFill>
                <a:srgbClr val="7030A0"/>
              </a:solidFill>
              <a:ea typeface="宋体" pitchFamily="2" charset="-122"/>
            </a:endParaRPr>
          </a:p>
          <a:p>
            <a:pPr>
              <a:lnSpc>
                <a:spcPts val="1200"/>
              </a:lnSpc>
              <a:buFont typeface="Wingdings" pitchFamily="2" charset="2"/>
              <a:buNone/>
            </a:pPr>
            <a:r>
              <a:rPr lang="zh-CN" altLang="en-US" sz="2000" dirty="0" smtClean="0">
                <a:ea typeface="宋体" pitchFamily="2" charset="-122"/>
              </a:rPr>
              <a:t>删除一个结点：</a:t>
            </a:r>
          </a:p>
          <a:p>
            <a:pPr lvl="1">
              <a:lnSpc>
                <a:spcPts val="1200"/>
              </a:lnSpc>
              <a:buNone/>
            </a:pPr>
            <a:r>
              <a:rPr lang="en-US" altLang="zh-CN" dirty="0" smtClean="0">
                <a:solidFill>
                  <a:srgbClr val="7030A0"/>
                </a:solidFill>
                <a:ea typeface="宋体" pitchFamily="2" charset="-122"/>
              </a:rPr>
              <a:t>q = p-&gt;link;</a:t>
            </a:r>
          </a:p>
          <a:p>
            <a:pPr lvl="1">
              <a:lnSpc>
                <a:spcPts val="1200"/>
              </a:lnSpc>
              <a:buNone/>
            </a:pPr>
            <a:r>
              <a:rPr lang="en-US" altLang="zh-CN" dirty="0" smtClean="0">
                <a:solidFill>
                  <a:srgbClr val="7030A0"/>
                </a:solidFill>
                <a:ea typeface="宋体" pitchFamily="2" charset="-122"/>
              </a:rPr>
              <a:t>p-&gt;link = p-&gt;link-&gt;link;</a:t>
            </a:r>
          </a:p>
          <a:p>
            <a:pPr lvl="1">
              <a:lnSpc>
                <a:spcPts val="1200"/>
              </a:lnSpc>
              <a:buNone/>
            </a:pPr>
            <a:r>
              <a:rPr lang="en-US" altLang="zh-CN" dirty="0" smtClean="0">
                <a:solidFill>
                  <a:srgbClr val="7030A0"/>
                </a:solidFill>
                <a:ea typeface="宋体" pitchFamily="2" charset="-122"/>
              </a:rPr>
              <a:t>free(q);</a:t>
            </a:r>
          </a:p>
          <a:p>
            <a:pPr lvl="1">
              <a:lnSpc>
                <a:spcPts val="1200"/>
              </a:lnSpc>
              <a:buNone/>
            </a:pPr>
            <a:r>
              <a:rPr lang="zh-CN" altLang="en-US" dirty="0" smtClean="0">
                <a:solidFill>
                  <a:srgbClr val="7030A0"/>
                </a:solidFill>
                <a:ea typeface="宋体" pitchFamily="2" charset="-122"/>
              </a:rPr>
              <a:t>（删除</a:t>
            </a:r>
            <a:r>
              <a:rPr lang="en-US" altLang="zh-CN" dirty="0" smtClean="0">
                <a:solidFill>
                  <a:srgbClr val="7030A0"/>
                </a:solidFill>
                <a:ea typeface="宋体" pitchFamily="2" charset="-122"/>
              </a:rPr>
              <a:t>p</a:t>
            </a:r>
            <a:r>
              <a:rPr lang="zh-CN" altLang="en-US" dirty="0" smtClean="0">
                <a:solidFill>
                  <a:srgbClr val="7030A0"/>
                </a:solidFill>
                <a:ea typeface="宋体" pitchFamily="2" charset="-122"/>
              </a:rPr>
              <a:t>的下一结点）</a:t>
            </a:r>
            <a:endParaRPr lang="en-US" altLang="zh-CN" dirty="0" smtClean="0">
              <a:solidFill>
                <a:srgbClr val="7030A0"/>
              </a:solidFill>
              <a:ea typeface="宋体" pitchFamily="2" charset="-122"/>
            </a:endParaRPr>
          </a:p>
          <a:p>
            <a:pPr>
              <a:lnSpc>
                <a:spcPts val="1200"/>
              </a:lnSpc>
              <a:buNone/>
            </a:pPr>
            <a:r>
              <a:rPr lang="zh-CN" altLang="en-US" sz="2000" dirty="0" smtClean="0">
                <a:ea typeface="宋体" pitchFamily="2" charset="-122"/>
              </a:rPr>
              <a:t>遍历一个链表：</a:t>
            </a:r>
          </a:p>
          <a:p>
            <a:pPr lvl="1">
              <a:lnSpc>
                <a:spcPts val="1200"/>
              </a:lnSpc>
              <a:buNone/>
            </a:pPr>
            <a:r>
              <a:rPr lang="en-US" altLang="zh-CN" dirty="0" smtClean="0">
                <a:solidFill>
                  <a:srgbClr val="7030A0"/>
                </a:solidFill>
                <a:ea typeface="宋体" pitchFamily="2" charset="-122"/>
              </a:rPr>
              <a:t>for(p=list; p != NULL; p=p-&gt;link)</a:t>
            </a:r>
          </a:p>
          <a:p>
            <a:pPr lvl="1">
              <a:lnSpc>
                <a:spcPts val="1200"/>
              </a:lnSpc>
              <a:buNone/>
            </a:pPr>
            <a:r>
              <a:rPr lang="en-US" altLang="zh-CN" dirty="0" smtClean="0">
                <a:solidFill>
                  <a:srgbClr val="7030A0"/>
                </a:solidFill>
                <a:ea typeface="宋体" pitchFamily="2" charset="-122"/>
              </a:rPr>
              <a:t>    ….</a:t>
            </a:r>
          </a:p>
          <a:p>
            <a:pPr lvl="1">
              <a:lnSpc>
                <a:spcPts val="1200"/>
              </a:lnSpc>
              <a:buNone/>
            </a:pPr>
            <a:endParaRPr lang="en-US" altLang="zh-CN" dirty="0" smtClean="0">
              <a:solidFill>
                <a:srgbClr val="7030A0"/>
              </a:solidFill>
              <a:ea typeface="宋体" pitchFamily="2" charset="-122"/>
            </a:endParaRPr>
          </a:p>
        </p:txBody>
      </p:sp>
      <p:grpSp>
        <p:nvGrpSpPr>
          <p:cNvPr id="2" name="Group 4"/>
          <p:cNvGrpSpPr>
            <a:grpSpLocks/>
          </p:cNvGrpSpPr>
          <p:nvPr/>
        </p:nvGrpSpPr>
        <p:grpSpPr bwMode="auto">
          <a:xfrm>
            <a:off x="4283373" y="2564706"/>
            <a:ext cx="2057400" cy="1219200"/>
            <a:chOff x="1973" y="1512"/>
            <a:chExt cx="1296" cy="768"/>
          </a:xfrm>
        </p:grpSpPr>
        <p:grpSp>
          <p:nvGrpSpPr>
            <p:cNvPr id="3"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4" name="Group 15"/>
          <p:cNvGrpSpPr>
            <a:grpSpLocks/>
          </p:cNvGrpSpPr>
          <p:nvPr/>
        </p:nvGrpSpPr>
        <p:grpSpPr bwMode="auto">
          <a:xfrm>
            <a:off x="6875760" y="2925068"/>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672" name="Rectangle 21"/>
          <p:cNvSpPr>
            <a:spLocks noChangeArrowheads="1"/>
          </p:cNvSpPr>
          <p:nvPr/>
        </p:nvSpPr>
        <p:spPr bwMode="auto">
          <a:xfrm>
            <a:off x="6370935" y="424269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370935" y="462369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599535" y="4166493"/>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3</a:t>
            </a:r>
          </a:p>
        </p:txBody>
      </p:sp>
      <p:sp>
        <p:nvSpPr>
          <p:cNvPr id="174104" name="Freeform 24"/>
          <p:cNvSpPr>
            <a:spLocks/>
          </p:cNvSpPr>
          <p:nvPr/>
        </p:nvSpPr>
        <p:spPr bwMode="auto">
          <a:xfrm>
            <a:off x="6574135" y="3175893"/>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028035" y="3340993"/>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370935" y="3861693"/>
            <a:ext cx="312906" cy="400110"/>
          </a:xfrm>
          <a:prstGeom prst="rect">
            <a:avLst/>
          </a:prstGeom>
          <a:noFill/>
          <a:ln w="12700" cap="sq">
            <a:noFill/>
            <a:miter lim="800000"/>
            <a:headEnd type="none" w="sm" len="sm"/>
            <a:tailEnd type="none" w="sm" len="sm"/>
          </a:ln>
        </p:spPr>
        <p:txBody>
          <a:bodyPr wrap="none">
            <a:spAutoFit/>
          </a:bodyPr>
          <a:lstStyle/>
          <a:p>
            <a:r>
              <a:rPr lang="en-US" altLang="zh-CN" b="0" dirty="0" smtClean="0">
                <a:latin typeface="Times New Roman" pitchFamily="18" charset="0"/>
              </a:rPr>
              <a:t>q</a:t>
            </a:r>
            <a:endParaRPr lang="en-US" altLang="zh-CN" b="0" dirty="0">
              <a:latin typeface="Times New Roman" pitchFamily="18" charset="0"/>
            </a:endParaRPr>
          </a:p>
        </p:txBody>
      </p:sp>
      <p:sp>
        <p:nvSpPr>
          <p:cNvPr id="174107" name="Freeform 27"/>
          <p:cNvSpPr>
            <a:spLocks/>
          </p:cNvSpPr>
          <p:nvPr/>
        </p:nvSpPr>
        <p:spPr bwMode="auto">
          <a:xfrm>
            <a:off x="6012160" y="3140968"/>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5"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0" y="5802392"/>
            <a:ext cx="1691680" cy="1055608"/>
          </a:xfrm>
          <a:prstGeom prst="wedgeRoundRectCallout">
            <a:avLst>
              <a:gd name="adj1" fmla="val 28542"/>
              <a:gd name="adj2" fmla="val -115973"/>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smtClean="0">
                <a:latin typeface="楷体" pitchFamily="49" charset="-122"/>
                <a:ea typeface="楷体" pitchFamily="49" charset="-122"/>
              </a:rPr>
              <a:t>为什么首先要执行：</a:t>
            </a:r>
            <a:endParaRPr lang="en-US" altLang="zh-CN" sz="1800" b="0" dirty="0" smtClean="0">
              <a:latin typeface="楷体" pitchFamily="49" charset="-122"/>
              <a:ea typeface="楷体" pitchFamily="49" charset="-122"/>
            </a:endParaRPr>
          </a:p>
          <a:p>
            <a:r>
              <a:rPr lang="en-US" altLang="zh-CN" sz="1600" dirty="0" smtClean="0"/>
              <a:t>q = p-&gt;link</a:t>
            </a:r>
            <a:r>
              <a:rPr lang="zh-CN" altLang="en-US" dirty="0" smtClean="0"/>
              <a:t>？</a:t>
            </a:r>
            <a:endParaRPr kumimoji="0" lang="zh-CN" altLang="en-US" sz="1600" b="0" i="0" u="none" strike="noStrike" cap="none" normalizeH="0" baseline="0" dirty="0" smtClean="0">
              <a:ln>
                <a:noFill/>
              </a:ln>
              <a:solidFill>
                <a:schemeClr val="tx1"/>
              </a:solidFill>
              <a:effectLst/>
              <a:latin typeface="楷体" pitchFamily="49" charset="-122"/>
              <a:ea typeface="楷体" pitchFamily="49" charset="-122"/>
            </a:endParaRPr>
          </a:p>
        </p:txBody>
      </p:sp>
      <p:grpSp>
        <p:nvGrpSpPr>
          <p:cNvPr id="7" name="Group 3"/>
          <p:cNvGrpSpPr>
            <a:grpSpLocks/>
          </p:cNvGrpSpPr>
          <p:nvPr/>
        </p:nvGrpSpPr>
        <p:grpSpPr bwMode="auto">
          <a:xfrm>
            <a:off x="1273175" y="0"/>
            <a:ext cx="7870825" cy="1077912"/>
            <a:chOff x="432" y="1659"/>
            <a:chExt cx="4958" cy="679"/>
          </a:xfrm>
        </p:grpSpPr>
        <p:sp>
          <p:nvSpPr>
            <p:cNvPr id="52" name="Text Box 4"/>
            <p:cNvSpPr txBox="1">
              <a:spLocks noChangeArrowheads="1"/>
            </p:cNvSpPr>
            <p:nvPr/>
          </p:nvSpPr>
          <p:spPr bwMode="auto">
            <a:xfrm>
              <a:off x="432" y="1659"/>
              <a:ext cx="361" cy="288"/>
            </a:xfrm>
            <a:prstGeom prst="rect">
              <a:avLst/>
            </a:prstGeom>
            <a:noFill/>
            <a:ln w="9525">
              <a:noFill/>
              <a:miter lim="800000"/>
              <a:headEnd/>
              <a:tailEnd/>
            </a:ln>
          </p:spPr>
          <p:txBody>
            <a:bodyPr wrap="none" anchor="ctr">
              <a:spAutoFit/>
            </a:bodyPr>
            <a:lstStyle/>
            <a:p>
              <a:pPr algn="ct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62" y="2050"/>
              <a:ext cx="228" cy="288"/>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a:solidFill>
                    <a:schemeClr val="bg1"/>
                  </a:solidFill>
                  <a:ea typeface="宋体" charset="-122"/>
                </a:rPr>
                <a:t>^</a:t>
              </a:r>
            </a:p>
          </p:txBody>
        </p:sp>
        <p:sp>
          <p:nvSpPr>
            <p:cNvPr id="55" name="Text Box 7"/>
            <p:cNvSpPr txBox="1">
              <a:spLocks noChangeArrowheads="1"/>
            </p:cNvSpPr>
            <p:nvPr/>
          </p:nvSpPr>
          <p:spPr bwMode="auto">
            <a:xfrm>
              <a:off x="1713" y="1862"/>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56" name="Text Box 8"/>
            <p:cNvSpPr txBox="1">
              <a:spLocks noChangeArrowheads="1"/>
            </p:cNvSpPr>
            <p:nvPr/>
          </p:nvSpPr>
          <p:spPr bwMode="auto">
            <a:xfrm>
              <a:off x="825" y="1877"/>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57" name="Text Box 9"/>
            <p:cNvSpPr txBox="1">
              <a:spLocks noChangeArrowheads="1"/>
            </p:cNvSpPr>
            <p:nvPr/>
          </p:nvSpPr>
          <p:spPr bwMode="auto">
            <a:xfrm>
              <a:off x="2638" y="1873"/>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40" y="1947"/>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14" y="2032"/>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张三…</a:t>
              </a:r>
            </a:p>
          </p:txBody>
        </p:sp>
        <p:sp>
          <p:nvSpPr>
            <p:cNvPr id="68" name="Rectangle 28"/>
            <p:cNvSpPr>
              <a:spLocks noChangeArrowheads="1"/>
            </p:cNvSpPr>
            <p:nvPr/>
          </p:nvSpPr>
          <p:spPr bwMode="auto">
            <a:xfrm>
              <a:off x="1721" y="2039"/>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李四…</a:t>
              </a:r>
            </a:p>
          </p:txBody>
        </p:sp>
        <p:sp>
          <p:nvSpPr>
            <p:cNvPr id="69" name="Rectangle 29"/>
            <p:cNvSpPr>
              <a:spLocks noChangeArrowheads="1"/>
            </p:cNvSpPr>
            <p:nvPr/>
          </p:nvSpPr>
          <p:spPr bwMode="auto">
            <a:xfrm>
              <a:off x="2640" y="2043"/>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王五…</a:t>
              </a:r>
            </a:p>
          </p:txBody>
        </p:sp>
      </p:grpSp>
      <p:sp>
        <p:nvSpPr>
          <p:cNvPr id="78" name="Text Box 30"/>
          <p:cNvSpPr txBox="1">
            <a:spLocks noChangeArrowheads="1"/>
          </p:cNvSpPr>
          <p:nvPr/>
        </p:nvSpPr>
        <p:spPr bwMode="auto">
          <a:xfrm>
            <a:off x="1911350" y="884237"/>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1" name="Text Box 33"/>
          <p:cNvSpPr txBox="1">
            <a:spLocks noChangeArrowheads="1"/>
          </p:cNvSpPr>
          <p:nvPr/>
        </p:nvSpPr>
        <p:spPr bwMode="auto">
          <a:xfrm>
            <a:off x="3368675" y="84931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4" name="Text Box 36"/>
          <p:cNvSpPr txBox="1">
            <a:spLocks noChangeArrowheads="1"/>
          </p:cNvSpPr>
          <p:nvPr/>
        </p:nvSpPr>
        <p:spPr bwMode="auto">
          <a:xfrm>
            <a:off x="4833938" y="849312"/>
            <a:ext cx="325437"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0" dur="500"/>
                                        <p:tgtEl>
                                          <p:spTgt spid="1136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ssolve">
                                      <p:cBhvr>
                                        <p:cTn id="20"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linds(horizontal)">
                                      <p:cBhvr>
                                        <p:cTn id="2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blinds(horizontal)">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35" dur="500"/>
                                        <p:tgtEl>
                                          <p:spTgt spid="11366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38" dur="500"/>
                                        <p:tgtEl>
                                          <p:spTgt spid="113669">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41" dur="500"/>
                                        <p:tgtEl>
                                          <p:spTgt spid="113669">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44" dur="500"/>
                                        <p:tgtEl>
                                          <p:spTgt spid="11366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104"/>
                                        </p:tgtEl>
                                        <p:attrNameLst>
                                          <p:attrName>style.visibility</p:attrName>
                                        </p:attrNameLst>
                                      </p:cBhvr>
                                      <p:to>
                                        <p:strVal val="visible"/>
                                      </p:to>
                                    </p:set>
                                    <p:anim calcmode="lin" valueType="num">
                                      <p:cBhvr additive="base">
                                        <p:cTn id="49" dur="500" fill="hold"/>
                                        <p:tgtEl>
                                          <p:spTgt spid="174104"/>
                                        </p:tgtEl>
                                        <p:attrNameLst>
                                          <p:attrName>ppt_x</p:attrName>
                                        </p:attrNameLst>
                                      </p:cBhvr>
                                      <p:tavLst>
                                        <p:tav tm="0">
                                          <p:val>
                                            <p:strVal val="1+#ppt_w/2"/>
                                          </p:val>
                                        </p:tav>
                                        <p:tav tm="100000">
                                          <p:val>
                                            <p:strVal val="#ppt_x"/>
                                          </p:val>
                                        </p:tav>
                                      </p:tavLst>
                                    </p:anim>
                                    <p:anim calcmode="lin" valueType="num">
                                      <p:cBhvr additive="base">
                                        <p:cTn id="50"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4107"/>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0" nodeType="afterEffect">
                                  <p:stCondLst>
                                    <p:cond delay="0"/>
                                  </p:stCondLst>
                                  <p:childTnLst>
                                    <p:set>
                                      <p:cBhvr>
                                        <p:cTn id="57" dur="1" fill="hold">
                                          <p:stCondLst>
                                            <p:cond delay="0"/>
                                          </p:stCondLst>
                                        </p:cTn>
                                        <p:tgtEl>
                                          <p:spTgt spid="174105"/>
                                        </p:tgtEl>
                                        <p:attrNameLst>
                                          <p:attrName>style.visibility</p:attrName>
                                        </p:attrNameLst>
                                      </p:cBhvr>
                                      <p:to>
                                        <p:strVal val="visible"/>
                                      </p:to>
                                    </p:set>
                                    <p:anim calcmode="lin" valueType="num">
                                      <p:cBhvr additive="base">
                                        <p:cTn id="58" dur="500" fill="hold"/>
                                        <p:tgtEl>
                                          <p:spTgt spid="174105"/>
                                        </p:tgtEl>
                                        <p:attrNameLst>
                                          <p:attrName>ppt_x</p:attrName>
                                        </p:attrNameLst>
                                      </p:cBhvr>
                                      <p:tavLst>
                                        <p:tav tm="0">
                                          <p:val>
                                            <p:strVal val="0-#ppt_w/2"/>
                                          </p:val>
                                        </p:tav>
                                        <p:tav tm="100000">
                                          <p:val>
                                            <p:strVal val="#ppt_x"/>
                                          </p:val>
                                        </p:tav>
                                      </p:tavLst>
                                    </p:anim>
                                    <p:anim calcmode="lin" valueType="num">
                                      <p:cBhvr additive="base">
                                        <p:cTn id="59"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64" dur="500"/>
                                        <p:tgtEl>
                                          <p:spTgt spid="113669">
                                            <p:txEl>
                                              <p:pRg st="6" end="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7" end="7"/>
                                            </p:txEl>
                                          </p:spTgt>
                                        </p:tgtEl>
                                        <p:attrNameLst>
                                          <p:attrName>style.visibility</p:attrName>
                                        </p:attrNameLst>
                                      </p:cBhvr>
                                      <p:to>
                                        <p:strVal val="visible"/>
                                      </p:to>
                                    </p:set>
                                    <p:animEffect transition="in" filter="blinds(horizontal)">
                                      <p:cBhvr>
                                        <p:cTn id="67" dur="500"/>
                                        <p:tgtEl>
                                          <p:spTgt spid="113669">
                                            <p:txEl>
                                              <p:pRg st="7" end="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70" dur="500"/>
                                        <p:tgtEl>
                                          <p:spTgt spid="113669">
                                            <p:txEl>
                                              <p:pRg st="8" end="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73" dur="500"/>
                                        <p:tgtEl>
                                          <p:spTgt spid="113669">
                                            <p:txEl>
                                              <p:pRg st="9" end="9"/>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6" dur="500"/>
                                        <p:tgtEl>
                                          <p:spTgt spid="113669">
                                            <p:txEl>
                                              <p:pRg st="10" end="10"/>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9" dur="500"/>
                                        <p:tgtEl>
                                          <p:spTgt spid="113669">
                                            <p:txEl>
                                              <p:pRg st="11" end="11"/>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13669">
                                            <p:txEl>
                                              <p:pRg st="12" end="12"/>
                                            </p:txEl>
                                          </p:spTgt>
                                        </p:tgtEl>
                                        <p:attrNameLst>
                                          <p:attrName>style.visibility</p:attrName>
                                        </p:attrNameLst>
                                      </p:cBhvr>
                                      <p:to>
                                        <p:strVal val="visible"/>
                                      </p:to>
                                    </p:set>
                                    <p:animEffect transition="in" filter="blinds(horizontal)">
                                      <p:cBhvr>
                                        <p:cTn id="82" dur="500"/>
                                        <p:tgtEl>
                                          <p:spTgt spid="113669">
                                            <p:txEl>
                                              <p:pRg st="12" end="12"/>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85" dur="500"/>
                                        <p:tgtEl>
                                          <p:spTgt spid="113669">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174111"/>
                                        </p:tgtEl>
                                        <p:attrNameLst>
                                          <p:attrName>style.visibility</p:attrName>
                                        </p:attrNameLst>
                                      </p:cBhvr>
                                      <p:to>
                                        <p:strVal val="hidden"/>
                                      </p:to>
                                    </p:set>
                                  </p:childTnLst>
                                </p:cTn>
                              </p:par>
                            </p:childTnLst>
                          </p:cTn>
                        </p:par>
                        <p:par>
                          <p:cTn id="90" fill="hold">
                            <p:stCondLst>
                              <p:cond delay="0"/>
                            </p:stCondLst>
                            <p:childTnLst>
                              <p:par>
                                <p:cTn id="91" presetID="2" presetClass="entr" presetSubtype="8" fill="hold" grpId="0" nodeType="afterEffect">
                                  <p:stCondLst>
                                    <p:cond delay="0"/>
                                  </p:stCondLst>
                                  <p:childTnLst>
                                    <p:set>
                                      <p:cBhvr>
                                        <p:cTn id="92" dur="1" fill="hold">
                                          <p:stCondLst>
                                            <p:cond delay="0"/>
                                          </p:stCondLst>
                                        </p:cTn>
                                        <p:tgtEl>
                                          <p:spTgt spid="174119"/>
                                        </p:tgtEl>
                                        <p:attrNameLst>
                                          <p:attrName>style.visibility</p:attrName>
                                        </p:attrNameLst>
                                      </p:cBhvr>
                                      <p:to>
                                        <p:strVal val="visible"/>
                                      </p:to>
                                    </p:set>
                                    <p:anim calcmode="lin" valueType="num">
                                      <p:cBhvr additive="base">
                                        <p:cTn id="93" dur="500" fill="hold"/>
                                        <p:tgtEl>
                                          <p:spTgt spid="174119"/>
                                        </p:tgtEl>
                                        <p:attrNameLst>
                                          <p:attrName>ppt_x</p:attrName>
                                        </p:attrNameLst>
                                      </p:cBhvr>
                                      <p:tavLst>
                                        <p:tav tm="0">
                                          <p:val>
                                            <p:strVal val="0-#ppt_w/2"/>
                                          </p:val>
                                        </p:tav>
                                        <p:tav tm="100000">
                                          <p:val>
                                            <p:strVal val="#ppt_x"/>
                                          </p:val>
                                        </p:tav>
                                      </p:tavLst>
                                    </p:anim>
                                    <p:anim calcmode="lin" valueType="num">
                                      <p:cBhvr additive="base">
                                        <p:cTn id="94"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linds(horizontal)">
                                      <p:cBhvr>
                                        <p:cTn id="1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971600" y="4581128"/>
            <a:ext cx="41148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920279" y="5496346"/>
            <a:ext cx="39624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4500563" y="373063"/>
            <a:ext cx="4664075"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sp>
        <p:nvSpPr>
          <p:cNvPr id="184380" name="Text Box 60"/>
          <p:cNvSpPr txBox="1">
            <a:spLocks noChangeArrowheads="1"/>
          </p:cNvSpPr>
          <p:nvPr/>
        </p:nvSpPr>
        <p:spPr bwMode="auto">
          <a:xfrm>
            <a:off x="1907704" y="5013176"/>
            <a:ext cx="5718175"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p</a:t>
            </a:r>
            <a:r>
              <a:rPr lang="en-US" altLang="zh-CN" sz="2600" baseline="0" dirty="0" smtClean="0">
                <a:solidFill>
                  <a:schemeClr val="accent2"/>
                </a:solidFill>
                <a:ea typeface="宋体" charset="-122"/>
              </a:rPr>
              <a:t>=(</a:t>
            </a:r>
            <a:r>
              <a:rPr lang="en-US" altLang="zh-CN" sz="2600" dirty="0" err="1" smtClean="0">
                <a:solidFill>
                  <a:schemeClr val="accent2"/>
                </a:solidFill>
                <a:ea typeface="宋体" charset="-122"/>
              </a:rPr>
              <a:t>Nodeptr</a:t>
            </a:r>
            <a:r>
              <a:rPr lang="en-US" altLang="zh-CN" sz="2600" baseline="0" dirty="0" smtClean="0">
                <a:solidFill>
                  <a:schemeClr val="accent2"/>
                </a:solidFill>
                <a:ea typeface="宋体" charset="-122"/>
              </a:rPr>
              <a:t>)</a:t>
            </a:r>
            <a:r>
              <a:rPr lang="en-US" altLang="zh-CN" sz="2600" baseline="0" dirty="0" err="1" smtClean="0">
                <a:solidFill>
                  <a:schemeClr val="accent2"/>
                </a:solidFill>
                <a:ea typeface="宋体" charset="-122"/>
              </a:rPr>
              <a:t>malloc</a:t>
            </a:r>
            <a:r>
              <a:rPr lang="en-US" altLang="zh-CN" sz="2600" baseline="0" dirty="0" smtClean="0">
                <a:solidFill>
                  <a:schemeClr val="accent2"/>
                </a:solidFill>
                <a:ea typeface="宋体" charset="-122"/>
              </a:rPr>
              <a:t>(</a:t>
            </a:r>
            <a:r>
              <a:rPr lang="en-US" altLang="zh-CN" sz="2600" baseline="0" dirty="0" err="1" smtClean="0">
                <a:solidFill>
                  <a:schemeClr val="accent2"/>
                </a:solidFill>
                <a:ea typeface="宋体" charset="-122"/>
              </a:rPr>
              <a:t>sizeof</a:t>
            </a:r>
            <a:r>
              <a:rPr lang="en-US" altLang="zh-CN" sz="2600" baseline="0" dirty="0" smtClean="0">
                <a:solidFill>
                  <a:schemeClr val="accent2"/>
                </a:solidFill>
                <a:ea typeface="宋体" charset="-122"/>
              </a:rPr>
              <a:t>(Node));</a:t>
            </a:r>
            <a:endParaRPr lang="en-US" altLang="zh-CN" sz="2600" baseline="0" dirty="0">
              <a:solidFill>
                <a:schemeClr val="accent2"/>
              </a:solidFill>
              <a:ea typeface="宋体" charset="-122"/>
            </a:endParaRPr>
          </a:p>
        </p:txBody>
      </p:sp>
      <p:sp>
        <p:nvSpPr>
          <p:cNvPr id="12294" name="Text Box 62"/>
          <p:cNvSpPr txBox="1">
            <a:spLocks noChangeArrowheads="1"/>
          </p:cNvSpPr>
          <p:nvPr/>
        </p:nvSpPr>
        <p:spPr bwMode="auto">
          <a:xfrm>
            <a:off x="7962255" y="5633863"/>
            <a:ext cx="792163" cy="381000"/>
          </a:xfrm>
          <a:prstGeom prst="rect">
            <a:avLst/>
          </a:prstGeom>
          <a:noFill/>
          <a:ln w="12700" cap="sq">
            <a:noFill/>
            <a:miter lim="800000"/>
            <a:headEnd/>
            <a:tailEnd/>
          </a:ln>
        </p:spPr>
        <p:txBody>
          <a:bodyPr wrap="none" anchor="ctr">
            <a:spAutoFit/>
          </a:bodyPr>
          <a:lstStyle/>
          <a:p>
            <a:pPr algn="ctr"/>
            <a:r>
              <a:rPr lang="en-US" altLang="zh-CN" sz="2800" dirty="0">
                <a:latin typeface="黑体" pitchFamily="2" charset="-122"/>
                <a:ea typeface="黑体" pitchFamily="2" charset="-122"/>
              </a:rPr>
              <a:t>C</a:t>
            </a:r>
            <a:r>
              <a:rPr lang="zh-CN" altLang="zh-CN" sz="2800" dirty="0">
                <a:latin typeface="黑体" pitchFamily="2" charset="-122"/>
                <a:ea typeface="黑体" pitchFamily="2" charset="-122"/>
              </a:rPr>
              <a:t>语言</a:t>
            </a:r>
            <a:endParaRPr lang="zh-CN" altLang="en-US" sz="2800" dirty="0">
              <a:latin typeface="黑体" pitchFamily="2" charset="-122"/>
              <a:ea typeface="黑体" pitchFamily="2" charset="-122"/>
            </a:endParaRPr>
          </a:p>
        </p:txBody>
      </p:sp>
      <p:sp>
        <p:nvSpPr>
          <p:cNvPr id="184387" name="Text Box 67"/>
          <p:cNvSpPr txBox="1">
            <a:spLocks noChangeArrowheads="1"/>
          </p:cNvSpPr>
          <p:nvPr/>
        </p:nvSpPr>
        <p:spPr bwMode="auto">
          <a:xfrm>
            <a:off x="4499992" y="5517232"/>
            <a:ext cx="1639887"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free(p);</a:t>
            </a:r>
            <a:endParaRPr lang="en-US" altLang="zh-CN" sz="2600" baseline="0" dirty="0">
              <a:solidFill>
                <a:srgbClr val="00FF00"/>
              </a:solidFill>
              <a:ea typeface="宋体" charset="-122"/>
            </a:endParaRPr>
          </a:p>
        </p:txBody>
      </p:sp>
      <p:grpSp>
        <p:nvGrpSpPr>
          <p:cNvPr id="2" name="Group 174"/>
          <p:cNvGrpSpPr>
            <a:grpSpLocks/>
          </p:cNvGrpSpPr>
          <p:nvPr/>
        </p:nvGrpSpPr>
        <p:grpSpPr bwMode="auto">
          <a:xfrm>
            <a:off x="179388" y="260350"/>
            <a:ext cx="4133850" cy="685800"/>
            <a:chOff x="2628" y="360"/>
            <a:chExt cx="2604" cy="432"/>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2900" baseline="0" dirty="0">
                  <a:solidFill>
                    <a:schemeClr val="accent2"/>
                  </a:solidFill>
                  <a:ea typeface="黑体" pitchFamily="2" charset="-122"/>
                </a:rPr>
                <a:t> </a:t>
              </a:r>
              <a:r>
                <a:rPr kumimoji="1" lang="en-US" altLang="zh-CN" sz="2900" baseline="0" dirty="0" smtClean="0">
                  <a:solidFill>
                    <a:schemeClr val="accent2"/>
                  </a:solidFill>
                  <a:ea typeface="黑体" pitchFamily="2" charset="-122"/>
                </a:rPr>
                <a:t>1</a:t>
              </a:r>
              <a:r>
                <a:rPr kumimoji="1" lang="zh-CN" altLang="en-US" sz="2900" baseline="0" dirty="0" smtClean="0">
                  <a:solidFill>
                    <a:schemeClr val="accent2"/>
                  </a:solidFill>
                  <a:latin typeface="黑体" pitchFamily="2" charset="-122"/>
                  <a:ea typeface="黑体" pitchFamily="2" charset="-122"/>
                </a:rPr>
                <a:t>. </a:t>
              </a:r>
              <a:r>
                <a:rPr kumimoji="1" lang="zh-CN" altLang="en-US" sz="2900" baseline="0" dirty="0">
                  <a:solidFill>
                    <a:schemeClr val="accent2"/>
                  </a:solidFill>
                  <a:latin typeface="黑体" pitchFamily="2" charset="-122"/>
                  <a:ea typeface="黑体" pitchFamily="2" charset="-122"/>
                </a:rPr>
                <a:t>建立一个线性链表</a:t>
              </a:r>
            </a:p>
          </p:txBody>
        </p:sp>
      </p:grpSp>
      <p:grpSp>
        <p:nvGrpSpPr>
          <p:cNvPr id="3" name="Group 212"/>
          <p:cNvGrpSpPr>
            <a:grpSpLocks/>
          </p:cNvGrpSpPr>
          <p:nvPr/>
        </p:nvGrpSpPr>
        <p:grpSpPr bwMode="auto">
          <a:xfrm>
            <a:off x="1259632" y="1052736"/>
            <a:ext cx="6677025" cy="990600"/>
            <a:chOff x="715" y="1165"/>
            <a:chExt cx="4206" cy="624"/>
          </a:xfrm>
        </p:grpSpPr>
        <p:sp>
          <p:nvSpPr>
            <p:cNvPr id="12302" name="Text Box 33"/>
            <p:cNvSpPr txBox="1">
              <a:spLocks noChangeArrowheads="1"/>
            </p:cNvSpPr>
            <p:nvPr/>
          </p:nvSpPr>
          <p:spPr bwMode="auto">
            <a:xfrm>
              <a:off x="715" y="1165"/>
              <a:ext cx="404" cy="269"/>
            </a:xfrm>
            <a:prstGeom prst="rect">
              <a:avLst/>
            </a:prstGeom>
            <a:noFill/>
            <a:ln w="9525">
              <a:noFill/>
              <a:miter lim="800000"/>
              <a:headEnd/>
              <a:tailEnd/>
            </a:ln>
          </p:spPr>
          <p:txBody>
            <a:bodyPr>
              <a:spAutoFit/>
            </a:bodyPr>
            <a:lstStyle/>
            <a:p>
              <a:r>
                <a:rPr lang="en-US" altLang="zh-CN" sz="2200" baseline="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693" y="1501"/>
              <a:ext cx="228" cy="288"/>
            </a:xfrm>
            <a:prstGeom prst="rect">
              <a:avLst/>
            </a:prstGeom>
            <a:noFill/>
            <a:ln w="9525">
              <a:noFill/>
              <a:miter lim="800000"/>
              <a:headEnd/>
              <a:tailEnd/>
            </a:ln>
          </p:spPr>
          <p:txBody>
            <a:bodyPr wrap="none">
              <a:spAutoFit/>
            </a:bodyPr>
            <a:lstStyle/>
            <a:p>
              <a:pPr algn="ctr"/>
              <a:r>
                <a:rPr lang="zh-CN" altLang="en-US" sz="2400" baseline="0">
                  <a:solidFill>
                    <a:srgbClr val="000099"/>
                  </a:solidFill>
                  <a:ea typeface="宋体" charset="-122"/>
                </a:rPr>
                <a:t>^</a:t>
              </a:r>
            </a:p>
          </p:txBody>
        </p:sp>
        <p:grpSp>
          <p:nvGrpSpPr>
            <p:cNvPr id="4" name="Group 183"/>
            <p:cNvGrpSpPr>
              <a:grpSpLocks/>
            </p:cNvGrpSpPr>
            <p:nvPr/>
          </p:nvGrpSpPr>
          <p:grpSpPr bwMode="auto">
            <a:xfrm>
              <a:off x="1146" y="1483"/>
              <a:ext cx="628" cy="288"/>
              <a:chOff x="907" y="1476"/>
              <a:chExt cx="628" cy="288"/>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288"/>
              <a:chOff x="907" y="1476"/>
              <a:chExt cx="628" cy="288"/>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288"/>
              <a:chOff x="907" y="1476"/>
              <a:chExt cx="628" cy="288"/>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759" y="1464"/>
              <a:ext cx="390"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61" y="1459"/>
              <a:ext cx="283"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284" cy="260"/>
            </a:xfrm>
            <a:prstGeom prst="rect">
              <a:avLst/>
            </a:prstGeom>
            <a:noFill/>
            <a:ln w="9525">
              <a:noFill/>
              <a:miter lim="800000"/>
              <a:headEnd/>
              <a:tailEnd/>
            </a:ln>
          </p:spPr>
          <p:txBody>
            <a:bodyPr wrap="none">
              <a:spAutoFit/>
            </a:bodyPr>
            <a:lstStyle/>
            <a:p>
              <a:r>
                <a:rPr lang="en-US" altLang="zh-CN" sz="3200">
                  <a:solidFill>
                    <a:srgbClr val="000099"/>
                  </a:solidFill>
                </a:rPr>
                <a:t>…</a:t>
              </a:r>
              <a:endParaRPr lang="zh-CN" altLang="en-US" sz="3200">
                <a:solidFill>
                  <a:srgbClr val="000099"/>
                </a:solidFill>
              </a:endParaRPr>
            </a:p>
          </p:txBody>
        </p:sp>
      </p:grpSp>
      <p:grpSp>
        <p:nvGrpSpPr>
          <p:cNvPr id="7" name="Group 213"/>
          <p:cNvGrpSpPr>
            <a:grpSpLocks/>
          </p:cNvGrpSpPr>
          <p:nvPr/>
        </p:nvGrpSpPr>
        <p:grpSpPr bwMode="auto">
          <a:xfrm>
            <a:off x="2777679" y="6179786"/>
            <a:ext cx="4570413" cy="678214"/>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56"/>
            </a:xfrm>
            <a:prstGeom prst="rect">
              <a:avLst/>
            </a:prstGeom>
            <a:noFill/>
            <a:ln w="12700" cap="sq">
              <a:noFill/>
              <a:miter lim="800000"/>
              <a:headEnd/>
              <a:tailEnd/>
            </a:ln>
          </p:spPr>
          <p:txBody>
            <a:bodyPr wrap="square">
              <a:spAutoFit/>
            </a:bodyPr>
            <a:lstStyle/>
            <a:p>
              <a:r>
                <a:rPr lang="zh-CN" altLang="en-US" sz="2400" b="1" dirty="0" smtClean="0">
                  <a:solidFill>
                    <a:srgbClr val="003399"/>
                  </a:solidFill>
                </a:rPr>
                <a:t>头文件</a:t>
              </a:r>
              <a:r>
                <a:rPr lang="zh-CN" altLang="en-US" sz="2800" dirty="0" smtClean="0">
                  <a:solidFill>
                    <a:srgbClr val="003399"/>
                  </a:solidFill>
                </a:rPr>
                <a:t>：#</a:t>
              </a:r>
              <a:r>
                <a:rPr lang="en-US" altLang="zh-CN" sz="2800" dirty="0">
                  <a:solidFill>
                    <a:srgbClr val="003399"/>
                  </a:solidFill>
                </a:rPr>
                <a:t>include  </a:t>
              </a:r>
              <a:r>
                <a:rPr lang="en-US" altLang="zh-CN" sz="2800" dirty="0" smtClean="0">
                  <a:solidFill>
                    <a:srgbClr val="003399"/>
                  </a:solidFill>
                </a:rPr>
                <a:t>&lt;</a:t>
              </a:r>
              <a:r>
                <a:rPr lang="en-US" altLang="zh-CN" sz="2800" dirty="0" err="1" smtClean="0">
                  <a:solidFill>
                    <a:srgbClr val="003399"/>
                  </a:solidFill>
                </a:rPr>
                <a:t>stdlib.h</a:t>
              </a:r>
              <a:r>
                <a:rPr lang="en-US" altLang="zh-CN" sz="2800" dirty="0">
                  <a:solidFill>
                    <a:srgbClr val="003399"/>
                  </a:solidFill>
                </a:rPr>
                <a:t>&gt;</a:t>
              </a:r>
            </a:p>
          </p:txBody>
        </p:sp>
      </p:grpSp>
      <p:sp>
        <p:nvSpPr>
          <p:cNvPr id="47" name="Rectangle 10"/>
          <p:cNvSpPr>
            <a:spLocks noChangeArrowheads="1"/>
          </p:cNvSpPr>
          <p:nvPr/>
        </p:nvSpPr>
        <p:spPr bwMode="auto">
          <a:xfrm>
            <a:off x="2051720" y="2060848"/>
            <a:ext cx="4392290" cy="153987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400" baseline="0" dirty="0" err="1" smtClean="0">
                <a:solidFill>
                  <a:srgbClr val="003399"/>
                </a:solidFill>
                <a:ea typeface="宋体" charset="-122"/>
              </a:rPr>
              <a:t>struct</a:t>
            </a:r>
            <a:r>
              <a:rPr lang="en-US" altLang="zh-CN" sz="2400" baseline="0" dirty="0" smtClean="0">
                <a:solidFill>
                  <a:srgbClr val="003399"/>
                </a:solidFill>
                <a:ea typeface="宋体" charset="-122"/>
              </a:rPr>
              <a:t> </a:t>
            </a:r>
            <a:r>
              <a:rPr lang="en-US" altLang="zh-CN" sz="2400" baseline="0" dirty="0">
                <a:solidFill>
                  <a:srgbClr val="003399"/>
                </a:solidFill>
                <a:ea typeface="宋体" charset="-122"/>
              </a:rPr>
              <a:t>node{   </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data;</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r>
              <a:rPr lang="en-US" altLang="zh-CN" sz="2400" baseline="0" dirty="0" smtClean="0">
                <a:solidFill>
                  <a:srgbClr val="003399"/>
                </a:solidFill>
                <a:ea typeface="宋体" charset="-122"/>
              </a:rPr>
              <a:t>*</a:t>
            </a:r>
            <a:r>
              <a:rPr lang="en-US" altLang="zh-CN" sz="2400" dirty="0" smtClean="0">
                <a:solidFill>
                  <a:srgbClr val="003399"/>
                </a:solidFill>
                <a:ea typeface="宋体" charset="-122"/>
              </a:rPr>
              <a:t>link</a:t>
            </a:r>
            <a:r>
              <a:rPr lang="en-US" altLang="zh-CN" sz="2400" baseline="0" dirty="0" smtClean="0">
                <a:solidFill>
                  <a:srgbClr val="003399"/>
                </a:solidFill>
                <a:ea typeface="宋体" charset="-122"/>
              </a:rPr>
              <a:t>;</a:t>
            </a:r>
            <a:endParaRPr lang="en-US" altLang="zh-CN" sz="2400" baseline="0" dirty="0">
              <a:solidFill>
                <a:srgbClr val="003399"/>
              </a:solidFill>
              <a:ea typeface="宋体" charset="-122"/>
            </a:endParaRP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smtClean="0">
                <a:solidFill>
                  <a:srgbClr val="003399"/>
                </a:solidFill>
                <a:ea typeface="宋体" charset="-122"/>
              </a:rPr>
              <a:t>;</a:t>
            </a:r>
            <a:endParaRPr lang="en-US" altLang="zh-CN" sz="2400" baseline="0" dirty="0">
              <a:solidFill>
                <a:srgbClr val="003399"/>
              </a:solidFill>
              <a:ea typeface="宋体" charset="-122"/>
            </a:endParaRPr>
          </a:p>
        </p:txBody>
      </p:sp>
      <p:sp>
        <p:nvSpPr>
          <p:cNvPr id="43" name="矩形 42"/>
          <p:cNvSpPr/>
          <p:nvPr/>
        </p:nvSpPr>
        <p:spPr>
          <a:xfrm>
            <a:off x="1979712" y="3501008"/>
            <a:ext cx="4572000" cy="1086451"/>
          </a:xfrm>
          <a:prstGeom prst="rect">
            <a:avLst/>
          </a:prstGeom>
        </p:spPr>
        <p:txBody>
          <a:bodyPr>
            <a:spAutoFit/>
          </a:bodyPr>
          <a:lstStyle/>
          <a:p>
            <a:pPr fontAlgn="base">
              <a:lnSpc>
                <a:spcPct val="95000"/>
              </a:lnSpc>
              <a:spcBef>
                <a:spcPct val="0"/>
              </a:spcBef>
            </a:pPr>
            <a:r>
              <a:rPr lang="en-US" altLang="zh-CN" sz="2400" b="1" dirty="0" err="1" smtClean="0">
                <a:solidFill>
                  <a:srgbClr val="003399"/>
                </a:solidFill>
                <a:ea typeface="宋体" charset="-122"/>
              </a:rPr>
              <a:t>typedef</a:t>
            </a:r>
            <a:r>
              <a:rPr lang="en-US" altLang="zh-CN" sz="2400" b="1" dirty="0" smtClean="0">
                <a:solidFill>
                  <a:srgbClr val="003399"/>
                </a:solidFill>
                <a:ea typeface="宋体" charset="-122"/>
              </a:rPr>
              <a:t>  </a:t>
            </a:r>
            <a:r>
              <a:rPr lang="en-US" altLang="zh-CN" sz="2400" b="1" dirty="0" err="1" smtClean="0">
                <a:solidFill>
                  <a:srgbClr val="003399"/>
                </a:solidFill>
                <a:ea typeface="宋体" charset="-122"/>
              </a:rPr>
              <a:t>struct</a:t>
            </a:r>
            <a:r>
              <a:rPr lang="en-US" altLang="zh-CN" sz="2400" b="1" dirty="0" smtClean="0">
                <a:solidFill>
                  <a:srgbClr val="003399"/>
                </a:solidFill>
                <a:ea typeface="宋体" charset="-122"/>
              </a:rPr>
              <a:t> node *</a:t>
            </a:r>
            <a:r>
              <a:rPr lang="en-US" altLang="zh-CN" sz="2400" b="1" dirty="0" err="1" smtClean="0">
                <a:solidFill>
                  <a:srgbClr val="003399"/>
                </a:solidFill>
                <a:ea typeface="宋体" charset="-122"/>
              </a:rPr>
              <a:t>Nodeptr</a:t>
            </a:r>
            <a:r>
              <a:rPr lang="en-US" altLang="zh-CN" sz="2400" b="1" dirty="0" smtClean="0">
                <a:solidFill>
                  <a:srgbClr val="003399"/>
                </a:solidFill>
                <a:ea typeface="宋体" charset="-122"/>
              </a:rPr>
              <a:t>;</a:t>
            </a:r>
          </a:p>
          <a:p>
            <a:pPr fontAlgn="base">
              <a:lnSpc>
                <a:spcPct val="95000"/>
              </a:lnSpc>
              <a:spcBef>
                <a:spcPct val="0"/>
              </a:spcBef>
            </a:pPr>
            <a:r>
              <a:rPr lang="en-US" altLang="zh-CN" sz="2400" b="1" dirty="0" err="1" smtClean="0">
                <a:solidFill>
                  <a:srgbClr val="003399"/>
                </a:solidFill>
                <a:ea typeface="宋体" charset="-122"/>
              </a:rPr>
              <a:t>typedef</a:t>
            </a:r>
            <a:r>
              <a:rPr lang="en-US" altLang="zh-CN" sz="2400" b="1" dirty="0" smtClean="0">
                <a:solidFill>
                  <a:srgbClr val="003399"/>
                </a:solidFill>
                <a:ea typeface="宋体" charset="-122"/>
              </a:rPr>
              <a:t>  </a:t>
            </a:r>
            <a:r>
              <a:rPr lang="en-US" altLang="zh-CN" sz="2400" b="1" dirty="0" err="1" smtClean="0">
                <a:solidFill>
                  <a:srgbClr val="003399"/>
                </a:solidFill>
                <a:ea typeface="宋体" charset="-122"/>
              </a:rPr>
              <a:t>struct</a:t>
            </a:r>
            <a:r>
              <a:rPr lang="en-US" altLang="zh-CN" sz="2400" b="1" dirty="0" smtClean="0">
                <a:solidFill>
                  <a:srgbClr val="003399"/>
                </a:solidFill>
                <a:ea typeface="宋体" charset="-122"/>
              </a:rPr>
              <a:t> node </a:t>
            </a:r>
            <a:r>
              <a:rPr lang="en-US" altLang="zh-CN" sz="2400" b="1" dirty="0" err="1" smtClean="0">
                <a:solidFill>
                  <a:srgbClr val="003399"/>
                </a:solidFill>
                <a:ea typeface="宋体" charset="-122"/>
              </a:rPr>
              <a:t>Node</a:t>
            </a:r>
            <a:r>
              <a:rPr lang="en-US" altLang="zh-CN" sz="2400" b="1" dirty="0" smtClean="0">
                <a:solidFill>
                  <a:srgbClr val="003399"/>
                </a:solidFill>
                <a:ea typeface="宋体" charset="-122"/>
              </a:rPr>
              <a:t>; </a:t>
            </a:r>
          </a:p>
          <a:p>
            <a:pPr fontAlgn="base">
              <a:lnSpc>
                <a:spcPct val="95000"/>
              </a:lnSpc>
              <a:spcBef>
                <a:spcPct val="0"/>
              </a:spcBef>
            </a:pPr>
            <a:r>
              <a:rPr lang="en-US" altLang="zh-CN" sz="2000" b="1" dirty="0" err="1" smtClean="0">
                <a:solidFill>
                  <a:schemeClr val="accent2"/>
                </a:solidFill>
                <a:ea typeface="宋体" charset="-122"/>
              </a:rPr>
              <a:t>Nodeptr</a:t>
            </a:r>
            <a:r>
              <a:rPr lang="en-US" altLang="zh-CN" sz="2000" b="1" dirty="0" smtClean="0">
                <a:solidFill>
                  <a:srgbClr val="FF3300"/>
                </a:solidFill>
                <a:ea typeface="宋体" charset="-122"/>
              </a:rPr>
              <a:t>   list, p;</a:t>
            </a:r>
            <a:endParaRPr lang="zh-CN" altLang="en-US" sz="2000" b="1" dirty="0" smtClean="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4356"/>
                                        </p:tgtEl>
                                        <p:attrNameLst>
                                          <p:attrName>style.visibility</p:attrName>
                                        </p:attrNameLst>
                                      </p:cBhvr>
                                      <p:to>
                                        <p:strVal val="visible"/>
                                      </p:to>
                                    </p:set>
                                    <p:anim calcmode="lin" valueType="num">
                                      <p:cBhvr>
                                        <p:cTn id="7" dur="1000" fill="hold"/>
                                        <p:tgtEl>
                                          <p:spTgt spid="184356"/>
                                        </p:tgtEl>
                                        <p:attrNameLst>
                                          <p:attrName>ppt_w</p:attrName>
                                        </p:attrNameLst>
                                      </p:cBhvr>
                                      <p:tavLst>
                                        <p:tav tm="0">
                                          <p:val>
                                            <p:fltVal val="0"/>
                                          </p:val>
                                        </p:tav>
                                        <p:tav tm="100000">
                                          <p:val>
                                            <p:strVal val="#ppt_w"/>
                                          </p:val>
                                        </p:tav>
                                      </p:tavLst>
                                    </p:anim>
                                    <p:anim calcmode="lin" valueType="num">
                                      <p:cBhvr>
                                        <p:cTn id="8" dur="1000" fill="hold"/>
                                        <p:tgtEl>
                                          <p:spTgt spid="184356"/>
                                        </p:tgtEl>
                                        <p:attrNameLst>
                                          <p:attrName>ppt_h</p:attrName>
                                        </p:attrNameLst>
                                      </p:cBhvr>
                                      <p:tavLst>
                                        <p:tav tm="0">
                                          <p:val>
                                            <p:fltVal val="0"/>
                                          </p:val>
                                        </p:tav>
                                        <p:tav tm="100000">
                                          <p:val>
                                            <p:strVal val="#ppt_h"/>
                                          </p:val>
                                        </p:tav>
                                      </p:tavLst>
                                    </p:anim>
                                    <p:anim calcmode="lin" valueType="num">
                                      <p:cBhvr>
                                        <p:cTn id="9" dur="1000" fill="hold"/>
                                        <p:tgtEl>
                                          <p:spTgt spid="1843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43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4323"/>
                                        </p:tgtEl>
                                        <p:attrNameLst>
                                          <p:attrName>style.visibility</p:attrName>
                                        </p:attrNameLst>
                                      </p:cBhvr>
                                      <p:to>
                                        <p:strVal val="visible"/>
                                      </p:to>
                                    </p:set>
                                    <p:animEffect transition="in" filter="blinds(horizontal)">
                                      <p:cBhvr>
                                        <p:cTn id="25" dur="500"/>
                                        <p:tgtEl>
                                          <p:spTgt spid="1843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4324"/>
                                        </p:tgtEl>
                                        <p:attrNameLst>
                                          <p:attrName>style.visibility</p:attrName>
                                        </p:attrNameLst>
                                      </p:cBhvr>
                                      <p:to>
                                        <p:strVal val="visible"/>
                                      </p:to>
                                    </p:set>
                                    <p:animEffect transition="in" filter="blinds(horizontal)">
                                      <p:cBhvr>
                                        <p:cTn id="28" dur="500"/>
                                        <p:tgtEl>
                                          <p:spTgt spid="18432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4380"/>
                                        </p:tgtEl>
                                        <p:attrNameLst>
                                          <p:attrName>style.visibility</p:attrName>
                                        </p:attrNameLst>
                                      </p:cBhvr>
                                      <p:to>
                                        <p:strVal val="visible"/>
                                      </p:to>
                                    </p:set>
                                    <p:animEffect transition="in" filter="blinds(horizontal)">
                                      <p:cBhvr>
                                        <p:cTn id="31" dur="500"/>
                                        <p:tgtEl>
                                          <p:spTgt spid="18438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4387"/>
                                        </p:tgtEl>
                                        <p:attrNameLst>
                                          <p:attrName>style.visibility</p:attrName>
                                        </p:attrNameLst>
                                      </p:cBhvr>
                                      <p:to>
                                        <p:strVal val="visible"/>
                                      </p:to>
                                    </p:set>
                                    <p:animEffect transition="in" filter="blinds(horizontal)">
                                      <p:cBhvr>
                                        <p:cTn id="34" dur="500"/>
                                        <p:tgtEl>
                                          <p:spTgt spid="1843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56" grpId="0" autoUpdateAnimBg="0"/>
      <p:bldP spid="184380" grpId="0"/>
      <p:bldP spid="184387" grpId="0"/>
      <p:bldP spid="4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2413" y="457200"/>
            <a:ext cx="6434137" cy="625475"/>
          </a:xfrm>
          <a:prstGeom prst="rect">
            <a:avLst/>
          </a:prstGeom>
          <a:noFill/>
          <a:ln w="9525">
            <a:noFill/>
            <a:miter lim="800000"/>
            <a:headEnd/>
            <a:tailEnd/>
          </a:ln>
        </p:spPr>
        <p:txBody>
          <a:bodyPr>
            <a:spAutoFit/>
          </a:bodyPr>
          <a:lstStyle/>
          <a:p>
            <a:r>
              <a:rPr lang="zh-CN" altLang="en-US" sz="3500" baseline="0" dirty="0">
                <a:solidFill>
                  <a:srgbClr val="000099"/>
                </a:solidFill>
                <a:ea typeface="宋体" charset="-122"/>
              </a:rPr>
              <a:t>(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2</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3</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4</a:t>
            </a:r>
            <a:r>
              <a:rPr lang="en-US" altLang="zh-CN" sz="3500" baseline="0" dirty="0">
                <a:solidFill>
                  <a:srgbClr val="000099"/>
                </a:solidFill>
                <a:ea typeface="宋体" charset="-122"/>
              </a:rPr>
              <a:t>,  </a:t>
            </a:r>
            <a:r>
              <a:rPr lang="en-US" altLang="zh-CN" sz="3500" baseline="0" dirty="0">
                <a:solidFill>
                  <a:srgbClr val="000099"/>
                </a:solidFill>
                <a:ea typeface="宋体" charset="-122"/>
                <a:cs typeface="Times New Roman" pitchFamily="18" charset="0"/>
              </a:rPr>
              <a:t>… ,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n-1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n  </a:t>
            </a:r>
            <a:r>
              <a:rPr lang="en-US" altLang="zh-CN" sz="3500" baseline="0" dirty="0">
                <a:solidFill>
                  <a:srgbClr val="000099"/>
                </a:solidFill>
                <a:ea typeface="宋体" charset="-122"/>
              </a:rPr>
              <a:t>)</a:t>
            </a:r>
          </a:p>
        </p:txBody>
      </p:sp>
      <p:grpSp>
        <p:nvGrpSpPr>
          <p:cNvPr id="2" name="Group 3"/>
          <p:cNvGrpSpPr>
            <a:grpSpLocks/>
          </p:cNvGrpSpPr>
          <p:nvPr/>
        </p:nvGrpSpPr>
        <p:grpSpPr bwMode="auto">
          <a:xfrm>
            <a:off x="1524000" y="2060575"/>
            <a:ext cx="762000" cy="549275"/>
            <a:chOff x="672" y="2518"/>
            <a:chExt cx="480" cy="346"/>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9" name="Rectangle 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sp>
        <p:nvSpPr>
          <p:cNvPr id="540679" name="Text Box 7"/>
          <p:cNvSpPr txBox="1">
            <a:spLocks noChangeArrowheads="1"/>
          </p:cNvSpPr>
          <p:nvPr/>
        </p:nvSpPr>
        <p:spPr bwMode="auto">
          <a:xfrm>
            <a:off x="966788" y="1447800"/>
            <a:ext cx="606425" cy="488950"/>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540680" name="Line 8"/>
          <p:cNvSpPr>
            <a:spLocks noChangeShapeType="1"/>
          </p:cNvSpPr>
          <p:nvPr/>
        </p:nvSpPr>
        <p:spPr bwMode="auto">
          <a:xfrm>
            <a:off x="1295400" y="1855788"/>
            <a:ext cx="228600" cy="30480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3" name="Group 9"/>
          <p:cNvGrpSpPr>
            <a:grpSpLocks/>
          </p:cNvGrpSpPr>
          <p:nvPr/>
        </p:nvGrpSpPr>
        <p:grpSpPr bwMode="auto">
          <a:xfrm>
            <a:off x="2667000" y="2060575"/>
            <a:ext cx="762000" cy="549275"/>
            <a:chOff x="672" y="2518"/>
            <a:chExt cx="480" cy="346"/>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6" name="Rectangle 1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sp>
        <p:nvSpPr>
          <p:cNvPr id="540685" name="Line 13"/>
          <p:cNvSpPr>
            <a:spLocks noChangeShapeType="1"/>
          </p:cNvSpPr>
          <p:nvPr/>
        </p:nvSpPr>
        <p:spPr bwMode="auto">
          <a:xfrm>
            <a:off x="2127250"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4" name="Group 14"/>
          <p:cNvGrpSpPr>
            <a:grpSpLocks/>
          </p:cNvGrpSpPr>
          <p:nvPr/>
        </p:nvGrpSpPr>
        <p:grpSpPr bwMode="auto">
          <a:xfrm>
            <a:off x="3827463" y="2060575"/>
            <a:ext cx="762000" cy="549275"/>
            <a:chOff x="672" y="2518"/>
            <a:chExt cx="480" cy="346"/>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3" name="Rectangle 17"/>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540690" name="Line 18"/>
          <p:cNvSpPr>
            <a:spLocks noChangeShapeType="1"/>
          </p:cNvSpPr>
          <p:nvPr/>
        </p:nvSpPr>
        <p:spPr bwMode="auto">
          <a:xfrm>
            <a:off x="3294063"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5" name="Group 19"/>
          <p:cNvGrpSpPr>
            <a:grpSpLocks/>
          </p:cNvGrpSpPr>
          <p:nvPr/>
        </p:nvGrpSpPr>
        <p:grpSpPr bwMode="auto">
          <a:xfrm>
            <a:off x="4454525" y="2060575"/>
            <a:ext cx="2268538" cy="555625"/>
            <a:chOff x="2795" y="1728"/>
            <a:chExt cx="1429" cy="350"/>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75" name="Rectangle 21"/>
            <p:cNvSpPr>
              <a:spLocks noChangeArrowheads="1"/>
            </p:cNvSpPr>
            <p:nvPr/>
          </p:nvSpPr>
          <p:spPr bwMode="auto">
            <a:xfrm>
              <a:off x="31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accent2"/>
                  </a:solidFill>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6" name="Group 23"/>
            <p:cNvGrpSpPr>
              <a:grpSpLocks/>
            </p:cNvGrpSpPr>
            <p:nvPr/>
          </p:nvGrpSpPr>
          <p:grpSpPr bwMode="auto">
            <a:xfrm>
              <a:off x="3681" y="1732"/>
              <a:ext cx="543" cy="346"/>
              <a:chOff x="609" y="2518"/>
              <a:chExt cx="543" cy="346"/>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0" name="Rectangle 26"/>
              <p:cNvSpPr>
                <a:spLocks noChangeArrowheads="1"/>
              </p:cNvSpPr>
              <p:nvPr/>
            </p:nvSpPr>
            <p:spPr bwMode="auto">
              <a:xfrm>
                <a:off x="609" y="2518"/>
                <a:ext cx="458"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n-1</a:t>
                </a:r>
              </a:p>
            </p:txBody>
          </p:sp>
        </p:grpSp>
      </p:grpSp>
      <p:sp>
        <p:nvSpPr>
          <p:cNvPr id="540699" name="Line 27"/>
          <p:cNvSpPr>
            <a:spLocks noChangeShapeType="1"/>
          </p:cNvSpPr>
          <p:nvPr/>
        </p:nvSpPr>
        <p:spPr bwMode="auto">
          <a:xfrm>
            <a:off x="6605588" y="2347913"/>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7" name="Group 28"/>
          <p:cNvGrpSpPr>
            <a:grpSpLocks/>
          </p:cNvGrpSpPr>
          <p:nvPr/>
        </p:nvGrpSpPr>
        <p:grpSpPr bwMode="auto">
          <a:xfrm>
            <a:off x="7150100" y="2060575"/>
            <a:ext cx="828675" cy="549275"/>
            <a:chOff x="4460" y="1717"/>
            <a:chExt cx="522" cy="346"/>
          </a:xfrm>
        </p:grpSpPr>
        <p:grpSp>
          <p:nvGrpSpPr>
            <p:cNvPr id="8" name="Group 29"/>
            <p:cNvGrpSpPr>
              <a:grpSpLocks/>
            </p:cNvGrpSpPr>
            <p:nvPr/>
          </p:nvGrpSpPr>
          <p:grpSpPr bwMode="auto">
            <a:xfrm>
              <a:off x="4460" y="1717"/>
              <a:ext cx="480" cy="346"/>
              <a:chOff x="672" y="2518"/>
              <a:chExt cx="480" cy="346"/>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3" name="Rectangle 32"/>
              <p:cNvSpPr>
                <a:spLocks noChangeArrowheads="1"/>
              </p:cNvSpPr>
              <p:nvPr/>
            </p:nvSpPr>
            <p:spPr bwMode="auto">
              <a:xfrm>
                <a:off x="675" y="2518"/>
                <a:ext cx="325"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a:t>
                </a:r>
              </a:p>
            </p:txBody>
          </p:sp>
        </p:grpSp>
        <p:sp>
          <p:nvSpPr>
            <p:cNvPr id="13370" name="Text Box 33"/>
            <p:cNvSpPr txBox="1">
              <a:spLocks noChangeArrowheads="1"/>
            </p:cNvSpPr>
            <p:nvPr/>
          </p:nvSpPr>
          <p:spPr bwMode="auto">
            <a:xfrm>
              <a:off x="4778" y="1787"/>
              <a:ext cx="204" cy="240"/>
            </a:xfrm>
            <a:prstGeom prst="rect">
              <a:avLst/>
            </a:prstGeom>
            <a:noFill/>
            <a:ln w="12700" cap="sq">
              <a:noFill/>
              <a:miter lim="800000"/>
              <a:headEnd/>
              <a:tailEnd/>
            </a:ln>
          </p:spPr>
          <p:txBody>
            <a:bodyPr wrap="none">
              <a:spAutoFit/>
            </a:bodyPr>
            <a:lstStyle/>
            <a:p>
              <a:pPr algn="ctr"/>
              <a:r>
                <a:rPr lang="en-US" altLang="zh-CN" sz="2900">
                  <a:solidFill>
                    <a:schemeClr val="bg2"/>
                  </a:solidFill>
                </a:rPr>
                <a:t>^</a:t>
              </a:r>
              <a:endParaRPr lang="zh-CN" altLang="en-US" sz="2900">
                <a:solidFill>
                  <a:schemeClr val="bg2"/>
                </a:solidFill>
              </a:endParaRPr>
            </a:p>
          </p:txBody>
        </p:sp>
      </p:grpSp>
      <p:grpSp>
        <p:nvGrpSpPr>
          <p:cNvPr id="9" name="Group 34"/>
          <p:cNvGrpSpPr>
            <a:grpSpLocks/>
          </p:cNvGrpSpPr>
          <p:nvPr/>
        </p:nvGrpSpPr>
        <p:grpSpPr bwMode="auto">
          <a:xfrm>
            <a:off x="917575" y="3775075"/>
            <a:ext cx="3719513" cy="1101725"/>
            <a:chOff x="578" y="2378"/>
            <a:chExt cx="2343" cy="694"/>
          </a:xfrm>
        </p:grpSpPr>
        <p:grpSp>
          <p:nvGrpSpPr>
            <p:cNvPr id="10" name="Group 35"/>
            <p:cNvGrpSpPr>
              <a:grpSpLocks/>
            </p:cNvGrpSpPr>
            <p:nvPr/>
          </p:nvGrpSpPr>
          <p:grpSpPr bwMode="auto">
            <a:xfrm>
              <a:off x="960" y="2726"/>
              <a:ext cx="480" cy="346"/>
              <a:chOff x="672" y="2518"/>
              <a:chExt cx="480" cy="346"/>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grpSp>
          <p:nvGrpSpPr>
            <p:cNvPr id="11" name="Group 39"/>
            <p:cNvGrpSpPr>
              <a:grpSpLocks/>
            </p:cNvGrpSpPr>
            <p:nvPr/>
          </p:nvGrpSpPr>
          <p:grpSpPr bwMode="auto">
            <a:xfrm>
              <a:off x="1702" y="2726"/>
              <a:ext cx="480" cy="346"/>
              <a:chOff x="672" y="2518"/>
              <a:chExt cx="480" cy="346"/>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grpSp>
          <p:nvGrpSpPr>
            <p:cNvPr id="12" name="Group 43"/>
            <p:cNvGrpSpPr>
              <a:grpSpLocks/>
            </p:cNvGrpSpPr>
            <p:nvPr/>
          </p:nvGrpSpPr>
          <p:grpSpPr bwMode="auto">
            <a:xfrm>
              <a:off x="2441" y="2721"/>
              <a:ext cx="480" cy="346"/>
              <a:chOff x="672" y="2518"/>
              <a:chExt cx="480" cy="346"/>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578" y="2378"/>
              <a:ext cx="382" cy="308"/>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26" y="2387"/>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grpSp>
      <p:grpSp>
        <p:nvGrpSpPr>
          <p:cNvPr id="13" name="Group 52"/>
          <p:cNvGrpSpPr>
            <a:grpSpLocks/>
          </p:cNvGrpSpPr>
          <p:nvPr/>
        </p:nvGrpSpPr>
        <p:grpSpPr bwMode="auto">
          <a:xfrm>
            <a:off x="5076056" y="4005064"/>
            <a:ext cx="782638" cy="836613"/>
            <a:chOff x="3170" y="2548"/>
            <a:chExt cx="493" cy="527"/>
          </a:xfrm>
        </p:grpSpPr>
        <p:grpSp>
          <p:nvGrpSpPr>
            <p:cNvPr id="14" name="Group 53"/>
            <p:cNvGrpSpPr>
              <a:grpSpLocks/>
            </p:cNvGrpSpPr>
            <p:nvPr/>
          </p:nvGrpSpPr>
          <p:grpSpPr bwMode="auto">
            <a:xfrm>
              <a:off x="3183" y="2729"/>
              <a:ext cx="480" cy="346"/>
              <a:chOff x="672" y="2518"/>
              <a:chExt cx="480" cy="346"/>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4</a:t>
                </a:r>
              </a:p>
            </p:txBody>
          </p:sp>
        </p:grpSp>
        <p:sp>
          <p:nvSpPr>
            <p:cNvPr id="13348" name="Text Box 57"/>
            <p:cNvSpPr txBox="1">
              <a:spLocks noChangeArrowheads="1"/>
            </p:cNvSpPr>
            <p:nvPr/>
          </p:nvSpPr>
          <p:spPr bwMode="auto">
            <a:xfrm>
              <a:off x="3170" y="2548"/>
              <a:ext cx="234" cy="368"/>
            </a:xfrm>
            <a:prstGeom prst="rect">
              <a:avLst/>
            </a:prstGeom>
            <a:noFill/>
            <a:ln w="12700" cap="sq">
              <a:noFill/>
              <a:miter lim="800000"/>
              <a:headEnd/>
              <a:tailEnd/>
            </a:ln>
          </p:spPr>
          <p:txBody>
            <a:bodyPr wrap="none">
              <a:spAutoFit/>
            </a:bodyPr>
            <a:lstStyle/>
            <a:p>
              <a:pPr algn="ctr"/>
              <a:r>
                <a:rPr lang="en-US" altLang="zh-CN" sz="3200" dirty="0">
                  <a:solidFill>
                    <a:srgbClr val="008000"/>
                  </a:solidFill>
                </a:rPr>
                <a:t>q</a:t>
              </a:r>
            </a:p>
          </p:txBody>
        </p:sp>
      </p:grpSp>
      <p:sp>
        <p:nvSpPr>
          <p:cNvPr id="540730" name="Line 58"/>
          <p:cNvSpPr>
            <a:spLocks noChangeShapeType="1"/>
          </p:cNvSpPr>
          <p:nvPr/>
        </p:nvSpPr>
        <p:spPr bwMode="auto">
          <a:xfrm>
            <a:off x="4495800" y="4648200"/>
            <a:ext cx="53340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15" name="Group 89"/>
          <p:cNvGrpSpPr>
            <a:grpSpLocks/>
          </p:cNvGrpSpPr>
          <p:nvPr/>
        </p:nvGrpSpPr>
        <p:grpSpPr bwMode="auto">
          <a:xfrm>
            <a:off x="2916238" y="5445124"/>
            <a:ext cx="2591866" cy="769938"/>
            <a:chOff x="1844" y="3544"/>
            <a:chExt cx="1444" cy="485"/>
          </a:xfrm>
        </p:grpSpPr>
        <p:sp>
          <p:nvSpPr>
            <p:cNvPr id="13345" name="AutoShape 60"/>
            <p:cNvSpPr>
              <a:spLocks noChangeArrowheads="1"/>
            </p:cNvSpPr>
            <p:nvPr/>
          </p:nvSpPr>
          <p:spPr bwMode="auto">
            <a:xfrm>
              <a:off x="1844" y="3593"/>
              <a:ext cx="1354" cy="336"/>
            </a:xfrm>
            <a:prstGeom prst="wedgeRectCallout">
              <a:avLst>
                <a:gd name="adj1" fmla="val 37074"/>
                <a:gd name="adj2" fmla="val -187500"/>
              </a:avLst>
            </a:prstGeom>
            <a:noFill/>
            <a:ln w="63500" cap="sq">
              <a:solidFill>
                <a:srgbClr val="00B4DE"/>
              </a:solidFill>
              <a:miter lim="800000"/>
              <a:headEnd/>
              <a:tailEnd/>
            </a:ln>
          </p:spPr>
          <p:txBody>
            <a:bodyPr anchor="ctr"/>
            <a:lstStyle/>
            <a:p>
              <a:pPr algn="ctr"/>
              <a:endParaRPr lang="zh-CN" altLang="en-US" sz="2600" b="0"/>
            </a:p>
          </p:txBody>
        </p:sp>
        <p:sp>
          <p:nvSpPr>
            <p:cNvPr id="13346" name="Rectangle 61"/>
            <p:cNvSpPr>
              <a:spLocks noChangeArrowheads="1"/>
            </p:cNvSpPr>
            <p:nvPr/>
          </p:nvSpPr>
          <p:spPr bwMode="auto">
            <a:xfrm>
              <a:off x="1916" y="3544"/>
              <a:ext cx="1372" cy="48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4400" dirty="0">
                  <a:solidFill>
                    <a:srgbClr val="FF3300"/>
                  </a:solidFill>
                </a:rPr>
                <a:t>p</a:t>
              </a:r>
              <a:r>
                <a:rPr lang="en-US" altLang="zh-CN" sz="4400" dirty="0" smtClean="0">
                  <a:solidFill>
                    <a:srgbClr val="FF3300"/>
                  </a:solidFill>
                  <a:latin typeface="宋体" charset="-122"/>
                  <a:ea typeface="宋体" charset="-122"/>
                </a:rPr>
                <a:t>-</a:t>
              </a:r>
              <a:r>
                <a:rPr lang="en-US" altLang="zh-CN" sz="4400" dirty="0" smtClean="0">
                  <a:solidFill>
                    <a:srgbClr val="FF3300"/>
                  </a:solidFill>
                </a:rPr>
                <a:t>&gt;link</a:t>
              </a:r>
              <a:r>
                <a:rPr lang="en-US" altLang="zh-CN" sz="4400" dirty="0" smtClean="0">
                  <a:solidFill>
                    <a:srgbClr val="FF3300"/>
                  </a:solidFill>
                  <a:sym typeface="Symbol" pitchFamily="18" charset="2"/>
                </a:rPr>
                <a:t>=q;</a:t>
              </a:r>
              <a:endParaRPr lang="en-US" altLang="zh-CN" sz="4400" dirty="0">
                <a:solidFill>
                  <a:srgbClr val="FF3300"/>
                </a:solidFill>
                <a:sym typeface="Symbol" pitchFamily="18" charset="2"/>
              </a:endParaRPr>
            </a:p>
          </p:txBody>
        </p:sp>
      </p:grpSp>
      <p:grpSp>
        <p:nvGrpSpPr>
          <p:cNvPr id="16" name="Group 72"/>
          <p:cNvGrpSpPr>
            <a:grpSpLocks/>
          </p:cNvGrpSpPr>
          <p:nvPr/>
        </p:nvGrpSpPr>
        <p:grpSpPr bwMode="auto">
          <a:xfrm>
            <a:off x="3851920" y="3933056"/>
            <a:ext cx="1704976" cy="661988"/>
            <a:chOff x="2460" y="2531"/>
            <a:chExt cx="1074" cy="417"/>
          </a:xfrm>
        </p:grpSpPr>
        <p:sp>
          <p:nvSpPr>
            <p:cNvPr id="13343" name="Rectangle 73"/>
            <p:cNvSpPr>
              <a:spLocks noChangeArrowheads="1"/>
            </p:cNvSpPr>
            <p:nvPr/>
          </p:nvSpPr>
          <p:spPr bwMode="auto">
            <a:xfrm>
              <a:off x="2460" y="2544"/>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281" y="2531"/>
              <a:ext cx="253" cy="417"/>
            </a:xfrm>
            <a:prstGeom prst="rect">
              <a:avLst/>
            </a:prstGeom>
            <a:noFill/>
            <a:ln w="12700" cap="sq">
              <a:noFill/>
              <a:miter lim="800000"/>
              <a:headEnd/>
              <a:tailEnd/>
            </a:ln>
          </p:spPr>
          <p:txBody>
            <a:bodyPr wrap="none">
              <a:spAutoFit/>
            </a:bodyPr>
            <a:lstStyle/>
            <a:p>
              <a:pPr algn="ctr"/>
              <a:r>
                <a:rPr lang="en-US" altLang="zh-CN" sz="3700" dirty="0" smtClean="0">
                  <a:solidFill>
                    <a:schemeClr val="accent2"/>
                  </a:solidFill>
                </a:rPr>
                <a:t>p</a:t>
              </a:r>
              <a:endParaRPr lang="en-US" altLang="zh-CN" sz="3700" dirty="0">
                <a:solidFill>
                  <a:schemeClr val="accent2"/>
                </a:solidFill>
              </a:endParaRPr>
            </a:p>
          </p:txBody>
        </p:sp>
      </p:grpSp>
      <p:grpSp>
        <p:nvGrpSpPr>
          <p:cNvPr id="17" name="Group 75"/>
          <p:cNvGrpSpPr>
            <a:grpSpLocks/>
          </p:cNvGrpSpPr>
          <p:nvPr/>
        </p:nvGrpSpPr>
        <p:grpSpPr bwMode="auto">
          <a:xfrm>
            <a:off x="6478590" y="3284538"/>
            <a:ext cx="1804988" cy="800100"/>
            <a:chOff x="3984" y="2136"/>
            <a:chExt cx="1137" cy="504"/>
          </a:xfrm>
        </p:grpSpPr>
        <p:sp>
          <p:nvSpPr>
            <p:cNvPr id="13341" name="AutoShape 76"/>
            <p:cNvSpPr>
              <a:spLocks noChangeArrowheads="1"/>
            </p:cNvSpPr>
            <p:nvPr/>
          </p:nvSpPr>
          <p:spPr bwMode="auto">
            <a:xfrm>
              <a:off x="3984" y="2208"/>
              <a:ext cx="816" cy="384"/>
            </a:xfrm>
            <a:prstGeom prst="wedgeEllipseCallout">
              <a:avLst>
                <a:gd name="adj1" fmla="val -106741"/>
                <a:gd name="adj2" fmla="val 79167"/>
              </a:avLst>
            </a:prstGeom>
            <a:noFill/>
            <a:ln w="60325" cap="sq">
              <a:solidFill>
                <a:srgbClr val="33CCCC"/>
              </a:solidFill>
              <a:miter lim="800000"/>
              <a:headEnd/>
              <a:tailEnd/>
            </a:ln>
          </p:spPr>
          <p:txBody>
            <a:bodyPr anchor="ctr"/>
            <a:lstStyle/>
            <a:p>
              <a:pPr algn="ctr"/>
              <a:endParaRPr lang="zh-CN" altLang="en-US" sz="2600" b="0"/>
            </a:p>
          </p:txBody>
        </p:sp>
        <p:sp>
          <p:nvSpPr>
            <p:cNvPr id="13342" name="Rectangle 77"/>
            <p:cNvSpPr>
              <a:spLocks noChangeArrowheads="1"/>
            </p:cNvSpPr>
            <p:nvPr/>
          </p:nvSpPr>
          <p:spPr bwMode="auto">
            <a:xfrm>
              <a:off x="4116" y="2136"/>
              <a:ext cx="1005" cy="504"/>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4600" dirty="0" smtClean="0">
                  <a:solidFill>
                    <a:srgbClr val="FF3300"/>
                  </a:solidFill>
                  <a:sym typeface="Symbol" pitchFamily="18" charset="2"/>
                </a:rPr>
                <a:t>p=q；</a:t>
              </a:r>
              <a:endParaRPr lang="zh-CN" altLang="en-US" sz="4600" dirty="0">
                <a:solidFill>
                  <a:srgbClr val="FF3300"/>
                </a:solidFill>
                <a:sym typeface="Symbol" pitchFamily="18" charset="2"/>
              </a:endParaRPr>
            </a:p>
          </p:txBody>
        </p:sp>
      </p:grpSp>
      <p:grpSp>
        <p:nvGrpSpPr>
          <p:cNvPr id="18" name="Group 88"/>
          <p:cNvGrpSpPr>
            <a:grpSpLocks/>
          </p:cNvGrpSpPr>
          <p:nvPr/>
        </p:nvGrpSpPr>
        <p:grpSpPr bwMode="auto">
          <a:xfrm>
            <a:off x="838200" y="3200400"/>
            <a:ext cx="3290888" cy="533400"/>
            <a:chOff x="528" y="2016"/>
            <a:chExt cx="2073" cy="336"/>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288"/>
            </a:xfrm>
            <a:prstGeom prst="rect">
              <a:avLst/>
            </a:prstGeom>
            <a:noFill/>
            <a:ln w="12700" cap="sq">
              <a:noFill/>
              <a:miter lim="800000"/>
              <a:headEnd/>
              <a:tailEnd/>
            </a:ln>
          </p:spPr>
          <p:txBody>
            <a:bodyPr>
              <a:spAutoFit/>
            </a:bodyPr>
            <a:lstStyle/>
            <a:p>
              <a:r>
                <a:rPr lang="zh-CN" altLang="en-US" sz="2400" baseline="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0679"/>
                                        </p:tgtEl>
                                        <p:attrNameLst>
                                          <p:attrName>style.visibility</p:attrName>
                                        </p:attrNameLst>
                                      </p:cBhvr>
                                      <p:to>
                                        <p:strVal val="visible"/>
                                      </p:to>
                                    </p:set>
                                    <p:animEffect transition="in" filter="blinds(horizontal)">
                                      <p:cBhvr>
                                        <p:cTn id="10" dur="500"/>
                                        <p:tgtEl>
                                          <p:spTgt spid="54067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animEffect transition="in" filter="blinds(horizontal)">
                                      <p:cBhvr>
                                        <p:cTn id="13" dur="500"/>
                                        <p:tgtEl>
                                          <p:spTgt spid="540680"/>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0685"/>
                                        </p:tgtEl>
                                        <p:attrNameLst>
                                          <p:attrName>style.visibility</p:attrName>
                                        </p:attrNameLst>
                                      </p:cBhvr>
                                      <p:to>
                                        <p:strVal val="visible"/>
                                      </p:to>
                                    </p:set>
                                    <p:animEffect transition="in" filter="blinds(horizontal)">
                                      <p:cBhvr>
                                        <p:cTn id="19" dur="500"/>
                                        <p:tgtEl>
                                          <p:spTgt spid="540685"/>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0690"/>
                                        </p:tgtEl>
                                        <p:attrNameLst>
                                          <p:attrName>style.visibility</p:attrName>
                                        </p:attrNameLst>
                                      </p:cBhvr>
                                      <p:to>
                                        <p:strVal val="visible"/>
                                      </p:to>
                                    </p:set>
                                    <p:animEffect transition="in" filter="blinds(horizontal)">
                                      <p:cBhvr>
                                        <p:cTn id="25" dur="500"/>
                                        <p:tgtEl>
                                          <p:spTgt spid="540690"/>
                                        </p:tgtEl>
                                      </p:cBhvr>
                                    </p:animEffect>
                                  </p:childTnLst>
                                </p:cTn>
                              </p:par>
                              <p:par>
                                <p:cTn id="26" presetID="3"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40699"/>
                                        </p:tgtEl>
                                        <p:attrNameLst>
                                          <p:attrName>style.visibility</p:attrName>
                                        </p:attrNameLst>
                                      </p:cBhvr>
                                      <p:to>
                                        <p:strVal val="visible"/>
                                      </p:to>
                                    </p:set>
                                    <p:animEffect transition="in" filter="blinds(horizontal)">
                                      <p:cBhvr>
                                        <p:cTn id="31" dur="500"/>
                                        <p:tgtEl>
                                          <p:spTgt spid="540699"/>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lide(from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1+#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0730"/>
                                        </p:tgtEl>
                                        <p:attrNameLst>
                                          <p:attrName>style.visibility</p:attrName>
                                        </p:attrNameLst>
                                      </p:cBhvr>
                                      <p:to>
                                        <p:strVal val="visible"/>
                                      </p:to>
                                    </p:set>
                                    <p:animEffect transition="in" filter="wipe(left)">
                                      <p:cBhvr>
                                        <p:cTn id="55" dur="500"/>
                                        <p:tgtEl>
                                          <p:spTgt spid="5407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down)">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right)">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p:bldP spid="540680" grpId="0" animBg="1"/>
      <p:bldP spid="540685" grpId="0" animBg="1"/>
      <p:bldP spid="540690" grpId="0" animBg="1"/>
      <p:bldP spid="540699" grpId="0" animBg="1"/>
      <p:bldP spid="54073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39750" y="260350"/>
            <a:ext cx="8153400" cy="6337300"/>
          </a:xfrm>
          <a:prstGeom prst="rect">
            <a:avLst/>
          </a:prstGeom>
          <a:solidFill>
            <a:srgbClr val="E1F0FF"/>
          </a:solidFill>
          <a:ln w="9525">
            <a:noFill/>
            <a:miter lim="800000"/>
            <a:headEnd/>
            <a:tailEnd/>
          </a:ln>
          <a:effectLst>
            <a:outerShdw dist="251447" dir="2700000" algn="ctr" rotWithShape="0">
              <a:srgbClr val="C0C0C0"/>
            </a:outerShdw>
          </a:effectLst>
        </p:spPr>
        <p:txBody>
          <a:bodyPr wrap="none" anchor="ctr"/>
          <a:lstStyle/>
          <a:p>
            <a:endParaRPr lang="zh-CN" altLang="en-US"/>
          </a:p>
        </p:txBody>
      </p:sp>
      <p:sp>
        <p:nvSpPr>
          <p:cNvPr id="510980" name="Text Box 4"/>
          <p:cNvSpPr txBox="1">
            <a:spLocks noChangeArrowheads="1"/>
          </p:cNvSpPr>
          <p:nvPr/>
        </p:nvSpPr>
        <p:spPr bwMode="auto">
          <a:xfrm>
            <a:off x="323850" y="582613"/>
            <a:ext cx="8512175" cy="5618461"/>
          </a:xfrm>
          <a:prstGeom prst="rect">
            <a:avLst/>
          </a:prstGeom>
          <a:noFill/>
          <a:ln w="9525">
            <a:noFill/>
            <a:miter lim="800000"/>
            <a:headEnd/>
            <a:tailEnd/>
          </a:ln>
        </p:spPr>
        <p:txBody>
          <a:bodyPr>
            <a:spAutoFit/>
          </a:bodyPr>
          <a:lstStyle/>
          <a:p>
            <a:pPr lvl="2" indent="-247650" algn="just" fontAlgn="base">
              <a:lnSpc>
                <a:spcPct val="70000"/>
              </a:lnSpc>
              <a:spcBef>
                <a:spcPct val="0"/>
              </a:spcBef>
            </a:pPr>
            <a:r>
              <a:rPr lang="en-US" altLang="zh-CN" sz="2600" dirty="0" err="1" smtClean="0">
                <a:solidFill>
                  <a:srgbClr val="00297C"/>
                </a:solidFill>
              </a:rPr>
              <a:t>Nodeptr</a:t>
            </a:r>
            <a:r>
              <a:rPr lang="en-US" altLang="zh-CN" sz="2600" dirty="0" smtClean="0">
                <a:solidFill>
                  <a:srgbClr val="00297C"/>
                </a:solidFill>
              </a:rPr>
              <a:t> </a:t>
            </a:r>
            <a:r>
              <a:rPr lang="en-US" altLang="zh-CN" sz="2600" dirty="0" err="1" smtClean="0">
                <a:solidFill>
                  <a:srgbClr val="00297C"/>
                </a:solidFill>
              </a:rPr>
              <a:t>createList</a:t>
            </a:r>
            <a:r>
              <a:rPr lang="en-US" altLang="zh-CN" sz="2600" baseline="0" dirty="0" smtClean="0">
                <a:solidFill>
                  <a:srgbClr val="00297C"/>
                </a:solidFill>
              </a:rPr>
              <a:t>( </a:t>
            </a:r>
            <a:r>
              <a:rPr lang="en-US" altLang="zh-CN" sz="2600" baseline="0" dirty="0" err="1">
                <a:solidFill>
                  <a:srgbClr val="00297C"/>
                </a:solidFill>
              </a:rPr>
              <a:t>int</a:t>
            </a:r>
            <a:r>
              <a:rPr lang="en-US" altLang="zh-CN" sz="2600" baseline="0" dirty="0">
                <a:solidFill>
                  <a:srgbClr val="00297C"/>
                </a:solidFill>
              </a:rPr>
              <a:t> n </a:t>
            </a:r>
            <a:r>
              <a:rPr lang="en-US" altLang="zh-CN" sz="2600" baseline="0" dirty="0" smtClean="0">
                <a:solidFill>
                  <a:srgbClr val="00297C"/>
                </a:solidFill>
              </a:rPr>
              <a:t>) </a:t>
            </a:r>
            <a:r>
              <a:rPr lang="zh-CN" altLang="en-US" sz="2600" dirty="0" smtClean="0">
                <a:solidFill>
                  <a:srgbClr val="00297C"/>
                </a:solidFill>
              </a:rPr>
              <a:t> </a:t>
            </a:r>
            <a:r>
              <a:rPr lang="en-US" altLang="zh-CN" sz="2000" dirty="0" smtClean="0">
                <a:solidFill>
                  <a:srgbClr val="00297C"/>
                </a:solidFill>
              </a:rPr>
              <a:t>/*</a:t>
            </a:r>
            <a:r>
              <a:rPr lang="zh-CN" altLang="en-US" sz="2000" dirty="0" smtClean="0">
                <a:solidFill>
                  <a:srgbClr val="00297C"/>
                </a:solidFill>
              </a:rPr>
              <a:t>创建一个具有</a:t>
            </a:r>
            <a:r>
              <a:rPr lang="en-US" altLang="zh-CN" sz="2000" dirty="0" smtClean="0">
                <a:solidFill>
                  <a:srgbClr val="00297C"/>
                </a:solidFill>
              </a:rPr>
              <a:t>n</a:t>
            </a:r>
            <a:r>
              <a:rPr lang="zh-CN" altLang="en-US" sz="2000" dirty="0" smtClean="0">
                <a:solidFill>
                  <a:srgbClr val="00297C"/>
                </a:solidFill>
              </a:rPr>
              <a:t>个结点的链表</a:t>
            </a:r>
            <a:r>
              <a:rPr lang="en-US" altLang="zh-CN" sz="2000" dirty="0" smtClean="0">
                <a:solidFill>
                  <a:srgbClr val="00297C"/>
                </a:solidFill>
              </a:rPr>
              <a:t> */</a:t>
            </a:r>
            <a:endParaRPr lang="en-US" altLang="zh-CN" sz="2600" baseline="0" dirty="0">
              <a:solidFill>
                <a:srgbClr val="00297C"/>
              </a:solidFill>
            </a:endParaRPr>
          </a:p>
          <a:p>
            <a:pPr lvl="2" indent="-247650" algn="just" fontAlgn="base">
              <a:lnSpc>
                <a:spcPct val="70000"/>
              </a:lnSpc>
              <a:spcBef>
                <a:spcPct val="0"/>
              </a:spcBef>
            </a:pP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latin typeface="楷体_GB2312" pitchFamily="49" charset="-122"/>
              </a:rPr>
              <a:t>   </a:t>
            </a:r>
            <a:r>
              <a:rPr lang="en-US" altLang="zh-CN" sz="2000" baseline="0" dirty="0">
                <a:solidFill>
                  <a:srgbClr val="00297C"/>
                </a:solidFill>
                <a:ea typeface="幼圆" pitchFamily="49" charset="-122"/>
              </a:rPr>
              <a:t>/* list</a:t>
            </a:r>
            <a:r>
              <a:rPr lang="zh-CN" altLang="en-US" sz="2000" baseline="0" dirty="0">
                <a:solidFill>
                  <a:srgbClr val="00297C"/>
                </a:solidFill>
                <a:ea typeface="幼圆" pitchFamily="49" charset="-122"/>
              </a:rPr>
              <a:t>是</a:t>
            </a:r>
            <a:r>
              <a:rPr lang="zh-CN" altLang="en-US" sz="2000" baseline="0" dirty="0" smtClean="0">
                <a:solidFill>
                  <a:srgbClr val="00297C"/>
                </a:solidFill>
                <a:ea typeface="幼圆" pitchFamily="49" charset="-122"/>
              </a:rPr>
              <a:t>链表</a:t>
            </a:r>
            <a:r>
              <a:rPr lang="zh-CN" altLang="en-US" sz="2000" dirty="0" smtClean="0">
                <a:solidFill>
                  <a:srgbClr val="00297C"/>
                </a:solidFill>
                <a:ea typeface="幼圆" pitchFamily="49" charset="-122"/>
              </a:rPr>
              <a:t>头</a:t>
            </a:r>
            <a:r>
              <a:rPr lang="zh-CN" altLang="en-US" sz="2000" baseline="0" dirty="0" smtClean="0">
                <a:solidFill>
                  <a:srgbClr val="00297C"/>
                </a:solidFill>
                <a:ea typeface="幼圆" pitchFamily="49" charset="-122"/>
              </a:rPr>
              <a:t>指针</a:t>
            </a:r>
            <a:r>
              <a:rPr lang="en-US" altLang="zh-CN" sz="2000" baseline="0" dirty="0">
                <a:solidFill>
                  <a:srgbClr val="00297C"/>
                </a:solidFill>
                <a:ea typeface="幼圆" pitchFamily="49" charset="-122"/>
              </a:rPr>
              <a:t>, </a:t>
            </a:r>
            <a:r>
              <a:rPr lang="en-US" altLang="zh-CN" sz="2000" baseline="0" dirty="0" smtClean="0">
                <a:solidFill>
                  <a:srgbClr val="00297C"/>
                </a:solidFill>
                <a:ea typeface="幼圆" pitchFamily="49" charset="-122"/>
              </a:rPr>
              <a:t>q</a:t>
            </a:r>
            <a:r>
              <a:rPr lang="zh-CN" altLang="en-US" sz="2000" baseline="0" dirty="0" smtClean="0">
                <a:solidFill>
                  <a:srgbClr val="00297C"/>
                </a:solidFill>
                <a:ea typeface="幼圆" pitchFamily="49" charset="-122"/>
              </a:rPr>
              <a:t>指向</a:t>
            </a:r>
            <a:r>
              <a:rPr lang="zh-CN" altLang="en-US" sz="2000" baseline="0" dirty="0">
                <a:solidFill>
                  <a:srgbClr val="00297C"/>
                </a:solidFill>
                <a:ea typeface="幼圆" pitchFamily="49" charset="-122"/>
              </a:rPr>
              <a:t>新申请的结点</a:t>
            </a:r>
            <a:r>
              <a:rPr lang="zh-CN" altLang="en-US" sz="2000" baseline="0" dirty="0" smtClean="0">
                <a:solidFill>
                  <a:srgbClr val="00297C"/>
                </a:solidFill>
                <a:ea typeface="幼圆" pitchFamily="49" charset="-122"/>
              </a:rPr>
              <a:t>，</a:t>
            </a:r>
            <a:r>
              <a:rPr lang="en-US" altLang="zh-CN" sz="2000" dirty="0" smtClean="0">
                <a:solidFill>
                  <a:srgbClr val="00297C"/>
                </a:solidFill>
                <a:ea typeface="幼圆" pitchFamily="49" charset="-122"/>
              </a:rPr>
              <a:t>p</a:t>
            </a:r>
            <a:r>
              <a:rPr lang="zh-CN" altLang="en-US" sz="2000" baseline="0" dirty="0" smtClean="0">
                <a:solidFill>
                  <a:srgbClr val="00297C"/>
                </a:solidFill>
                <a:ea typeface="幼圆" pitchFamily="49" charset="-122"/>
              </a:rPr>
              <a:t>指向</a:t>
            </a:r>
            <a:r>
              <a:rPr lang="zh-CN" altLang="en-US" sz="2000" baseline="0" dirty="0">
                <a:solidFill>
                  <a:srgbClr val="00297C"/>
                </a:solidFill>
                <a:ea typeface="幼圆" pitchFamily="49" charset="-122"/>
              </a:rPr>
              <a:t>最后一个结点*</a:t>
            </a:r>
            <a:r>
              <a:rPr lang="en-US" altLang="zh-CN" sz="2000" baseline="0" dirty="0">
                <a:solidFill>
                  <a:srgbClr val="00297C"/>
                </a:solidFill>
                <a:ea typeface="幼圆" pitchFamily="49" charset="-122"/>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err="1" smtClean="0">
                <a:solidFill>
                  <a:srgbClr val="00297C"/>
                </a:solidFill>
              </a:rPr>
              <a:t>Nodeptr</a:t>
            </a:r>
            <a:r>
              <a:rPr lang="en-US" altLang="zh-CN" sz="2600" baseline="0" dirty="0" smtClean="0">
                <a:solidFill>
                  <a:srgbClr val="00297C"/>
                </a:solidFill>
              </a:rPr>
              <a:t>  p</a:t>
            </a:r>
            <a:r>
              <a:rPr lang="en-US" altLang="zh-CN" sz="2600" baseline="0" dirty="0">
                <a:solidFill>
                  <a:srgbClr val="00297C"/>
                </a:solidFill>
              </a:rPr>
              <a:t>, </a:t>
            </a:r>
            <a:r>
              <a:rPr lang="en-US" altLang="zh-CN" sz="2600" baseline="0" dirty="0" smtClean="0">
                <a:solidFill>
                  <a:srgbClr val="00297C"/>
                </a:solidFill>
              </a:rPr>
              <a:t>q, list=NULL</a:t>
            </a:r>
            <a:r>
              <a:rPr lang="en-US" altLang="zh-CN" sz="2600" baseline="0" dirty="0">
                <a:solidFill>
                  <a:srgbClr val="00297C"/>
                </a:solidFill>
              </a:rPr>
              <a:t>;</a:t>
            </a:r>
          </a:p>
          <a:p>
            <a:pPr lvl="2" indent="-247650" algn="just" fontAlgn="base">
              <a:lnSpc>
                <a:spcPct val="80000"/>
              </a:lnSpc>
              <a:spcBef>
                <a:spcPct val="0"/>
              </a:spcBef>
            </a:pPr>
            <a:r>
              <a:rPr lang="zh-CN" altLang="en-US" sz="2200" baseline="0" dirty="0">
                <a:solidFill>
                  <a:srgbClr val="00297C"/>
                </a:solidFill>
              </a:rPr>
              <a:t>　  </a:t>
            </a:r>
            <a:r>
              <a:rPr lang="en-US" altLang="zh-CN" sz="2200" baseline="0" dirty="0" err="1" smtClean="0">
                <a:solidFill>
                  <a:srgbClr val="00297C"/>
                </a:solidFill>
              </a:rPr>
              <a:t>int</a:t>
            </a:r>
            <a:r>
              <a:rPr lang="en-US" altLang="zh-CN" sz="2200" baseline="0" dirty="0" smtClean="0">
                <a:solidFill>
                  <a:srgbClr val="00297C"/>
                </a:solidFill>
              </a:rPr>
              <a:t> </a:t>
            </a:r>
            <a:r>
              <a:rPr lang="en-US" altLang="zh-CN" sz="2200" baseline="0" dirty="0" err="1" smtClean="0">
                <a:solidFill>
                  <a:srgbClr val="00297C"/>
                </a:solidFill>
              </a:rPr>
              <a:t>i</a:t>
            </a:r>
            <a:r>
              <a:rPr lang="en-US" altLang="zh-CN" sz="2200" baseline="0" dirty="0" smtClean="0">
                <a:solidFill>
                  <a:srgbClr val="00297C"/>
                </a:solidFill>
              </a:rPr>
              <a:t>;</a:t>
            </a:r>
            <a:endParaRPr lang="en-US" altLang="zh-CN" sz="2600" baseline="0" dirty="0">
              <a:solidFill>
                <a:srgbClr val="00297C"/>
              </a:solidFill>
            </a:endParaRPr>
          </a:p>
          <a:p>
            <a:pPr lvl="2" indent="-247650" algn="just" fontAlgn="base">
              <a:lnSpc>
                <a:spcPct val="80000"/>
              </a:lnSpc>
              <a:spcBef>
                <a:spcPct val="0"/>
              </a:spcBef>
            </a:pPr>
            <a:r>
              <a:rPr lang="zh-CN" altLang="en-US" sz="2600" baseline="0" dirty="0">
                <a:solidFill>
                  <a:srgbClr val="00297C"/>
                </a:solidFill>
              </a:rPr>
              <a:t>     </a:t>
            </a:r>
            <a:r>
              <a:rPr lang="en-US" altLang="zh-CN" sz="2600" baseline="0" dirty="0" smtClean="0">
                <a:solidFill>
                  <a:srgbClr val="00297C"/>
                </a:solidFill>
              </a:rPr>
              <a:t>for(</a:t>
            </a:r>
            <a:r>
              <a:rPr lang="en-US" altLang="zh-CN" sz="2600" baseline="0" dirty="0" err="1" smtClean="0">
                <a:solidFill>
                  <a:srgbClr val="00297C"/>
                </a:solidFill>
              </a:rPr>
              <a:t>i</a:t>
            </a:r>
            <a:r>
              <a:rPr lang="en-US" altLang="zh-CN" sz="2600" baseline="0" dirty="0" smtClean="0">
                <a:solidFill>
                  <a:srgbClr val="00297C"/>
                </a:solidFill>
              </a:rPr>
              <a:t>=0;i&lt;</a:t>
            </a:r>
            <a:r>
              <a:rPr lang="en-US" altLang="zh-CN" sz="2600" baseline="0" dirty="0" err="1" smtClean="0">
                <a:solidFill>
                  <a:srgbClr val="00297C"/>
                </a:solidFill>
              </a:rPr>
              <a:t>n;i</a:t>
            </a: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smtClean="0">
                <a:solidFill>
                  <a:srgbClr val="FF3300"/>
                </a:solidFill>
              </a:rPr>
              <a:t>q</a:t>
            </a:r>
            <a:r>
              <a:rPr lang="en-US" altLang="zh-CN" sz="2600" baseline="0" dirty="0" smtClean="0">
                <a:solidFill>
                  <a:srgbClr val="FF3300"/>
                </a:solidFill>
              </a:rPr>
              <a:t>=(</a:t>
            </a:r>
            <a:r>
              <a:rPr lang="en-US" altLang="zh-CN" sz="2600" dirty="0" err="1" smtClean="0">
                <a:solidFill>
                  <a:srgbClr val="FF3300"/>
                </a:solidFill>
              </a:rPr>
              <a:t>Nodeptr</a:t>
            </a:r>
            <a:r>
              <a:rPr lang="en-US" altLang="zh-CN" sz="2600" baseline="0" dirty="0" smtClean="0">
                <a:solidFill>
                  <a:srgbClr val="FF3300"/>
                </a:solidFill>
              </a:rPr>
              <a:t>)</a:t>
            </a:r>
            <a:r>
              <a:rPr lang="en-US" altLang="zh-CN" sz="2600" baseline="0" dirty="0" err="1" smtClean="0">
                <a:solidFill>
                  <a:srgbClr val="FF3300"/>
                </a:solidFill>
              </a:rPr>
              <a:t>malloc</a:t>
            </a:r>
            <a:r>
              <a:rPr lang="en-US" altLang="zh-CN" sz="2600" baseline="0" dirty="0" smtClean="0">
                <a:solidFill>
                  <a:srgbClr val="FF3300"/>
                </a:solidFill>
              </a:rPr>
              <a:t>(</a:t>
            </a:r>
            <a:r>
              <a:rPr lang="en-US" altLang="zh-CN" sz="2600" baseline="0" dirty="0" err="1" smtClean="0">
                <a:solidFill>
                  <a:srgbClr val="FF3300"/>
                </a:solidFill>
              </a:rPr>
              <a:t>sizeof</a:t>
            </a:r>
            <a:r>
              <a:rPr lang="en-US" altLang="zh-CN" sz="2600" baseline="0" dirty="0" smtClean="0">
                <a:solidFill>
                  <a:srgbClr val="FF3300"/>
                </a:solidFill>
              </a:rPr>
              <a:t>(Node));</a:t>
            </a:r>
            <a:endParaRPr lang="en-US" altLang="zh-CN" sz="2600" baseline="0" dirty="0">
              <a:solidFill>
                <a:srgbClr val="FF3300"/>
              </a:solidFill>
            </a:endParaRPr>
          </a:p>
          <a:p>
            <a:pPr lvl="2" indent="-247650" algn="just" fontAlgn="base">
              <a:lnSpc>
                <a:spcPct val="80000"/>
              </a:lnSpc>
              <a:spcBef>
                <a:spcPct val="0"/>
              </a:spcBef>
            </a:pPr>
            <a:r>
              <a:rPr lang="zh-CN" altLang="en-US" sz="2600" baseline="0" dirty="0">
                <a:solidFill>
                  <a:srgbClr val="00297C"/>
                </a:solidFill>
              </a:rPr>
              <a:t>         </a:t>
            </a:r>
            <a:r>
              <a:rPr lang="zh-CN" altLang="zh-CN" sz="2600" baseline="0" dirty="0">
                <a:solidFill>
                  <a:srgbClr val="00297C"/>
                </a:solidFill>
              </a:rPr>
              <a:t> </a:t>
            </a:r>
            <a:r>
              <a:rPr lang="en-US" altLang="zh-CN" sz="2600" dirty="0" smtClean="0">
                <a:solidFill>
                  <a:srgbClr val="00297C"/>
                </a:solidFill>
              </a:rPr>
              <a:t>q</a:t>
            </a:r>
            <a:r>
              <a:rPr lang="zh-CN" altLang="en-US" sz="2600" baseline="0" dirty="0" smtClean="0">
                <a:solidFill>
                  <a:srgbClr val="00297C"/>
                </a:solidFill>
                <a:latin typeface="宋体" charset="-122"/>
                <a:ea typeface="宋体" charset="-122"/>
              </a:rPr>
              <a:t>-</a:t>
            </a:r>
            <a:r>
              <a:rPr lang="zh-CN" altLang="en-US" sz="2600" baseline="0" dirty="0" smtClean="0">
                <a:solidFill>
                  <a:srgbClr val="00297C"/>
                </a:solidFill>
              </a:rPr>
              <a:t>&gt;</a:t>
            </a:r>
            <a:r>
              <a:rPr lang="en-US" altLang="zh-CN" sz="2600" baseline="0" dirty="0" smtClean="0">
                <a:solidFill>
                  <a:srgbClr val="00297C"/>
                </a:solidFill>
              </a:rPr>
              <a:t>data=read();</a:t>
            </a:r>
            <a:r>
              <a:rPr lang="en-US" altLang="zh-CN" sz="2000" dirty="0" smtClean="0">
                <a:solidFill>
                  <a:srgbClr val="00297C"/>
                </a:solidFill>
              </a:rPr>
              <a:t>     	/* </a:t>
            </a:r>
            <a:r>
              <a:rPr lang="zh-CN" altLang="en-US" sz="2000" dirty="0" smtClean="0">
                <a:solidFill>
                  <a:srgbClr val="00297C"/>
                </a:solidFill>
                <a:ea typeface="幼圆" pitchFamily="49" charset="-122"/>
              </a:rPr>
              <a:t>取一个数据元素</a:t>
            </a:r>
            <a:r>
              <a:rPr lang="zh-CN" altLang="en-US" sz="2000" dirty="0" smtClean="0">
                <a:solidFill>
                  <a:srgbClr val="00297C"/>
                </a:solidFill>
              </a:rPr>
              <a:t> */</a:t>
            </a:r>
            <a:r>
              <a:rPr lang="zh-CN" altLang="en-US" sz="3200" dirty="0" smtClean="0">
                <a:solidFill>
                  <a:srgbClr val="00297C"/>
                </a:solidFill>
              </a:rPr>
              <a:t> </a:t>
            </a:r>
            <a:endParaRPr lang="en-US" altLang="zh-CN" sz="2600" baseline="0" dirty="0">
              <a:solidFill>
                <a:srgbClr val="00297C"/>
              </a:solidFill>
            </a:endParaRPr>
          </a:p>
          <a:p>
            <a:pPr lvl="2" indent="-247650" algn="just" fontAlgn="base">
              <a:lnSpc>
                <a:spcPct val="80000"/>
              </a:lnSpc>
              <a:spcBef>
                <a:spcPct val="0"/>
              </a:spcBef>
            </a:pPr>
            <a:r>
              <a:rPr lang="en-US" altLang="zh-CN" sz="2600" baseline="0" dirty="0">
                <a:solidFill>
                  <a:srgbClr val="00297C"/>
                </a:solidFill>
              </a:rPr>
              <a:t>          </a:t>
            </a:r>
            <a:r>
              <a:rPr lang="en-US" altLang="zh-CN" sz="2600" baseline="0" dirty="0" smtClean="0">
                <a:solidFill>
                  <a:srgbClr val="00297C"/>
                </a:solidFill>
              </a:rPr>
              <a:t>q</a:t>
            </a:r>
            <a:r>
              <a:rPr lang="en-US" altLang="zh-CN" sz="2600" baseline="0" dirty="0" smtClean="0">
                <a:solidFill>
                  <a:srgbClr val="00297C"/>
                </a:solidFill>
                <a:latin typeface="宋体" charset="-122"/>
                <a:ea typeface="宋体" charset="-122"/>
              </a:rPr>
              <a:t>-</a:t>
            </a:r>
            <a:r>
              <a:rPr lang="en-US" altLang="zh-CN" sz="2600" baseline="0" dirty="0" smtClean="0">
                <a:solidFill>
                  <a:srgbClr val="00297C"/>
                </a:solidFill>
              </a:rPr>
              <a:t>&gt;</a:t>
            </a:r>
            <a:r>
              <a:rPr lang="en-US" altLang="zh-CN" sz="2600" baseline="0" dirty="0">
                <a:solidFill>
                  <a:srgbClr val="00297C"/>
                </a:solidFill>
              </a:rPr>
              <a:t>link=NULL;</a:t>
            </a:r>
          </a:p>
          <a:p>
            <a:pPr lvl="2" indent="-247650" algn="just" fontAlgn="base">
              <a:lnSpc>
                <a:spcPct val="70000"/>
              </a:lnSpc>
              <a:spcBef>
                <a:spcPct val="0"/>
              </a:spcBef>
            </a:pPr>
            <a:r>
              <a:rPr lang="en-US" altLang="zh-CN" sz="2600" baseline="0" dirty="0">
                <a:solidFill>
                  <a:srgbClr val="00297C"/>
                </a:solidFill>
              </a:rPr>
              <a:t>          </a:t>
            </a:r>
            <a:endParaRPr lang="en-US" altLang="zh-CN" sz="2600" baseline="0" dirty="0" smtClean="0">
              <a:solidFill>
                <a:srgbClr val="00297C"/>
              </a:solidFill>
            </a:endParaRPr>
          </a:p>
          <a:p>
            <a:pPr lvl="2" indent="-247650" algn="just" fontAlgn="base">
              <a:lnSpc>
                <a:spcPct val="70000"/>
              </a:lnSpc>
              <a:spcBef>
                <a:spcPct val="0"/>
              </a:spcBef>
            </a:pPr>
            <a:r>
              <a:rPr lang="en-US" altLang="zh-CN" sz="2600" baseline="0" dirty="0" smtClean="0">
                <a:solidFill>
                  <a:srgbClr val="3333FF"/>
                </a:solidFill>
              </a:rPr>
              <a:t>	       if (list==NULL) 	/*</a:t>
            </a:r>
            <a:r>
              <a:rPr lang="zh-CN" altLang="en-US" sz="2600" baseline="0" dirty="0" smtClean="0">
                <a:solidFill>
                  <a:srgbClr val="3333FF"/>
                </a:solidFill>
              </a:rPr>
              <a:t>链表为空</a:t>
            </a:r>
            <a:r>
              <a:rPr lang="en-US" altLang="zh-CN" sz="2600" baseline="0" dirty="0" smtClean="0">
                <a:solidFill>
                  <a:srgbClr val="3333FF"/>
                </a:solidFill>
              </a:rPr>
              <a:t>*/</a:t>
            </a:r>
          </a:p>
          <a:p>
            <a:pPr lvl="2" indent="-247650" algn="just" fontAlgn="base">
              <a:lnSpc>
                <a:spcPct val="70000"/>
              </a:lnSpc>
              <a:spcBef>
                <a:spcPct val="0"/>
              </a:spcBef>
            </a:pPr>
            <a:r>
              <a:rPr lang="en-US" altLang="zh-CN" sz="2600" baseline="0" dirty="0" smtClean="0">
                <a:solidFill>
                  <a:srgbClr val="3333FF"/>
                </a:solidFill>
              </a:rPr>
              <a:t>                list=p=q;</a:t>
            </a:r>
            <a:endParaRPr lang="en-US" altLang="zh-CN" sz="2600" baseline="0" dirty="0">
              <a:solidFill>
                <a:srgbClr val="3333FF"/>
              </a:solidFill>
            </a:endParaRPr>
          </a:p>
          <a:p>
            <a:pPr lvl="2" indent="-247650" algn="just" fontAlgn="base">
              <a:lnSpc>
                <a:spcPct val="70000"/>
              </a:lnSpc>
              <a:spcBef>
                <a:spcPct val="0"/>
              </a:spcBef>
            </a:pPr>
            <a:r>
              <a:rPr lang="en-US" altLang="zh-CN" sz="2600" baseline="0" dirty="0">
                <a:solidFill>
                  <a:srgbClr val="3333FF"/>
                </a:solidFill>
              </a:rPr>
              <a:t>          else</a:t>
            </a:r>
          </a:p>
          <a:p>
            <a:pPr lvl="2" indent="-247650" algn="just" fontAlgn="base">
              <a:lnSpc>
                <a:spcPct val="70000"/>
              </a:lnSpc>
              <a:spcBef>
                <a:spcPct val="0"/>
              </a:spcBef>
            </a:pPr>
            <a:r>
              <a:rPr lang="en-US" altLang="zh-CN" sz="2600" baseline="0" dirty="0">
                <a:solidFill>
                  <a:srgbClr val="3333FF"/>
                </a:solidFill>
              </a:rPr>
              <a:t>                </a:t>
            </a:r>
            <a:r>
              <a:rPr lang="en-US" altLang="zh-CN" sz="2600" baseline="0" dirty="0" smtClean="0">
                <a:solidFill>
                  <a:srgbClr val="3333FF"/>
                </a:solidFill>
              </a:rPr>
              <a:t>p</a:t>
            </a:r>
            <a:r>
              <a:rPr lang="en-US" altLang="zh-CN" sz="2600" baseline="0" dirty="0" smtClean="0">
                <a:solidFill>
                  <a:srgbClr val="3333FF"/>
                </a:solidFill>
                <a:latin typeface="宋体" charset="-122"/>
                <a:ea typeface="宋体" charset="-122"/>
              </a:rPr>
              <a:t>-</a:t>
            </a:r>
            <a:r>
              <a:rPr lang="en-US" altLang="zh-CN" sz="2600" baseline="0" dirty="0" smtClean="0">
                <a:solidFill>
                  <a:srgbClr val="3333FF"/>
                </a:solidFill>
              </a:rPr>
              <a:t>&gt;link=q;       </a:t>
            </a:r>
            <a:r>
              <a:rPr lang="en-US" altLang="zh-CN" sz="2200" baseline="0" dirty="0">
                <a:solidFill>
                  <a:srgbClr val="3333FF"/>
                </a:solidFill>
              </a:rPr>
              <a:t>/* </a:t>
            </a:r>
            <a:r>
              <a:rPr lang="zh-CN" altLang="en-US" sz="2200" baseline="0" dirty="0">
                <a:solidFill>
                  <a:srgbClr val="3333FF"/>
                </a:solidFill>
                <a:ea typeface="幼圆" pitchFamily="49" charset="-122"/>
              </a:rPr>
              <a:t>将新结点链接在链表尾部</a:t>
            </a:r>
            <a:r>
              <a:rPr lang="zh-CN" altLang="en-US" sz="2200" baseline="0" dirty="0">
                <a:solidFill>
                  <a:srgbClr val="3333FF"/>
                </a:solidFill>
              </a:rPr>
              <a:t> */</a:t>
            </a:r>
          </a:p>
          <a:p>
            <a:pPr algn="just" fontAlgn="base">
              <a:lnSpc>
                <a:spcPct val="65000"/>
              </a:lnSpc>
              <a:spcBef>
                <a:spcPct val="0"/>
              </a:spcBef>
            </a:pPr>
            <a:r>
              <a:rPr lang="zh-CN" altLang="en-US"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a:t>
            </a:r>
            <a:r>
              <a:rPr lang="en-US" altLang="zh-CN" sz="2600" baseline="0" dirty="0" smtClean="0">
                <a:solidFill>
                  <a:srgbClr val="00297C"/>
                </a:solidFill>
              </a:rPr>
              <a:t>p=q;</a:t>
            </a:r>
            <a:endParaRPr lang="en-US" altLang="zh-CN" sz="2600" baseline="0" dirty="0">
              <a:solidFill>
                <a:srgbClr val="00297C"/>
              </a:solidFill>
            </a:endParaRPr>
          </a:p>
          <a:p>
            <a:pPr algn="just" fontAlgn="base">
              <a:lnSpc>
                <a:spcPct val="65000"/>
              </a:lnSpc>
              <a:spcBef>
                <a:spcPct val="0"/>
              </a:spcBef>
            </a:pPr>
            <a:r>
              <a:rPr lang="en-US" altLang="zh-CN"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return list;</a:t>
            </a:r>
          </a:p>
          <a:p>
            <a:pPr algn="just" fontAlgn="base">
              <a:lnSpc>
                <a:spcPct val="65000"/>
              </a:lnSpc>
              <a:spcBef>
                <a:spcPct val="0"/>
              </a:spcBef>
            </a:pPr>
            <a:r>
              <a:rPr lang="zh-CN" altLang="zh-CN" sz="2600" baseline="0" dirty="0">
                <a:solidFill>
                  <a:srgbClr val="00297C"/>
                </a:solidFill>
              </a:rPr>
              <a:t>        </a:t>
            </a:r>
            <a:r>
              <a:rPr lang="zh-CN" altLang="en-US" sz="2600" baseline="0" dirty="0">
                <a:solidFill>
                  <a:srgbClr val="00297C"/>
                </a:solidFill>
              </a:rPr>
              <a:t>}</a:t>
            </a:r>
            <a:endParaRPr lang="en-US" altLang="zh-CN" sz="2600" baseline="0" dirty="0">
              <a:solidFill>
                <a:srgbClr val="00297C"/>
              </a:solidFill>
            </a:endParaRPr>
          </a:p>
        </p:txBody>
      </p:sp>
      <p:grpSp>
        <p:nvGrpSpPr>
          <p:cNvPr id="2" name="Group 12"/>
          <p:cNvGrpSpPr>
            <a:grpSpLocks/>
          </p:cNvGrpSpPr>
          <p:nvPr/>
        </p:nvGrpSpPr>
        <p:grpSpPr bwMode="auto">
          <a:xfrm rot="-647433">
            <a:off x="6659563" y="115888"/>
            <a:ext cx="1982787" cy="1014412"/>
            <a:chOff x="175" y="39"/>
            <a:chExt cx="1249" cy="639"/>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43528">
              <a:off x="289" y="57"/>
              <a:ext cx="1007" cy="51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800" i="1" baseline="0" dirty="0">
                  <a:solidFill>
                    <a:srgbClr val="FF0000"/>
                  </a:solidFill>
                  <a:ea typeface="黑体" pitchFamily="2" charset="-122"/>
                </a:rPr>
                <a:t>算法</a:t>
              </a:r>
            </a:p>
          </p:txBody>
        </p:sp>
      </p:grpSp>
      <p:grpSp>
        <p:nvGrpSpPr>
          <p:cNvPr id="3" name="Group 28"/>
          <p:cNvGrpSpPr>
            <a:grpSpLocks/>
          </p:cNvGrpSpPr>
          <p:nvPr/>
        </p:nvGrpSpPr>
        <p:grpSpPr bwMode="auto">
          <a:xfrm>
            <a:off x="1835696" y="2780928"/>
            <a:ext cx="6615113" cy="1028700"/>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2600" b="0">
                <a:ea typeface="宋体" charset="-122"/>
              </a:endParaRPr>
            </a:p>
          </p:txBody>
        </p:sp>
        <p:sp>
          <p:nvSpPr>
            <p:cNvPr id="14346" name="Rectangle 30"/>
            <p:cNvSpPr>
              <a:spLocks noChangeArrowheads="1"/>
            </p:cNvSpPr>
            <p:nvPr/>
          </p:nvSpPr>
          <p:spPr bwMode="auto">
            <a:xfrm>
              <a:off x="3269" y="2393"/>
              <a:ext cx="2074" cy="27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300" baseline="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3544888" y="5411788"/>
            <a:ext cx="3619500" cy="609600"/>
            <a:chOff x="2136" y="3360"/>
            <a:chExt cx="2280" cy="384"/>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900" baseline="0" dirty="0">
                  <a:solidFill>
                    <a:srgbClr val="FF3300"/>
                  </a:solidFill>
                  <a:ea typeface="幼圆" pitchFamily="49" charset="-122"/>
                </a:rPr>
                <a:t>时间复杂度</a:t>
              </a:r>
              <a:r>
                <a:rPr lang="en-US" altLang="zh-CN" sz="2900" baseline="0" dirty="0">
                  <a:solidFill>
                    <a:srgbClr val="FF3300"/>
                  </a:solidFill>
                  <a:ea typeface="幼圆" pitchFamily="49" charset="-122"/>
                </a:rPr>
                <a:t>O(n)</a:t>
              </a:r>
              <a:endParaRPr lang="zh-CN" altLang="en-US" sz="29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384175" y="533400"/>
            <a:ext cx="4149725" cy="685800"/>
            <a:chOff x="242" y="336"/>
            <a:chExt cx="2614" cy="432"/>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baseline="0" dirty="0">
                  <a:solidFill>
                    <a:srgbClr val="CC0000"/>
                  </a:solidFill>
                  <a:latin typeface="黑体" pitchFamily="2" charset="-122"/>
                  <a:ea typeface="黑体" pitchFamily="2" charset="-122"/>
                </a:rPr>
                <a:t> </a:t>
              </a:r>
              <a:r>
                <a:rPr kumimoji="1" lang="en-US" altLang="zh-CN" sz="2900" baseline="0" dirty="0" smtClean="0">
                  <a:solidFill>
                    <a:srgbClr val="CC0000"/>
                  </a:solidFill>
                  <a:ea typeface="黑体" pitchFamily="2" charset="-122"/>
                </a:rPr>
                <a:t>2</a:t>
              </a:r>
              <a:r>
                <a:rPr kumimoji="1" lang="zh-CN" altLang="en-US" sz="2900" baseline="0" dirty="0" smtClean="0">
                  <a:solidFill>
                    <a:srgbClr val="CC0000"/>
                  </a:solidFill>
                  <a:latin typeface="黑体" pitchFamily="2" charset="-122"/>
                  <a:ea typeface="黑体" pitchFamily="2" charset="-122"/>
                </a:rPr>
                <a:t>.</a:t>
              </a:r>
              <a:r>
                <a:rPr kumimoji="1" lang="zh-CN" altLang="en-US" sz="2900" baseline="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685800" y="2133600"/>
            <a:ext cx="7194550" cy="1219200"/>
            <a:chOff x="508" y="1440"/>
            <a:chExt cx="4532" cy="768"/>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52" y="1876"/>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6" name="Rectangle 23"/>
            <p:cNvSpPr>
              <a:spLocks noChangeArrowheads="1"/>
            </p:cNvSpPr>
            <p:nvPr/>
          </p:nvSpPr>
          <p:spPr bwMode="auto">
            <a:xfrm>
              <a:off x="3748" y="1872"/>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7" name="Text Box 24"/>
            <p:cNvSpPr txBox="1">
              <a:spLocks noChangeArrowheads="1"/>
            </p:cNvSpPr>
            <p:nvPr/>
          </p:nvSpPr>
          <p:spPr bwMode="auto">
            <a:xfrm>
              <a:off x="508" y="1440"/>
              <a:ext cx="351" cy="279"/>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34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33" y="1957"/>
              <a:ext cx="204" cy="240"/>
            </a:xfrm>
            <a:prstGeom prst="rect">
              <a:avLst/>
            </a:prstGeom>
            <a:noFill/>
            <a:ln w="12700" cap="sq">
              <a:noFill/>
              <a:miter lim="800000"/>
              <a:headEnd/>
              <a:tailEnd/>
            </a:ln>
          </p:spPr>
          <p:txBody>
            <a:bodyPr wrap="none">
              <a:spAutoFit/>
            </a:bodyPr>
            <a:lstStyle/>
            <a:p>
              <a:pPr algn="ctr"/>
              <a:r>
                <a:rPr lang="zh-CN" altLang="en-US" sz="2900">
                  <a:solidFill>
                    <a:schemeClr val="bg1"/>
                  </a:solidFill>
                </a:rPr>
                <a:t>^</a:t>
              </a:r>
            </a:p>
          </p:txBody>
        </p:sp>
      </p:grpSp>
      <p:sp>
        <p:nvSpPr>
          <p:cNvPr id="436251" name="Rectangle 27"/>
          <p:cNvSpPr>
            <a:spLocks noChangeArrowheads="1"/>
          </p:cNvSpPr>
          <p:nvPr/>
        </p:nvSpPr>
        <p:spPr bwMode="auto">
          <a:xfrm>
            <a:off x="3429000" y="4127500"/>
            <a:ext cx="2209800" cy="549275"/>
          </a:xfrm>
          <a:prstGeom prst="rect">
            <a:avLst/>
          </a:prstGeom>
          <a:noFill/>
          <a:ln w="9525">
            <a:noFill/>
            <a:miter lim="800000"/>
            <a:headEnd/>
            <a:tailEnd/>
          </a:ln>
        </p:spPr>
        <p:txBody>
          <a:bodyPr>
            <a:spAutoFit/>
          </a:bodyPr>
          <a:lstStyle/>
          <a:p>
            <a:pPr algn="ctr"/>
            <a:r>
              <a:rPr lang="en-US" altLang="zh-CN" sz="3000" baseline="0">
                <a:solidFill>
                  <a:srgbClr val="000099"/>
                </a:solidFill>
              </a:rPr>
              <a:t>p=p</a:t>
            </a:r>
            <a:r>
              <a:rPr lang="en-US" altLang="zh-CN" sz="3000" baseline="0">
                <a:solidFill>
                  <a:srgbClr val="000099"/>
                </a:solidFill>
                <a:latin typeface="宋体" charset="-122"/>
                <a:ea typeface="宋体" charset="-122"/>
              </a:rPr>
              <a:t>-</a:t>
            </a:r>
            <a:r>
              <a:rPr lang="en-US" altLang="zh-CN" sz="3000" baseline="0">
                <a:solidFill>
                  <a:srgbClr val="000099"/>
                </a:solidFill>
              </a:rPr>
              <a:t>&gt;link;</a:t>
            </a:r>
            <a:endParaRPr lang="zh-CN" altLang="en-US" sz="3000" baseline="0">
              <a:solidFill>
                <a:srgbClr val="000099"/>
              </a:solidFill>
            </a:endParaRPr>
          </a:p>
        </p:txBody>
      </p:sp>
      <p:sp>
        <p:nvSpPr>
          <p:cNvPr id="436252" name="Text Box 28"/>
          <p:cNvSpPr txBox="1">
            <a:spLocks noChangeArrowheads="1"/>
          </p:cNvSpPr>
          <p:nvPr/>
        </p:nvSpPr>
        <p:spPr bwMode="auto">
          <a:xfrm>
            <a:off x="1233488" y="3235325"/>
            <a:ext cx="325437" cy="396875"/>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sp>
        <p:nvSpPr>
          <p:cNvPr id="436259" name="Rectangle 35"/>
          <p:cNvSpPr>
            <a:spLocks noChangeArrowheads="1"/>
          </p:cNvSpPr>
          <p:nvPr/>
        </p:nvSpPr>
        <p:spPr bwMode="auto">
          <a:xfrm>
            <a:off x="3429000" y="4572000"/>
            <a:ext cx="1219200" cy="565150"/>
          </a:xfrm>
          <a:prstGeom prst="rect">
            <a:avLst/>
          </a:prstGeom>
          <a:noFill/>
          <a:ln w="9525">
            <a:noFill/>
            <a:miter lim="800000"/>
            <a:headEnd/>
            <a:tailEnd/>
          </a:ln>
        </p:spPr>
        <p:txBody>
          <a:bodyPr>
            <a:spAutoFit/>
          </a:bodyPr>
          <a:lstStyle/>
          <a:p>
            <a:pPr algn="ctr"/>
            <a:r>
              <a:rPr lang="en-US" altLang="zh-CN" sz="3100" baseline="0">
                <a:solidFill>
                  <a:schemeClr val="accent2"/>
                </a:solidFill>
              </a:rPr>
              <a:t>n++;</a:t>
            </a:r>
            <a:endParaRPr lang="zh-CN" altLang="en-US" sz="3100" baseline="0">
              <a:solidFill>
                <a:schemeClr val="accent2"/>
              </a:solidFill>
            </a:endParaRPr>
          </a:p>
        </p:txBody>
      </p:sp>
      <p:sp>
        <p:nvSpPr>
          <p:cNvPr id="436260" name="Text Box 36"/>
          <p:cNvSpPr txBox="1">
            <a:spLocks noChangeArrowheads="1"/>
          </p:cNvSpPr>
          <p:nvPr/>
        </p:nvSpPr>
        <p:spPr bwMode="auto">
          <a:xfrm>
            <a:off x="8021638" y="3313113"/>
            <a:ext cx="992579" cy="400110"/>
          </a:xfrm>
          <a:prstGeom prst="rect">
            <a:avLst/>
          </a:prstGeom>
          <a:noFill/>
          <a:ln w="12700" cap="sq">
            <a:noFill/>
            <a:miter lim="800000"/>
            <a:headEnd/>
            <a:tailEnd/>
          </a:ln>
        </p:spPr>
        <p:txBody>
          <a:bodyPr wrap="none">
            <a:spAutoFit/>
          </a:bodyPr>
          <a:lstStyle/>
          <a:p>
            <a:r>
              <a:rPr lang="zh-CN" altLang="en-US" sz="2000" b="1" dirty="0" smtClean="0">
                <a:solidFill>
                  <a:srgbClr val="0000CC"/>
                </a:solidFill>
              </a:rPr>
              <a:t>=</a:t>
            </a:r>
            <a:r>
              <a:rPr lang="en-US" altLang="zh-CN" sz="2000" b="1" dirty="0" smtClean="0">
                <a:solidFill>
                  <a:srgbClr val="0000CC"/>
                </a:solidFill>
              </a:rPr>
              <a:t>=NULL</a:t>
            </a:r>
            <a:endParaRPr lang="en-US" altLang="zh-CN" sz="2000" b="1" dirty="0">
              <a:solidFill>
                <a:srgbClr val="0000CC"/>
              </a:solidFill>
            </a:endParaRPr>
          </a:p>
        </p:txBody>
      </p:sp>
      <p:grpSp>
        <p:nvGrpSpPr>
          <p:cNvPr id="10" name="Group 68"/>
          <p:cNvGrpSpPr>
            <a:grpSpLocks/>
          </p:cNvGrpSpPr>
          <p:nvPr/>
        </p:nvGrpSpPr>
        <p:grpSpPr bwMode="auto">
          <a:xfrm>
            <a:off x="3954462" y="5421313"/>
            <a:ext cx="2849785" cy="671512"/>
            <a:chOff x="2400" y="3415"/>
            <a:chExt cx="1387" cy="423"/>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2600" b="0"/>
            </a:p>
          </p:txBody>
        </p:sp>
        <p:sp>
          <p:nvSpPr>
            <p:cNvPr id="9232" name="Text Box 49"/>
            <p:cNvSpPr txBox="1">
              <a:spLocks noChangeArrowheads="1"/>
            </p:cNvSpPr>
            <p:nvPr/>
          </p:nvSpPr>
          <p:spPr bwMode="auto">
            <a:xfrm>
              <a:off x="2448" y="3415"/>
              <a:ext cx="1339" cy="365"/>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48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7812090" y="328454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436277" name="Rectangle 53"/>
          <p:cNvSpPr>
            <a:spLocks noChangeArrowheads="1"/>
          </p:cNvSpPr>
          <p:nvPr/>
        </p:nvSpPr>
        <p:spPr bwMode="auto">
          <a:xfrm>
            <a:off x="457200" y="4090988"/>
            <a:ext cx="2209800" cy="1851276"/>
          </a:xfrm>
          <a:prstGeom prst="rect">
            <a:avLst/>
          </a:prstGeom>
          <a:noFill/>
          <a:ln w="9525">
            <a:noFill/>
            <a:miter lim="800000"/>
            <a:headEnd/>
            <a:tailEnd/>
          </a:ln>
        </p:spPr>
        <p:txBody>
          <a:bodyPr>
            <a:spAutoFit/>
          </a:bodyPr>
          <a:lstStyle/>
          <a:p>
            <a:pPr>
              <a:lnSpc>
                <a:spcPct val="90000"/>
              </a:lnSpc>
              <a:spcBef>
                <a:spcPct val="0"/>
              </a:spcBef>
            </a:pPr>
            <a:r>
              <a:rPr lang="zh-CN" altLang="en-US" sz="4800" dirty="0">
                <a:solidFill>
                  <a:srgbClr val="000099"/>
                </a:solidFill>
                <a:ea typeface="方正舒体" pitchFamily="2" charset="-122"/>
              </a:rPr>
              <a:t>初始：</a:t>
            </a:r>
          </a:p>
          <a:p>
            <a:pPr>
              <a:lnSpc>
                <a:spcPct val="90000"/>
              </a:lnSpc>
              <a:spcBef>
                <a:spcPct val="0"/>
              </a:spcBef>
            </a:pPr>
            <a:r>
              <a:rPr lang="en-US" altLang="zh-CN" sz="4800" dirty="0">
                <a:solidFill>
                  <a:srgbClr val="000099"/>
                </a:solidFill>
                <a:ea typeface="方正舒体" pitchFamily="2" charset="-122"/>
              </a:rPr>
              <a:t>          </a:t>
            </a:r>
            <a:r>
              <a:rPr lang="en-US" altLang="zh-CN" sz="3100" baseline="0" dirty="0">
                <a:solidFill>
                  <a:schemeClr val="accent2"/>
                </a:solidFill>
              </a:rPr>
              <a:t>n=0</a:t>
            </a:r>
            <a:r>
              <a:rPr lang="en-US" altLang="zh-CN" sz="3100" baseline="0" dirty="0" smtClean="0">
                <a:solidFill>
                  <a:schemeClr val="accent2"/>
                </a:solidFill>
              </a:rPr>
              <a:t>;</a:t>
            </a:r>
          </a:p>
          <a:p>
            <a:pPr algn="r">
              <a:lnSpc>
                <a:spcPct val="90000"/>
              </a:lnSpc>
              <a:spcBef>
                <a:spcPct val="0"/>
              </a:spcBef>
            </a:pPr>
            <a:r>
              <a:rPr lang="en-US" altLang="zh-CN" sz="3100" dirty="0" smtClean="0">
                <a:solidFill>
                  <a:schemeClr val="accent2"/>
                </a:solidFill>
              </a:rPr>
              <a:t>p=list;</a:t>
            </a:r>
            <a:endParaRPr lang="zh-CN" altLang="en-US" sz="3100" baseline="0" dirty="0">
              <a:solidFill>
                <a:schemeClr val="accent2"/>
              </a:solidFill>
            </a:endParaRPr>
          </a:p>
        </p:txBody>
      </p:sp>
      <p:sp>
        <p:nvSpPr>
          <p:cNvPr id="44" name="TextBox 43"/>
          <p:cNvSpPr txBox="1"/>
          <p:nvPr/>
        </p:nvSpPr>
        <p:spPr>
          <a:xfrm>
            <a:off x="5508104" y="0"/>
            <a:ext cx="3635896" cy="148478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r>
              <a:rPr lang="en-US" altLang="zh-CN" sz="2000" dirty="0" smtClean="0">
                <a:ea typeface="楷体" pitchFamily="49" charset="-122"/>
              </a:rPr>
              <a:t>list</a:t>
            </a:r>
            <a:r>
              <a:rPr lang="zh-CN" altLang="en-US" sz="2000" dirty="0" smtClean="0">
                <a:ea typeface="楷体" pitchFamily="49" charset="-122"/>
              </a:rPr>
              <a:t>实际上就是一个指向链表头节点的指针。在实际使用时千万不要</a:t>
            </a:r>
            <a:r>
              <a:rPr lang="zh-CN" altLang="en-US" sz="2000" b="1" dirty="0" smtClean="0">
                <a:solidFill>
                  <a:srgbClr val="FF0000"/>
                </a:solidFill>
                <a:ea typeface="楷体" pitchFamily="49" charset="-122"/>
              </a:rPr>
              <a:t>移动链表头结点指针！</a:t>
            </a:r>
            <a:r>
              <a:rPr lang="zh-CN" altLang="en-US" sz="2000" dirty="0" smtClean="0">
                <a:solidFill>
                  <a:srgbClr val="FF0000"/>
                </a:solidFill>
                <a:ea typeface="楷体" pitchFamily="49" charset="-122"/>
              </a:rPr>
              <a:t>（有什么后果？）</a:t>
            </a:r>
            <a:endParaRPr lang="zh-CN" altLang="en-US" sz="20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3995936" y="0"/>
            <a:ext cx="1485400" cy="14847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51"/>
                                        </p:tgtEl>
                                        <p:attrNameLst>
                                          <p:attrName>style.visibility</p:attrName>
                                        </p:attrNameLst>
                                      </p:cBhvr>
                                      <p:to>
                                        <p:strVal val="visible"/>
                                      </p:to>
                                    </p:set>
                                    <p:animEffect transition="in" filter="blinds(horizontal)">
                                      <p:cBhvr>
                                        <p:cTn id="7" dur="500"/>
                                        <p:tgtEl>
                                          <p:spTgt spid="436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59"/>
                                        </p:tgtEl>
                                        <p:attrNameLst>
                                          <p:attrName>style.visibility</p:attrName>
                                        </p:attrNameLst>
                                      </p:cBhvr>
                                      <p:to>
                                        <p:strVal val="visible"/>
                                      </p:to>
                                    </p:set>
                                    <p:animEffect transition="in" filter="blinds(horizontal)">
                                      <p:cBhvr>
                                        <p:cTn id="10" dur="500"/>
                                        <p:tgtEl>
                                          <p:spTgt spid="43625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77"/>
                                        </p:tgtEl>
                                        <p:attrNameLst>
                                          <p:attrName>style.visibility</p:attrName>
                                        </p:attrNameLst>
                                      </p:cBhvr>
                                      <p:to>
                                        <p:strVal val="visible"/>
                                      </p:to>
                                    </p:set>
                                    <p:animEffect transition="in" filter="blinds(horizontal)">
                                      <p:cBhvr>
                                        <p:cTn id="16" dur="500"/>
                                        <p:tgtEl>
                                          <p:spTgt spid="4362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85800" y="1052513"/>
            <a:ext cx="7989888" cy="4191000"/>
          </a:xfrm>
          <a:prstGeom prst="rect">
            <a:avLst/>
          </a:prstGeom>
          <a:solidFill>
            <a:srgbClr val="CCFFCC"/>
          </a:solidFill>
          <a:ln w="9525">
            <a:noFill/>
            <a:miter lim="800000"/>
            <a:headEnd/>
            <a:tailEnd/>
          </a:ln>
          <a:effectLst>
            <a:outerShdw dist="260582" dir="2818496" algn="ctr" rotWithShape="0">
              <a:srgbClr val="B2B2B2"/>
            </a:outerShdw>
          </a:effectLst>
        </p:spPr>
        <p:txBody>
          <a:bodyPr wrap="none" anchor="ctr"/>
          <a:lstStyle/>
          <a:p>
            <a:endParaRPr lang="zh-CN" altLang="en-US"/>
          </a:p>
        </p:txBody>
      </p:sp>
      <p:sp>
        <p:nvSpPr>
          <p:cNvPr id="598020" name="Text Box 4"/>
          <p:cNvSpPr txBox="1">
            <a:spLocks noChangeArrowheads="1"/>
          </p:cNvSpPr>
          <p:nvPr/>
        </p:nvSpPr>
        <p:spPr bwMode="auto">
          <a:xfrm>
            <a:off x="755576" y="1412776"/>
            <a:ext cx="7770813" cy="3539430"/>
          </a:xfrm>
          <a:prstGeom prst="rect">
            <a:avLst/>
          </a:prstGeom>
          <a:noFill/>
          <a:ln w="9525">
            <a:noFill/>
            <a:miter lim="800000"/>
            <a:headEnd/>
            <a:tailEnd/>
          </a:ln>
        </p:spPr>
        <p:txBody>
          <a:bodyPr>
            <a:spAutoFit/>
          </a:bodyPr>
          <a:lstStyle/>
          <a:p>
            <a:pPr marL="381000" lvl="2" fontAlgn="base">
              <a:lnSpc>
                <a:spcPct val="80000"/>
              </a:lnSpc>
              <a:spcBef>
                <a:spcPct val="0"/>
              </a:spcBef>
            </a:pPr>
            <a:r>
              <a:rPr lang="en-US" altLang="zh-CN" sz="2800" baseline="0" dirty="0" err="1">
                <a:solidFill>
                  <a:srgbClr val="003399"/>
                </a:solidFill>
              </a:rPr>
              <a:t>int</a:t>
            </a:r>
            <a:r>
              <a:rPr lang="en-US" altLang="zh-CN" sz="2800" baseline="0" dirty="0">
                <a:solidFill>
                  <a:srgbClr val="003399"/>
                </a:solidFill>
              </a:rPr>
              <a:t> </a:t>
            </a:r>
            <a:r>
              <a:rPr lang="en-US" altLang="zh-CN" sz="2800" baseline="0" dirty="0" err="1" smtClean="0">
                <a:solidFill>
                  <a:srgbClr val="003399"/>
                </a:solidFill>
              </a:rPr>
              <a:t>getLength</a:t>
            </a:r>
            <a:r>
              <a:rPr lang="en-US" altLang="zh-CN" sz="2800" baseline="0" dirty="0" smtClean="0">
                <a:solidFill>
                  <a:srgbClr val="003399"/>
                </a:solidFill>
              </a:rPr>
              <a:t>( </a:t>
            </a:r>
            <a:r>
              <a:rPr lang="en-US" altLang="zh-CN" sz="2800" dirty="0" err="1" smtClean="0">
                <a:solidFill>
                  <a:srgbClr val="003399"/>
                </a:solidFill>
              </a:rPr>
              <a:t>Nodeptr</a:t>
            </a:r>
            <a:r>
              <a:rPr lang="en-US" altLang="zh-CN" sz="2800" dirty="0" smtClean="0">
                <a:solidFill>
                  <a:srgbClr val="003399"/>
                </a:solidFill>
              </a:rPr>
              <a:t> </a:t>
            </a:r>
            <a:r>
              <a:rPr lang="en-US" altLang="zh-CN" sz="2800" baseline="0" dirty="0" smtClean="0">
                <a:solidFill>
                  <a:srgbClr val="003399"/>
                </a:solidFill>
              </a:rPr>
              <a:t>list </a:t>
            </a:r>
            <a:r>
              <a:rPr lang="en-US" altLang="zh-CN" sz="2800" baseline="0" dirty="0">
                <a:solidFill>
                  <a:srgbClr val="003399"/>
                </a:solidFill>
              </a:rPr>
              <a:t>)</a:t>
            </a:r>
          </a:p>
          <a:p>
            <a:pPr marL="381000" lvl="2" fontAlgn="base">
              <a:lnSpc>
                <a:spcPct val="80000"/>
              </a:lnSpc>
              <a:spcBef>
                <a:spcPct val="0"/>
              </a:spcBef>
            </a:pPr>
            <a:r>
              <a:rPr lang="en-US" altLang="zh-CN" sz="2800" baseline="0" dirty="0">
                <a:solidFill>
                  <a:srgbClr val="003399"/>
                </a:solidFill>
              </a:rPr>
              <a:t>{</a:t>
            </a:r>
          </a:p>
          <a:p>
            <a:pPr marL="381000" lvl="2" fontAlgn="base">
              <a:lnSpc>
                <a:spcPct val="80000"/>
              </a:lnSpc>
              <a:spcBef>
                <a:spcPct val="0"/>
              </a:spcBef>
            </a:pPr>
            <a:r>
              <a:rPr lang="en-US" altLang="zh-CN" sz="2800" baseline="0" dirty="0">
                <a:solidFill>
                  <a:srgbClr val="003399"/>
                </a:solidFill>
              </a:rPr>
              <a:t>      </a:t>
            </a:r>
            <a:r>
              <a:rPr lang="en-US" altLang="zh-CN" sz="2800" dirty="0" err="1" smtClean="0">
                <a:solidFill>
                  <a:srgbClr val="003399"/>
                </a:solidFill>
              </a:rPr>
              <a:t>Nodeptr</a:t>
            </a:r>
            <a:r>
              <a:rPr lang="en-US" altLang="zh-CN" sz="2800" dirty="0" smtClean="0">
                <a:solidFill>
                  <a:srgbClr val="003399"/>
                </a:solidFill>
              </a:rPr>
              <a:t> </a:t>
            </a:r>
            <a:r>
              <a:rPr lang="en-US" altLang="zh-CN" sz="2800" baseline="0" dirty="0" smtClean="0">
                <a:solidFill>
                  <a:srgbClr val="003399"/>
                </a:solidFill>
              </a:rPr>
              <a:t>p;     </a:t>
            </a:r>
            <a:r>
              <a:rPr lang="en-US" altLang="zh-CN" sz="2200" baseline="0" dirty="0">
                <a:solidFill>
                  <a:srgbClr val="003399"/>
                </a:solidFill>
                <a:latin typeface="幼圆" pitchFamily="49" charset="-122"/>
                <a:ea typeface="幼圆" pitchFamily="49" charset="-122"/>
              </a:rPr>
              <a:t>/* p</a:t>
            </a:r>
            <a:r>
              <a:rPr lang="zh-CN" altLang="en-US" sz="2200" baseline="0" dirty="0">
                <a:solidFill>
                  <a:srgbClr val="003399"/>
                </a:solidFill>
                <a:latin typeface="幼圆" pitchFamily="49" charset="-122"/>
                <a:ea typeface="幼圆" pitchFamily="49" charset="-122"/>
              </a:rPr>
              <a:t>为遍历链表结点的指针 */</a:t>
            </a:r>
            <a:r>
              <a:rPr lang="en-US" altLang="zh-CN" sz="2800" baseline="0" dirty="0">
                <a:solidFill>
                  <a:srgbClr val="003399"/>
                </a:solidFill>
              </a:rPr>
              <a:t> </a:t>
            </a:r>
          </a:p>
          <a:p>
            <a:pPr marL="381000" lvl="2" fontAlgn="base">
              <a:lnSpc>
                <a:spcPct val="80000"/>
              </a:lnSpc>
              <a:spcBef>
                <a:spcPct val="0"/>
              </a:spcBef>
            </a:pPr>
            <a:r>
              <a:rPr lang="en-US" altLang="zh-CN" sz="2800" baseline="0" dirty="0">
                <a:solidFill>
                  <a:srgbClr val="003399"/>
                </a:solidFill>
              </a:rPr>
              <a:t>      </a:t>
            </a:r>
            <a:r>
              <a:rPr lang="en-US" altLang="zh-CN" sz="2800" baseline="0" dirty="0" err="1">
                <a:solidFill>
                  <a:srgbClr val="003399"/>
                </a:solidFill>
              </a:rPr>
              <a:t>int</a:t>
            </a:r>
            <a:r>
              <a:rPr lang="en-US" altLang="zh-CN" sz="2800" baseline="0" dirty="0">
                <a:solidFill>
                  <a:srgbClr val="003399"/>
                </a:solidFill>
              </a:rPr>
              <a:t> n=0;                  </a:t>
            </a:r>
            <a:r>
              <a:rPr lang="en-US" altLang="zh-CN" sz="2200" baseline="0" dirty="0">
                <a:solidFill>
                  <a:srgbClr val="003399"/>
                </a:solidFill>
              </a:rPr>
              <a:t>/* </a:t>
            </a:r>
            <a:r>
              <a:rPr lang="zh-CN" altLang="en-US" sz="2200" baseline="0" dirty="0">
                <a:solidFill>
                  <a:srgbClr val="003399"/>
                </a:solidFill>
                <a:latin typeface="幼圆" pitchFamily="49" charset="-122"/>
                <a:ea typeface="幼圆" pitchFamily="49" charset="-122"/>
              </a:rPr>
              <a:t>链表的长度</a:t>
            </a:r>
            <a:r>
              <a:rPr lang="zh-CN" altLang="zh-CN" sz="2200" baseline="0" dirty="0">
                <a:solidFill>
                  <a:srgbClr val="003399"/>
                </a:solidFill>
                <a:latin typeface="幼圆" pitchFamily="49" charset="-122"/>
                <a:ea typeface="幼圆" pitchFamily="49" charset="-122"/>
              </a:rPr>
              <a:t>置</a:t>
            </a:r>
            <a:r>
              <a:rPr lang="zh-CN" altLang="en-US" sz="2200" baseline="0" dirty="0">
                <a:solidFill>
                  <a:srgbClr val="003399"/>
                </a:solidFill>
                <a:latin typeface="幼圆" pitchFamily="49" charset="-122"/>
                <a:ea typeface="幼圆" pitchFamily="49" charset="-122"/>
              </a:rPr>
              <a:t>初值</a:t>
            </a:r>
            <a:r>
              <a:rPr lang="zh-CN" altLang="en-US" sz="2200" baseline="0" dirty="0">
                <a:solidFill>
                  <a:srgbClr val="003399"/>
                </a:solidFill>
                <a:ea typeface="幼圆" pitchFamily="49" charset="-122"/>
              </a:rPr>
              <a:t>0</a:t>
            </a:r>
            <a:r>
              <a:rPr lang="zh-CN" altLang="en-US" sz="2200" baseline="0" dirty="0">
                <a:solidFill>
                  <a:srgbClr val="003399"/>
                </a:solidFill>
                <a:latin typeface="宋体" charset="-122"/>
              </a:rPr>
              <a:t> */</a:t>
            </a:r>
            <a:r>
              <a:rPr lang="zh-CN" altLang="en-US" sz="2500" baseline="0" dirty="0">
                <a:solidFill>
                  <a:srgbClr val="003399"/>
                </a:solidFill>
                <a:latin typeface="宋体" charset="-122"/>
              </a:rPr>
              <a:t> </a:t>
            </a:r>
            <a:endParaRPr lang="zh-CN" altLang="en-US" sz="2800" baseline="0" dirty="0">
              <a:solidFill>
                <a:srgbClr val="003399"/>
              </a:solidFill>
            </a:endParaRPr>
          </a:p>
          <a:p>
            <a:pPr marL="381000" lvl="2" algn="just" fontAlgn="base">
              <a:lnSpc>
                <a:spcPct val="80000"/>
              </a:lnSpc>
              <a:spcBef>
                <a:spcPct val="0"/>
              </a:spcBef>
            </a:pPr>
            <a:r>
              <a:rPr lang="zh-CN" altLang="zh-CN" sz="2800" baseline="0" dirty="0">
                <a:solidFill>
                  <a:srgbClr val="003399"/>
                </a:solidFill>
                <a:latin typeface="宋体" charset="-122"/>
              </a:rPr>
              <a:t>  </a:t>
            </a:r>
            <a:r>
              <a:rPr lang="en-US" altLang="zh-CN" sz="2800" dirty="0" smtClean="0">
                <a:solidFill>
                  <a:srgbClr val="003399"/>
                </a:solidFill>
                <a:latin typeface="宋体" charset="-122"/>
              </a:rPr>
              <a:t> </a:t>
            </a:r>
            <a:r>
              <a:rPr lang="en-US" altLang="zh-CN" sz="2800" baseline="0" dirty="0" smtClean="0">
                <a:solidFill>
                  <a:srgbClr val="003399"/>
                </a:solidFill>
              </a:rPr>
              <a:t>for(p=list;</a:t>
            </a:r>
            <a:r>
              <a:rPr lang="en-US" altLang="zh-CN" sz="2800" dirty="0" smtClean="0">
                <a:solidFill>
                  <a:srgbClr val="003399"/>
                </a:solidFill>
              </a:rPr>
              <a:t> </a:t>
            </a:r>
            <a:r>
              <a:rPr lang="en-US" altLang="zh-CN" sz="2800" baseline="0" dirty="0" smtClean="0">
                <a:solidFill>
                  <a:srgbClr val="003399"/>
                </a:solidFill>
              </a:rPr>
              <a:t>p</a:t>
            </a:r>
            <a:r>
              <a:rPr lang="en-US" altLang="zh-CN" sz="2800" baseline="0" dirty="0">
                <a:solidFill>
                  <a:srgbClr val="003399"/>
                </a:solidFill>
              </a:rPr>
              <a:t>!=</a:t>
            </a:r>
            <a:r>
              <a:rPr lang="en-US" altLang="zh-CN" sz="2800" baseline="0" dirty="0" smtClean="0">
                <a:solidFill>
                  <a:srgbClr val="003399"/>
                </a:solidFill>
              </a:rPr>
              <a:t>NULL; p=p-&gt;link)</a:t>
            </a:r>
            <a:endParaRPr lang="en-US" altLang="zh-CN" sz="2800" baseline="0" dirty="0">
              <a:solidFill>
                <a:srgbClr val="003399"/>
              </a:solidFill>
            </a:endParaRPr>
          </a:p>
          <a:p>
            <a:pPr marL="381000" lvl="2" algn="just" fontAlgn="base">
              <a:lnSpc>
                <a:spcPct val="80000"/>
              </a:lnSpc>
              <a:spcBef>
                <a:spcPct val="0"/>
              </a:spcBef>
            </a:pPr>
            <a:r>
              <a:rPr lang="en-US" altLang="zh-CN" sz="2200" baseline="0" dirty="0" smtClean="0">
                <a:solidFill>
                  <a:srgbClr val="003399"/>
                </a:solidFill>
                <a:latin typeface="幼圆" pitchFamily="49" charset="-122"/>
                <a:ea typeface="幼圆" pitchFamily="49" charset="-122"/>
              </a:rPr>
              <a:t>                      /* </a:t>
            </a:r>
            <a:r>
              <a:rPr lang="en-US" altLang="zh-CN" sz="2200" baseline="0" dirty="0">
                <a:solidFill>
                  <a:srgbClr val="003399"/>
                </a:solidFill>
                <a:latin typeface="幼圆" pitchFamily="49" charset="-122"/>
                <a:ea typeface="幼圆" pitchFamily="49" charset="-122"/>
              </a:rPr>
              <a:t>p</a:t>
            </a:r>
            <a:r>
              <a:rPr lang="zh-CN" altLang="en-US" sz="2200" baseline="0" dirty="0">
                <a:solidFill>
                  <a:srgbClr val="003399"/>
                </a:solidFill>
                <a:latin typeface="幼圆" pitchFamily="49" charset="-122"/>
                <a:ea typeface="幼圆" pitchFamily="49" charset="-122"/>
              </a:rPr>
              <a:t>依次指向链表的下一结点 */</a:t>
            </a:r>
            <a:r>
              <a:rPr lang="zh-CN" altLang="en-US" dirty="0"/>
              <a:t> </a:t>
            </a:r>
            <a:endParaRPr lang="en-US" altLang="zh-CN" sz="2800" baseline="0" dirty="0">
              <a:solidFill>
                <a:srgbClr val="003399"/>
              </a:solidFill>
            </a:endParaRPr>
          </a:p>
          <a:p>
            <a:pPr marL="381000" lvl="2" fontAlgn="base">
              <a:lnSpc>
                <a:spcPct val="80000"/>
              </a:lnSpc>
              <a:spcBef>
                <a:spcPct val="0"/>
              </a:spcBef>
            </a:pPr>
            <a:r>
              <a:rPr lang="en-US" altLang="zh-CN" sz="2800" baseline="0" dirty="0">
                <a:solidFill>
                  <a:srgbClr val="003399"/>
                </a:solidFill>
              </a:rPr>
              <a:t>            n++;    	</a:t>
            </a:r>
            <a:r>
              <a:rPr lang="zh-CN" altLang="en-US" sz="2800" baseline="0" dirty="0">
                <a:solidFill>
                  <a:srgbClr val="003399"/>
                </a:solidFill>
              </a:rPr>
              <a:t>　　</a:t>
            </a:r>
            <a:r>
              <a:rPr lang="en-US" altLang="zh-CN" sz="2200" baseline="0" dirty="0">
                <a:solidFill>
                  <a:srgbClr val="003399"/>
                </a:solidFill>
                <a:latin typeface="幼圆" pitchFamily="49" charset="-122"/>
                <a:ea typeface="幼圆" pitchFamily="49" charset="-122"/>
              </a:rPr>
              <a:t>/* </a:t>
            </a:r>
            <a:r>
              <a:rPr lang="zh-CN" altLang="en-US" sz="2200" baseline="0" dirty="0">
                <a:solidFill>
                  <a:srgbClr val="003399"/>
                </a:solidFill>
                <a:latin typeface="幼圆" pitchFamily="49" charset="-122"/>
                <a:ea typeface="幼圆" pitchFamily="49" charset="-122"/>
              </a:rPr>
              <a:t>对链表结点累计计数 */</a:t>
            </a:r>
            <a:r>
              <a:rPr lang="zh-CN" altLang="en-US" dirty="0"/>
              <a:t> </a:t>
            </a:r>
            <a:endParaRPr lang="en-US" altLang="zh-CN" sz="2800" baseline="0" dirty="0">
              <a:solidFill>
                <a:srgbClr val="003399"/>
              </a:solidFill>
            </a:endParaRPr>
          </a:p>
          <a:p>
            <a:pPr marL="381000" lvl="2" algn="just" fontAlgn="base">
              <a:lnSpc>
                <a:spcPct val="80000"/>
              </a:lnSpc>
              <a:spcBef>
                <a:spcPct val="0"/>
              </a:spcBef>
            </a:pPr>
            <a:r>
              <a:rPr lang="en-US" altLang="zh-CN" sz="2800" baseline="0" dirty="0">
                <a:solidFill>
                  <a:srgbClr val="003399"/>
                </a:solidFill>
              </a:rPr>
              <a:t>      </a:t>
            </a:r>
          </a:p>
          <a:p>
            <a:pPr marL="381000" lvl="2" algn="just" fontAlgn="base">
              <a:lnSpc>
                <a:spcPct val="80000"/>
              </a:lnSpc>
              <a:spcBef>
                <a:spcPct val="0"/>
              </a:spcBef>
            </a:pPr>
            <a:r>
              <a:rPr lang="en-US" altLang="zh-CN" sz="2800" baseline="0" dirty="0">
                <a:solidFill>
                  <a:srgbClr val="003399"/>
                </a:solidFill>
              </a:rPr>
              <a:t>      return n;                   </a:t>
            </a:r>
            <a:r>
              <a:rPr lang="en-US" altLang="zh-CN" sz="2200" baseline="0" dirty="0">
                <a:solidFill>
                  <a:srgbClr val="003399"/>
                </a:solidFill>
              </a:rPr>
              <a:t>/* </a:t>
            </a:r>
            <a:r>
              <a:rPr lang="zh-CN" altLang="en-US" sz="2200" baseline="0" dirty="0">
                <a:solidFill>
                  <a:srgbClr val="003399"/>
                </a:solidFill>
                <a:latin typeface="宋体" charset="-122"/>
                <a:ea typeface="幼圆" pitchFamily="49" charset="-122"/>
              </a:rPr>
              <a:t>返回链表的长度</a:t>
            </a:r>
            <a:r>
              <a:rPr lang="en-US" altLang="en-US" sz="2200" baseline="0" dirty="0">
                <a:solidFill>
                  <a:srgbClr val="003399"/>
                </a:solidFill>
                <a:latin typeface="宋体" charset="-122"/>
              </a:rPr>
              <a:t>n </a:t>
            </a:r>
            <a:r>
              <a:rPr lang="en-US" altLang="zh-CN" sz="2200" baseline="0" dirty="0">
                <a:solidFill>
                  <a:srgbClr val="003399"/>
                </a:solidFill>
              </a:rPr>
              <a:t>*/</a:t>
            </a:r>
            <a:r>
              <a:rPr lang="en-US" altLang="zh-CN" sz="2800" baseline="0" dirty="0">
                <a:solidFill>
                  <a:srgbClr val="003399"/>
                </a:solidFill>
              </a:rPr>
              <a:t> </a:t>
            </a:r>
            <a:endParaRPr lang="en-US" altLang="zh-CN" sz="2800" baseline="0" dirty="0">
              <a:solidFill>
                <a:srgbClr val="003399"/>
              </a:solidFill>
              <a:latin typeface="宋体" charset="-122"/>
            </a:endParaRPr>
          </a:p>
          <a:p>
            <a:pPr algn="just" fontAlgn="base">
              <a:lnSpc>
                <a:spcPct val="80000"/>
              </a:lnSpc>
              <a:spcBef>
                <a:spcPct val="0"/>
              </a:spcBef>
            </a:pPr>
            <a:r>
              <a:rPr lang="zh-CN" altLang="en-US" sz="2800" baseline="0" dirty="0">
                <a:solidFill>
                  <a:srgbClr val="003399"/>
                </a:solidFill>
                <a:latin typeface="宋体" charset="-122"/>
              </a:rPr>
              <a:t>  </a:t>
            </a:r>
            <a:r>
              <a:rPr lang="en-US" altLang="zh-CN" sz="2800" baseline="0" dirty="0">
                <a:solidFill>
                  <a:srgbClr val="003399"/>
                </a:solidFill>
              </a:rPr>
              <a:t>}</a:t>
            </a:r>
            <a:endParaRPr lang="zh-CN" altLang="en-US" sz="2800" baseline="0" dirty="0">
              <a:solidFill>
                <a:srgbClr val="003399"/>
              </a:solidFill>
            </a:endParaRPr>
          </a:p>
        </p:txBody>
      </p:sp>
      <p:grpSp>
        <p:nvGrpSpPr>
          <p:cNvPr id="2" name="Group 5"/>
          <p:cNvGrpSpPr>
            <a:grpSpLocks/>
          </p:cNvGrpSpPr>
          <p:nvPr/>
        </p:nvGrpSpPr>
        <p:grpSpPr bwMode="auto">
          <a:xfrm>
            <a:off x="217488" y="293688"/>
            <a:ext cx="1687512" cy="12239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49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500" i="1" baseline="0">
                  <a:solidFill>
                    <a:srgbClr val="FF3300"/>
                  </a:solidFill>
                  <a:ea typeface="黑体" pitchFamily="2" charset="-122"/>
                </a:rPr>
                <a:t>算法</a:t>
              </a:r>
            </a:p>
          </p:txBody>
        </p:sp>
      </p:grpSp>
      <p:sp>
        <p:nvSpPr>
          <p:cNvPr id="598025" name="Rectangle 9"/>
          <p:cNvSpPr>
            <a:spLocks noChangeArrowheads="1"/>
          </p:cNvSpPr>
          <p:nvPr/>
        </p:nvSpPr>
        <p:spPr bwMode="auto">
          <a:xfrm>
            <a:off x="5652120" y="1412776"/>
            <a:ext cx="3098800" cy="579438"/>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b="1" baseline="0" dirty="0">
                <a:solidFill>
                  <a:srgbClr val="FF3300"/>
                </a:solidFill>
                <a:ea typeface="幼圆" pitchFamily="49" charset="-122"/>
              </a:rPr>
              <a:t>时间复杂度</a:t>
            </a:r>
            <a:r>
              <a:rPr lang="en-US" altLang="zh-CN" sz="3200" b="1" baseline="0" dirty="0">
                <a:solidFill>
                  <a:srgbClr val="FF3300"/>
                </a:solidFill>
                <a:ea typeface="幼圆" pitchFamily="49" charset="-122"/>
              </a:rPr>
              <a:t>O(n)</a:t>
            </a:r>
            <a:endParaRPr lang="zh-CN" altLang="en-US" sz="3200" b="1" baseline="0" dirty="0">
              <a:solidFill>
                <a:srgbClr val="FF3300"/>
              </a:solidFill>
              <a:ea typeface="幼圆" pitchFamily="49" charset="-122"/>
            </a:endParaRPr>
          </a:p>
        </p:txBody>
      </p:sp>
      <p:sp>
        <p:nvSpPr>
          <p:cNvPr id="598033" name="Text Box 17"/>
          <p:cNvSpPr txBox="1">
            <a:spLocks noChangeArrowheads="1"/>
          </p:cNvSpPr>
          <p:nvPr/>
        </p:nvSpPr>
        <p:spPr bwMode="auto">
          <a:xfrm>
            <a:off x="2844800" y="5899150"/>
            <a:ext cx="5688013" cy="549275"/>
          </a:xfrm>
          <a:prstGeom prst="rect">
            <a:avLst/>
          </a:prstGeom>
          <a:noFill/>
          <a:ln w="9525">
            <a:noFill/>
            <a:miter lim="800000"/>
            <a:headEnd/>
            <a:tailEnd/>
          </a:ln>
        </p:spPr>
        <p:txBody>
          <a:bodyPr>
            <a:spAutoFit/>
          </a:bodyPr>
          <a:lstStyle/>
          <a:p>
            <a:r>
              <a:rPr lang="zh-CN" altLang="en-US" sz="3000" baseline="0" dirty="0">
                <a:solidFill>
                  <a:srgbClr val="000099"/>
                </a:solidFill>
                <a:ea typeface="宋体" charset="-122"/>
              </a:rPr>
              <a:t>(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2</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3</a:t>
            </a:r>
            <a:r>
              <a:rPr lang="en-US" altLang="zh-CN" sz="3000" baseline="0" dirty="0">
                <a:solidFill>
                  <a:srgbClr val="000099"/>
                </a:solidFill>
                <a:ea typeface="宋体" charset="-122"/>
              </a:rPr>
              <a:t>,   </a:t>
            </a:r>
            <a:r>
              <a:rPr lang="en-US" altLang="zh-CN" sz="3000" baseline="0" dirty="0">
                <a:solidFill>
                  <a:srgbClr val="000099"/>
                </a:solidFill>
                <a:ea typeface="宋体" charset="-122"/>
                <a:cs typeface="Times New Roman" pitchFamily="18" charset="0"/>
              </a:rPr>
              <a:t>… ,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n–1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n </a:t>
            </a:r>
            <a:r>
              <a:rPr lang="en-US" altLang="zh-CN" sz="3000" baseline="0" dirty="0">
                <a:solidFill>
                  <a:srgbClr val="000099"/>
                </a:solidFill>
                <a:ea typeface="宋体" charset="-122"/>
              </a:rPr>
              <a:t>)  </a:t>
            </a:r>
            <a:r>
              <a:rPr lang="zh-CN" altLang="en-US" sz="3000" baseline="0" dirty="0">
                <a:solidFill>
                  <a:srgbClr val="000099"/>
                </a:solidFill>
                <a:ea typeface="宋体" charset="-122"/>
              </a:rPr>
              <a:t>求</a:t>
            </a:r>
            <a:r>
              <a:rPr lang="en-US" altLang="zh-CN" sz="3000" baseline="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174875" y="1676400"/>
            <a:ext cx="5978525" cy="1250950"/>
            <a:chOff x="1248" y="1584"/>
            <a:chExt cx="3766" cy="788"/>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28" y="2016"/>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800" y="2112"/>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sp>
          <p:nvSpPr>
            <p:cNvPr id="15415" name="Text Box 27"/>
            <p:cNvSpPr txBox="1">
              <a:spLocks noChangeArrowheads="1"/>
            </p:cNvSpPr>
            <p:nvPr/>
          </p:nvSpPr>
          <p:spPr bwMode="auto">
            <a:xfrm>
              <a:off x="1248" y="1584"/>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1268413" y="2092325"/>
            <a:ext cx="1093787" cy="793750"/>
            <a:chOff x="799" y="1852"/>
            <a:chExt cx="689" cy="500"/>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799" y="1852"/>
              <a:ext cx="209"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p</a:t>
              </a:r>
            </a:p>
          </p:txBody>
        </p:sp>
      </p:grpSp>
      <p:sp>
        <p:nvSpPr>
          <p:cNvPr id="320567" name="Text Box 55"/>
          <p:cNvSpPr txBox="1">
            <a:spLocks noChangeArrowheads="1"/>
          </p:cNvSpPr>
          <p:nvPr/>
        </p:nvSpPr>
        <p:spPr bwMode="auto">
          <a:xfrm>
            <a:off x="1371600" y="2439988"/>
            <a:ext cx="1039813" cy="412750"/>
          </a:xfrm>
          <a:prstGeom prst="rect">
            <a:avLst/>
          </a:prstGeom>
          <a:noFill/>
          <a:ln w="12700" cap="sq">
            <a:noFill/>
            <a:miter lim="800000"/>
            <a:headEnd/>
            <a:tailEnd/>
          </a:ln>
        </p:spPr>
        <p:txBody>
          <a:bodyPr>
            <a:spAutoFit/>
          </a:bodyPr>
          <a:lstStyle/>
          <a:p>
            <a:r>
              <a:rPr lang="en-US" altLang="zh-CN" sz="3200" dirty="0">
                <a:solidFill>
                  <a:srgbClr val="0000CC"/>
                </a:solidFill>
              </a:rPr>
              <a:t>item</a:t>
            </a:r>
          </a:p>
        </p:txBody>
      </p:sp>
      <p:sp>
        <p:nvSpPr>
          <p:cNvPr id="320568" name="Line 56"/>
          <p:cNvSpPr>
            <a:spLocks noChangeShapeType="1"/>
          </p:cNvSpPr>
          <p:nvPr/>
        </p:nvSpPr>
        <p:spPr bwMode="auto">
          <a:xfrm>
            <a:off x="2209800" y="2701925"/>
            <a:ext cx="609600" cy="0"/>
          </a:xfrm>
          <a:prstGeom prst="line">
            <a:avLst/>
          </a:prstGeom>
          <a:noFill/>
          <a:ln w="22225" cap="sq">
            <a:solidFill>
              <a:schemeClr val="accent2"/>
            </a:solidFill>
            <a:round/>
            <a:headEnd/>
            <a:tailEnd type="triangle" w="med" len="lg"/>
          </a:ln>
        </p:spPr>
        <p:txBody>
          <a:bodyPr wrap="none" anchor="ctr"/>
          <a:lstStyle/>
          <a:p>
            <a:endParaRPr lang="zh-CN" altLang="en-US"/>
          </a:p>
        </p:txBody>
      </p:sp>
      <p:sp>
        <p:nvSpPr>
          <p:cNvPr id="320569" name="Line 57"/>
          <p:cNvSpPr>
            <a:spLocks noChangeShapeType="1"/>
          </p:cNvSpPr>
          <p:nvPr/>
        </p:nvSpPr>
        <p:spPr bwMode="auto">
          <a:xfrm flipH="1">
            <a:off x="1649760" y="2132856"/>
            <a:ext cx="533400" cy="381000"/>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320570" name="Rectangle 58"/>
          <p:cNvSpPr>
            <a:spLocks noChangeArrowheads="1"/>
          </p:cNvSpPr>
          <p:nvPr/>
        </p:nvSpPr>
        <p:spPr bwMode="auto">
          <a:xfrm>
            <a:off x="2411760" y="2132856"/>
            <a:ext cx="533400" cy="381000"/>
          </a:xfrm>
          <a:prstGeom prst="rect">
            <a:avLst/>
          </a:prstGeom>
          <a:solidFill>
            <a:srgbClr val="FFFFFF"/>
          </a:solidFill>
          <a:ln w="12700" cap="sq">
            <a:noFill/>
            <a:miter lim="800000"/>
            <a:headEnd/>
            <a:tailEnd/>
          </a:ln>
        </p:spPr>
        <p:txBody>
          <a:bodyPr wrap="none" anchor="ctr"/>
          <a:lstStyle/>
          <a:p>
            <a:endParaRPr lang="zh-CN" altLang="en-US"/>
          </a:p>
        </p:txBody>
      </p:sp>
      <p:grpSp>
        <p:nvGrpSpPr>
          <p:cNvPr id="9" name="Group 96"/>
          <p:cNvGrpSpPr>
            <a:grpSpLocks/>
          </p:cNvGrpSpPr>
          <p:nvPr/>
        </p:nvGrpSpPr>
        <p:grpSpPr bwMode="auto">
          <a:xfrm>
            <a:off x="755650" y="4522788"/>
            <a:ext cx="7480300" cy="1138237"/>
            <a:chOff x="476" y="2736"/>
            <a:chExt cx="4712" cy="717"/>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02" y="3097"/>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74" y="3193"/>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920" y="3164"/>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5390" name="Rectangle 65"/>
            <p:cNvSpPr>
              <a:spLocks noChangeArrowheads="1"/>
            </p:cNvSpPr>
            <p:nvPr/>
          </p:nvSpPr>
          <p:spPr bwMode="auto">
            <a:xfrm>
              <a:off x="476" y="2736"/>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2676525" y="3313113"/>
            <a:ext cx="2400300" cy="547687"/>
            <a:chOff x="1632" y="2151"/>
            <a:chExt cx="1512" cy="345"/>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2600" b="0"/>
            </a:p>
          </p:txBody>
        </p:sp>
        <p:sp>
          <p:nvSpPr>
            <p:cNvPr id="15377" name="Text Box 81"/>
            <p:cNvSpPr txBox="1">
              <a:spLocks noChangeArrowheads="1"/>
            </p:cNvSpPr>
            <p:nvPr/>
          </p:nvSpPr>
          <p:spPr bwMode="auto">
            <a:xfrm>
              <a:off x="1649" y="2151"/>
              <a:ext cx="1495" cy="327"/>
            </a:xfrm>
            <a:prstGeom prst="rect">
              <a:avLst/>
            </a:prstGeom>
            <a:noFill/>
            <a:ln w="12700" cap="sq">
              <a:noFill/>
              <a:miter lim="800000"/>
              <a:headEnd/>
              <a:tailEnd/>
            </a:ln>
          </p:spPr>
          <p:txBody>
            <a:bodyPr wrap="none">
              <a:spAutoFit/>
            </a:bodyPr>
            <a:lstStyle/>
            <a:p>
              <a:r>
                <a:rPr kumimoji="1" lang="en-US" altLang="zh-CN" sz="2800" baseline="0">
                  <a:solidFill>
                    <a:srgbClr val="00297C"/>
                  </a:solidFill>
                  <a:ea typeface="黑体" pitchFamily="2" charset="-122"/>
                </a:rPr>
                <a:t>p</a:t>
              </a:r>
              <a:r>
                <a:rPr kumimoji="1" lang="en-US" altLang="zh-CN" sz="2800" baseline="0">
                  <a:solidFill>
                    <a:srgbClr val="00297C"/>
                  </a:solidFill>
                  <a:latin typeface="宋体" charset="-122"/>
                  <a:ea typeface="宋体" charset="-122"/>
                </a:rPr>
                <a:t>-</a:t>
              </a:r>
              <a:r>
                <a:rPr kumimoji="1" lang="en-US" altLang="zh-CN" sz="2800" baseline="0">
                  <a:solidFill>
                    <a:srgbClr val="00297C"/>
                  </a:solidFill>
                  <a:ea typeface="黑体" pitchFamily="2" charset="-122"/>
                </a:rPr>
                <a:t>&gt;link</a:t>
              </a:r>
              <a:r>
                <a:rPr kumimoji="1" lang="en-US" altLang="zh-CN" sz="2800" baseline="0">
                  <a:solidFill>
                    <a:srgbClr val="00297C"/>
                  </a:solidFill>
                  <a:ea typeface="黑体" pitchFamily="2" charset="-122"/>
                  <a:sym typeface="Symbol" pitchFamily="18" charset="2"/>
                </a:rPr>
                <a:t>=</a:t>
              </a:r>
              <a:r>
                <a:rPr kumimoji="1" lang="en-US" altLang="zh-CN" sz="2800" baseline="0">
                  <a:solidFill>
                    <a:srgbClr val="00297C"/>
                  </a:solidFill>
                  <a:ea typeface="黑体" pitchFamily="2" charset="-122"/>
                </a:rPr>
                <a:t>list；</a:t>
              </a:r>
            </a:p>
          </p:txBody>
        </p:sp>
      </p:grpSp>
      <p:grpSp>
        <p:nvGrpSpPr>
          <p:cNvPr id="16" name="Group 91"/>
          <p:cNvGrpSpPr>
            <a:grpSpLocks/>
          </p:cNvGrpSpPr>
          <p:nvPr/>
        </p:nvGrpSpPr>
        <p:grpSpPr bwMode="auto">
          <a:xfrm>
            <a:off x="571500" y="228600"/>
            <a:ext cx="8382000" cy="1066800"/>
            <a:chOff x="360" y="288"/>
            <a:chExt cx="5280" cy="672"/>
          </a:xfrm>
        </p:grpSpPr>
        <p:sp>
          <p:nvSpPr>
            <p:cNvPr id="15374" name="Rectangle 88"/>
            <p:cNvSpPr>
              <a:spLocks noChangeArrowheads="1"/>
            </p:cNvSpPr>
            <p:nvPr/>
          </p:nvSpPr>
          <p:spPr bwMode="auto">
            <a:xfrm>
              <a:off x="360" y="288"/>
              <a:ext cx="4788"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280" cy="516"/>
            </a:xfrm>
            <a:prstGeom prst="rect">
              <a:avLst/>
            </a:prstGeom>
            <a:noFill/>
            <a:ln w="12700" cap="sq">
              <a:noFill/>
              <a:miter lim="800000"/>
              <a:headEnd/>
              <a:tailEnd/>
            </a:ln>
            <a:effectLst>
              <a:outerShdw dist="127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3</a:t>
              </a:r>
              <a:r>
                <a:rPr kumimoji="1" lang="zh-CN" altLang="en-US" sz="2800" baseline="0" dirty="0">
                  <a:solidFill>
                    <a:schemeClr val="accent2"/>
                  </a:solidFill>
                  <a:latin typeface="黑体" pitchFamily="2" charset="-122"/>
                  <a:ea typeface="黑体" pitchFamily="2" charset="-122"/>
                </a:rPr>
                <a:t>. 在非空线性链表的</a:t>
              </a:r>
              <a:r>
                <a:rPr kumimoji="1" lang="zh-CN" altLang="en-US" sz="2800" baseline="0" dirty="0">
                  <a:solidFill>
                    <a:srgbClr val="FF0000"/>
                  </a:solidFill>
                  <a:latin typeface="黑体" pitchFamily="2" charset="-122"/>
                  <a:ea typeface="黑体" pitchFamily="2" charset="-122"/>
                </a:rPr>
                <a:t>第一个结点前</a:t>
              </a:r>
              <a:r>
                <a:rPr kumimoji="1" lang="zh-CN" altLang="en-US" sz="2800" baseline="0" dirty="0">
                  <a:solidFill>
                    <a:schemeClr val="accent2"/>
                  </a:solidFill>
                  <a:latin typeface="黑体" pitchFamily="2" charset="-122"/>
                  <a:ea typeface="黑体" pitchFamily="2" charset="-122"/>
                </a:rPr>
                <a:t>插入一个</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smtClean="0">
                  <a:solidFill>
                    <a:schemeClr val="accent2"/>
                  </a:solidFill>
                  <a:latin typeface="黑体" pitchFamily="2" charset="-122"/>
                  <a:ea typeface="黑体" pitchFamily="2" charset="-122"/>
                </a:rPr>
                <a:t>数据</a:t>
              </a:r>
              <a:r>
                <a:rPr kumimoji="1" lang="zh-CN" altLang="en-US" sz="2800" dirty="0" smtClean="0">
                  <a:solidFill>
                    <a:schemeClr val="accent2"/>
                  </a:solidFill>
                  <a:latin typeface="黑体" pitchFamily="2" charset="-122"/>
                  <a:ea typeface="黑体" pitchFamily="2" charset="-122"/>
                </a:rPr>
                <a:t>项</a:t>
              </a:r>
              <a:r>
                <a:rPr kumimoji="1" lang="zh-CN" altLang="en-US" sz="2800" baseline="0" dirty="0" smtClean="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17" name="Group 95"/>
          <p:cNvGrpSpPr>
            <a:grpSpLocks/>
          </p:cNvGrpSpPr>
          <p:nvPr/>
        </p:nvGrpSpPr>
        <p:grpSpPr bwMode="auto">
          <a:xfrm>
            <a:off x="539552" y="3789040"/>
            <a:ext cx="1600200" cy="685800"/>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3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28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9788" y="1268760"/>
            <a:ext cx="8304212" cy="3829050"/>
          </a:xfrm>
          <a:prstGeom prst="rect">
            <a:avLst/>
          </a:prstGeom>
          <a:solidFill>
            <a:srgbClr val="CCFFFF"/>
          </a:solidFill>
          <a:ln w="9525">
            <a:noFill/>
            <a:miter lim="800000"/>
            <a:headEnd/>
            <a:tailEnd/>
          </a:ln>
          <a:effectLst>
            <a:outerShdw dist="260582" dir="2818496" algn="ctr" rotWithShape="0">
              <a:srgbClr val="B2B2B2"/>
            </a:outerShdw>
          </a:effectLst>
        </p:spPr>
        <p:txBody>
          <a:bodyPr wrap="none" anchor="ctr"/>
          <a:lstStyle/>
          <a:p>
            <a:pPr algn="ctr"/>
            <a:endParaRPr lang="zh-CN" altLang="en-US" sz="2600"/>
          </a:p>
        </p:txBody>
      </p:sp>
      <p:grpSp>
        <p:nvGrpSpPr>
          <p:cNvPr id="3" name="Group 3"/>
          <p:cNvGrpSpPr>
            <a:grpSpLocks/>
          </p:cNvGrpSpPr>
          <p:nvPr/>
        </p:nvGrpSpPr>
        <p:grpSpPr bwMode="auto">
          <a:xfrm>
            <a:off x="457200" y="188913"/>
            <a:ext cx="2057400" cy="1136650"/>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52"/>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sp>
        <p:nvSpPr>
          <p:cNvPr id="541702" name="Rectangle 6"/>
          <p:cNvSpPr>
            <a:spLocks noChangeArrowheads="1"/>
          </p:cNvSpPr>
          <p:nvPr/>
        </p:nvSpPr>
        <p:spPr bwMode="auto">
          <a:xfrm>
            <a:off x="323850" y="2439988"/>
            <a:ext cx="6438900" cy="476250"/>
          </a:xfrm>
          <a:prstGeom prst="rect">
            <a:avLst/>
          </a:prstGeom>
          <a:noFill/>
          <a:ln w="12700" cap="sq">
            <a:noFill/>
            <a:miter lim="800000"/>
            <a:headEnd/>
            <a:tailEnd/>
          </a:ln>
        </p:spPr>
        <p:txBody>
          <a:bodyPr>
            <a:spAutoFit/>
          </a:bodyPr>
          <a:lstStyle/>
          <a:p>
            <a:pPr lvl="2" fontAlgn="base">
              <a:lnSpc>
                <a:spcPct val="90000"/>
              </a:lnSpc>
              <a:spcBef>
                <a:spcPct val="0"/>
              </a:spcBef>
            </a:pPr>
            <a:r>
              <a:rPr lang="zh-CN" altLang="zh-CN" sz="2800" baseline="0" dirty="0">
                <a:solidFill>
                  <a:srgbClr val="FF0066"/>
                </a:solidFill>
              </a:rPr>
              <a:t> </a:t>
            </a:r>
            <a:r>
              <a:rPr lang="en-US" altLang="zh-CN" sz="2600" baseline="0" dirty="0">
                <a:solidFill>
                  <a:srgbClr val="FF0066"/>
                </a:solidFill>
              </a:rPr>
              <a:t>p</a:t>
            </a:r>
            <a:r>
              <a:rPr lang="en-US" altLang="zh-CN" sz="2600" baseline="0" dirty="0" smtClean="0">
                <a:solidFill>
                  <a:srgbClr val="FF0066"/>
                </a:solidFill>
              </a:rPr>
              <a:t>=(</a:t>
            </a:r>
            <a:r>
              <a:rPr lang="en-US" altLang="zh-CN" sz="2600" dirty="0" err="1" smtClean="0">
                <a:solidFill>
                  <a:srgbClr val="FF0066"/>
                </a:solidFill>
              </a:rPr>
              <a:t>Nodeptr</a:t>
            </a:r>
            <a:r>
              <a:rPr lang="en-US" altLang="zh-CN" sz="2600" baseline="0" dirty="0" smtClean="0">
                <a:solidFill>
                  <a:srgbClr val="FF0066"/>
                </a:solidFill>
              </a:rPr>
              <a:t>)</a:t>
            </a:r>
            <a:r>
              <a:rPr lang="en-US" altLang="zh-CN" sz="2600" baseline="0" dirty="0" err="1" smtClean="0">
                <a:solidFill>
                  <a:srgbClr val="FF0066"/>
                </a:solidFill>
              </a:rPr>
              <a:t>malloc</a:t>
            </a:r>
            <a:r>
              <a:rPr lang="en-US" altLang="zh-CN" sz="2600" baseline="0" dirty="0" smtClean="0">
                <a:solidFill>
                  <a:srgbClr val="FF0066"/>
                </a:solidFill>
              </a:rPr>
              <a:t>(</a:t>
            </a:r>
            <a:r>
              <a:rPr lang="en-US" altLang="zh-CN" sz="2600" baseline="0" dirty="0" err="1" smtClean="0">
                <a:solidFill>
                  <a:srgbClr val="FF0066"/>
                </a:solidFill>
              </a:rPr>
              <a:t>sizeof</a:t>
            </a:r>
            <a:r>
              <a:rPr lang="en-US" altLang="zh-CN" sz="2600" baseline="0" dirty="0" smtClean="0">
                <a:solidFill>
                  <a:srgbClr val="FF0066"/>
                </a:solidFill>
              </a:rPr>
              <a:t>(Node));</a:t>
            </a:r>
            <a:r>
              <a:rPr lang="zh-CN" altLang="zh-CN" sz="2000" baseline="0" dirty="0" smtClean="0">
                <a:solidFill>
                  <a:schemeClr val="bg1"/>
                </a:solidFill>
              </a:rPr>
              <a:t> </a:t>
            </a:r>
            <a:endParaRPr lang="zh-CN" altLang="en-US" sz="2000" baseline="0" dirty="0">
              <a:solidFill>
                <a:schemeClr val="bg1"/>
              </a:solidFill>
            </a:endParaRPr>
          </a:p>
        </p:txBody>
      </p:sp>
      <p:grpSp>
        <p:nvGrpSpPr>
          <p:cNvPr id="4" name="Group 7"/>
          <p:cNvGrpSpPr>
            <a:grpSpLocks/>
          </p:cNvGrpSpPr>
          <p:nvPr/>
        </p:nvGrpSpPr>
        <p:grpSpPr bwMode="auto">
          <a:xfrm>
            <a:off x="6376988" y="1852613"/>
            <a:ext cx="2290762" cy="457200"/>
            <a:chOff x="4005" y="1296"/>
            <a:chExt cx="1443" cy="288"/>
          </a:xfrm>
        </p:grpSpPr>
        <p:sp>
          <p:nvSpPr>
            <p:cNvPr id="16420" name="AutoShape 8"/>
            <p:cNvSpPr>
              <a:spLocks noChangeArrowheads="1"/>
            </p:cNvSpPr>
            <p:nvPr/>
          </p:nvSpPr>
          <p:spPr bwMode="auto">
            <a:xfrm>
              <a:off x="4008" y="1296"/>
              <a:ext cx="1392" cy="288"/>
            </a:xfrm>
            <a:prstGeom prst="wedgeRectCallout">
              <a:avLst>
                <a:gd name="adj1" fmla="val -43894"/>
                <a:gd name="adj2" fmla="val 103472"/>
              </a:avLst>
            </a:prstGeom>
            <a:noFill/>
            <a:ln w="57150" cap="sq">
              <a:solidFill>
                <a:srgbClr val="2DB6B3"/>
              </a:solidFill>
              <a:miter lim="800000"/>
              <a:headEnd/>
              <a:tailEnd/>
            </a:ln>
          </p:spPr>
          <p:txBody>
            <a:bodyPr anchor="ctr"/>
            <a:lstStyle/>
            <a:p>
              <a:pPr algn="ctr"/>
              <a:endParaRPr lang="zh-CN" altLang="en-US" sz="2600"/>
            </a:p>
          </p:txBody>
        </p:sp>
        <p:sp>
          <p:nvSpPr>
            <p:cNvPr id="16421" name="Rectangle 9"/>
            <p:cNvSpPr>
              <a:spLocks noChangeArrowheads="1"/>
            </p:cNvSpPr>
            <p:nvPr/>
          </p:nvSpPr>
          <p:spPr bwMode="auto">
            <a:xfrm>
              <a:off x="4005" y="1296"/>
              <a:ext cx="1443" cy="269"/>
            </a:xfrm>
            <a:prstGeom prst="rect">
              <a:avLst/>
            </a:prstGeom>
            <a:noFill/>
            <a:ln w="12700" cap="sq">
              <a:noFill/>
              <a:miter lim="800000"/>
              <a:headEnd/>
              <a:tailEnd/>
            </a:ln>
          </p:spPr>
          <p:txBody>
            <a:bodyPr>
              <a:spAutoFit/>
            </a:bodyPr>
            <a:lstStyle/>
            <a:p>
              <a:r>
                <a:rPr lang="zh-CN" altLang="en-US" sz="2200" baseline="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1317625" y="2835275"/>
            <a:ext cx="6293711"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data=item;</a:t>
            </a:r>
            <a:r>
              <a:rPr lang="en-US" altLang="zh-CN" sz="2800" baseline="0" dirty="0">
                <a:solidFill>
                  <a:srgbClr val="00297C"/>
                </a:solidFill>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a:t>
            </a:r>
            <a:r>
              <a:rPr lang="en-US" altLang="zh-CN" sz="2200" baseline="0" dirty="0" smtClean="0">
                <a:solidFill>
                  <a:srgbClr val="00297C"/>
                </a:solidFill>
              </a:rPr>
              <a:t>item</a:t>
            </a:r>
            <a:r>
              <a:rPr lang="zh-CN" altLang="en-US" sz="2200" dirty="0" smtClean="0">
                <a:solidFill>
                  <a:srgbClr val="00297C"/>
                </a:solidFill>
                <a:latin typeface="宋体" charset="-122"/>
                <a:ea typeface="幼圆" pitchFamily="49" charset="-122"/>
              </a:rPr>
              <a:t>赋给</a:t>
            </a:r>
            <a:r>
              <a:rPr lang="zh-CN" altLang="en-US" sz="2200" baseline="0" dirty="0" smtClean="0">
                <a:solidFill>
                  <a:srgbClr val="00297C"/>
                </a:solidFill>
                <a:latin typeface="宋体" charset="-122"/>
                <a:ea typeface="幼圆" pitchFamily="49" charset="-122"/>
              </a:rPr>
              <a:t>新</a:t>
            </a:r>
            <a:r>
              <a:rPr lang="zh-CN" altLang="en-US" sz="2200" baseline="0" dirty="0">
                <a:solidFill>
                  <a:srgbClr val="00297C"/>
                </a:solidFill>
                <a:latin typeface="宋体" charset="-122"/>
                <a:ea typeface="幼圆" pitchFamily="49" charset="-122"/>
              </a:rPr>
              <a:t>结点数据域</a:t>
            </a:r>
            <a:r>
              <a:rPr lang="zh-CN" altLang="en-US" sz="2200" baseline="0" dirty="0">
                <a:solidFill>
                  <a:srgbClr val="00297C"/>
                </a:solidFill>
              </a:rPr>
              <a:t> *</a:t>
            </a:r>
            <a:r>
              <a:rPr lang="zh-CN" altLang="zh-CN" sz="2200" baseline="0" dirty="0">
                <a:solidFill>
                  <a:srgbClr val="00297C"/>
                </a:solidFill>
              </a:rPr>
              <a:t>/</a:t>
            </a:r>
            <a:endParaRPr lang="zh-CN" altLang="en-US" sz="2200" baseline="0" dirty="0">
              <a:solidFill>
                <a:srgbClr val="00297C"/>
              </a:solidFill>
            </a:endParaRPr>
          </a:p>
        </p:txBody>
      </p:sp>
      <p:sp>
        <p:nvSpPr>
          <p:cNvPr id="541707" name="Rectangle 11"/>
          <p:cNvSpPr>
            <a:spLocks noChangeArrowheads="1"/>
          </p:cNvSpPr>
          <p:nvPr/>
        </p:nvSpPr>
        <p:spPr bwMode="auto">
          <a:xfrm>
            <a:off x="1322388" y="3240088"/>
            <a:ext cx="7539243"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link=list;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baseline="0" dirty="0" smtClean="0">
                <a:solidFill>
                  <a:srgbClr val="00297C"/>
                </a:solidFill>
                <a:latin typeface="宋体" charset="-122"/>
                <a:ea typeface="幼圆" pitchFamily="49" charset="-122"/>
              </a:rPr>
              <a:t>将新结点指向原链表第一个结点</a:t>
            </a:r>
            <a:r>
              <a:rPr lang="zh-CN" altLang="en-US" sz="2200" baseline="0" dirty="0" smtClean="0">
                <a:solidFill>
                  <a:srgbClr val="00297C"/>
                </a:solidFill>
              </a:rPr>
              <a:t>*</a:t>
            </a:r>
            <a:r>
              <a:rPr lang="zh-CN" altLang="zh-CN" sz="2200" baseline="0" dirty="0" smtClean="0">
                <a:solidFill>
                  <a:srgbClr val="00297C"/>
                </a:solidFill>
              </a:rPr>
              <a:t>/</a:t>
            </a:r>
            <a:endParaRPr lang="zh-CN" altLang="en-US" sz="2200" baseline="0" dirty="0">
              <a:solidFill>
                <a:srgbClr val="00297C"/>
              </a:solidFill>
            </a:endParaRPr>
          </a:p>
        </p:txBody>
      </p:sp>
      <p:sp>
        <p:nvSpPr>
          <p:cNvPr id="541708" name="Rectangle 12"/>
          <p:cNvSpPr>
            <a:spLocks noChangeArrowheads="1"/>
          </p:cNvSpPr>
          <p:nvPr/>
        </p:nvSpPr>
        <p:spPr bwMode="auto">
          <a:xfrm>
            <a:off x="419100" y="3640138"/>
            <a:ext cx="7394973" cy="480131"/>
          </a:xfrm>
          <a:prstGeom prst="rect">
            <a:avLst/>
          </a:prstGeom>
          <a:noFill/>
          <a:ln w="12700" cap="sq">
            <a:noFill/>
            <a:miter lim="800000"/>
            <a:headEnd/>
            <a:tailEnd/>
          </a:ln>
        </p:spPr>
        <p:txBody>
          <a:bodyPr wrap="none">
            <a:spAutoFit/>
          </a:bodyPr>
          <a:lstStyle/>
          <a:p>
            <a:pPr lvl="2" fontAlgn="base">
              <a:lnSpc>
                <a:spcPct val="90000"/>
              </a:lnSpc>
              <a:spcBef>
                <a:spcPct val="0"/>
              </a:spcBef>
            </a:pPr>
            <a:r>
              <a:rPr lang="en-US" altLang="zh-CN" sz="2600" dirty="0" smtClean="0">
                <a:solidFill>
                  <a:srgbClr val="00297C"/>
                </a:solidFill>
              </a:rPr>
              <a:t>return  p</a:t>
            </a:r>
            <a:r>
              <a:rPr lang="en-US" altLang="zh-CN" sz="2600" baseline="0" dirty="0" smtClean="0">
                <a:solidFill>
                  <a:srgbClr val="00297C"/>
                </a:solidFill>
              </a:rPr>
              <a:t>;</a:t>
            </a:r>
            <a:r>
              <a:rPr lang="en-US" altLang="zh-CN" sz="2800" baseline="0" dirty="0" smtClean="0">
                <a:solidFill>
                  <a:srgbClr val="00297C"/>
                </a:solidFill>
                <a:latin typeface="宋体" charset="-122"/>
              </a:rPr>
              <a:t>            </a:t>
            </a:r>
            <a:r>
              <a:rPr lang="en-US" altLang="zh-CN" sz="2200" baseline="0" dirty="0">
                <a:solidFill>
                  <a:srgbClr val="00297C"/>
                </a:solidFill>
              </a:rPr>
              <a:t>/* </a:t>
            </a:r>
            <a:r>
              <a:rPr lang="zh-CN" altLang="en-US" sz="2200" dirty="0" smtClean="0">
                <a:solidFill>
                  <a:srgbClr val="00297C"/>
                </a:solidFill>
                <a:latin typeface="宋体" charset="-122"/>
                <a:ea typeface="幼圆" pitchFamily="49" charset="-122"/>
              </a:rPr>
              <a:t>将链表新头</a:t>
            </a:r>
            <a:r>
              <a:rPr lang="zh-CN" altLang="en-US" sz="2200" baseline="0" dirty="0" smtClean="0">
                <a:solidFill>
                  <a:srgbClr val="00297C"/>
                </a:solidFill>
                <a:latin typeface="宋体" charset="-122"/>
                <a:ea typeface="幼圆" pitchFamily="49" charset="-122"/>
              </a:rPr>
              <a:t>指针返回</a:t>
            </a:r>
            <a:r>
              <a:rPr lang="zh-CN" altLang="en-US" sz="2200" baseline="0" dirty="0" smtClean="0">
                <a:solidFill>
                  <a:srgbClr val="00297C"/>
                </a:solidFill>
              </a:rPr>
              <a:t> </a:t>
            </a:r>
            <a:r>
              <a:rPr lang="zh-CN" altLang="en-US" sz="2200" baseline="0" dirty="0">
                <a:solidFill>
                  <a:srgbClr val="00297C"/>
                </a:solidFill>
              </a:rPr>
              <a:t>*</a:t>
            </a:r>
            <a:r>
              <a:rPr lang="zh-CN" altLang="zh-CN" sz="2200" baseline="0" dirty="0">
                <a:solidFill>
                  <a:srgbClr val="00297C"/>
                </a:solidFill>
              </a:rPr>
              <a:t>/ </a:t>
            </a:r>
            <a:endParaRPr lang="zh-CN" altLang="en-US" sz="2200" baseline="0" dirty="0">
              <a:solidFill>
                <a:srgbClr val="00297C"/>
              </a:solidFill>
            </a:endParaRPr>
          </a:p>
        </p:txBody>
      </p:sp>
      <p:sp>
        <p:nvSpPr>
          <p:cNvPr id="541709" name="Rectangle 13"/>
          <p:cNvSpPr>
            <a:spLocks noChangeArrowheads="1"/>
          </p:cNvSpPr>
          <p:nvPr/>
        </p:nvSpPr>
        <p:spPr bwMode="auto">
          <a:xfrm>
            <a:off x="0" y="1268760"/>
            <a:ext cx="8915400" cy="3179762"/>
          </a:xfrm>
          <a:prstGeom prst="rect">
            <a:avLst/>
          </a:prstGeom>
          <a:noFill/>
          <a:ln w="12700" cap="sq">
            <a:noFill/>
            <a:miter lim="800000"/>
            <a:headEnd/>
            <a:tailEnd/>
          </a:ln>
        </p:spPr>
        <p:txBody>
          <a:bodyPr>
            <a:spAutoFit/>
          </a:bodyPr>
          <a:lstStyle/>
          <a:p>
            <a:pPr lvl="2" fontAlgn="base">
              <a:lnSpc>
                <a:spcPct val="90000"/>
              </a:lnSpc>
              <a:spcBef>
                <a:spcPct val="5000"/>
              </a:spcBef>
            </a:pPr>
            <a:r>
              <a:rPr lang="en-US" altLang="zh-CN" sz="2500" dirty="0" err="1" smtClean="0">
                <a:solidFill>
                  <a:srgbClr val="00297C"/>
                </a:solidFill>
              </a:rPr>
              <a:t>Nodeptr</a:t>
            </a:r>
            <a:r>
              <a:rPr lang="en-US" altLang="zh-CN" sz="2500" dirty="0" smtClean="0">
                <a:solidFill>
                  <a:srgbClr val="00297C"/>
                </a:solidFill>
              </a:rPr>
              <a:t> </a:t>
            </a:r>
            <a:r>
              <a:rPr lang="en-US" altLang="zh-CN" sz="2500" dirty="0" err="1" smtClean="0">
                <a:solidFill>
                  <a:srgbClr val="00297C"/>
                </a:solidFill>
              </a:rPr>
              <a:t>insertFirst</a:t>
            </a:r>
            <a:r>
              <a:rPr lang="en-US" altLang="zh-CN" sz="2500" baseline="0" dirty="0" smtClean="0">
                <a:solidFill>
                  <a:srgbClr val="00297C"/>
                </a:solidFill>
              </a:rPr>
              <a:t>( </a:t>
            </a:r>
            <a:r>
              <a:rPr lang="en-US" altLang="zh-CN" sz="2500" dirty="0" err="1" smtClean="0">
                <a:solidFill>
                  <a:srgbClr val="00297C"/>
                </a:solidFill>
              </a:rPr>
              <a:t>Nodeptr</a:t>
            </a:r>
            <a:r>
              <a:rPr lang="en-US" altLang="zh-CN" sz="2500" dirty="0" smtClean="0">
                <a:solidFill>
                  <a:srgbClr val="00297C"/>
                </a:solidFill>
              </a:rPr>
              <a:t> </a:t>
            </a:r>
            <a:r>
              <a:rPr lang="en-US" altLang="zh-CN" sz="2500" baseline="0" dirty="0" smtClean="0">
                <a:solidFill>
                  <a:srgbClr val="00297C"/>
                </a:solidFill>
              </a:rPr>
              <a:t>list</a:t>
            </a:r>
            <a:r>
              <a:rPr lang="en-US" altLang="zh-CN" sz="2500" baseline="0" dirty="0">
                <a:solidFill>
                  <a:srgbClr val="00297C"/>
                </a:solidFill>
              </a:rPr>
              <a:t>, </a:t>
            </a:r>
            <a:r>
              <a:rPr lang="en-US" altLang="zh-CN" sz="2500" baseline="0" dirty="0" err="1">
                <a:solidFill>
                  <a:srgbClr val="00297C"/>
                </a:solidFill>
              </a:rPr>
              <a:t>ElemType</a:t>
            </a:r>
            <a:r>
              <a:rPr lang="en-US" altLang="zh-CN" sz="2500" baseline="0" dirty="0">
                <a:solidFill>
                  <a:srgbClr val="00297C"/>
                </a:solidFill>
              </a:rPr>
              <a:t> item )</a:t>
            </a:r>
          </a:p>
          <a:p>
            <a:pPr lvl="2" fontAlgn="base">
              <a:lnSpc>
                <a:spcPct val="90000"/>
              </a:lnSpc>
              <a:spcBef>
                <a:spcPct val="5000"/>
              </a:spcBef>
            </a:pPr>
            <a:r>
              <a:rPr lang="en-US" altLang="zh-CN" sz="2600" baseline="0" dirty="0">
                <a:solidFill>
                  <a:srgbClr val="00297C"/>
                </a:solidFill>
              </a:rPr>
              <a:t>{</a:t>
            </a:r>
          </a:p>
          <a:p>
            <a:pPr lvl="2" fontAlgn="base">
              <a:lnSpc>
                <a:spcPct val="90000"/>
              </a:lnSpc>
              <a:spcBef>
                <a:spcPct val="5000"/>
              </a:spcBef>
              <a:spcAft>
                <a:spcPct val="25000"/>
              </a:spcAft>
            </a:pPr>
            <a:r>
              <a:rPr lang="en-US" altLang="zh-CN" sz="2200" baseline="0" dirty="0">
                <a:solidFill>
                  <a:srgbClr val="00297C"/>
                </a:solidFill>
                <a:latin typeface="宋体" charset="-122"/>
              </a:rPr>
              <a:t>    </a:t>
            </a:r>
            <a:r>
              <a:rPr lang="en-US" altLang="zh-CN" sz="2200" baseline="0" dirty="0">
                <a:solidFill>
                  <a:srgbClr val="00297C"/>
                </a:solidFill>
              </a:rPr>
              <a:t>/*</a:t>
            </a:r>
            <a:r>
              <a:rPr lang="en-US" altLang="zh-CN" sz="2200" baseline="0" dirty="0">
                <a:solidFill>
                  <a:srgbClr val="00297C"/>
                </a:solidFill>
                <a:latin typeface="宋体" charset="-122"/>
              </a:rPr>
              <a:t> </a:t>
            </a:r>
            <a:r>
              <a:rPr lang="en-US" altLang="zh-CN" sz="2200" baseline="0" dirty="0">
                <a:solidFill>
                  <a:srgbClr val="00297C"/>
                </a:solidFill>
              </a:rPr>
              <a:t>list</a:t>
            </a:r>
            <a:r>
              <a:rPr lang="zh-CN" altLang="en-US" sz="2200" baseline="0" dirty="0">
                <a:solidFill>
                  <a:srgbClr val="00297C"/>
                </a:solidFill>
                <a:latin typeface="宋体" charset="-122"/>
                <a:ea typeface="幼圆" pitchFamily="49" charset="-122"/>
              </a:rPr>
              <a:t>指向链表第一个链结点</a:t>
            </a:r>
            <a:r>
              <a:rPr lang="zh-CN" altLang="en-US" sz="2200" baseline="0" dirty="0">
                <a:solidFill>
                  <a:srgbClr val="00297C"/>
                </a:solidFill>
                <a:latin typeface="宋体" charset="-122"/>
              </a:rPr>
              <a:t> *</a:t>
            </a:r>
            <a:r>
              <a:rPr lang="zh-CN" altLang="zh-CN" sz="2200" baseline="0" dirty="0">
                <a:solidFill>
                  <a:srgbClr val="00297C"/>
                </a:solidFill>
              </a:rPr>
              <a:t>/</a:t>
            </a:r>
            <a:r>
              <a:rPr lang="zh-CN" altLang="zh-CN" sz="2600" baseline="0" dirty="0">
                <a:solidFill>
                  <a:srgbClr val="00297C"/>
                </a:solidFill>
              </a:rPr>
              <a:t> </a:t>
            </a: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r>
              <a:rPr lang="en-US" altLang="zh-CN" sz="2600" baseline="0" dirty="0">
                <a:solidFill>
                  <a:srgbClr val="00297C"/>
                </a:solidFill>
              </a:rPr>
              <a:t>}</a:t>
            </a:r>
            <a:endParaRPr lang="zh-CN" altLang="en-US" sz="2600" baseline="0" dirty="0">
              <a:solidFill>
                <a:srgbClr val="00297C"/>
              </a:solidFill>
            </a:endParaRPr>
          </a:p>
        </p:txBody>
      </p:sp>
      <p:grpSp>
        <p:nvGrpSpPr>
          <p:cNvPr id="5" name="Group 14"/>
          <p:cNvGrpSpPr>
            <a:grpSpLocks/>
          </p:cNvGrpSpPr>
          <p:nvPr/>
        </p:nvGrpSpPr>
        <p:grpSpPr bwMode="auto">
          <a:xfrm>
            <a:off x="5580112" y="5373216"/>
            <a:ext cx="3141662" cy="579437"/>
            <a:chOff x="3033" y="3064"/>
            <a:chExt cx="1979" cy="365"/>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57975">
              <a:off x="3152" y="3099"/>
              <a:ext cx="1860" cy="33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dirty="0">
                  <a:solidFill>
                    <a:srgbClr val="FF3300"/>
                  </a:solidFill>
                  <a:latin typeface="黑体" pitchFamily="2" charset="-122"/>
                  <a:ea typeface="黑体" pitchFamily="2" charset="-122"/>
                </a:rPr>
                <a:t>时间复杂度：</a:t>
              </a:r>
              <a:endParaRPr lang="zh-CN" altLang="en-US" sz="3200" baseline="0" dirty="0">
                <a:solidFill>
                  <a:srgbClr val="FF3300"/>
                </a:solidFill>
                <a:ea typeface="黑体" pitchFamily="2" charset="-122"/>
              </a:endParaRPr>
            </a:p>
          </p:txBody>
        </p:sp>
      </p:grpSp>
      <p:grpSp>
        <p:nvGrpSpPr>
          <p:cNvPr id="6" name="Group 27"/>
          <p:cNvGrpSpPr>
            <a:grpSpLocks/>
          </p:cNvGrpSpPr>
          <p:nvPr/>
        </p:nvGrpSpPr>
        <p:grpSpPr bwMode="auto">
          <a:xfrm>
            <a:off x="1058863" y="5265738"/>
            <a:ext cx="5600700" cy="1349375"/>
            <a:chOff x="486" y="3317"/>
            <a:chExt cx="3528" cy="850"/>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06" y="369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930" y="3745"/>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6406" name="Rectangle 45"/>
            <p:cNvSpPr>
              <a:spLocks noChangeArrowheads="1"/>
            </p:cNvSpPr>
            <p:nvPr/>
          </p:nvSpPr>
          <p:spPr bwMode="auto">
            <a:xfrm>
              <a:off x="486" y="3317"/>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192" cy="221"/>
            </a:xfrm>
            <a:prstGeom prst="rect">
              <a:avLst/>
            </a:prstGeom>
            <a:noFill/>
            <a:ln w="12700" cap="sq">
              <a:noFill/>
              <a:miter lim="800000"/>
              <a:headEnd/>
              <a:tailEnd/>
            </a:ln>
          </p:spPr>
          <p:txBody>
            <a:bodyPr wrap="none">
              <a:spAutoFit/>
            </a:bodyPr>
            <a:lstStyle/>
            <a:p>
              <a:pPr>
                <a:spcBef>
                  <a:spcPct val="0"/>
                </a:spcBef>
              </a:pPr>
              <a:r>
                <a:rPr lang="en-US" altLang="zh-CN" sz="26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7884368" y="5373216"/>
            <a:ext cx="857927" cy="584775"/>
          </a:xfrm>
          <a:prstGeom prst="rect">
            <a:avLst/>
          </a:prstGeom>
          <a:noFill/>
          <a:ln w="9525">
            <a:noFill/>
            <a:miter lim="800000"/>
            <a:headEnd/>
            <a:tailEnd/>
          </a:ln>
        </p:spPr>
        <p:txBody>
          <a:bodyPr wrap="none">
            <a:spAutoFit/>
          </a:bodyPr>
          <a:lstStyle/>
          <a:p>
            <a:r>
              <a:rPr lang="en-US" altLang="zh-CN" sz="3200" b="1" baseline="0" dirty="0">
                <a:solidFill>
                  <a:srgbClr val="FF3300"/>
                </a:solidFill>
                <a:ea typeface="黑体" pitchFamily="2" charset="-122"/>
              </a:rPr>
              <a:t>O(1)</a:t>
            </a:r>
            <a:endParaRPr lang="zh-CN" altLang="en-US" sz="3200" b="1" baseline="0" dirty="0">
              <a:solidFill>
                <a:srgbClr val="FF3300"/>
              </a:solidFill>
              <a:ea typeface="黑体" pitchFamily="2" charset="-122"/>
            </a:endParaRPr>
          </a:p>
        </p:txBody>
      </p:sp>
      <p:sp>
        <p:nvSpPr>
          <p:cNvPr id="40" name="TextBox 39"/>
          <p:cNvSpPr txBox="1"/>
          <p:nvPr/>
        </p:nvSpPr>
        <p:spPr>
          <a:xfrm>
            <a:off x="4644008" y="4437112"/>
            <a:ext cx="4680520"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smtClean="0">
                <a:latin typeface="楷体" pitchFamily="49" charset="-122"/>
                <a:ea typeface="楷体" pitchFamily="49" charset="-122"/>
              </a:rPr>
              <a:t>应使用如下方式调用</a:t>
            </a:r>
            <a:r>
              <a:rPr lang="en-US" altLang="zh-CN" dirty="0" err="1" smtClean="0">
                <a:latin typeface="楷体" pitchFamily="49" charset="-122"/>
                <a:ea typeface="楷体" pitchFamily="49" charset="-122"/>
              </a:rPr>
              <a:t>insertFisrt</a:t>
            </a:r>
            <a:r>
              <a:rPr lang="zh-CN" altLang="en-US" dirty="0" smtClean="0">
                <a:latin typeface="楷体" pitchFamily="49" charset="-122"/>
                <a:ea typeface="楷体" pitchFamily="49" charset="-122"/>
              </a:rPr>
              <a:t>函数：</a:t>
            </a:r>
            <a:endParaRPr lang="en-US" altLang="zh-CN" dirty="0" smtClean="0">
              <a:latin typeface="楷体" pitchFamily="49" charset="-122"/>
              <a:ea typeface="楷体" pitchFamily="49" charset="-122"/>
            </a:endParaRPr>
          </a:p>
          <a:p>
            <a:r>
              <a:rPr lang="en-US" altLang="zh-CN" b="1" dirty="0" smtClean="0">
                <a:solidFill>
                  <a:srgbClr val="7030A0"/>
                </a:solidFill>
              </a:rPr>
              <a:t>        list = </a:t>
            </a:r>
            <a:r>
              <a:rPr lang="en-US" altLang="zh-CN" b="1" dirty="0" err="1" smtClean="0">
                <a:solidFill>
                  <a:srgbClr val="7030A0"/>
                </a:solidFill>
              </a:rPr>
              <a:t>insertFirst</a:t>
            </a:r>
            <a:r>
              <a:rPr lang="en-US" altLang="zh-CN" b="1" dirty="0" smtClean="0">
                <a:solidFill>
                  <a:srgbClr val="7030A0"/>
                </a:solidFill>
              </a:rPr>
              <a:t>(list, item);</a:t>
            </a: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654050" y="2590800"/>
            <a:ext cx="7499350" cy="1219200"/>
            <a:chOff x="412" y="1776"/>
            <a:chExt cx="4724" cy="768"/>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44" y="2190"/>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sp>
          <p:nvSpPr>
            <p:cNvPr id="17442" name="Rectangle 27"/>
            <p:cNvSpPr>
              <a:spLocks noChangeArrowheads="1"/>
            </p:cNvSpPr>
            <p:nvPr/>
          </p:nvSpPr>
          <p:spPr bwMode="auto">
            <a:xfrm>
              <a:off x="3951" y="2208"/>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43" y="1905"/>
              <a:ext cx="234" cy="368"/>
            </a:xfrm>
            <a:prstGeom prst="rect">
              <a:avLst/>
            </a:prstGeom>
            <a:noFill/>
            <a:ln w="12700" cap="sq">
              <a:noFill/>
              <a:miter lim="800000"/>
              <a:headEnd/>
              <a:tailEnd/>
            </a:ln>
          </p:spPr>
          <p:txBody>
            <a:bodyPr wrap="none">
              <a:spAutoFit/>
            </a:bodyPr>
            <a:lstStyle/>
            <a:p>
              <a:pPr algn="ctr"/>
              <a:r>
                <a:rPr lang="en-US" altLang="zh-CN" sz="3200" dirty="0" smtClean="0">
                  <a:solidFill>
                    <a:schemeClr val="accent2"/>
                  </a:solidFill>
                </a:rPr>
                <a:t>p</a:t>
              </a:r>
              <a:endParaRPr lang="en-US" altLang="zh-CN" sz="3200" dirty="0">
                <a:solidFill>
                  <a:schemeClr val="accent2"/>
                </a:solidFill>
              </a:endParaRPr>
            </a:p>
          </p:txBody>
        </p:sp>
        <p:sp>
          <p:nvSpPr>
            <p:cNvPr id="17445" name="Text Box 33"/>
            <p:cNvSpPr txBox="1">
              <a:spLocks noChangeArrowheads="1"/>
            </p:cNvSpPr>
            <p:nvPr/>
          </p:nvSpPr>
          <p:spPr bwMode="auto">
            <a:xfrm>
              <a:off x="412" y="1776"/>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4281488" y="4419600"/>
            <a:ext cx="941387" cy="889000"/>
            <a:chOff x="2697" y="2928"/>
            <a:chExt cx="593" cy="560"/>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697" y="3120"/>
              <a:ext cx="234" cy="368"/>
            </a:xfrm>
            <a:prstGeom prst="rect">
              <a:avLst/>
            </a:prstGeom>
            <a:noFill/>
            <a:ln w="12700" cap="sq">
              <a:noFill/>
              <a:miter lim="800000"/>
              <a:headEnd/>
              <a:tailEnd/>
            </a:ln>
          </p:spPr>
          <p:txBody>
            <a:bodyPr wrap="none">
              <a:spAutoFit/>
            </a:bodyPr>
            <a:lstStyle/>
            <a:p>
              <a:pPr algn="ctr"/>
              <a:r>
                <a:rPr lang="en-US" altLang="zh-CN" sz="3200" dirty="0" smtClean="0">
                  <a:solidFill>
                    <a:schemeClr val="accent2"/>
                  </a:solidFill>
                </a:rPr>
                <a:t>q</a:t>
              </a:r>
              <a:endParaRPr lang="en-US" altLang="zh-CN" sz="3200" dirty="0">
                <a:solidFill>
                  <a:schemeClr val="accent2"/>
                </a:solidFill>
              </a:endParaRPr>
            </a:p>
          </p:txBody>
        </p:sp>
      </p:grpSp>
      <p:sp>
        <p:nvSpPr>
          <p:cNvPr id="321603" name="Rectangle 67"/>
          <p:cNvSpPr>
            <a:spLocks noChangeArrowheads="1"/>
          </p:cNvSpPr>
          <p:nvPr/>
        </p:nvSpPr>
        <p:spPr bwMode="auto">
          <a:xfrm>
            <a:off x="4279900" y="4402138"/>
            <a:ext cx="688975" cy="412750"/>
          </a:xfrm>
          <a:prstGeom prst="rect">
            <a:avLst/>
          </a:prstGeom>
          <a:noFill/>
          <a:ln w="12700" cap="sq">
            <a:noFill/>
            <a:miter lim="800000"/>
            <a:headEnd/>
            <a:tailEnd/>
          </a:ln>
        </p:spPr>
        <p:txBody>
          <a:bodyPr wrap="none">
            <a:spAutoFit/>
          </a:bodyPr>
          <a:lstStyle/>
          <a:p>
            <a:r>
              <a:rPr lang="en-US" altLang="zh-CN" sz="3200">
                <a:solidFill>
                  <a:srgbClr val="000099"/>
                </a:solidFill>
              </a:rPr>
              <a:t>item</a:t>
            </a:r>
          </a:p>
        </p:txBody>
      </p:sp>
      <p:sp>
        <p:nvSpPr>
          <p:cNvPr id="321605" name="Line 69"/>
          <p:cNvSpPr>
            <a:spLocks noChangeShapeType="1"/>
          </p:cNvSpPr>
          <p:nvPr/>
        </p:nvSpPr>
        <p:spPr bwMode="auto">
          <a:xfrm flipV="1">
            <a:off x="5029200" y="3810000"/>
            <a:ext cx="152400" cy="762000"/>
          </a:xfrm>
          <a:prstGeom prst="line">
            <a:avLst/>
          </a:prstGeom>
          <a:noFill/>
          <a:ln w="31750" cap="sq">
            <a:solidFill>
              <a:srgbClr val="FF00FF"/>
            </a:solidFill>
            <a:round/>
            <a:headEnd/>
            <a:tailEnd type="triangle" w="med" len="med"/>
          </a:ln>
        </p:spPr>
        <p:txBody>
          <a:bodyPr wrap="none" anchor="ctr"/>
          <a:lstStyle/>
          <a:p>
            <a:endParaRPr lang="zh-CN" altLang="en-US"/>
          </a:p>
        </p:txBody>
      </p:sp>
      <p:sp>
        <p:nvSpPr>
          <p:cNvPr id="321606" name="Line 70"/>
          <p:cNvSpPr>
            <a:spLocks noChangeShapeType="1"/>
          </p:cNvSpPr>
          <p:nvPr/>
        </p:nvSpPr>
        <p:spPr bwMode="auto">
          <a:xfrm>
            <a:off x="4237038" y="3581400"/>
            <a:ext cx="685800" cy="0"/>
          </a:xfrm>
          <a:prstGeom prst="line">
            <a:avLst/>
          </a:prstGeom>
          <a:noFill/>
          <a:ln w="41275" cap="sq">
            <a:solidFill>
              <a:srgbClr val="FFFFFF"/>
            </a:solidFill>
            <a:round/>
            <a:headEnd/>
            <a:tailEnd type="triangle" w="med" len="med"/>
          </a:ln>
        </p:spPr>
        <p:txBody>
          <a:bodyPr wrap="none" anchor="ctr"/>
          <a:lstStyle/>
          <a:p>
            <a:endParaRPr lang="zh-CN" altLang="en-US"/>
          </a:p>
        </p:txBody>
      </p:sp>
      <p:sp>
        <p:nvSpPr>
          <p:cNvPr id="321608" name="Line 72"/>
          <p:cNvSpPr>
            <a:spLocks noChangeShapeType="1"/>
          </p:cNvSpPr>
          <p:nvPr/>
        </p:nvSpPr>
        <p:spPr bwMode="auto">
          <a:xfrm>
            <a:off x="4249738" y="3616325"/>
            <a:ext cx="304800" cy="762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10" name="Group 106"/>
          <p:cNvGrpSpPr>
            <a:grpSpLocks/>
          </p:cNvGrpSpPr>
          <p:nvPr/>
        </p:nvGrpSpPr>
        <p:grpSpPr bwMode="auto">
          <a:xfrm>
            <a:off x="5867400" y="4652963"/>
            <a:ext cx="3124200" cy="593725"/>
            <a:chOff x="3648" y="2938"/>
            <a:chExt cx="1968" cy="37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2600" b="0"/>
            </a:p>
          </p:txBody>
        </p:sp>
        <p:sp>
          <p:nvSpPr>
            <p:cNvPr id="17427" name="Rectangle 74"/>
            <p:cNvSpPr>
              <a:spLocks noChangeArrowheads="1"/>
            </p:cNvSpPr>
            <p:nvPr/>
          </p:nvSpPr>
          <p:spPr bwMode="auto">
            <a:xfrm>
              <a:off x="3669" y="2955"/>
              <a:ext cx="1947"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q</a:t>
              </a:r>
              <a:r>
                <a:rPr kumimoji="1" lang="en-US" altLang="zh-CN" sz="2800" baseline="0" dirty="0" smtClean="0">
                  <a:solidFill>
                    <a:srgbClr val="FF3300"/>
                  </a:solidFill>
                  <a:latin typeface="宋体" charset="-122"/>
                  <a:ea typeface="宋体" charset="-122"/>
                </a:rPr>
                <a:t>-</a:t>
              </a:r>
              <a:r>
                <a:rPr kumimoji="1" lang="en-US" altLang="zh-CN" sz="2800" baseline="0" dirty="0" smtClean="0">
                  <a:solidFill>
                    <a:srgbClr val="FF3300"/>
                  </a:solidFill>
                  <a:ea typeface="黑体" pitchFamily="2" charset="-122"/>
                </a:rPr>
                <a:t>&gt;link=p</a:t>
              </a:r>
              <a:r>
                <a:rPr kumimoji="1" lang="en-US" altLang="zh-CN" sz="2800" baseline="0" dirty="0" smtClean="0">
                  <a:solidFill>
                    <a:srgbClr val="FF3300"/>
                  </a:solidFill>
                  <a:latin typeface="宋体" charset="-122"/>
                  <a:ea typeface="宋体" charset="-122"/>
                </a:rPr>
                <a:t>-</a:t>
              </a:r>
              <a:r>
                <a:rPr kumimoji="1" lang="en-US" altLang="zh-CN" sz="2800" baseline="0" dirty="0" smtClean="0">
                  <a:solidFill>
                    <a:srgbClr val="FF3300"/>
                  </a:solidFill>
                  <a:ea typeface="黑体" pitchFamily="2" charset="-122"/>
                </a:rPr>
                <a:t>&gt;</a:t>
              </a:r>
              <a:r>
                <a:rPr kumimoji="1" lang="en-US" altLang="zh-CN" sz="2800" baseline="0" dirty="0">
                  <a:solidFill>
                    <a:srgbClr val="FF3300"/>
                  </a:solidFill>
                  <a:ea typeface="黑体" pitchFamily="2" charset="-122"/>
                  <a:sym typeface="Symbol" pitchFamily="18" charset="2"/>
                </a:rPr>
                <a:t>link;</a:t>
              </a:r>
              <a:endParaRPr kumimoji="1" lang="en-US" altLang="zh-CN" sz="2800" baseline="0" dirty="0">
                <a:solidFill>
                  <a:srgbClr val="FF3300"/>
                </a:solidFill>
                <a:ea typeface="黑体" pitchFamily="2" charset="-122"/>
              </a:endParaRPr>
            </a:p>
          </p:txBody>
        </p:sp>
      </p:grpSp>
      <p:grpSp>
        <p:nvGrpSpPr>
          <p:cNvPr id="11" name="Group 105"/>
          <p:cNvGrpSpPr>
            <a:grpSpLocks/>
          </p:cNvGrpSpPr>
          <p:nvPr/>
        </p:nvGrpSpPr>
        <p:grpSpPr bwMode="auto">
          <a:xfrm>
            <a:off x="1692275" y="4629150"/>
            <a:ext cx="2057400" cy="552450"/>
            <a:chOff x="1152" y="2916"/>
            <a:chExt cx="1296" cy="348"/>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2600" b="0"/>
            </a:p>
          </p:txBody>
        </p:sp>
        <p:sp>
          <p:nvSpPr>
            <p:cNvPr id="17425" name="Rectangle 77"/>
            <p:cNvSpPr>
              <a:spLocks noChangeArrowheads="1"/>
            </p:cNvSpPr>
            <p:nvPr/>
          </p:nvSpPr>
          <p:spPr bwMode="auto">
            <a:xfrm>
              <a:off x="1164" y="2916"/>
              <a:ext cx="1284"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p</a:t>
              </a:r>
              <a:r>
                <a:rPr kumimoji="1" lang="en-US" altLang="zh-CN" sz="2800" baseline="0" dirty="0" smtClean="0">
                  <a:solidFill>
                    <a:srgbClr val="FF3300"/>
                  </a:solidFill>
                  <a:latin typeface="宋体" charset="-122"/>
                  <a:ea typeface="宋体" charset="-122"/>
                </a:rPr>
                <a:t>-</a:t>
              </a:r>
              <a:r>
                <a:rPr kumimoji="1" lang="en-US" altLang="zh-CN" sz="2800" baseline="0" dirty="0" smtClean="0">
                  <a:solidFill>
                    <a:srgbClr val="FF3300"/>
                  </a:solidFill>
                  <a:ea typeface="黑体" pitchFamily="2" charset="-122"/>
                </a:rPr>
                <a:t>&gt;link</a:t>
              </a:r>
              <a:r>
                <a:rPr kumimoji="1" lang="en-US" altLang="zh-CN" sz="2800" baseline="0" dirty="0" smtClean="0">
                  <a:solidFill>
                    <a:srgbClr val="FF3300"/>
                  </a:solidFill>
                  <a:ea typeface="黑体" pitchFamily="2" charset="-122"/>
                  <a:sym typeface="Symbol" pitchFamily="18" charset="2"/>
                </a:rPr>
                <a:t>=q;</a:t>
              </a:r>
              <a:endParaRPr kumimoji="1" lang="en-US" altLang="zh-CN" sz="2800" baseline="0" dirty="0">
                <a:solidFill>
                  <a:srgbClr val="FF3300"/>
                </a:solidFill>
                <a:ea typeface="黑体" pitchFamily="2" charset="-122"/>
              </a:endParaRPr>
            </a:p>
          </p:txBody>
        </p:sp>
      </p:grpSp>
      <p:grpSp>
        <p:nvGrpSpPr>
          <p:cNvPr id="12" name="Group 107"/>
          <p:cNvGrpSpPr>
            <a:grpSpLocks/>
          </p:cNvGrpSpPr>
          <p:nvPr/>
        </p:nvGrpSpPr>
        <p:grpSpPr bwMode="auto">
          <a:xfrm>
            <a:off x="514350" y="361950"/>
            <a:ext cx="7513638" cy="990600"/>
            <a:chOff x="324" y="228"/>
            <a:chExt cx="4733" cy="624"/>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48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4 .</a:t>
              </a:r>
              <a:r>
                <a:rPr kumimoji="1" lang="zh-CN" altLang="en-US" sz="2800" baseline="0" dirty="0">
                  <a:solidFill>
                    <a:schemeClr val="accent2"/>
                  </a:solidFill>
                  <a:latin typeface="黑体" pitchFamily="2" charset="-122"/>
                  <a:ea typeface="黑体" pitchFamily="2" charset="-122"/>
                </a:rPr>
                <a:t> 在线性链表中由指针</a:t>
              </a:r>
              <a:r>
                <a:rPr kumimoji="1" lang="en-US" altLang="zh-CN" sz="2800" baseline="0" dirty="0">
                  <a:solidFill>
                    <a:schemeClr val="accent2"/>
                  </a:solidFill>
                  <a:ea typeface="黑体" pitchFamily="2" charset="-122"/>
                </a:rPr>
                <a:t>q </a:t>
              </a:r>
              <a:r>
                <a:rPr kumimoji="1" lang="zh-CN" altLang="en-US" sz="2800" baseline="0" dirty="0">
                  <a:solidFill>
                    <a:schemeClr val="accent2"/>
                  </a:solidFill>
                  <a:latin typeface="黑体" pitchFamily="2" charset="-122"/>
                  <a:ea typeface="黑体" pitchFamily="2" charset="-122"/>
                </a:rPr>
                <a:t>指的链结点之后</a:t>
              </a:r>
              <a:br>
                <a:rPr kumimoji="1" lang="zh-CN" altLang="en-US" sz="2800" baseline="0" dirty="0">
                  <a:solidFill>
                    <a:schemeClr val="accent2"/>
                  </a:solidFill>
                  <a:latin typeface="黑体" pitchFamily="2" charset="-122"/>
                  <a:ea typeface="黑体" pitchFamily="2" charset="-122"/>
                </a:rPr>
              </a:br>
              <a:r>
                <a:rPr kumimoji="1" lang="zh-CN" altLang="en-US" sz="2800" baseline="0" dirty="0">
                  <a:solidFill>
                    <a:schemeClr val="accent2"/>
                  </a:solidFill>
                  <a:latin typeface="黑体" pitchFamily="2" charset="-122"/>
                  <a:ea typeface="黑体" pitchFamily="2" charset="-122"/>
                </a:rPr>
                <a:t>    插入一个</a:t>
              </a:r>
              <a:r>
                <a:rPr kumimoji="1" lang="zh-CN" altLang="en-US" sz="2800" baseline="0" dirty="0" smtClean="0">
                  <a:solidFill>
                    <a:schemeClr val="accent2"/>
                  </a:solidFill>
                  <a:latin typeface="黑体" pitchFamily="2" charset="-122"/>
                  <a:ea typeface="黑体" pitchFamily="2" charset="-122"/>
                </a:rPr>
                <a:t>数据</a:t>
              </a:r>
              <a:r>
                <a:rPr kumimoji="1" lang="zh-CN" altLang="en-US" sz="2800" dirty="0" smtClean="0">
                  <a:solidFill>
                    <a:schemeClr val="accent2"/>
                  </a:solidFill>
                  <a:latin typeface="黑体" pitchFamily="2" charset="-122"/>
                  <a:ea typeface="黑体" pitchFamily="2" charset="-122"/>
                </a:rPr>
                <a:t>项</a:t>
              </a:r>
              <a:r>
                <a:rPr kumimoji="1" lang="zh-CN" altLang="en-US" sz="2800" baseline="0" dirty="0" smtClean="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 </a:t>
              </a:r>
              <a:r>
                <a:rPr kumimoji="1" lang="zh-CN" altLang="en-US" sz="2800" baseline="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609600" y="1752600"/>
            <a:ext cx="2019300" cy="666750"/>
            <a:chOff x="2400" y="1260"/>
            <a:chExt cx="1272" cy="420"/>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368"/>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2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608"/>
                                        </p:tgtEl>
                                        <p:attrNameLst>
                                          <p:attrName>style.visibility</p:attrName>
                                        </p:attrNameLst>
                                      </p:cBhvr>
                                      <p:to>
                                        <p:strVal val="visible"/>
                                      </p:to>
                                    </p:set>
                                    <p:animEffect transition="in" filter="wipe(up)">
                                      <p:cBhvr>
                                        <p:cTn id="30" dur="500"/>
                                        <p:tgtEl>
                                          <p:spTgt spid="3216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21606"/>
                                        </p:tgtEl>
                                        <p:attrNameLst>
                                          <p:attrName>style.visibility</p:attrName>
                                        </p:attrNameLst>
                                      </p:cBhvr>
                                      <p:to>
                                        <p:strVal val="visible"/>
                                      </p:to>
                                    </p:set>
                                    <p:animEffect transition="in" filter="dissolve">
                                      <p:cBhvr>
                                        <p:cTn id="40"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381000" y="735013"/>
            <a:ext cx="8305800" cy="5257800"/>
          </a:xfrm>
          <a:prstGeom prst="rect">
            <a:avLst/>
          </a:prstGeom>
          <a:solidFill>
            <a:srgbClr val="CCFFFF"/>
          </a:solidFill>
          <a:ln w="9525">
            <a:noFill/>
            <a:miter lim="800000"/>
            <a:headEnd/>
            <a:tailEnd/>
          </a:ln>
          <a:effectLst>
            <a:outerShdw dist="224686" dir="2562563" algn="ctr" rotWithShape="0">
              <a:srgbClr val="B2B2B2"/>
            </a:outerShdw>
          </a:effectLst>
        </p:spPr>
        <p:txBody>
          <a:bodyPr wrap="none" anchor="ctr"/>
          <a:lstStyle/>
          <a:p>
            <a:endParaRPr lang="zh-CN" altLang="en-US"/>
          </a:p>
        </p:txBody>
      </p:sp>
      <p:grpSp>
        <p:nvGrpSpPr>
          <p:cNvPr id="2" name="Group 35"/>
          <p:cNvGrpSpPr>
            <a:grpSpLocks/>
          </p:cNvGrpSpPr>
          <p:nvPr/>
        </p:nvGrpSpPr>
        <p:grpSpPr bwMode="auto">
          <a:xfrm>
            <a:off x="304800" y="60325"/>
            <a:ext cx="2057400" cy="1136650"/>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grpSp>
        <p:nvGrpSpPr>
          <p:cNvPr id="3" name="Group 18"/>
          <p:cNvGrpSpPr>
            <a:grpSpLocks/>
          </p:cNvGrpSpPr>
          <p:nvPr/>
        </p:nvGrpSpPr>
        <p:grpSpPr bwMode="auto">
          <a:xfrm>
            <a:off x="1200150" y="1720850"/>
            <a:ext cx="7467600" cy="1143000"/>
            <a:chOff x="756" y="1152"/>
            <a:chExt cx="4704" cy="720"/>
          </a:xfrm>
        </p:grpSpPr>
        <p:sp>
          <p:nvSpPr>
            <p:cNvPr id="18464" name="Rectangle 10"/>
            <p:cNvSpPr>
              <a:spLocks noChangeArrowheads="1"/>
            </p:cNvSpPr>
            <p:nvPr/>
          </p:nvSpPr>
          <p:spPr bwMode="auto">
            <a:xfrm>
              <a:off x="756" y="1388"/>
              <a:ext cx="4704" cy="484"/>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solidFill>
                    <a:srgbClr val="FF3300"/>
                  </a:solidFill>
                </a:rPr>
                <a:t>q</a:t>
              </a:r>
              <a:r>
                <a:rPr lang="en-US" altLang="zh-CN" sz="2600" baseline="0" dirty="0" smtClean="0">
                  <a:solidFill>
                    <a:srgbClr val="FF3300"/>
                  </a:solidFill>
                </a:rPr>
                <a:t>=(</a:t>
              </a:r>
              <a:r>
                <a:rPr lang="en-US" altLang="zh-CN" sz="2600" dirty="0" err="1" smtClean="0">
                  <a:solidFill>
                    <a:srgbClr val="FF3300"/>
                  </a:solidFill>
                </a:rPr>
                <a:t>Nodeptr</a:t>
              </a:r>
              <a:r>
                <a:rPr lang="en-US" altLang="zh-CN" sz="2600" baseline="0" dirty="0" smtClean="0">
                  <a:solidFill>
                    <a:srgbClr val="FF3300"/>
                  </a:solidFill>
                </a:rPr>
                <a:t>)</a:t>
              </a:r>
              <a:r>
                <a:rPr lang="en-US" altLang="zh-CN" sz="2600" baseline="0" dirty="0" err="1" smtClean="0">
                  <a:solidFill>
                    <a:srgbClr val="FF3300"/>
                  </a:solidFill>
                </a:rPr>
                <a:t>malloc</a:t>
              </a:r>
              <a:r>
                <a:rPr lang="en-US" altLang="zh-CN" sz="2600" baseline="0" dirty="0" smtClean="0">
                  <a:solidFill>
                    <a:srgbClr val="FF3300"/>
                  </a:solidFill>
                </a:rPr>
                <a:t>(</a:t>
              </a:r>
              <a:r>
                <a:rPr lang="en-US" altLang="zh-CN" sz="2600" baseline="0" dirty="0" err="1" smtClean="0">
                  <a:solidFill>
                    <a:srgbClr val="FF3300"/>
                  </a:solidFill>
                </a:rPr>
                <a:t>sizeof</a:t>
              </a:r>
              <a:r>
                <a:rPr lang="en-US" altLang="zh-CN" sz="2600" baseline="0" dirty="0" smtClean="0">
                  <a:solidFill>
                    <a:srgbClr val="FF3300"/>
                  </a:solidFill>
                </a:rPr>
                <a:t>(Node));</a:t>
              </a:r>
              <a:endParaRPr lang="zh-CN" altLang="en-US" sz="2200" baseline="0" dirty="0">
                <a:solidFill>
                  <a:srgbClr val="FF3300"/>
                </a:solidFill>
              </a:endParaRPr>
            </a:p>
            <a:p>
              <a:pPr fontAlgn="base">
                <a:lnSpc>
                  <a:spcPct val="85000"/>
                </a:lnSpc>
                <a:spcBef>
                  <a:spcPct val="0"/>
                </a:spcBef>
              </a:pPr>
              <a:r>
                <a:rPr lang="en-US" altLang="zh-CN" sz="2600" dirty="0">
                  <a:solidFill>
                    <a:srgbClr val="003399"/>
                  </a:solidFill>
                </a:rPr>
                <a:t>q</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a:t>
              </a:r>
              <a:r>
                <a:rPr lang="en-US" altLang="zh-CN" sz="2600" baseline="0" dirty="0">
                  <a:solidFill>
                    <a:srgbClr val="003399"/>
                  </a:solidFill>
                </a:rPr>
                <a:t>data=item;                 </a:t>
              </a:r>
              <a:r>
                <a:rPr lang="en-US" altLang="zh-CN" sz="2200" baseline="0" dirty="0">
                  <a:solidFill>
                    <a:srgbClr val="003399"/>
                  </a:solidFill>
                </a:rPr>
                <a:t>/* </a:t>
              </a:r>
              <a:r>
                <a:rPr lang="zh-CN" altLang="en-US" sz="2200" baseline="0" dirty="0">
                  <a:solidFill>
                    <a:srgbClr val="003399"/>
                  </a:solidFill>
                  <a:ea typeface="幼圆" pitchFamily="49" charset="-122"/>
                </a:rPr>
                <a:t>将</a:t>
              </a:r>
              <a:r>
                <a:rPr lang="en-US" altLang="zh-CN" sz="2200" baseline="0" dirty="0">
                  <a:solidFill>
                    <a:srgbClr val="003399"/>
                  </a:solidFill>
                </a:rPr>
                <a:t>item</a:t>
              </a:r>
              <a:r>
                <a:rPr lang="zh-CN" altLang="en-US" sz="2200" baseline="0" dirty="0">
                  <a:solidFill>
                    <a:srgbClr val="003399"/>
                  </a:solidFill>
                  <a:ea typeface="幼圆" pitchFamily="49" charset="-122"/>
                </a:rPr>
                <a:t>送新结点数据域</a:t>
              </a:r>
              <a:r>
                <a:rPr lang="zh-CN" altLang="en-US" sz="2200" baseline="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2600"/>
            </a:p>
          </p:txBody>
        </p:sp>
        <p:sp>
          <p:nvSpPr>
            <p:cNvPr id="18466" name="Rectangle 12"/>
            <p:cNvSpPr>
              <a:spLocks noChangeArrowheads="1"/>
            </p:cNvSpPr>
            <p:nvPr/>
          </p:nvSpPr>
          <p:spPr bwMode="auto">
            <a:xfrm>
              <a:off x="3984" y="1156"/>
              <a:ext cx="1443" cy="260"/>
            </a:xfrm>
            <a:prstGeom prst="rect">
              <a:avLst/>
            </a:prstGeom>
            <a:noFill/>
            <a:ln w="12700" cap="sq">
              <a:noFill/>
              <a:miter lim="800000"/>
              <a:headEnd/>
              <a:tailEnd/>
            </a:ln>
          </p:spPr>
          <p:txBody>
            <a:bodyPr>
              <a:spAutoFit/>
            </a:bodyPr>
            <a:lstStyle/>
            <a:p>
              <a:r>
                <a:rPr lang="zh-CN" altLang="en-US" sz="2100" baseline="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1259632" y="3501008"/>
            <a:ext cx="4572000" cy="727075"/>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baseline="0" dirty="0">
                <a:solidFill>
                  <a:srgbClr val="003399"/>
                </a:solidFill>
              </a:rPr>
              <a:t> </a:t>
            </a:r>
            <a:r>
              <a:rPr lang="en-US" altLang="zh-CN" sz="2600" dirty="0" smtClean="0">
                <a:solidFill>
                  <a:srgbClr val="003399"/>
                </a:solidFill>
              </a:rPr>
              <a:t>q</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&gt;link=p</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a:t>
            </a:r>
            <a:r>
              <a:rPr lang="en-US" altLang="zh-CN" sz="2600" baseline="0" dirty="0">
                <a:solidFill>
                  <a:srgbClr val="003399"/>
                </a:solidFill>
              </a:rPr>
              <a:t>link;</a:t>
            </a:r>
          </a:p>
          <a:p>
            <a:pPr fontAlgn="base">
              <a:lnSpc>
                <a:spcPct val="80000"/>
              </a:lnSpc>
              <a:spcBef>
                <a:spcPct val="0"/>
              </a:spcBef>
            </a:pPr>
            <a:r>
              <a:rPr lang="en-US" altLang="zh-CN" sz="2600" baseline="0" dirty="0">
                <a:solidFill>
                  <a:srgbClr val="003399"/>
                </a:solidFill>
              </a:rPr>
              <a:t> </a:t>
            </a:r>
            <a:r>
              <a:rPr lang="en-US" altLang="zh-CN" sz="2600" baseline="0" dirty="0" smtClean="0">
                <a:solidFill>
                  <a:srgbClr val="003399"/>
                </a:solidFill>
              </a:rPr>
              <a:t>p</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&gt;link=q;</a:t>
            </a:r>
            <a:endParaRPr lang="en-US" altLang="zh-CN" sz="2600" baseline="0" dirty="0">
              <a:solidFill>
                <a:srgbClr val="003399"/>
              </a:solidFill>
            </a:endParaRPr>
          </a:p>
        </p:txBody>
      </p:sp>
      <p:grpSp>
        <p:nvGrpSpPr>
          <p:cNvPr id="4" name="Group 36"/>
          <p:cNvGrpSpPr>
            <a:grpSpLocks/>
          </p:cNvGrpSpPr>
          <p:nvPr/>
        </p:nvGrpSpPr>
        <p:grpSpPr bwMode="auto">
          <a:xfrm>
            <a:off x="2638425" y="5300662"/>
            <a:ext cx="3517900" cy="1654174"/>
            <a:chOff x="1474" y="3294"/>
            <a:chExt cx="2216" cy="1042"/>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94"/>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18450" name="Text Box 48"/>
            <p:cNvSpPr txBox="1">
              <a:spLocks noChangeArrowheads="1"/>
            </p:cNvSpPr>
            <p:nvPr/>
          </p:nvSpPr>
          <p:spPr bwMode="auto">
            <a:xfrm>
              <a:off x="2280" y="4026"/>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4" name="Rectangle 52"/>
            <p:cNvSpPr>
              <a:spLocks noChangeArrowheads="1"/>
            </p:cNvSpPr>
            <p:nvPr/>
          </p:nvSpPr>
          <p:spPr bwMode="auto">
            <a:xfrm>
              <a:off x="1474" y="3476"/>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5" name="Text Box 53"/>
            <p:cNvSpPr txBox="1">
              <a:spLocks noChangeArrowheads="1"/>
            </p:cNvSpPr>
            <p:nvPr/>
          </p:nvSpPr>
          <p:spPr bwMode="auto">
            <a:xfrm>
              <a:off x="2318" y="3884"/>
              <a:ext cx="372" cy="221"/>
            </a:xfrm>
            <a:prstGeom prst="rect">
              <a:avLst/>
            </a:prstGeom>
            <a:noFill/>
            <a:ln w="12700" cap="sq">
              <a:noFill/>
              <a:miter lim="800000"/>
              <a:headEnd/>
              <a:tailEnd/>
            </a:ln>
          </p:spPr>
          <p:txBody>
            <a:bodyPr wrap="none">
              <a:spAutoFit/>
            </a:bodyPr>
            <a:lstStyle/>
            <a:p>
              <a:r>
                <a:rPr lang="en-US" altLang="zh-CN" sz="260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5148263" y="4767263"/>
            <a:ext cx="3141662" cy="606425"/>
            <a:chOff x="3033" y="3064"/>
            <a:chExt cx="1979" cy="382"/>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sp>
        <p:nvSpPr>
          <p:cNvPr id="37" name="Text Box 21"/>
          <p:cNvSpPr txBox="1">
            <a:spLocks noChangeArrowheads="1"/>
          </p:cNvSpPr>
          <p:nvPr/>
        </p:nvSpPr>
        <p:spPr bwMode="auto">
          <a:xfrm>
            <a:off x="503040" y="908720"/>
            <a:ext cx="8640960" cy="4653582"/>
          </a:xfrm>
          <a:prstGeom prst="rect">
            <a:avLst/>
          </a:prstGeom>
          <a:noFill/>
          <a:ln w="9525">
            <a:noFill/>
            <a:miter lim="800000"/>
            <a:headEnd/>
            <a:tailEnd/>
          </a:ln>
        </p:spPr>
        <p:txBody>
          <a:bodyPr wrap="square">
            <a:spAutoFit/>
          </a:bodyPr>
          <a:lstStyle/>
          <a:p>
            <a:pPr algn="just" fontAlgn="base">
              <a:lnSpc>
                <a:spcPct val="75000"/>
              </a:lnSpc>
              <a:spcBef>
                <a:spcPct val="0"/>
              </a:spcBef>
            </a:pPr>
            <a:r>
              <a:rPr lang="en-US" altLang="zh-CN" sz="2600" baseline="0" dirty="0">
                <a:solidFill>
                  <a:srgbClr val="003399"/>
                </a:solidFill>
              </a:rPr>
              <a:t>void  </a:t>
            </a:r>
            <a:r>
              <a:rPr lang="en-US" altLang="zh-CN" sz="2600" dirty="0" err="1" smtClean="0">
                <a:solidFill>
                  <a:srgbClr val="003399"/>
                </a:solidFill>
              </a:rPr>
              <a:t>insertNode</a:t>
            </a:r>
            <a:r>
              <a:rPr lang="en-US" altLang="zh-CN" sz="2600" baseline="0" dirty="0" smtClean="0">
                <a:solidFill>
                  <a:srgbClr val="003399"/>
                </a:solidFill>
              </a:rPr>
              <a:t>(</a:t>
            </a:r>
            <a:r>
              <a:rPr lang="en-US" altLang="zh-CN" sz="2600" dirty="0" err="1" smtClean="0">
                <a:solidFill>
                  <a:srgbClr val="003399"/>
                </a:solidFill>
              </a:rPr>
              <a:t>Nodeptr</a:t>
            </a:r>
            <a:r>
              <a:rPr lang="en-US" altLang="zh-CN" sz="2600" dirty="0" smtClean="0">
                <a:solidFill>
                  <a:srgbClr val="003399"/>
                </a:solidFill>
              </a:rPr>
              <a:t> p</a:t>
            </a:r>
            <a:r>
              <a:rPr lang="en-US" altLang="zh-CN" sz="2600" baseline="0" dirty="0" smtClean="0">
                <a:solidFill>
                  <a:srgbClr val="003399"/>
                </a:solidFill>
              </a:rPr>
              <a:t>,</a:t>
            </a:r>
            <a:r>
              <a:rPr lang="en-US" altLang="zh-CN" sz="2600" dirty="0" smtClean="0">
                <a:solidFill>
                  <a:srgbClr val="003399"/>
                </a:solidFill>
              </a:rPr>
              <a:t> </a:t>
            </a:r>
            <a:r>
              <a:rPr lang="en-US" altLang="zh-CN" sz="2600" baseline="0" dirty="0" err="1" smtClean="0">
                <a:solidFill>
                  <a:srgbClr val="003399"/>
                </a:solidFill>
              </a:rPr>
              <a:t>ElemType</a:t>
            </a:r>
            <a:r>
              <a:rPr lang="en-US" altLang="zh-CN" sz="2600" baseline="0" dirty="0" smtClean="0">
                <a:solidFill>
                  <a:srgbClr val="003399"/>
                </a:solidFill>
              </a:rPr>
              <a:t> item)</a:t>
            </a:r>
          </a:p>
          <a:p>
            <a:pPr algn="just" fontAlgn="base">
              <a:lnSpc>
                <a:spcPct val="75000"/>
              </a:lnSpc>
              <a:spcBef>
                <a:spcPct val="0"/>
              </a:spcBef>
            </a:pPr>
            <a:r>
              <a:rPr lang="en-US" altLang="zh-CN" sz="2600" baseline="0" dirty="0" smtClean="0">
                <a:solidFill>
                  <a:srgbClr val="003399"/>
                </a:solidFill>
              </a:rPr>
              <a:t>{    </a:t>
            </a:r>
          </a:p>
          <a:p>
            <a:pPr algn="just" fontAlgn="base">
              <a:lnSpc>
                <a:spcPct val="75000"/>
              </a:lnSpc>
              <a:spcBef>
                <a:spcPct val="0"/>
              </a:spcBef>
            </a:pPr>
            <a:r>
              <a:rPr lang="en-US" altLang="zh-CN" sz="2600" dirty="0" smtClean="0">
                <a:solidFill>
                  <a:srgbClr val="003399"/>
                </a:solidFill>
              </a:rPr>
              <a:t>          </a:t>
            </a:r>
            <a:r>
              <a:rPr lang="en-US" altLang="zh-CN" sz="2600" dirty="0" err="1" smtClean="0">
                <a:solidFill>
                  <a:srgbClr val="003399"/>
                </a:solidFill>
              </a:rPr>
              <a:t>Nodeptr</a:t>
            </a:r>
            <a:r>
              <a:rPr lang="en-US" altLang="zh-CN" sz="2600" dirty="0" smtClean="0">
                <a:solidFill>
                  <a:srgbClr val="003399"/>
                </a:solidFill>
              </a:rPr>
              <a:t> q</a:t>
            </a:r>
            <a:r>
              <a:rPr lang="en-US" altLang="zh-CN" sz="2600" baseline="0" dirty="0" smtClean="0">
                <a:solidFill>
                  <a:srgbClr val="003399"/>
                </a:solidFill>
              </a:rPr>
              <a:t>;</a:t>
            </a:r>
            <a:endParaRPr lang="en-US" altLang="zh-CN"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15000"/>
              </a:spcBef>
            </a:pPr>
            <a:r>
              <a:rPr lang="zh-CN" altLang="en-US" sz="2600" baseline="0" dirty="0">
                <a:solidFill>
                  <a:srgbClr val="003399"/>
                </a:solidFill>
              </a:rPr>
              <a:t>}</a:t>
            </a:r>
            <a:endParaRPr kumimoji="1" lang="zh-CN" altLang="en-US" sz="2600" baseline="0"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6" grpId="0" autoUpdateAnimBg="0"/>
      <p:bldP spid="3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631825" y="1339850"/>
            <a:ext cx="8343900" cy="3756025"/>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390"/>
              <a:ext cx="5022" cy="1322"/>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    数据元素之间具有的逻辑关系为</a:t>
              </a:r>
              <a:r>
                <a:rPr lang="zh-CN" altLang="en-US" sz="3100" baseline="0">
                  <a:solidFill>
                    <a:schemeClr val="accent2"/>
                  </a:solidFill>
                  <a:latin typeface="幼圆" pitchFamily="49" charset="-122"/>
                  <a:ea typeface="幼圆" pitchFamily="49" charset="-122"/>
                </a:rPr>
                <a:t>线</a:t>
              </a:r>
            </a:p>
            <a:p>
              <a:pPr eaLnBrk="1" fontAlgn="base" hangingPunct="1">
                <a:lnSpc>
                  <a:spcPct val="150000"/>
                </a:lnSpc>
                <a:spcBef>
                  <a:spcPct val="0"/>
                </a:spcBef>
              </a:pPr>
              <a:r>
                <a:rPr lang="zh-CN" altLang="en-US" sz="3100" baseline="0">
                  <a:solidFill>
                    <a:schemeClr val="accent2"/>
                  </a:solidFill>
                  <a:latin typeface="幼圆" pitchFamily="49" charset="-122"/>
                  <a:ea typeface="幼圆" pitchFamily="49" charset="-122"/>
                </a:rPr>
                <a:t>性关系</a:t>
              </a:r>
              <a:r>
                <a:rPr lang="zh-CN" altLang="en-US" sz="3100" baseline="0">
                  <a:solidFill>
                    <a:srgbClr val="002F8C"/>
                  </a:solidFill>
                  <a:latin typeface="幼圆" pitchFamily="49" charset="-122"/>
                  <a:ea typeface="幼圆" pitchFamily="49" charset="-122"/>
                </a:rPr>
                <a:t>的数据元素集合称为       ，数</a:t>
              </a:r>
              <a:endParaRPr lang="en-US" altLang="zh-CN" sz="3100" baseline="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据元素的个数</a:t>
              </a:r>
              <a:r>
                <a:rPr lang="en-US" altLang="en-US" sz="3100" baseline="0">
                  <a:solidFill>
                    <a:srgbClr val="002F8C"/>
                  </a:solidFill>
                  <a:ea typeface="幼圆" pitchFamily="49" charset="-122"/>
                </a:rPr>
                <a:t>n</a:t>
              </a:r>
              <a:r>
                <a:rPr lang="zh-CN" altLang="en-US" sz="3100" baseline="0">
                  <a:solidFill>
                    <a:srgbClr val="002F8C"/>
                  </a:solidFill>
                  <a:latin typeface="幼圆" pitchFamily="49" charset="-122"/>
                  <a:ea typeface="幼圆" pitchFamily="49" charset="-122"/>
                </a:rPr>
                <a:t>为线性表的长度,长度为</a:t>
              </a:r>
              <a:r>
                <a:rPr lang="zh-CN" altLang="en-US" sz="3100" baseline="0">
                  <a:solidFill>
                    <a:srgbClr val="002F8C"/>
                  </a:solidFill>
                  <a:ea typeface="幼圆" pitchFamily="49" charset="-122"/>
                </a:rPr>
                <a:t>0</a:t>
              </a:r>
              <a:endParaRPr lang="en-US" altLang="zh-CN" sz="3100" baseline="0">
                <a:solidFill>
                  <a:srgbClr val="002F8C"/>
                </a:solidFill>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的线性表称为空表。</a:t>
              </a:r>
            </a:p>
          </p:txBody>
        </p:sp>
        <p:sp>
          <p:nvSpPr>
            <p:cNvPr id="50185" name="Rectangle 16"/>
            <p:cNvSpPr>
              <a:spLocks noChangeArrowheads="1"/>
            </p:cNvSpPr>
            <p:nvPr/>
          </p:nvSpPr>
          <p:spPr bwMode="auto">
            <a:xfrm>
              <a:off x="3730" y="1776"/>
              <a:ext cx="1418"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600" baseline="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323850" y="404813"/>
            <a:ext cx="3105150" cy="609600"/>
            <a:chOff x="1452" y="384"/>
            <a:chExt cx="1956" cy="384"/>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856" cy="336"/>
            </a:xfrm>
            <a:prstGeom prst="rect">
              <a:avLst/>
            </a:prstGeom>
            <a:noFill/>
            <a:ln w="12700" cap="sq">
              <a:noFill/>
              <a:miter lim="800000"/>
              <a:headEnd/>
              <a:tailEnd/>
            </a:ln>
          </p:spPr>
          <p:txBody>
            <a:bodyPr wrap="none">
              <a:spAutoFit/>
            </a:bodyPr>
            <a:lstStyle/>
            <a:p>
              <a:pPr fontAlgn="base">
                <a:spcBef>
                  <a:spcPct val="0"/>
                </a:spcBef>
              </a:pPr>
              <a:r>
                <a:rPr lang="zh-CN" altLang="en-US" sz="2900" baseline="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683568" y="5301208"/>
            <a:ext cx="7654925" cy="1000274"/>
          </a:xfrm>
          <a:prstGeom prst="rect">
            <a:avLst/>
          </a:prstGeom>
          <a:noFill/>
          <a:ln w="9525">
            <a:noFill/>
            <a:miter lim="800000"/>
            <a:headEnd/>
            <a:tailEnd/>
          </a:ln>
        </p:spPr>
        <p:txBody>
          <a:bodyPr>
            <a:spAutoFit/>
          </a:bodyPr>
          <a:lstStyle/>
          <a:p>
            <a:r>
              <a:rPr lang="zh-CN" altLang="en-US" sz="2800" b="1" dirty="0">
                <a:solidFill>
                  <a:srgbClr val="000099"/>
                </a:solidFill>
                <a:ea typeface="幼圆" pitchFamily="49" charset="-122"/>
              </a:rPr>
              <a:t>线性表的特点：</a:t>
            </a:r>
            <a:endParaRPr lang="en-US" altLang="zh-CN" sz="2800" b="1" dirty="0">
              <a:solidFill>
                <a:srgbClr val="000099"/>
              </a:solidFill>
              <a:ea typeface="幼圆" pitchFamily="49" charset="-122"/>
            </a:endParaRPr>
          </a:p>
          <a:p>
            <a:r>
              <a:rPr lang="zh-CN" altLang="en-US" sz="3100" baseline="0" dirty="0">
                <a:solidFill>
                  <a:srgbClr val="000099"/>
                </a:solidFill>
                <a:latin typeface="幼圆" pitchFamily="49" charset="-122"/>
                <a:ea typeface="幼圆" pitchFamily="49" charset="-122"/>
              </a:rPr>
              <a:t>（</a:t>
            </a:r>
            <a:r>
              <a:rPr lang="en-US" altLang="zh-CN" sz="3100" baseline="0" dirty="0">
                <a:solidFill>
                  <a:srgbClr val="000099"/>
                </a:solidFill>
                <a:latin typeface="幼圆" pitchFamily="49" charset="-122"/>
                <a:ea typeface="幼圆" pitchFamily="49" charset="-122"/>
              </a:rPr>
              <a:t>1</a:t>
            </a:r>
            <a:r>
              <a:rPr lang="zh-CN" altLang="en-US" sz="3100" baseline="0" dirty="0">
                <a:solidFill>
                  <a:srgbClr val="000099"/>
                </a:solidFill>
                <a:latin typeface="幼圆" pitchFamily="49" charset="-122"/>
                <a:ea typeface="幼圆" pitchFamily="49" charset="-122"/>
              </a:rPr>
              <a:t>）同一性 （</a:t>
            </a:r>
            <a:r>
              <a:rPr lang="en-US" altLang="zh-CN" sz="3100" baseline="0" dirty="0">
                <a:solidFill>
                  <a:srgbClr val="000099"/>
                </a:solidFill>
                <a:latin typeface="幼圆" pitchFamily="49" charset="-122"/>
                <a:ea typeface="幼圆" pitchFamily="49" charset="-122"/>
              </a:rPr>
              <a:t>2</a:t>
            </a:r>
            <a:r>
              <a:rPr lang="zh-CN" altLang="en-US" sz="3100" baseline="0" dirty="0">
                <a:solidFill>
                  <a:srgbClr val="000099"/>
                </a:solidFill>
                <a:latin typeface="幼圆" pitchFamily="49" charset="-122"/>
                <a:ea typeface="幼圆" pitchFamily="49" charset="-122"/>
              </a:rPr>
              <a:t>）有穷性  （</a:t>
            </a:r>
            <a:r>
              <a:rPr lang="en-US" altLang="zh-CN" sz="3100" baseline="0" dirty="0">
                <a:solidFill>
                  <a:srgbClr val="000099"/>
                </a:solidFill>
                <a:latin typeface="幼圆" pitchFamily="49" charset="-122"/>
                <a:ea typeface="幼圆" pitchFamily="49" charset="-122"/>
              </a:rPr>
              <a:t>3</a:t>
            </a:r>
            <a:r>
              <a:rPr lang="zh-CN" altLang="en-US" sz="3100" baseline="0" dirty="0">
                <a:solidFill>
                  <a:srgbClr val="000099"/>
                </a:solidFill>
                <a:latin typeface="幼圆" pitchFamily="49" charset="-122"/>
                <a:ea typeface="幼圆" pitchFamily="49" charset="-122"/>
              </a:rPr>
              <a:t>）有序性</a:t>
            </a:r>
            <a:endParaRPr lang="zh-CN" altLang="en-US" sz="3100" baseline="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47650"/>
            <a:ext cx="7943850" cy="1066800"/>
            <a:chOff x="384" y="156"/>
            <a:chExt cx="5004" cy="672"/>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51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5 . </a:t>
              </a:r>
              <a:r>
                <a:rPr kumimoji="1" lang="zh-CN" altLang="en-US" sz="2800" baseline="0" dirty="0">
                  <a:solidFill>
                    <a:schemeClr val="accent2"/>
                  </a:solidFill>
                  <a:latin typeface="黑体" pitchFamily="2" charset="-122"/>
                  <a:ea typeface="黑体" pitchFamily="2" charset="-122"/>
                </a:rPr>
                <a:t>在线性链表中</a:t>
              </a:r>
              <a:r>
                <a:rPr kumimoji="1" lang="zh-CN" altLang="en-US" sz="2800" baseline="0" dirty="0" smtClean="0">
                  <a:solidFill>
                    <a:schemeClr val="accent2"/>
                  </a:solidFill>
                  <a:latin typeface="黑体" pitchFamily="2" charset="-122"/>
                  <a:ea typeface="黑体" pitchFamily="2" charset="-122"/>
                </a:rPr>
                <a:t>第</a:t>
              </a:r>
              <a:r>
                <a:rPr kumimoji="1" lang="en-US" altLang="zh-CN" sz="2800" dirty="0" smtClean="0">
                  <a:solidFill>
                    <a:schemeClr val="accent2"/>
                  </a:solidFill>
                  <a:ea typeface="黑体" pitchFamily="2" charset="-122"/>
                </a:rPr>
                <a:t>n</a:t>
              </a:r>
              <a:r>
                <a:rPr kumimoji="1" lang="en-US" altLang="zh-CN" sz="2800" baseline="0" dirty="0" smtClean="0">
                  <a:solidFill>
                    <a:schemeClr val="accent2"/>
                  </a:solidFill>
                  <a:ea typeface="黑体" pitchFamily="2" charset="-122"/>
                </a:rPr>
                <a:t>(</a:t>
              </a:r>
              <a:r>
                <a:rPr kumimoji="1" lang="en-US" altLang="zh-CN" sz="2800" dirty="0" smtClean="0">
                  <a:solidFill>
                    <a:schemeClr val="accent2"/>
                  </a:solidFill>
                  <a:ea typeface="黑体" pitchFamily="2" charset="-122"/>
                </a:rPr>
                <a:t>n</a:t>
              </a:r>
              <a:r>
                <a:rPr kumimoji="1" lang="en-US" altLang="zh-CN" sz="2800" baseline="0" dirty="0" smtClean="0">
                  <a:solidFill>
                    <a:schemeClr val="accent2"/>
                  </a:solidFill>
                  <a:ea typeface="黑体" pitchFamily="2" charset="-122"/>
                </a:rPr>
                <a:t>&gt;0</a:t>
              </a:r>
              <a:r>
                <a:rPr kumimoji="1" lang="en-US" altLang="zh-CN" sz="2800" baseline="0" dirty="0">
                  <a:solidFill>
                    <a:schemeClr val="accent2"/>
                  </a:solidFill>
                  <a:ea typeface="黑体" pitchFamily="2" charset="-122"/>
                </a:rPr>
                <a:t>)</a:t>
              </a:r>
              <a:r>
                <a:rPr kumimoji="1" lang="zh-CN" altLang="en-US" sz="2800" baseline="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smtClean="0">
                  <a:solidFill>
                    <a:schemeClr val="accent2"/>
                  </a:solidFill>
                  <a:latin typeface="黑体" pitchFamily="2" charset="-122"/>
                  <a:ea typeface="黑体" pitchFamily="2" charset="-122"/>
                </a:rPr>
                <a:t>数据</a:t>
              </a:r>
              <a:r>
                <a:rPr kumimoji="1" lang="zh-CN" altLang="en-US" sz="2800" dirty="0" smtClean="0">
                  <a:solidFill>
                    <a:schemeClr val="accent2"/>
                  </a:solidFill>
                  <a:latin typeface="黑体" pitchFamily="2" charset="-122"/>
                  <a:ea typeface="黑体" pitchFamily="2" charset="-122"/>
                </a:rPr>
                <a:t>项</a:t>
              </a:r>
              <a:r>
                <a:rPr kumimoji="1" lang="zh-CN" altLang="en-US" sz="2800" baseline="0" dirty="0" smtClean="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685800" y="1524000"/>
            <a:ext cx="7239000" cy="2895600"/>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855" y="1255"/>
              <a:ext cx="1525" cy="320"/>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2700" baseline="0" dirty="0">
                  <a:solidFill>
                    <a:srgbClr val="FF3300"/>
                  </a:solidFill>
                  <a:latin typeface="黑体" pitchFamily="2" charset="-122"/>
                  <a:ea typeface="黑体" pitchFamily="2" charset="-122"/>
                </a:rPr>
                <a:t>寻找</a:t>
              </a:r>
              <a:r>
                <a:rPr kumimoji="1" lang="zh-CN" altLang="en-US" sz="2700" baseline="0" dirty="0" smtClean="0">
                  <a:solidFill>
                    <a:srgbClr val="FF3300"/>
                  </a:solidFill>
                  <a:latin typeface="黑体" pitchFamily="2" charset="-122"/>
                  <a:ea typeface="黑体" pitchFamily="2" charset="-122"/>
                </a:rPr>
                <a:t>第</a:t>
              </a:r>
              <a:r>
                <a:rPr kumimoji="1" lang="en-US" altLang="zh-CN" sz="2700" dirty="0" smtClean="0">
                  <a:solidFill>
                    <a:srgbClr val="FF3300"/>
                  </a:solidFill>
                  <a:ea typeface="黑体" pitchFamily="2" charset="-122"/>
                </a:rPr>
                <a:t>n</a:t>
              </a:r>
              <a:r>
                <a:rPr kumimoji="1" lang="zh-CN" altLang="en-US" sz="2700" baseline="0" dirty="0" smtClean="0">
                  <a:solidFill>
                    <a:srgbClr val="FF3300"/>
                  </a:solidFill>
                  <a:latin typeface="黑体" pitchFamily="2" charset="-122"/>
                  <a:ea typeface="黑体" pitchFamily="2" charset="-122"/>
                </a:rPr>
                <a:t>个</a:t>
              </a:r>
              <a:r>
                <a:rPr kumimoji="1" lang="zh-CN" altLang="en-US" sz="2700" baseline="0" dirty="0">
                  <a:solidFill>
                    <a:srgbClr val="FF3300"/>
                  </a:solidFill>
                  <a:latin typeface="黑体" pitchFamily="2" charset="-122"/>
                  <a:ea typeface="黑体" pitchFamily="2" charset="-122"/>
                </a:rPr>
                <a:t>结点</a:t>
              </a:r>
            </a:p>
          </p:txBody>
        </p:sp>
      </p:grpSp>
      <p:grpSp>
        <p:nvGrpSpPr>
          <p:cNvPr id="4" name="Group 10"/>
          <p:cNvGrpSpPr>
            <a:grpSpLocks/>
          </p:cNvGrpSpPr>
          <p:nvPr/>
        </p:nvGrpSpPr>
        <p:grpSpPr bwMode="auto">
          <a:xfrm>
            <a:off x="2019300" y="2514600"/>
            <a:ext cx="5676900" cy="1735138"/>
            <a:chOff x="1272" y="1988"/>
            <a:chExt cx="3576" cy="1093"/>
          </a:xfrm>
        </p:grpSpPr>
        <p:sp>
          <p:nvSpPr>
            <p:cNvPr id="19561" name="Text Box 11"/>
            <p:cNvSpPr txBox="1">
              <a:spLocks noChangeArrowheads="1"/>
            </p:cNvSpPr>
            <p:nvPr/>
          </p:nvSpPr>
          <p:spPr bwMode="auto">
            <a:xfrm>
              <a:off x="1398" y="1988"/>
              <a:ext cx="3450" cy="1093"/>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400" baseline="0">
                  <a:solidFill>
                    <a:srgbClr val="000099"/>
                  </a:solidFill>
                  <a:latin typeface="幼圆" pitchFamily="49" charset="-122"/>
                  <a:ea typeface="幼圆" pitchFamily="49" charset="-122"/>
                </a:rPr>
                <a:t>若不存在第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400" baseline="0">
                  <a:solidFill>
                    <a:srgbClr val="000099"/>
                  </a:solidFill>
                  <a:latin typeface="幼圆" pitchFamily="49" charset="-122"/>
                  <a:ea typeface="幼圆" pitchFamily="49" charset="-122"/>
                </a:rPr>
                <a:t>若存在第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1</a:t>
              </a:r>
              <a:r>
                <a:rPr kumimoji="1" lang="zh-CN" altLang="en-US" sz="2400" baseline="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2</a:t>
              </a:r>
              <a:r>
                <a:rPr kumimoji="1" lang="zh-CN" altLang="en-US" sz="2400" baseline="0">
                  <a:solidFill>
                    <a:srgbClr val="000099"/>
                  </a:solidFill>
                  <a:latin typeface="幼圆" pitchFamily="49" charset="-122"/>
                  <a:ea typeface="幼圆" pitchFamily="49" charset="-122"/>
                </a:rPr>
                <a:t>.将</a:t>
              </a:r>
              <a:r>
                <a:rPr kumimoji="1" lang="en-US" altLang="zh-CN" sz="2400" baseline="0">
                  <a:solidFill>
                    <a:srgbClr val="000099"/>
                  </a:solidFill>
                  <a:ea typeface="幼圆" pitchFamily="49" charset="-122"/>
                </a:rPr>
                <a:t>item</a:t>
              </a:r>
              <a:r>
                <a:rPr kumimoji="1" lang="zh-CN" altLang="en-US" sz="2400" baseline="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3</a:t>
              </a:r>
              <a:r>
                <a:rPr kumimoji="1" lang="zh-CN" altLang="en-US" sz="2400" baseline="0">
                  <a:solidFill>
                    <a:srgbClr val="000099"/>
                  </a:solidFill>
                  <a:latin typeface="幼圆" pitchFamily="49" charset="-122"/>
                  <a:ea typeface="幼圆" pitchFamily="49" charset="-122"/>
                </a:rPr>
                <a:t>.将新结点插入第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4953000" y="1600200"/>
            <a:ext cx="3962400" cy="762000"/>
            <a:chOff x="3120" y="1152"/>
            <a:chExt cx="2496" cy="480"/>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2103"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000" baseline="0">
                  <a:solidFill>
                    <a:srgbClr val="FF6600"/>
                  </a:solidFill>
                  <a:latin typeface="华文新魏" pitchFamily="2" charset="-122"/>
                  <a:ea typeface="华文新魏" pitchFamily="2" charset="-122"/>
                </a:rPr>
                <a:t>如何找到第</a:t>
              </a:r>
              <a:r>
                <a:rPr kumimoji="1" lang="en-US" altLang="zh-CN" sz="3000" baseline="0">
                  <a:solidFill>
                    <a:srgbClr val="FF6600"/>
                  </a:solidFill>
                  <a:ea typeface="华文新魏" pitchFamily="2" charset="-122"/>
                </a:rPr>
                <a:t>i</a:t>
              </a:r>
              <a:r>
                <a:rPr kumimoji="1" lang="zh-CN" altLang="en-US" sz="3000" baseline="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1887538" y="5124450"/>
            <a:ext cx="4324350" cy="476250"/>
            <a:chOff x="1260" y="3396"/>
            <a:chExt cx="2724" cy="300"/>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3392488" y="5905500"/>
            <a:ext cx="1104900" cy="400050"/>
            <a:chOff x="2208" y="3888"/>
            <a:chExt cx="696" cy="252"/>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90" cy="252"/>
            </a:xfrm>
            <a:prstGeom prst="rect">
              <a:avLst/>
            </a:prstGeom>
            <a:noFill/>
            <a:ln w="12700" cap="sq">
              <a:noFill/>
              <a:miter lim="800000"/>
              <a:headEnd/>
              <a:tailEnd/>
            </a:ln>
          </p:spPr>
          <p:txBody>
            <a:bodyPr wrap="none">
              <a:spAutoFit/>
            </a:bodyPr>
            <a:lstStyle/>
            <a:p>
              <a:r>
                <a:rPr lang="en-US" altLang="zh-CN" sz="2000" dirty="0" smtClean="0">
                  <a:solidFill>
                    <a:srgbClr val="FF6600"/>
                  </a:solidFill>
                </a:rPr>
                <a:t>q</a:t>
              </a:r>
              <a:endParaRPr lang="zh-CN" altLang="en-US" sz="2000" baseline="0" dirty="0">
                <a:solidFill>
                  <a:srgbClr val="FF6600"/>
                </a:solidFill>
              </a:endParaRPr>
            </a:p>
          </p:txBody>
        </p:sp>
      </p:grpSp>
      <p:sp>
        <p:nvSpPr>
          <p:cNvPr id="497038" name="Rectangle 398"/>
          <p:cNvSpPr>
            <a:spLocks noChangeArrowheads="1"/>
          </p:cNvSpPr>
          <p:nvPr/>
        </p:nvSpPr>
        <p:spPr bwMode="auto">
          <a:xfrm>
            <a:off x="3700463" y="5927725"/>
            <a:ext cx="615950" cy="366713"/>
          </a:xfrm>
          <a:prstGeom prst="rect">
            <a:avLst/>
          </a:prstGeom>
          <a:noFill/>
          <a:ln w="12700" cap="sq">
            <a:noFill/>
            <a:miter lim="800000"/>
            <a:headEnd/>
            <a:tailEnd/>
          </a:ln>
        </p:spPr>
        <p:txBody>
          <a:bodyPr wrap="none">
            <a:spAutoFit/>
          </a:bodyPr>
          <a:lstStyle/>
          <a:p>
            <a:r>
              <a:rPr kumimoji="1" lang="en-US" altLang="zh-CN" sz="1800" baseline="0">
                <a:solidFill>
                  <a:srgbClr val="000099"/>
                </a:solidFill>
                <a:ea typeface="幼圆" pitchFamily="49" charset="-122"/>
              </a:rPr>
              <a:t>item</a:t>
            </a:r>
            <a:endParaRPr kumimoji="1" lang="zh-CN" altLang="en-US" sz="1800" baseline="0">
              <a:solidFill>
                <a:srgbClr val="000099"/>
              </a:solidFill>
              <a:ea typeface="幼圆" pitchFamily="49" charset="-122"/>
            </a:endParaRPr>
          </a:p>
        </p:txBody>
      </p:sp>
      <p:sp>
        <p:nvSpPr>
          <p:cNvPr id="497039" name="Line 399"/>
          <p:cNvSpPr>
            <a:spLocks noChangeShapeType="1"/>
          </p:cNvSpPr>
          <p:nvPr/>
        </p:nvSpPr>
        <p:spPr bwMode="auto">
          <a:xfrm flipV="1">
            <a:off x="4383088" y="5600700"/>
            <a:ext cx="228600" cy="457200"/>
          </a:xfrm>
          <a:prstGeom prst="line">
            <a:avLst/>
          </a:prstGeom>
          <a:noFill/>
          <a:ln w="38100" cap="sq">
            <a:solidFill>
              <a:srgbClr val="FF0000"/>
            </a:solidFill>
            <a:round/>
            <a:headEnd/>
            <a:tailEnd type="triangle" w="med" len="med"/>
          </a:ln>
        </p:spPr>
        <p:txBody>
          <a:bodyPr wrap="none" anchor="ctr"/>
          <a:lstStyle/>
          <a:p>
            <a:endParaRPr lang="zh-CN" altLang="en-US"/>
          </a:p>
        </p:txBody>
      </p:sp>
      <p:grpSp>
        <p:nvGrpSpPr>
          <p:cNvPr id="14" name="Group 400"/>
          <p:cNvGrpSpPr>
            <a:grpSpLocks/>
          </p:cNvGrpSpPr>
          <p:nvPr/>
        </p:nvGrpSpPr>
        <p:grpSpPr bwMode="auto">
          <a:xfrm>
            <a:off x="3621088" y="5295900"/>
            <a:ext cx="773112" cy="609600"/>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381000" y="2476500"/>
            <a:ext cx="8001000" cy="2133600"/>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87" cy="651"/>
              <a:chOff x="240" y="912"/>
              <a:chExt cx="4987" cy="651"/>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292" cy="269"/>
              </a:xfrm>
              <a:prstGeom prst="rect">
                <a:avLst/>
              </a:prstGeom>
              <a:noFill/>
              <a:ln w="12700" cap="sq">
                <a:noFill/>
                <a:miter lim="800000"/>
                <a:headEnd/>
                <a:tailEnd/>
              </a:ln>
            </p:spPr>
            <p:txBody>
              <a:bodyPr wrap="none">
                <a:spAutoFit/>
              </a:bodyPr>
              <a:lstStyle/>
              <a:p>
                <a:r>
                  <a:rPr lang="zh-CN" altLang="en-US" sz="33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223" cy="279"/>
              </a:xfrm>
              <a:prstGeom prst="rect">
                <a:avLst/>
              </a:prstGeom>
              <a:noFill/>
              <a:ln w="12700" cap="sq">
                <a:noFill/>
                <a:miter lim="800000"/>
                <a:headEnd/>
                <a:tailEnd/>
              </a:ln>
            </p:spPr>
            <p:txBody>
              <a:bodyPr wrap="none">
                <a:spAutoFit/>
              </a:bodyPr>
              <a:lstStyle/>
              <a:p>
                <a:r>
                  <a:rPr lang="zh-CN" altLang="en-US" sz="35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rgbClr val="FF6600"/>
                    </a:solidFill>
                  </a:rPr>
                  <a:t>list</a:t>
                </a:r>
              </a:p>
            </p:txBody>
          </p:sp>
        </p:grpSp>
      </p:grpSp>
      <p:sp>
        <p:nvSpPr>
          <p:cNvPr id="497082" name="Rectangle 442"/>
          <p:cNvSpPr>
            <a:spLocks noChangeArrowheads="1"/>
          </p:cNvSpPr>
          <p:nvPr/>
        </p:nvSpPr>
        <p:spPr bwMode="auto">
          <a:xfrm>
            <a:off x="965200" y="2914650"/>
            <a:ext cx="339725" cy="427038"/>
          </a:xfrm>
          <a:prstGeom prst="rect">
            <a:avLst/>
          </a:prstGeom>
          <a:noFill/>
          <a:ln w="12700" cap="sq">
            <a:noFill/>
            <a:miter lim="800000"/>
            <a:headEnd/>
            <a:tailEnd/>
          </a:ln>
        </p:spPr>
        <p:txBody>
          <a:bodyPr wrap="none">
            <a:spAutoFit/>
          </a:bodyPr>
          <a:lstStyle/>
          <a:p>
            <a:r>
              <a:rPr lang="en-US" altLang="zh-CN" sz="2200" baseline="0">
                <a:solidFill>
                  <a:srgbClr val="FF6600"/>
                </a:solidFill>
              </a:rPr>
              <a:t>q</a:t>
            </a:r>
            <a:endParaRPr lang="zh-CN" altLang="en-US" sz="2200" baseline="0">
              <a:solidFill>
                <a:srgbClr val="FF6600"/>
              </a:solidFill>
            </a:endParaRPr>
          </a:p>
        </p:txBody>
      </p:sp>
      <p:grpSp>
        <p:nvGrpSpPr>
          <p:cNvPr id="25" name="Group 443"/>
          <p:cNvGrpSpPr>
            <a:grpSpLocks/>
          </p:cNvGrpSpPr>
          <p:nvPr/>
        </p:nvGrpSpPr>
        <p:grpSpPr bwMode="auto">
          <a:xfrm>
            <a:off x="2952750" y="3863975"/>
            <a:ext cx="2438400" cy="593725"/>
            <a:chOff x="1860" y="2602"/>
            <a:chExt cx="1536" cy="374"/>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453"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dirty="0" smtClean="0">
                  <a:solidFill>
                    <a:srgbClr val="FF6600"/>
                  </a:solidFill>
                </a:rPr>
                <a:t>p</a:t>
              </a:r>
              <a:r>
                <a:rPr lang="en-US" altLang="zh-CN" sz="3000" baseline="0" dirty="0" smtClean="0">
                  <a:solidFill>
                    <a:srgbClr val="FF6600"/>
                  </a:solidFill>
                </a:rPr>
                <a:t>=p</a:t>
              </a:r>
              <a:endParaRPr lang="zh-CN" altLang="en-US" sz="3000" baseline="0" dirty="0">
                <a:solidFill>
                  <a:srgbClr val="FF6600"/>
                </a:solidFill>
              </a:endParaRPr>
            </a:p>
          </p:txBody>
        </p:sp>
        <p:sp>
          <p:nvSpPr>
            <p:cNvPr id="19499" name="Rectangle 446"/>
            <p:cNvSpPr>
              <a:spLocks noChangeArrowheads="1"/>
            </p:cNvSpPr>
            <p:nvPr/>
          </p:nvSpPr>
          <p:spPr bwMode="auto">
            <a:xfrm>
              <a:off x="2429" y="2630"/>
              <a:ext cx="854"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baseline="0">
                  <a:solidFill>
                    <a:srgbClr val="FF6600"/>
                  </a:solidFill>
                  <a:latin typeface="宋体" charset="-122"/>
                  <a:ea typeface="宋体" charset="-122"/>
                </a:rPr>
                <a:t>-</a:t>
              </a:r>
              <a:r>
                <a:rPr lang="en-US" altLang="zh-CN" sz="3000" baseline="0">
                  <a:solidFill>
                    <a:srgbClr val="FF6600"/>
                  </a:solidFill>
                </a:rPr>
                <a:t>&gt;link;</a:t>
              </a:r>
              <a:endParaRPr lang="zh-CN" altLang="en-US" sz="3000" baseline="0">
                <a:solidFill>
                  <a:srgbClr val="FF6600"/>
                </a:solidFill>
              </a:endParaRPr>
            </a:p>
          </p:txBody>
        </p:sp>
      </p:grpSp>
      <p:grpSp>
        <p:nvGrpSpPr>
          <p:cNvPr id="26" name="Group 447"/>
          <p:cNvGrpSpPr>
            <a:grpSpLocks/>
          </p:cNvGrpSpPr>
          <p:nvPr/>
        </p:nvGrpSpPr>
        <p:grpSpPr bwMode="auto">
          <a:xfrm>
            <a:off x="990600" y="2898775"/>
            <a:ext cx="1143000" cy="415925"/>
            <a:chOff x="624" y="2018"/>
            <a:chExt cx="720" cy="262"/>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7" name="Group 450"/>
          <p:cNvGrpSpPr>
            <a:grpSpLocks/>
          </p:cNvGrpSpPr>
          <p:nvPr/>
        </p:nvGrpSpPr>
        <p:grpSpPr bwMode="auto">
          <a:xfrm>
            <a:off x="1790700" y="2933700"/>
            <a:ext cx="1143000" cy="415925"/>
            <a:chOff x="624" y="2018"/>
            <a:chExt cx="720" cy="262"/>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8" name="Group 453"/>
          <p:cNvGrpSpPr>
            <a:grpSpLocks/>
          </p:cNvGrpSpPr>
          <p:nvPr/>
        </p:nvGrpSpPr>
        <p:grpSpPr bwMode="auto">
          <a:xfrm>
            <a:off x="2628900" y="2933700"/>
            <a:ext cx="1143000" cy="415925"/>
            <a:chOff x="624" y="2018"/>
            <a:chExt cx="720" cy="262"/>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9" name="Group 456"/>
          <p:cNvGrpSpPr>
            <a:grpSpLocks/>
          </p:cNvGrpSpPr>
          <p:nvPr/>
        </p:nvGrpSpPr>
        <p:grpSpPr bwMode="auto">
          <a:xfrm>
            <a:off x="3467100" y="2933700"/>
            <a:ext cx="1119188" cy="415925"/>
            <a:chOff x="624" y="2018"/>
            <a:chExt cx="705" cy="262"/>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p</a:t>
              </a:r>
              <a:endParaRPr lang="zh-CN" altLang="en-US" sz="2000" baseline="0" dirty="0">
                <a:solidFill>
                  <a:srgbClr val="FF6600"/>
                </a:solidFill>
              </a:endParaRPr>
            </a:p>
          </p:txBody>
        </p:sp>
      </p:grpSp>
      <p:grpSp>
        <p:nvGrpSpPr>
          <p:cNvPr id="30" name="Group 459"/>
          <p:cNvGrpSpPr>
            <a:grpSpLocks/>
          </p:cNvGrpSpPr>
          <p:nvPr/>
        </p:nvGrpSpPr>
        <p:grpSpPr bwMode="auto">
          <a:xfrm>
            <a:off x="5368925" y="5851525"/>
            <a:ext cx="2057400" cy="457200"/>
            <a:chOff x="3360" y="3840"/>
            <a:chExt cx="1296" cy="288"/>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2600"/>
            </a:p>
          </p:txBody>
        </p:sp>
        <p:sp>
          <p:nvSpPr>
            <p:cNvPr id="19488" name="Rectangle 461"/>
            <p:cNvSpPr>
              <a:spLocks noChangeArrowheads="1"/>
            </p:cNvSpPr>
            <p:nvPr/>
          </p:nvSpPr>
          <p:spPr bwMode="auto">
            <a:xfrm>
              <a:off x="3360" y="3844"/>
              <a:ext cx="1093" cy="252"/>
            </a:xfrm>
            <a:prstGeom prst="rect">
              <a:avLst/>
            </a:prstGeom>
            <a:noFill/>
            <a:ln w="12700" cap="sq">
              <a:noFill/>
              <a:miter lim="800000"/>
              <a:headEnd/>
              <a:tailEnd/>
            </a:ln>
          </p:spPr>
          <p:txBody>
            <a:bodyPr wrap="none">
              <a:spAutoFit/>
            </a:bodyPr>
            <a:lstStyle/>
            <a:p>
              <a:r>
                <a:rPr kumimoji="1" lang="en-US" altLang="zh-CN" sz="2000" dirty="0">
                  <a:solidFill>
                    <a:srgbClr val="FF6600"/>
                  </a:solidFill>
                  <a:ea typeface="华文新魏" pitchFamily="2" charset="-122"/>
                </a:rPr>
                <a:t>q</a:t>
              </a:r>
              <a:r>
                <a:rPr kumimoji="1" lang="en-US" altLang="zh-CN" sz="2000" baseline="0" dirty="0" smtClean="0">
                  <a:solidFill>
                    <a:srgbClr val="FF6600"/>
                  </a:solidFill>
                  <a:latin typeface="宋体" charset="-122"/>
                  <a:ea typeface="宋体" charset="-122"/>
                </a:rPr>
                <a:t>-</a:t>
              </a:r>
              <a:r>
                <a:rPr kumimoji="1" lang="en-US" altLang="zh-CN" sz="2000" baseline="0" dirty="0" smtClean="0">
                  <a:solidFill>
                    <a:srgbClr val="FF6600"/>
                  </a:solidFill>
                  <a:ea typeface="华文新魏" pitchFamily="2" charset="-122"/>
                </a:rPr>
                <a:t>&gt;link=p</a:t>
              </a:r>
              <a:r>
                <a:rPr kumimoji="1" lang="en-US" altLang="zh-CN" sz="2000" baseline="0" dirty="0" smtClean="0">
                  <a:solidFill>
                    <a:srgbClr val="FF6600"/>
                  </a:solidFill>
                  <a:latin typeface="宋体" charset="-122"/>
                  <a:ea typeface="宋体" charset="-122"/>
                </a:rPr>
                <a:t>-</a:t>
              </a:r>
              <a:r>
                <a:rPr kumimoji="1" lang="en-US" altLang="zh-CN" sz="2000" baseline="0" dirty="0" smtClean="0">
                  <a:solidFill>
                    <a:srgbClr val="FF6600"/>
                  </a:solidFill>
                  <a:ea typeface="华文新魏" pitchFamily="2" charset="-122"/>
                </a:rPr>
                <a:t>&gt;</a:t>
              </a:r>
              <a:r>
                <a:rPr kumimoji="1" lang="en-US" altLang="zh-CN" sz="2000" baseline="0" dirty="0">
                  <a:solidFill>
                    <a:srgbClr val="FF6600"/>
                  </a:solidFill>
                  <a:ea typeface="华文新魏" pitchFamily="2" charset="-122"/>
                </a:rPr>
                <a:t>link;</a:t>
              </a:r>
              <a:endParaRPr kumimoji="1" lang="zh-CN" altLang="en-US" sz="2000" baseline="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1258888" y="5984875"/>
            <a:ext cx="1600200" cy="415925"/>
            <a:chOff x="864" y="3770"/>
            <a:chExt cx="1008" cy="262"/>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2600"/>
            </a:p>
          </p:txBody>
        </p:sp>
        <p:sp>
          <p:nvSpPr>
            <p:cNvPr id="19486" name="Rectangle 464"/>
            <p:cNvSpPr>
              <a:spLocks noChangeArrowheads="1"/>
            </p:cNvSpPr>
            <p:nvPr/>
          </p:nvSpPr>
          <p:spPr bwMode="auto">
            <a:xfrm>
              <a:off x="912" y="3770"/>
              <a:ext cx="767" cy="262"/>
            </a:xfrm>
            <a:prstGeom prst="rect">
              <a:avLst/>
            </a:prstGeom>
            <a:noFill/>
            <a:ln w="12700" cap="sq">
              <a:noFill/>
              <a:miter lim="800000"/>
              <a:headEnd/>
              <a:tailEnd/>
            </a:ln>
          </p:spPr>
          <p:txBody>
            <a:bodyPr wrap="none">
              <a:spAutoFit/>
            </a:bodyPr>
            <a:lstStyle/>
            <a:p>
              <a:r>
                <a:rPr kumimoji="1" lang="en-US" altLang="zh-CN" sz="2100" dirty="0">
                  <a:solidFill>
                    <a:srgbClr val="FF6600"/>
                  </a:solidFill>
                  <a:ea typeface="华文新魏" pitchFamily="2" charset="-122"/>
                </a:rPr>
                <a:t>p</a:t>
              </a:r>
              <a:r>
                <a:rPr kumimoji="1" lang="en-US" altLang="zh-CN" sz="2100" baseline="0" dirty="0" smtClean="0">
                  <a:solidFill>
                    <a:srgbClr val="FF6600"/>
                  </a:solidFill>
                  <a:latin typeface="宋体" charset="-122"/>
                  <a:ea typeface="宋体" charset="-122"/>
                </a:rPr>
                <a:t>-</a:t>
              </a:r>
              <a:r>
                <a:rPr kumimoji="1" lang="en-US" altLang="zh-CN" sz="2100" baseline="0" dirty="0" smtClean="0">
                  <a:solidFill>
                    <a:srgbClr val="FF6600"/>
                  </a:solidFill>
                  <a:ea typeface="华文新魏" pitchFamily="2" charset="-122"/>
                </a:rPr>
                <a:t>&gt;link=q;</a:t>
              </a:r>
              <a:endParaRPr kumimoji="1" lang="zh-CN" altLang="en-US" sz="2100" baseline="0" dirty="0">
                <a:solidFill>
                  <a:srgbClr val="FF6600"/>
                </a:solidFill>
                <a:ea typeface="华文新魏" pitchFamily="2" charset="-122"/>
              </a:endParaRPr>
            </a:p>
          </p:txBody>
        </p:sp>
      </p:grpSp>
      <p:grpSp>
        <p:nvGrpSpPr>
          <p:cNvPr id="497024" name="Group 465"/>
          <p:cNvGrpSpPr>
            <a:grpSpLocks/>
          </p:cNvGrpSpPr>
          <p:nvPr/>
        </p:nvGrpSpPr>
        <p:grpSpPr bwMode="auto">
          <a:xfrm>
            <a:off x="6210300" y="4149729"/>
            <a:ext cx="2209800" cy="541338"/>
            <a:chOff x="3912" y="2782"/>
            <a:chExt cx="1392" cy="341"/>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2600"/>
            </a:p>
          </p:txBody>
        </p:sp>
        <p:sp>
          <p:nvSpPr>
            <p:cNvPr id="19481" name="Rectangle 467"/>
            <p:cNvSpPr>
              <a:spLocks noChangeArrowheads="1"/>
            </p:cNvSpPr>
            <p:nvPr/>
          </p:nvSpPr>
          <p:spPr bwMode="auto">
            <a:xfrm>
              <a:off x="3972" y="2793"/>
              <a:ext cx="1114"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2800" baseline="0" dirty="0" smtClean="0">
                  <a:solidFill>
                    <a:srgbClr val="FF6600"/>
                  </a:solidFill>
                  <a:latin typeface="华文新魏" pitchFamily="2" charset="-122"/>
                  <a:ea typeface="华文新魏" pitchFamily="2" charset="-122"/>
                </a:rPr>
                <a:t>执行</a:t>
              </a:r>
              <a:r>
                <a:rPr kumimoji="1" lang="en-US" altLang="zh-CN" sz="2800" dirty="0" smtClean="0">
                  <a:solidFill>
                    <a:srgbClr val="FF6600"/>
                  </a:solidFill>
                  <a:ea typeface="华文新魏" pitchFamily="2" charset="-122"/>
                </a:rPr>
                <a:t>n</a:t>
              </a:r>
              <a:r>
                <a:rPr kumimoji="1" lang="en-US" altLang="zh-CN" sz="2800" baseline="0" dirty="0" smtClean="0">
                  <a:solidFill>
                    <a:srgbClr val="FF6600"/>
                  </a:solidFill>
                  <a:latin typeface="宋体" charset="-122"/>
                  <a:ea typeface="宋体" charset="-122"/>
                </a:rPr>
                <a:t>-</a:t>
              </a:r>
              <a:r>
                <a:rPr kumimoji="1" lang="en-US" altLang="zh-CN" sz="2800" baseline="0" dirty="0" smtClean="0">
                  <a:solidFill>
                    <a:srgbClr val="FF6600"/>
                  </a:solidFill>
                  <a:ea typeface="华文新魏" pitchFamily="2" charset="-122"/>
                </a:rPr>
                <a:t>1</a:t>
              </a:r>
              <a:r>
                <a:rPr kumimoji="1" lang="zh-CN" altLang="en-US" sz="2800" baseline="0" dirty="0">
                  <a:solidFill>
                    <a:srgbClr val="FF6600"/>
                  </a:solidFill>
                  <a:ea typeface="华文新魏" pitchFamily="2" charset="-122"/>
                </a:rPr>
                <a:t>次</a:t>
              </a:r>
              <a:endParaRPr kumimoji="1" lang="zh-CN" altLang="en-US" sz="2800" baseline="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2771775" y="4843463"/>
            <a:ext cx="1439863" cy="1042987"/>
            <a:chOff x="1746" y="3051"/>
            <a:chExt cx="907" cy="657"/>
          </a:xfrm>
        </p:grpSpPr>
        <p:sp>
          <p:nvSpPr>
            <p:cNvPr id="19478" name="Rectangle 483"/>
            <p:cNvSpPr>
              <a:spLocks noChangeArrowheads="1"/>
            </p:cNvSpPr>
            <p:nvPr/>
          </p:nvSpPr>
          <p:spPr bwMode="auto">
            <a:xfrm>
              <a:off x="1746" y="3051"/>
              <a:ext cx="907" cy="231"/>
            </a:xfrm>
            <a:prstGeom prst="rect">
              <a:avLst/>
            </a:prstGeom>
            <a:noFill/>
            <a:ln w="12700" cap="sq">
              <a:noFill/>
              <a:miter lim="800000"/>
              <a:headEnd/>
              <a:tailEnd/>
            </a:ln>
          </p:spPr>
          <p:txBody>
            <a:bodyPr>
              <a:spAutoFit/>
            </a:bodyPr>
            <a:lstStyle/>
            <a:p>
              <a:r>
                <a:rPr kumimoji="1" lang="zh-CN" altLang="en-US" sz="1800" baseline="0">
                  <a:solidFill>
                    <a:srgbClr val="000099"/>
                  </a:solidFill>
                  <a:latin typeface="幼圆" pitchFamily="49" charset="-122"/>
                  <a:ea typeface="幼圆" pitchFamily="49" charset="-122"/>
                </a:rPr>
                <a:t>第</a:t>
              </a:r>
              <a:r>
                <a:rPr kumimoji="1" lang="en-US" altLang="zh-CN" sz="1800" baseline="0">
                  <a:solidFill>
                    <a:srgbClr val="000099"/>
                  </a:solidFill>
                  <a:ea typeface="幼圆" pitchFamily="49" charset="-122"/>
                </a:rPr>
                <a:t>i</a:t>
              </a:r>
              <a:r>
                <a:rPr kumimoji="1" lang="zh-CN" altLang="en-US" sz="1800" baseline="0">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90" cy="252"/>
            </a:xfrm>
            <a:prstGeom prst="rect">
              <a:avLst/>
            </a:prstGeom>
            <a:noFill/>
            <a:ln w="12700" cap="sq">
              <a:noFill/>
              <a:miter lim="800000"/>
              <a:headEnd/>
              <a:tailEnd/>
            </a:ln>
          </p:spPr>
          <p:txBody>
            <a:bodyPr wrap="none">
              <a:spAutoFit/>
            </a:bodyPr>
            <a:lstStyle/>
            <a:p>
              <a:r>
                <a:rPr lang="en-US" altLang="zh-CN" sz="2000" dirty="0" smtClean="0">
                  <a:solidFill>
                    <a:srgbClr val="FF0000"/>
                  </a:solidFill>
                </a:rPr>
                <a:t>p</a:t>
              </a:r>
              <a:endParaRPr lang="zh-CN" altLang="en-US" sz="2000" baseline="0" dirty="0">
                <a:solidFill>
                  <a:srgbClr val="FF0000"/>
                </a:solidFill>
              </a:endParaRPr>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7400" y="457200"/>
            <a:ext cx="1758950" cy="2139950"/>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512005" name="Text Box 5"/>
          <p:cNvSpPr txBox="1">
            <a:spLocks noChangeArrowheads="1"/>
          </p:cNvSpPr>
          <p:nvPr/>
        </p:nvSpPr>
        <p:spPr bwMode="auto">
          <a:xfrm>
            <a:off x="179512" y="1124744"/>
            <a:ext cx="8307388" cy="4693593"/>
          </a:xfrm>
          <a:prstGeom prst="rect">
            <a:avLst/>
          </a:prstGeom>
          <a:noFill/>
          <a:ln w="9525">
            <a:noFill/>
            <a:miter lim="800000"/>
            <a:headEnd/>
            <a:tailEnd/>
          </a:ln>
        </p:spPr>
        <p:txBody>
          <a:bodyPr>
            <a:spAutoFit/>
          </a:bodyPr>
          <a:lstStyle/>
          <a:p>
            <a:pPr lvl="2" indent="-342900" fontAlgn="base">
              <a:lnSpc>
                <a:spcPct val="75000"/>
              </a:lnSpc>
              <a:spcBef>
                <a:spcPct val="0"/>
              </a:spcBef>
            </a:pPr>
            <a:r>
              <a:rPr lang="en-US" altLang="zh-CN" sz="2600" baseline="0" dirty="0">
                <a:solidFill>
                  <a:srgbClr val="003399"/>
                </a:solidFill>
              </a:rPr>
              <a:t>void  </a:t>
            </a:r>
            <a:r>
              <a:rPr lang="en-US" altLang="zh-CN" sz="2600" dirty="0" smtClean="0">
                <a:solidFill>
                  <a:srgbClr val="003399"/>
                </a:solidFill>
              </a:rPr>
              <a:t>insertNode1</a:t>
            </a:r>
            <a:r>
              <a:rPr lang="en-US" altLang="zh-CN" sz="2600" baseline="0" dirty="0" smtClean="0">
                <a:solidFill>
                  <a:srgbClr val="003399"/>
                </a:solidFill>
              </a:rPr>
              <a:t>( </a:t>
            </a:r>
            <a:r>
              <a:rPr lang="en-US" altLang="zh-CN" sz="2600" dirty="0" err="1" smtClean="0">
                <a:solidFill>
                  <a:srgbClr val="003399"/>
                </a:solidFill>
              </a:rPr>
              <a:t>Nodeptr</a:t>
            </a:r>
            <a:r>
              <a:rPr lang="en-US" altLang="zh-CN" sz="2600" dirty="0" smtClean="0">
                <a:solidFill>
                  <a:srgbClr val="003399"/>
                </a:solidFill>
              </a:rPr>
              <a:t> </a:t>
            </a:r>
            <a:r>
              <a:rPr lang="en-US" altLang="zh-CN" sz="2600" baseline="0" dirty="0" smtClean="0">
                <a:solidFill>
                  <a:srgbClr val="003399"/>
                </a:solidFill>
              </a:rPr>
              <a:t>list</a:t>
            </a:r>
            <a:r>
              <a:rPr lang="en-US" altLang="zh-CN" sz="2600" baseline="0" dirty="0">
                <a:solidFill>
                  <a:srgbClr val="003399"/>
                </a:solidFill>
              </a:rPr>
              <a:t>, </a:t>
            </a:r>
            <a:r>
              <a:rPr lang="en-US" altLang="zh-CN" sz="2600" baseline="0" dirty="0" err="1">
                <a:solidFill>
                  <a:srgbClr val="003399"/>
                </a:solidFill>
              </a:rPr>
              <a:t>int</a:t>
            </a:r>
            <a:r>
              <a:rPr lang="en-US" altLang="zh-CN" sz="2600" baseline="0" dirty="0">
                <a:solidFill>
                  <a:srgbClr val="003399"/>
                </a:solidFill>
              </a:rPr>
              <a:t> </a:t>
            </a:r>
            <a:r>
              <a:rPr lang="en-US" altLang="zh-CN" sz="2600" dirty="0">
                <a:solidFill>
                  <a:srgbClr val="003399"/>
                </a:solidFill>
              </a:rPr>
              <a:t>n</a:t>
            </a:r>
            <a:r>
              <a:rPr lang="en-US" altLang="zh-CN" sz="2600" baseline="0" dirty="0" smtClean="0">
                <a:solidFill>
                  <a:srgbClr val="003399"/>
                </a:solidFill>
              </a:rPr>
              <a:t>, </a:t>
            </a:r>
            <a:r>
              <a:rPr lang="en-US" altLang="zh-CN" sz="2600" baseline="0" dirty="0" err="1" smtClean="0">
                <a:solidFill>
                  <a:srgbClr val="003399"/>
                </a:solidFill>
              </a:rPr>
              <a:t>ElemType</a:t>
            </a:r>
            <a:r>
              <a:rPr lang="en-US" altLang="zh-CN" sz="2600" baseline="0" dirty="0" smtClean="0">
                <a:solidFill>
                  <a:srgbClr val="003399"/>
                </a:solidFill>
              </a:rPr>
              <a:t> </a:t>
            </a:r>
            <a:r>
              <a:rPr lang="en-US" altLang="zh-CN" sz="2600" baseline="0" dirty="0">
                <a:solidFill>
                  <a:srgbClr val="003399"/>
                </a:solidFill>
              </a:rPr>
              <a:t>item )</a:t>
            </a:r>
          </a:p>
          <a:p>
            <a:pPr lvl="2" indent="-342900" fontAlgn="base">
              <a:lnSpc>
                <a:spcPct val="75000"/>
              </a:lnSpc>
              <a:spcBef>
                <a:spcPct val="0"/>
              </a:spcBef>
            </a:pP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a:t>
            </a:r>
            <a:r>
              <a:rPr lang="en-US" altLang="zh-CN" sz="2600" dirty="0" err="1" smtClean="0">
                <a:solidFill>
                  <a:srgbClr val="003399"/>
                </a:solidFill>
              </a:rPr>
              <a:t>Nodeptr</a:t>
            </a:r>
            <a:r>
              <a:rPr lang="en-US" altLang="zh-CN" sz="2600" dirty="0" smtClean="0">
                <a:solidFill>
                  <a:srgbClr val="003399"/>
                </a:solidFill>
              </a:rPr>
              <a:t> </a:t>
            </a:r>
            <a:r>
              <a:rPr lang="en-US" altLang="zh-CN" sz="2600" baseline="0" dirty="0" smtClean="0">
                <a:solidFill>
                  <a:srgbClr val="003399"/>
                </a:solidFill>
              </a:rPr>
              <a:t>p=list, q;</a:t>
            </a:r>
            <a:endParaRPr lang="en-US" altLang="zh-CN" sz="2600" baseline="0" dirty="0">
              <a:solidFill>
                <a:srgbClr val="003399"/>
              </a:solidFill>
            </a:endParaRPr>
          </a:p>
          <a:p>
            <a:pPr lvl="2" indent="-342900" fontAlgn="base">
              <a:lnSpc>
                <a:spcPct val="75000"/>
              </a:lnSpc>
              <a:spcBef>
                <a:spcPct val="0"/>
              </a:spcBef>
            </a:pPr>
            <a:r>
              <a:rPr lang="en-US" altLang="zh-CN" sz="2600" baseline="0" dirty="0">
                <a:solidFill>
                  <a:srgbClr val="003399"/>
                </a:solidFill>
              </a:rPr>
              <a:t>     </a:t>
            </a:r>
            <a:r>
              <a:rPr lang="en-US" altLang="zh-CN" sz="2600" baseline="0" dirty="0" err="1">
                <a:solidFill>
                  <a:srgbClr val="003399"/>
                </a:solidFill>
              </a:rPr>
              <a:t>int</a:t>
            </a:r>
            <a:r>
              <a:rPr lang="en-US" altLang="zh-CN" sz="2600" baseline="0" dirty="0">
                <a:solidFill>
                  <a:srgbClr val="003399"/>
                </a:solidFill>
              </a:rPr>
              <a:t> </a:t>
            </a:r>
            <a:r>
              <a:rPr lang="en-US" altLang="zh-CN" sz="2600" baseline="0" dirty="0" err="1" smtClean="0">
                <a:solidFill>
                  <a:srgbClr val="003399"/>
                </a:solidFill>
              </a:rPr>
              <a:t>i</a:t>
            </a:r>
            <a:r>
              <a:rPr lang="en-US" altLang="zh-CN" sz="2600" baseline="0" dirty="0" smtClean="0">
                <a:solidFill>
                  <a:srgbClr val="003399"/>
                </a:solidFill>
              </a:rPr>
              <a:t>;</a:t>
            </a:r>
            <a:endParaRPr lang="en-US" altLang="zh-CN" sz="2600" baseline="0" dirty="0">
              <a:solidFill>
                <a:srgbClr val="003399"/>
              </a:solidFill>
            </a:endParaRPr>
          </a:p>
          <a:p>
            <a:pPr lvl="2" indent="-342900" fontAlgn="base">
              <a:lnSpc>
                <a:spcPct val="75000"/>
              </a:lnSpc>
              <a:spcBef>
                <a:spcPct val="0"/>
              </a:spcBef>
            </a:pPr>
            <a:r>
              <a:rPr lang="en-US" altLang="zh-CN" sz="2600" baseline="0" dirty="0">
                <a:solidFill>
                  <a:srgbClr val="003399"/>
                </a:solidFill>
              </a:rPr>
              <a:t>     </a:t>
            </a:r>
            <a:r>
              <a:rPr lang="en-US" altLang="zh-CN" sz="2600" baseline="0" dirty="0" smtClean="0">
                <a:solidFill>
                  <a:srgbClr val="003399"/>
                </a:solidFill>
              </a:rPr>
              <a:t>for(</a:t>
            </a:r>
            <a:r>
              <a:rPr lang="en-US" altLang="zh-CN" sz="2600" baseline="0" dirty="0" err="1" smtClean="0">
                <a:solidFill>
                  <a:srgbClr val="003399"/>
                </a:solidFill>
              </a:rPr>
              <a:t>i</a:t>
            </a:r>
            <a:r>
              <a:rPr lang="en-US" altLang="zh-CN" sz="2600" baseline="0" dirty="0" smtClean="0">
                <a:solidFill>
                  <a:srgbClr val="003399"/>
                </a:solidFill>
              </a:rPr>
              <a:t>=1;i&lt;=</a:t>
            </a:r>
            <a:r>
              <a:rPr lang="en-US" altLang="zh-CN" sz="2600" dirty="0">
                <a:solidFill>
                  <a:srgbClr val="003399"/>
                </a:solidFill>
              </a:rPr>
              <a:t>n</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1;j</a:t>
            </a:r>
            <a:r>
              <a:rPr lang="en-US" altLang="zh-CN" sz="2600" baseline="0" dirty="0">
                <a:solidFill>
                  <a:srgbClr val="003399"/>
                </a:solidFill>
              </a:rPr>
              <a:t>++){      </a:t>
            </a:r>
            <a:r>
              <a:rPr lang="en-US" altLang="zh-CN" sz="2200" baseline="0" dirty="0">
                <a:solidFill>
                  <a:srgbClr val="007400"/>
                </a:solidFill>
              </a:rPr>
              <a:t>/* </a:t>
            </a:r>
            <a:r>
              <a:rPr lang="zh-CN" altLang="en-US" sz="2200" baseline="0" dirty="0">
                <a:solidFill>
                  <a:srgbClr val="007400"/>
                </a:solidFill>
                <a:ea typeface="幼圆" pitchFamily="49" charset="-122"/>
              </a:rPr>
              <a:t>寻找第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600" baseline="0" dirty="0">
              <a:solidFill>
                <a:srgbClr val="007400"/>
              </a:solidFill>
            </a:endParaRPr>
          </a:p>
          <a:p>
            <a:pPr lvl="2" indent="-342900" fontAlgn="base">
              <a:lnSpc>
                <a:spcPct val="75000"/>
              </a:lnSpc>
              <a:spcBef>
                <a:spcPct val="0"/>
              </a:spcBef>
            </a:pPr>
            <a:r>
              <a:rPr lang="en-US" altLang="zh-CN" sz="2600" baseline="0" dirty="0">
                <a:solidFill>
                  <a:srgbClr val="003399"/>
                </a:solidFill>
              </a:rPr>
              <a:t>           </a:t>
            </a:r>
            <a:r>
              <a:rPr lang="en-US" altLang="zh-CN" sz="2600" baseline="0" dirty="0" smtClean="0">
                <a:solidFill>
                  <a:srgbClr val="003399"/>
                </a:solidFill>
              </a:rPr>
              <a:t>if(p-&gt;link==</a:t>
            </a:r>
            <a:r>
              <a:rPr lang="en-US" altLang="zh-CN" sz="2600" baseline="0" dirty="0">
                <a:solidFill>
                  <a:srgbClr val="003399"/>
                </a:solidFill>
              </a:rPr>
              <a:t>NULL)</a:t>
            </a:r>
          </a:p>
          <a:p>
            <a:pPr lvl="2" indent="-342900" fontAlgn="base">
              <a:lnSpc>
                <a:spcPct val="75000"/>
              </a:lnSpc>
              <a:spcBef>
                <a:spcPct val="0"/>
              </a:spcBef>
            </a:pPr>
            <a:r>
              <a:rPr lang="en-US" altLang="zh-CN" sz="2600" baseline="0" dirty="0">
                <a:solidFill>
                  <a:srgbClr val="003399"/>
                </a:solidFill>
              </a:rPr>
              <a:t>                 break;  </a:t>
            </a:r>
            <a:r>
              <a:rPr lang="en-US" altLang="zh-CN" sz="2600" baseline="0" dirty="0" smtClean="0">
                <a:solidFill>
                  <a:srgbClr val="003399"/>
                </a:solidFill>
              </a:rPr>
              <a:t>               </a:t>
            </a:r>
            <a:r>
              <a:rPr lang="en-US" altLang="zh-CN" sz="2200" baseline="0" dirty="0">
                <a:solidFill>
                  <a:srgbClr val="007400"/>
                </a:solidFill>
              </a:rPr>
              <a:t>/* </a:t>
            </a:r>
            <a:r>
              <a:rPr lang="zh-CN" altLang="en-US" sz="2200" baseline="0" dirty="0">
                <a:solidFill>
                  <a:srgbClr val="007400"/>
                </a:solidFill>
                <a:ea typeface="幼圆" pitchFamily="49" charset="-122"/>
              </a:rPr>
              <a:t>不存在第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r>
              <a:rPr lang="zh-CN" altLang="en-US" sz="2200" baseline="0" dirty="0" smtClean="0">
                <a:solidFill>
                  <a:srgbClr val="007400"/>
                </a:solidFill>
              </a:rPr>
              <a:t>*/</a:t>
            </a:r>
            <a:endParaRPr lang="en-US" altLang="zh-CN" sz="2200" baseline="0" dirty="0" smtClean="0">
              <a:solidFill>
                <a:srgbClr val="007400"/>
              </a:solidFill>
            </a:endParaRPr>
          </a:p>
          <a:p>
            <a:pPr lvl="2" indent="-342900" fontAlgn="base">
              <a:lnSpc>
                <a:spcPct val="75000"/>
              </a:lnSpc>
              <a:spcBef>
                <a:spcPct val="0"/>
              </a:spcBef>
            </a:pPr>
            <a:r>
              <a:rPr lang="en-US" altLang="zh-CN" sz="2200" dirty="0" smtClean="0">
                <a:solidFill>
                  <a:srgbClr val="007400"/>
                </a:solidFill>
              </a:rPr>
              <a:t>             </a:t>
            </a:r>
            <a:r>
              <a:rPr lang="en-US" altLang="zh-CN" sz="2400" dirty="0" smtClean="0">
                <a:solidFill>
                  <a:srgbClr val="003399"/>
                </a:solidFill>
              </a:rPr>
              <a:t>p=p</a:t>
            </a:r>
            <a:r>
              <a:rPr lang="en-US" altLang="zh-CN" sz="2400" dirty="0" smtClean="0">
                <a:solidFill>
                  <a:srgbClr val="003399"/>
                </a:solidFill>
                <a:latin typeface="宋体" charset="-122"/>
                <a:ea typeface="宋体" charset="-122"/>
              </a:rPr>
              <a:t>-</a:t>
            </a:r>
            <a:r>
              <a:rPr lang="en-US" altLang="zh-CN" sz="2400" dirty="0" smtClean="0">
                <a:solidFill>
                  <a:srgbClr val="003399"/>
                </a:solidFill>
              </a:rPr>
              <a:t>&gt;link;</a:t>
            </a:r>
            <a:endParaRPr lang="zh-CN" altLang="en-US" sz="2200" baseline="0" dirty="0">
              <a:solidFill>
                <a:srgbClr val="007400"/>
              </a:solidFill>
            </a:endParaRPr>
          </a:p>
          <a:p>
            <a:pPr lvl="2" indent="-342900" fontAlgn="base">
              <a:lnSpc>
                <a:spcPct val="75000"/>
              </a:lnSpc>
              <a:spcBef>
                <a:spcPct val="0"/>
              </a:spcBef>
            </a:pPr>
            <a:r>
              <a:rPr lang="zh-CN" altLang="en-US" sz="2600" baseline="0" dirty="0">
                <a:solidFill>
                  <a:srgbClr val="003399"/>
                </a:solidFill>
              </a:rPr>
              <a:t>     </a:t>
            </a:r>
            <a:r>
              <a:rPr lang="en-US" altLang="en-US" sz="2600" baseline="0" dirty="0">
                <a:solidFill>
                  <a:srgbClr val="003399"/>
                </a:solidFill>
              </a:rPr>
              <a:t>}</a:t>
            </a:r>
            <a:r>
              <a:rPr lang="zh-CN" altLang="en-US" sz="2600" baseline="0" dirty="0">
                <a:solidFill>
                  <a:srgbClr val="003399"/>
                </a:solidFill>
              </a:rPr>
              <a:t>   </a:t>
            </a:r>
          </a:p>
          <a:p>
            <a:pPr lvl="2" indent="-342900" fontAlgn="base">
              <a:lnSpc>
                <a:spcPct val="75000"/>
              </a:lnSpc>
              <a:spcBef>
                <a:spcPct val="0"/>
              </a:spcBef>
            </a:pPr>
            <a:r>
              <a:rPr lang="zh-CN" altLang="en-US" sz="2600" baseline="0" dirty="0">
                <a:solidFill>
                  <a:srgbClr val="003399"/>
                </a:solidFill>
              </a:rPr>
              <a:t>    </a:t>
            </a: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r>
              <a:rPr lang="zh-CN" altLang="en-US" sz="2600" baseline="0" dirty="0">
                <a:solidFill>
                  <a:srgbClr val="003399"/>
                </a:solidFill>
              </a:rPr>
              <a:t>}</a:t>
            </a:r>
          </a:p>
        </p:txBody>
      </p:sp>
      <p:grpSp>
        <p:nvGrpSpPr>
          <p:cNvPr id="3" name="Group 25"/>
          <p:cNvGrpSpPr>
            <a:grpSpLocks/>
          </p:cNvGrpSpPr>
          <p:nvPr/>
        </p:nvGrpSpPr>
        <p:grpSpPr bwMode="auto">
          <a:xfrm>
            <a:off x="1238250" y="3619500"/>
            <a:ext cx="7696200" cy="993775"/>
            <a:chOff x="780" y="2280"/>
            <a:chExt cx="4848" cy="626"/>
          </a:xfrm>
        </p:grpSpPr>
        <p:sp>
          <p:nvSpPr>
            <p:cNvPr id="20489" name="Rectangle 7"/>
            <p:cNvSpPr>
              <a:spLocks noChangeArrowheads="1"/>
            </p:cNvSpPr>
            <p:nvPr/>
          </p:nvSpPr>
          <p:spPr bwMode="auto">
            <a:xfrm>
              <a:off x="780" y="2472"/>
              <a:ext cx="4704" cy="434"/>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2600" dirty="0">
                  <a:solidFill>
                    <a:srgbClr val="FF3300"/>
                  </a:solidFill>
                </a:rPr>
                <a:t>q</a:t>
              </a:r>
              <a:r>
                <a:rPr lang="en-US" altLang="zh-CN" sz="2600" baseline="0" dirty="0" smtClean="0">
                  <a:solidFill>
                    <a:srgbClr val="FF3300"/>
                  </a:solidFill>
                </a:rPr>
                <a:t>=(</a:t>
              </a:r>
              <a:r>
                <a:rPr lang="en-US" altLang="zh-CN" sz="2600" dirty="0" err="1" smtClean="0">
                  <a:solidFill>
                    <a:srgbClr val="FF3300"/>
                  </a:solidFill>
                </a:rPr>
                <a:t>Nodeptr</a:t>
              </a:r>
              <a:r>
                <a:rPr lang="en-US" altLang="zh-CN" sz="2600" baseline="0" dirty="0" smtClean="0">
                  <a:solidFill>
                    <a:srgbClr val="FF3300"/>
                  </a:solidFill>
                </a:rPr>
                <a:t>)</a:t>
              </a:r>
              <a:r>
                <a:rPr lang="en-US" altLang="zh-CN" sz="2600" baseline="0" dirty="0" err="1" smtClean="0">
                  <a:solidFill>
                    <a:srgbClr val="FF3300"/>
                  </a:solidFill>
                </a:rPr>
                <a:t>malloc</a:t>
              </a:r>
              <a:r>
                <a:rPr lang="en-US" altLang="zh-CN" sz="2600" baseline="0" dirty="0" smtClean="0">
                  <a:solidFill>
                    <a:srgbClr val="FF3300"/>
                  </a:solidFill>
                </a:rPr>
                <a:t>(</a:t>
              </a:r>
              <a:r>
                <a:rPr lang="en-US" altLang="zh-CN" sz="2600" baseline="0" dirty="0" err="1" smtClean="0">
                  <a:solidFill>
                    <a:srgbClr val="FF3300"/>
                  </a:solidFill>
                </a:rPr>
                <a:t>sizeof</a:t>
              </a:r>
              <a:r>
                <a:rPr lang="en-US" altLang="zh-CN" sz="2600" baseline="0" dirty="0" smtClean="0">
                  <a:solidFill>
                    <a:srgbClr val="FF3300"/>
                  </a:solidFill>
                </a:rPr>
                <a:t>(Node));</a:t>
              </a:r>
              <a:endParaRPr lang="zh-CN" altLang="en-US" sz="2200" baseline="0" dirty="0">
                <a:solidFill>
                  <a:srgbClr val="FF3300"/>
                </a:solidFill>
              </a:endParaRPr>
            </a:p>
            <a:p>
              <a:pPr fontAlgn="base">
                <a:lnSpc>
                  <a:spcPct val="75000"/>
                </a:lnSpc>
                <a:spcBef>
                  <a:spcPct val="0"/>
                </a:spcBef>
              </a:pPr>
              <a:r>
                <a:rPr lang="en-US" altLang="zh-CN" sz="2600" dirty="0">
                  <a:solidFill>
                    <a:srgbClr val="003399"/>
                  </a:solidFill>
                </a:rPr>
                <a:t>q</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a:t>
              </a:r>
              <a:r>
                <a:rPr lang="en-US" altLang="zh-CN" sz="2600" baseline="0" dirty="0">
                  <a:solidFill>
                    <a:srgbClr val="003399"/>
                  </a:solidFill>
                </a:rPr>
                <a:t>data=item;        </a:t>
              </a:r>
              <a:r>
                <a:rPr lang="en-US" altLang="zh-CN" sz="2200" baseline="0" dirty="0">
                  <a:solidFill>
                    <a:srgbClr val="007400"/>
                  </a:solidFill>
                </a:rPr>
                <a:t>/* </a:t>
              </a:r>
              <a:r>
                <a:rPr lang="zh-CN" altLang="en-US" sz="2200" baseline="0" dirty="0">
                  <a:solidFill>
                    <a:srgbClr val="007400"/>
                  </a:solidFill>
                  <a:ea typeface="幼圆" pitchFamily="49" charset="-122"/>
                </a:rPr>
                <a:t>将</a:t>
              </a:r>
              <a:r>
                <a:rPr lang="en-US" altLang="zh-CN" sz="2200" baseline="0" dirty="0">
                  <a:solidFill>
                    <a:srgbClr val="007400"/>
                  </a:solidFill>
                </a:rPr>
                <a:t>item</a:t>
              </a:r>
              <a:r>
                <a:rPr lang="zh-CN" altLang="en-US" sz="2200" baseline="0" dirty="0">
                  <a:solidFill>
                    <a:srgbClr val="007400"/>
                  </a:solidFill>
                  <a:ea typeface="幼圆" pitchFamily="49" charset="-122"/>
                </a:rPr>
                <a:t>送新结点数据域</a:t>
              </a:r>
              <a:r>
                <a:rPr lang="zh-CN" altLang="en-US" sz="2200" baseline="0" dirty="0">
                  <a:solidFill>
                    <a:srgbClr val="007400"/>
                  </a:solidFill>
                </a:rPr>
                <a:t> */</a:t>
              </a: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2600"/>
            </a:p>
          </p:txBody>
        </p:sp>
        <p:sp>
          <p:nvSpPr>
            <p:cNvPr id="20491" name="Rectangle 9"/>
            <p:cNvSpPr>
              <a:spLocks noChangeArrowheads="1"/>
            </p:cNvSpPr>
            <p:nvPr/>
          </p:nvSpPr>
          <p:spPr bwMode="auto">
            <a:xfrm>
              <a:off x="4185" y="2284"/>
              <a:ext cx="1443" cy="260"/>
            </a:xfrm>
            <a:prstGeom prst="rect">
              <a:avLst/>
            </a:prstGeom>
            <a:noFill/>
            <a:ln w="12700" cap="sq">
              <a:noFill/>
              <a:miter lim="800000"/>
              <a:headEnd/>
              <a:tailEnd/>
            </a:ln>
          </p:spPr>
          <p:txBody>
            <a:bodyPr>
              <a:spAutoFit/>
            </a:bodyPr>
            <a:lstStyle/>
            <a:p>
              <a:r>
                <a:rPr lang="zh-CN" altLang="en-US" sz="2100" baseline="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304800" y="4572000"/>
            <a:ext cx="8477250" cy="688975"/>
          </a:xfrm>
          <a:prstGeom prst="rect">
            <a:avLst/>
          </a:prstGeom>
          <a:noFill/>
          <a:ln w="12700" cap="sq">
            <a:noFill/>
            <a:miter lim="800000"/>
            <a:headEnd/>
            <a:tailEnd/>
          </a:ln>
        </p:spPr>
        <p:txBody>
          <a:bodyPr>
            <a:spAutoFit/>
          </a:bodyPr>
          <a:lstStyle/>
          <a:p>
            <a:pPr lvl="2" fontAlgn="base">
              <a:lnSpc>
                <a:spcPct val="75000"/>
              </a:lnSpc>
              <a:spcBef>
                <a:spcPct val="0"/>
              </a:spcBef>
            </a:pPr>
            <a:r>
              <a:rPr lang="en-US" altLang="zh-CN" sz="2600" dirty="0">
                <a:solidFill>
                  <a:srgbClr val="003399"/>
                </a:solidFill>
              </a:rPr>
              <a:t>q</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&gt;link=p</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a:t>
            </a:r>
            <a:r>
              <a:rPr lang="en-US" altLang="zh-CN" sz="2600" baseline="0" dirty="0">
                <a:solidFill>
                  <a:srgbClr val="003399"/>
                </a:solidFill>
              </a:rPr>
              <a:t>link;</a:t>
            </a:r>
          </a:p>
          <a:p>
            <a:pPr lvl="2" fontAlgn="base">
              <a:lnSpc>
                <a:spcPct val="75000"/>
              </a:lnSpc>
              <a:spcBef>
                <a:spcPct val="0"/>
              </a:spcBef>
            </a:pPr>
            <a:r>
              <a:rPr lang="en-US" altLang="zh-CN" sz="2600" dirty="0">
                <a:solidFill>
                  <a:srgbClr val="003399"/>
                </a:solidFill>
              </a:rPr>
              <a:t>p</a:t>
            </a:r>
            <a:r>
              <a:rPr lang="en-US" altLang="zh-CN" sz="2600" baseline="0" dirty="0" smtClean="0">
                <a:solidFill>
                  <a:srgbClr val="003399"/>
                </a:solidFill>
                <a:latin typeface="宋体" charset="-122"/>
                <a:ea typeface="宋体" charset="-122"/>
              </a:rPr>
              <a:t>-</a:t>
            </a:r>
            <a:r>
              <a:rPr lang="en-US" altLang="zh-CN" sz="2600" baseline="0" dirty="0" smtClean="0">
                <a:solidFill>
                  <a:srgbClr val="003399"/>
                </a:solidFill>
              </a:rPr>
              <a:t>&gt;link=q;              </a:t>
            </a:r>
            <a:r>
              <a:rPr lang="en-US" altLang="zh-CN" sz="2400" baseline="0" dirty="0">
                <a:solidFill>
                  <a:srgbClr val="007400"/>
                </a:solidFill>
              </a:rPr>
              <a:t>/* </a:t>
            </a:r>
            <a:r>
              <a:rPr lang="zh-CN" altLang="en-US" sz="2200" baseline="0" dirty="0">
                <a:solidFill>
                  <a:srgbClr val="007400"/>
                </a:solidFill>
                <a:latin typeface="幼圆" pitchFamily="49" charset="-122"/>
                <a:ea typeface="幼圆" pitchFamily="49" charset="-122"/>
              </a:rPr>
              <a:t>将新结点插入到第</a:t>
            </a:r>
            <a:r>
              <a:rPr lang="en-US" altLang="zh-CN" sz="2200" baseline="0" dirty="0" err="1">
                <a:solidFill>
                  <a:srgbClr val="007400"/>
                </a:solidFill>
                <a:ea typeface="幼圆" pitchFamily="49" charset="-122"/>
              </a:rPr>
              <a:t>i</a:t>
            </a:r>
            <a:r>
              <a:rPr lang="zh-CN" altLang="en-US" sz="2200" baseline="0" dirty="0">
                <a:solidFill>
                  <a:srgbClr val="007400"/>
                </a:solidFill>
                <a:latin typeface="幼圆" pitchFamily="49" charset="-122"/>
                <a:ea typeface="幼圆" pitchFamily="49" charset="-122"/>
              </a:rPr>
              <a:t>个结点之后</a:t>
            </a:r>
            <a:r>
              <a:rPr lang="zh-CN" altLang="en-US" sz="2400" baseline="0" dirty="0">
                <a:solidFill>
                  <a:srgbClr val="007400"/>
                </a:solidFill>
              </a:rPr>
              <a:t> */</a:t>
            </a:r>
          </a:p>
        </p:txBody>
      </p:sp>
      <p:grpSp>
        <p:nvGrpSpPr>
          <p:cNvPr id="4" name="Group 12"/>
          <p:cNvGrpSpPr>
            <a:grpSpLocks/>
          </p:cNvGrpSpPr>
          <p:nvPr/>
        </p:nvGrpSpPr>
        <p:grpSpPr bwMode="auto">
          <a:xfrm rot="52736">
            <a:off x="2819400" y="5734050"/>
            <a:ext cx="3276600" cy="666750"/>
            <a:chOff x="480" y="3744"/>
            <a:chExt cx="2064" cy="420"/>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62</a:t>
            </a:fld>
            <a:endParaRPr lang="zh-CN" altLang="en-US"/>
          </a:p>
        </p:txBody>
      </p:sp>
      <p:grpSp>
        <p:nvGrpSpPr>
          <p:cNvPr id="3" name="Group 2"/>
          <p:cNvGrpSpPr>
            <a:grpSpLocks/>
          </p:cNvGrpSpPr>
          <p:nvPr/>
        </p:nvGrpSpPr>
        <p:grpSpPr bwMode="auto">
          <a:xfrm>
            <a:off x="609600" y="247650"/>
            <a:ext cx="7943850" cy="1066800"/>
            <a:chOff x="384" y="156"/>
            <a:chExt cx="5004" cy="672"/>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52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dirty="0" smtClean="0">
                  <a:solidFill>
                    <a:schemeClr val="accent2"/>
                  </a:solidFill>
                  <a:ea typeface="黑体" pitchFamily="2" charset="-122"/>
                </a:rPr>
                <a:t>5a</a:t>
              </a:r>
              <a:r>
                <a:rPr kumimoji="1" lang="zh-CN" altLang="en-US" sz="2800" baseline="0" dirty="0" smtClean="0">
                  <a:solidFill>
                    <a:schemeClr val="accent2"/>
                  </a:solidFill>
                  <a:ea typeface="黑体" pitchFamily="2" charset="-122"/>
                </a:rPr>
                <a:t> </a:t>
              </a:r>
              <a:r>
                <a:rPr kumimoji="1" lang="zh-CN" altLang="en-US" sz="2800" baseline="0" dirty="0">
                  <a:solidFill>
                    <a:schemeClr val="accent2"/>
                  </a:solidFill>
                  <a:ea typeface="黑体" pitchFamily="2" charset="-122"/>
                </a:rPr>
                <a:t>. </a:t>
              </a:r>
              <a:r>
                <a:rPr kumimoji="1" lang="zh-CN" altLang="en-US" sz="2800" baseline="0" dirty="0" smtClean="0">
                  <a:solidFill>
                    <a:schemeClr val="accent2"/>
                  </a:solidFill>
                  <a:latin typeface="黑体" pitchFamily="2" charset="-122"/>
                  <a:ea typeface="黑体" pitchFamily="2" charset="-122"/>
                </a:rPr>
                <a:t>在</a:t>
              </a:r>
              <a:r>
                <a:rPr kumimoji="1" lang="zh-CN" altLang="en-US" sz="2800" baseline="0" dirty="0" smtClean="0">
                  <a:solidFill>
                    <a:srgbClr val="7030A0"/>
                  </a:solidFill>
                  <a:latin typeface="黑体" pitchFamily="2" charset="-122"/>
                  <a:ea typeface="黑体" pitchFamily="2" charset="-122"/>
                </a:rPr>
                <a:t>有序</a:t>
              </a:r>
              <a:r>
                <a:rPr kumimoji="1" lang="zh-CN" altLang="en-US" sz="2800" baseline="0" dirty="0" smtClean="0">
                  <a:solidFill>
                    <a:schemeClr val="accent2"/>
                  </a:solidFill>
                  <a:latin typeface="黑体" pitchFamily="2" charset="-122"/>
                  <a:ea typeface="黑体" pitchFamily="2" charset="-122"/>
                </a:rPr>
                <a:t>线性</a:t>
              </a:r>
              <a:r>
                <a:rPr kumimoji="1" lang="zh-CN" altLang="en-US" sz="2800" baseline="0" dirty="0">
                  <a:solidFill>
                    <a:schemeClr val="accent2"/>
                  </a:solidFill>
                  <a:latin typeface="黑体" pitchFamily="2" charset="-122"/>
                  <a:ea typeface="黑体" pitchFamily="2" charset="-122"/>
                </a:rPr>
                <a:t>链表</a:t>
              </a:r>
              <a:r>
                <a:rPr kumimoji="1" lang="zh-CN" altLang="en-US" sz="2800" baseline="0" dirty="0" smtClean="0">
                  <a:solidFill>
                    <a:schemeClr val="accent2"/>
                  </a:solidFill>
                  <a:latin typeface="黑体" pitchFamily="2" charset="-122"/>
                  <a:ea typeface="黑体" pitchFamily="2" charset="-122"/>
                </a:rPr>
                <a:t>中相应结点</a:t>
              </a:r>
              <a:r>
                <a:rPr kumimoji="1" lang="zh-CN" altLang="en-US" sz="2800" baseline="0" dirty="0">
                  <a:solidFill>
                    <a:schemeClr val="accent2"/>
                  </a:solidFill>
                  <a:latin typeface="黑体" pitchFamily="2" charset="-122"/>
                  <a:ea typeface="黑体" pitchFamily="2" charset="-122"/>
                </a:rPr>
                <a:t>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smtClean="0">
                  <a:solidFill>
                    <a:schemeClr val="accent2"/>
                  </a:solidFill>
                  <a:latin typeface="黑体" pitchFamily="2" charset="-122"/>
                  <a:ea typeface="黑体" pitchFamily="2" charset="-122"/>
                </a:rPr>
                <a:t>数据</a:t>
              </a:r>
              <a:r>
                <a:rPr kumimoji="1" lang="zh-CN" altLang="en-US" sz="2800" dirty="0" smtClean="0">
                  <a:solidFill>
                    <a:schemeClr val="accent2"/>
                  </a:solidFill>
                  <a:latin typeface="黑体" pitchFamily="2" charset="-122"/>
                  <a:ea typeface="黑体" pitchFamily="2" charset="-122"/>
                </a:rPr>
                <a:t>项</a:t>
              </a:r>
              <a:r>
                <a:rPr kumimoji="1" lang="zh-CN" altLang="en-US" sz="2800" baseline="0" dirty="0" smtClean="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sp>
        <p:nvSpPr>
          <p:cNvPr id="6" name="TextBox 5"/>
          <p:cNvSpPr txBox="1"/>
          <p:nvPr/>
        </p:nvSpPr>
        <p:spPr>
          <a:xfrm>
            <a:off x="611560" y="1268760"/>
            <a:ext cx="7776864" cy="5632311"/>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smtClean="0"/>
              <a:t>/* </a:t>
            </a:r>
            <a:r>
              <a:rPr lang="zh-CN" altLang="en-US" dirty="0" smtClean="0"/>
              <a:t>设</a:t>
            </a:r>
            <a:r>
              <a:rPr lang="en-US" altLang="zh-CN" dirty="0" smtClean="0"/>
              <a:t>list</a:t>
            </a:r>
            <a:r>
              <a:rPr lang="zh-CN" altLang="en-US" dirty="0" smtClean="0"/>
              <a:t>是一个有序增序链表，将元素</a:t>
            </a:r>
            <a:r>
              <a:rPr lang="en-US" altLang="zh-CN" dirty="0" err="1" smtClean="0"/>
              <a:t>elem</a:t>
            </a:r>
            <a:r>
              <a:rPr lang="zh-CN" altLang="en-US" dirty="0" smtClean="0"/>
              <a:t>插入到相应位置上</a:t>
            </a:r>
            <a:r>
              <a:rPr lang="en-US" altLang="zh-CN" dirty="0" smtClean="0"/>
              <a:t> */</a:t>
            </a:r>
          </a:p>
          <a:p>
            <a:r>
              <a:rPr lang="en-US" altLang="zh-CN" dirty="0" err="1" smtClean="0"/>
              <a:t>Nodeptr</a:t>
            </a:r>
            <a:r>
              <a:rPr lang="en-US" altLang="zh-CN" dirty="0" smtClean="0"/>
              <a:t>  </a:t>
            </a:r>
            <a:r>
              <a:rPr lang="en-US" altLang="zh-CN" dirty="0" err="1" smtClean="0"/>
              <a:t>insertNode</a:t>
            </a:r>
            <a:r>
              <a:rPr lang="en-US" altLang="zh-CN" dirty="0" smtClean="0"/>
              <a:t>(</a:t>
            </a:r>
            <a:r>
              <a:rPr lang="en-US" altLang="zh-CN" dirty="0" err="1" smtClean="0"/>
              <a:t>Nodeptr</a:t>
            </a:r>
            <a:r>
              <a:rPr lang="en-US" altLang="zh-CN" dirty="0" smtClean="0"/>
              <a:t> list, </a:t>
            </a:r>
            <a:r>
              <a:rPr lang="en-US" altLang="zh-CN" dirty="0" err="1" smtClean="0"/>
              <a:t>ElemType</a:t>
            </a:r>
            <a:r>
              <a:rPr lang="en-US" altLang="zh-CN" dirty="0" smtClean="0"/>
              <a:t> </a:t>
            </a:r>
            <a:r>
              <a:rPr lang="en-US" altLang="zh-CN" dirty="0" err="1" smtClean="0"/>
              <a:t>elem</a:t>
            </a:r>
            <a:r>
              <a:rPr lang="en-US" altLang="zh-CN" dirty="0" smtClean="0"/>
              <a:t>)</a:t>
            </a:r>
          </a:p>
          <a:p>
            <a:r>
              <a:rPr lang="en-US" altLang="zh-CN" dirty="0" smtClean="0"/>
              <a:t>{ </a:t>
            </a:r>
          </a:p>
          <a:p>
            <a:r>
              <a:rPr lang="en-US" altLang="zh-CN" dirty="0" smtClean="0"/>
              <a:t>    </a:t>
            </a:r>
            <a:r>
              <a:rPr lang="en-US" altLang="zh-CN" dirty="0" err="1" smtClean="0"/>
              <a:t>Nodeptr</a:t>
            </a:r>
            <a:r>
              <a:rPr lang="en-US" altLang="zh-CN" dirty="0" smtClean="0"/>
              <a:t> </a:t>
            </a:r>
            <a:r>
              <a:rPr lang="en-US" altLang="zh-CN" dirty="0" err="1" smtClean="0"/>
              <a:t>p,q</a:t>
            </a:r>
            <a:r>
              <a:rPr lang="en-US" altLang="zh-CN" dirty="0" smtClean="0"/>
              <a:t>, r;</a:t>
            </a:r>
          </a:p>
          <a:p>
            <a:r>
              <a:rPr lang="en-US" altLang="zh-CN" dirty="0" smtClean="0"/>
              <a:t>    r = (</a:t>
            </a:r>
            <a:r>
              <a:rPr lang="en-US" altLang="zh-CN" dirty="0" err="1" smtClean="0"/>
              <a:t>Nodeptr</a:t>
            </a:r>
            <a:r>
              <a:rPr lang="en-US" altLang="zh-CN" dirty="0" smtClean="0"/>
              <a:t>)</a:t>
            </a:r>
            <a:r>
              <a:rPr lang="en-US" altLang="zh-CN" dirty="0" err="1" smtClean="0"/>
              <a:t>malloc</a:t>
            </a:r>
            <a:r>
              <a:rPr lang="en-US" altLang="zh-CN" dirty="0" smtClean="0"/>
              <a:t>(</a:t>
            </a:r>
            <a:r>
              <a:rPr lang="en-US" altLang="zh-CN" dirty="0" err="1" smtClean="0"/>
              <a:t>sizeof</a:t>
            </a:r>
            <a:r>
              <a:rPr lang="en-US" altLang="zh-CN" dirty="0" smtClean="0"/>
              <a:t>(Node)); //</a:t>
            </a:r>
            <a:r>
              <a:rPr lang="zh-CN" altLang="en-US" dirty="0" smtClean="0"/>
              <a:t>创建一个数据项为</a:t>
            </a:r>
            <a:r>
              <a:rPr lang="en-US" altLang="zh-CN" dirty="0" err="1" smtClean="0"/>
              <a:t>elem</a:t>
            </a:r>
            <a:r>
              <a:rPr lang="zh-CN" altLang="en-US" dirty="0" smtClean="0"/>
              <a:t>的新结点</a:t>
            </a:r>
            <a:endParaRPr lang="en-US" altLang="zh-CN" dirty="0" smtClean="0"/>
          </a:p>
          <a:p>
            <a:r>
              <a:rPr lang="en-US" altLang="zh-CN" dirty="0" smtClean="0"/>
              <a:t>    r-&gt;</a:t>
            </a:r>
            <a:r>
              <a:rPr lang="en-US" altLang="zh-CN" dirty="0" err="1" smtClean="0"/>
              <a:t>elem</a:t>
            </a:r>
            <a:r>
              <a:rPr lang="en-US" altLang="zh-CN" dirty="0" smtClean="0"/>
              <a:t> = </a:t>
            </a:r>
            <a:r>
              <a:rPr lang="en-US" altLang="zh-CN" dirty="0" err="1" smtClean="0"/>
              <a:t>elem</a:t>
            </a:r>
            <a:r>
              <a:rPr lang="en-US" altLang="zh-CN" dirty="0" smtClean="0"/>
              <a:t>;   r-&gt;link = NULL;</a:t>
            </a:r>
          </a:p>
          <a:p>
            <a:r>
              <a:rPr lang="en-US" altLang="zh-CN" dirty="0" smtClean="0"/>
              <a:t>    if(list == NULL) 	 /* list</a:t>
            </a:r>
            <a:r>
              <a:rPr lang="zh-CN" altLang="en-US" dirty="0" smtClean="0"/>
              <a:t>是一个空表 </a:t>
            </a:r>
            <a:r>
              <a:rPr lang="en-US" altLang="zh-CN" dirty="0" smtClean="0"/>
              <a:t>*/</a:t>
            </a:r>
          </a:p>
          <a:p>
            <a:r>
              <a:rPr lang="en-US" altLang="zh-CN" dirty="0" smtClean="0"/>
              <a:t>        return p;</a:t>
            </a:r>
          </a:p>
          <a:p>
            <a:r>
              <a:rPr lang="en-US" altLang="zh-CN" dirty="0" smtClean="0"/>
              <a:t>    for(p=list; </a:t>
            </a:r>
            <a:r>
              <a:rPr lang="en-US" altLang="zh-CN" dirty="0" err="1" smtClean="0"/>
              <a:t>elem</a:t>
            </a:r>
            <a:r>
              <a:rPr lang="en-US" altLang="zh-CN" dirty="0" smtClean="0"/>
              <a:t> &gt; p-&gt;</a:t>
            </a:r>
            <a:r>
              <a:rPr lang="en-US" altLang="zh-CN" dirty="0" err="1" smtClean="0"/>
              <a:t>elem</a:t>
            </a:r>
            <a:r>
              <a:rPr lang="en-US" altLang="zh-CN" dirty="0" smtClean="0"/>
              <a:t> &amp;&amp; p != NULL;  q = p, p = p-&gt;link) /* </a:t>
            </a:r>
            <a:r>
              <a:rPr lang="zh-CN" altLang="en-US" dirty="0" smtClean="0"/>
              <a:t>找到插入位置 </a:t>
            </a:r>
            <a:r>
              <a:rPr lang="en-US" altLang="zh-CN" dirty="0" smtClean="0"/>
              <a:t>*/</a:t>
            </a:r>
          </a:p>
          <a:p>
            <a:r>
              <a:rPr lang="en-US" altLang="zh-CN" dirty="0" smtClean="0"/>
              <a:t>        ;</a:t>
            </a:r>
          </a:p>
          <a:p>
            <a:r>
              <a:rPr lang="en-US" altLang="zh-CN" dirty="0" smtClean="0"/>
              <a:t>    if( p == list){ /* </a:t>
            </a:r>
            <a:r>
              <a:rPr lang="zh-CN" altLang="en-US" dirty="0" smtClean="0"/>
              <a:t>在头结点前插入 </a:t>
            </a:r>
            <a:r>
              <a:rPr lang="en-US" altLang="zh-CN" dirty="0" smtClean="0"/>
              <a:t>*/</a:t>
            </a:r>
          </a:p>
          <a:p>
            <a:r>
              <a:rPr lang="en-US" altLang="zh-CN" dirty="0" smtClean="0"/>
              <a:t>        r-&gt;link = p;</a:t>
            </a:r>
          </a:p>
          <a:p>
            <a:r>
              <a:rPr lang="en-US" altLang="zh-CN" dirty="0" smtClean="0"/>
              <a:t>        return r;</a:t>
            </a:r>
          </a:p>
          <a:p>
            <a:r>
              <a:rPr lang="en-US" altLang="zh-CN" dirty="0" smtClean="0"/>
              <a:t>    } </a:t>
            </a:r>
          </a:p>
          <a:p>
            <a:r>
              <a:rPr lang="en-US" altLang="zh-CN" dirty="0" smtClean="0"/>
              <a:t>    else { /* </a:t>
            </a:r>
            <a:r>
              <a:rPr lang="zh-CN" altLang="en-US" dirty="0" smtClean="0"/>
              <a:t>在结点</a:t>
            </a:r>
            <a:r>
              <a:rPr lang="en-US" altLang="zh-CN" dirty="0" smtClean="0"/>
              <a:t>q</a:t>
            </a:r>
            <a:r>
              <a:rPr lang="zh-CN" altLang="en-US" dirty="0" smtClean="0"/>
              <a:t>后插入一个结点 </a:t>
            </a:r>
            <a:r>
              <a:rPr lang="en-US" altLang="zh-CN" dirty="0" smtClean="0"/>
              <a:t>*/</a:t>
            </a:r>
          </a:p>
          <a:p>
            <a:r>
              <a:rPr lang="en-US" altLang="zh-CN" dirty="0" smtClean="0"/>
              <a:t>        q-&gt;link = r;</a:t>
            </a:r>
          </a:p>
          <a:p>
            <a:r>
              <a:rPr lang="en-US" altLang="zh-CN" dirty="0" smtClean="0"/>
              <a:t>        r-&gt;link = p;</a:t>
            </a:r>
          </a:p>
          <a:p>
            <a:r>
              <a:rPr lang="en-US" altLang="zh-CN" dirty="0" smtClean="0"/>
              <a:t>    }</a:t>
            </a:r>
          </a:p>
          <a:p>
            <a:r>
              <a:rPr lang="en-US" altLang="zh-CN" dirty="0" smtClean="0"/>
              <a:t>    return list;</a:t>
            </a:r>
          </a:p>
          <a:p>
            <a:r>
              <a:rPr lang="en-US" altLang="zh-CN" dirty="0" smtClean="0"/>
              <a:t>}</a:t>
            </a:r>
            <a:endParaRPr lang="zh-CN" altLang="en-US" dirty="0"/>
          </a:p>
        </p:txBody>
      </p:sp>
      <p:grpSp>
        <p:nvGrpSpPr>
          <p:cNvPr id="7" name="Group 2"/>
          <p:cNvGrpSpPr>
            <a:grpSpLocks/>
          </p:cNvGrpSpPr>
          <p:nvPr/>
        </p:nvGrpSpPr>
        <p:grpSpPr bwMode="auto">
          <a:xfrm>
            <a:off x="7236296" y="188640"/>
            <a:ext cx="1758950" cy="2139950"/>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10" name="TextBox 9"/>
          <p:cNvSpPr txBox="1"/>
          <p:nvPr/>
        </p:nvSpPr>
        <p:spPr>
          <a:xfrm>
            <a:off x="4644008" y="4437112"/>
            <a:ext cx="4680520" cy="147732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在结点</a:t>
            </a:r>
            <a:r>
              <a:rPr lang="en-US" altLang="zh-CN" dirty="0" smtClean="0">
                <a:latin typeface="楷体" pitchFamily="49" charset="-122"/>
                <a:ea typeface="楷体" pitchFamily="49" charset="-122"/>
              </a:rPr>
              <a:t>p</a:t>
            </a:r>
            <a:r>
              <a:rPr lang="zh-CN" altLang="en-US" dirty="0" smtClean="0">
                <a:latin typeface="楷体" pitchFamily="49" charset="-122"/>
                <a:ea typeface="楷体" pitchFamily="49" charset="-122"/>
              </a:rPr>
              <a:t>前插入一个结点，必须要知道该结点的前序结点指针，在本程序中，</a:t>
            </a:r>
            <a:r>
              <a:rPr lang="en-US" altLang="zh-CN" dirty="0" smtClean="0">
                <a:latin typeface="楷体" pitchFamily="49" charset="-122"/>
                <a:ea typeface="楷体" pitchFamily="49" charset="-122"/>
              </a:rPr>
              <a:t>q</a:t>
            </a:r>
            <a:r>
              <a:rPr lang="zh-CN" altLang="en-US" dirty="0" smtClean="0">
                <a:latin typeface="楷体" pitchFamily="49" charset="-122"/>
                <a:ea typeface="楷体" pitchFamily="49" charset="-122"/>
              </a:rPr>
              <a:t>为</a:t>
            </a:r>
            <a:r>
              <a:rPr lang="en-US" altLang="zh-CN" dirty="0" smtClean="0">
                <a:latin typeface="楷体" pitchFamily="49" charset="-122"/>
                <a:ea typeface="楷体" pitchFamily="49" charset="-122"/>
              </a:rPr>
              <a:t>p</a:t>
            </a:r>
            <a:r>
              <a:rPr lang="zh-CN" altLang="en-US" dirty="0" smtClean="0">
                <a:latin typeface="楷体" pitchFamily="49" charset="-122"/>
                <a:ea typeface="楷体" pitchFamily="49" charset="-122"/>
              </a:rPr>
              <a:t>的前序结点指针；</a:t>
            </a:r>
            <a:endParaRPr lang="en-US" altLang="zh-CN" dirty="0" smtClean="0">
              <a:latin typeface="楷体" pitchFamily="49" charset="-122"/>
              <a:ea typeface="楷体" pitchFamily="49" charset="-122"/>
            </a:endParaRPr>
          </a:p>
          <a:p>
            <a:r>
              <a:rPr lang="en-US" altLang="zh-CN" dirty="0" smtClean="0">
                <a:latin typeface="楷体" pitchFamily="49" charset="-122"/>
                <a:ea typeface="楷体" pitchFamily="49" charset="-122"/>
              </a:rPr>
              <a:t>2. </a:t>
            </a:r>
            <a:r>
              <a:rPr lang="zh-CN" altLang="en-US" dirty="0" smtClean="0">
                <a:latin typeface="楷体" pitchFamily="49" charset="-122"/>
                <a:ea typeface="楷体" pitchFamily="49" charset="-122"/>
              </a:rPr>
              <a:t>应使用如下方式调用</a:t>
            </a:r>
            <a:r>
              <a:rPr lang="en-US" altLang="zh-CN" dirty="0" err="1" smtClean="0">
                <a:latin typeface="楷体" pitchFamily="49" charset="-122"/>
                <a:ea typeface="楷体" pitchFamily="49" charset="-122"/>
              </a:rPr>
              <a:t>insertNode</a:t>
            </a:r>
            <a:r>
              <a:rPr lang="zh-CN" altLang="en-US" dirty="0" smtClean="0">
                <a:latin typeface="楷体" pitchFamily="49" charset="-122"/>
                <a:ea typeface="楷体" pitchFamily="49" charset="-122"/>
              </a:rPr>
              <a:t>函数：</a:t>
            </a:r>
            <a:endParaRPr lang="en-US" altLang="zh-CN" dirty="0" smtClean="0">
              <a:latin typeface="楷体" pitchFamily="49" charset="-122"/>
              <a:ea typeface="楷体" pitchFamily="49" charset="-122"/>
            </a:endParaRPr>
          </a:p>
          <a:p>
            <a:r>
              <a:rPr lang="en-US" altLang="zh-CN" b="1" dirty="0" smtClean="0">
                <a:solidFill>
                  <a:srgbClr val="7030A0"/>
                </a:solidFill>
              </a:rPr>
              <a:t>        list = </a:t>
            </a:r>
            <a:r>
              <a:rPr lang="en-US" altLang="zh-CN" b="1" dirty="0" err="1" smtClean="0">
                <a:solidFill>
                  <a:srgbClr val="7030A0"/>
                </a:solidFill>
              </a:rPr>
              <a:t>insertNode</a:t>
            </a:r>
            <a:r>
              <a:rPr lang="en-US" altLang="zh-CN" b="1" dirty="0" smtClean="0">
                <a:solidFill>
                  <a:srgbClr val="7030A0"/>
                </a:solidFill>
              </a:rPr>
              <a:t>(list, item);</a:t>
            </a:r>
            <a:endParaRPr lang="zh-CN" altLang="en-US" b="1" dirty="0">
              <a:solidFill>
                <a:srgbClr val="7030A0"/>
              </a:solidFill>
            </a:endParaRPr>
          </a:p>
        </p:txBody>
      </p:sp>
      <p:grpSp>
        <p:nvGrpSpPr>
          <p:cNvPr id="11" name="Group 12"/>
          <p:cNvGrpSpPr>
            <a:grpSpLocks/>
          </p:cNvGrpSpPr>
          <p:nvPr/>
        </p:nvGrpSpPr>
        <p:grpSpPr bwMode="auto">
          <a:xfrm rot="52736">
            <a:off x="5080977" y="6166159"/>
            <a:ext cx="3276600" cy="666750"/>
            <a:chOff x="480" y="3744"/>
            <a:chExt cx="2064" cy="420"/>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1916114"/>
            <a:ext cx="7351712" cy="1357313"/>
            <a:chOff x="567" y="1618"/>
            <a:chExt cx="4631" cy="855"/>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70" y="204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544" y="1968"/>
              <a:ext cx="597"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r>
                <a:rPr lang="en-US" altLang="zh-CN" sz="2400" baseline="0">
                  <a:solidFill>
                    <a:schemeClr val="bg1"/>
                  </a:solidFill>
                  <a:latin typeface="宋体" charset="-122"/>
                </a:rPr>
                <a:t> </a:t>
              </a:r>
              <a:r>
                <a:rPr lang="en-US" altLang="zh-CN" sz="2400" baseline="0">
                  <a:solidFill>
                    <a:schemeClr val="bg1"/>
                  </a:solidFill>
                </a:rPr>
                <a:t>…</a:t>
              </a:r>
              <a:endParaRPr lang="zh-CN" altLang="en-US" sz="2400" baseline="0">
                <a:solidFill>
                  <a:schemeClr val="bg1"/>
                </a:solidFill>
                <a:latin typeface="宋体" charset="-122"/>
              </a:endParaRPr>
            </a:p>
          </p:txBody>
        </p:sp>
        <p:sp>
          <p:nvSpPr>
            <p:cNvPr id="21568" name="Text Box 21"/>
            <p:cNvSpPr txBox="1">
              <a:spLocks noChangeArrowheads="1"/>
            </p:cNvSpPr>
            <p:nvPr/>
          </p:nvSpPr>
          <p:spPr bwMode="auto">
            <a:xfrm>
              <a:off x="567" y="1618"/>
              <a:ext cx="311" cy="291"/>
            </a:xfrm>
            <a:prstGeom prst="rect">
              <a:avLst/>
            </a:prstGeom>
            <a:noFill/>
            <a:ln w="12700" cap="sq">
              <a:noFill/>
              <a:miter lim="800000"/>
              <a:headEnd/>
              <a:tailEnd/>
            </a:ln>
          </p:spPr>
          <p:txBody>
            <a:bodyPr wrap="none">
              <a:spAutoFit/>
            </a:bodyPr>
            <a:lstStyle/>
            <a:p>
              <a:pPr algn="ctr"/>
              <a:r>
                <a:rPr lang="en-US" altLang="zh-CN" sz="2400" dirty="0">
                  <a:solidFill>
                    <a:schemeClr val="accent2"/>
                  </a:solidFill>
                </a:rPr>
                <a:t>list</a:t>
              </a:r>
            </a:p>
          </p:txBody>
        </p:sp>
        <p:sp>
          <p:nvSpPr>
            <p:cNvPr id="21569" name="Text Box 22"/>
            <p:cNvSpPr txBox="1">
              <a:spLocks noChangeArrowheads="1"/>
            </p:cNvSpPr>
            <p:nvPr/>
          </p:nvSpPr>
          <p:spPr bwMode="auto">
            <a:xfrm>
              <a:off x="794" y="2204"/>
              <a:ext cx="214" cy="269"/>
            </a:xfrm>
            <a:prstGeom prst="rect">
              <a:avLst/>
            </a:prstGeom>
            <a:noFill/>
            <a:ln w="12700" cap="sq">
              <a:noFill/>
              <a:miter lim="800000"/>
              <a:headEnd/>
              <a:tailEnd/>
            </a:ln>
          </p:spPr>
          <p:txBody>
            <a:bodyPr wrap="none">
              <a:spAutoFit/>
            </a:bodyPr>
            <a:lstStyle/>
            <a:p>
              <a:pPr algn="ctr"/>
              <a:r>
                <a:rPr lang="en-US" altLang="zh-CN" sz="3300">
                  <a:solidFill>
                    <a:schemeClr val="accent2"/>
                  </a:solidFill>
                </a:rPr>
                <a:t>q</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2514600" y="3200400"/>
            <a:ext cx="572980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1</a:t>
            </a:r>
            <a:r>
              <a:rPr lang="zh-CN" altLang="en-US" sz="32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1371600" y="2241550"/>
            <a:ext cx="1066800" cy="381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7" name="Group 26"/>
          <p:cNvGrpSpPr>
            <a:grpSpLocks/>
          </p:cNvGrpSpPr>
          <p:nvPr/>
        </p:nvGrpSpPr>
        <p:grpSpPr bwMode="auto">
          <a:xfrm>
            <a:off x="2209800" y="1524000"/>
            <a:ext cx="2514600" cy="519113"/>
            <a:chOff x="1392" y="960"/>
            <a:chExt cx="1584" cy="32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2600" b="0"/>
            </a:p>
          </p:txBody>
        </p:sp>
        <p:sp>
          <p:nvSpPr>
            <p:cNvPr id="21557" name="Text Box 28"/>
            <p:cNvSpPr txBox="1">
              <a:spLocks noChangeArrowheads="1"/>
            </p:cNvSpPr>
            <p:nvPr/>
          </p:nvSpPr>
          <p:spPr bwMode="auto">
            <a:xfrm>
              <a:off x="1410" y="960"/>
              <a:ext cx="1566" cy="327"/>
            </a:xfrm>
            <a:prstGeom prst="rect">
              <a:avLst/>
            </a:prstGeom>
            <a:noFill/>
            <a:ln w="12700" cap="sq">
              <a:noFill/>
              <a:miter lim="800000"/>
              <a:headEnd/>
              <a:tailEnd/>
            </a:ln>
          </p:spPr>
          <p:txBody>
            <a:bodyPr>
              <a:spAutoFit/>
            </a:bodyPr>
            <a:lstStyle/>
            <a:p>
              <a:r>
                <a:rPr kumimoji="1" lang="en-US" altLang="zh-CN" sz="2800" baseline="0" dirty="0" smtClean="0">
                  <a:solidFill>
                    <a:srgbClr val="003399"/>
                  </a:solidFill>
                  <a:ea typeface="黑体" pitchFamily="2" charset="-122"/>
                </a:rPr>
                <a:t>list</a:t>
              </a:r>
              <a:r>
                <a:rPr kumimoji="1" lang="en-US" altLang="zh-CN" sz="2800" baseline="0" dirty="0" smtClean="0">
                  <a:solidFill>
                    <a:srgbClr val="003399"/>
                  </a:solidFill>
                  <a:ea typeface="黑体" pitchFamily="2" charset="-122"/>
                  <a:sym typeface="Symbol" pitchFamily="18" charset="2"/>
                </a:rPr>
                <a:t>=p</a:t>
              </a:r>
              <a:r>
                <a:rPr kumimoji="1" lang="en-US" altLang="zh-CN" sz="2800" baseline="0" dirty="0" smtClean="0">
                  <a:solidFill>
                    <a:srgbClr val="003399"/>
                  </a:solidFill>
                  <a:latin typeface="宋体" charset="-122"/>
                  <a:ea typeface="宋体" charset="-122"/>
                  <a:sym typeface="Symbol" pitchFamily="18" charset="2"/>
                </a:rPr>
                <a:t>-</a:t>
              </a:r>
              <a:r>
                <a:rPr kumimoji="1" lang="en-US" altLang="zh-CN" sz="2800" baseline="0" dirty="0" smtClean="0">
                  <a:solidFill>
                    <a:srgbClr val="003399"/>
                  </a:solidFill>
                  <a:ea typeface="黑体" pitchFamily="2" charset="-122"/>
                  <a:sym typeface="Symbol" pitchFamily="18" charset="2"/>
                </a:rPr>
                <a:t>&gt;</a:t>
              </a:r>
              <a:r>
                <a:rPr kumimoji="1" lang="en-US" altLang="zh-CN" sz="2800" baseline="0" dirty="0">
                  <a:solidFill>
                    <a:srgbClr val="003399"/>
                  </a:solidFill>
                  <a:ea typeface="黑体" pitchFamily="2" charset="-122"/>
                </a:rPr>
                <a:t>link;</a:t>
              </a:r>
            </a:p>
          </p:txBody>
        </p:sp>
      </p:grpSp>
      <p:sp>
        <p:nvSpPr>
          <p:cNvPr id="605213" name="Rectangle 29"/>
          <p:cNvSpPr>
            <a:spLocks noChangeArrowheads="1"/>
          </p:cNvSpPr>
          <p:nvPr/>
        </p:nvSpPr>
        <p:spPr bwMode="auto">
          <a:xfrm>
            <a:off x="827584" y="2348880"/>
            <a:ext cx="533400" cy="288032"/>
          </a:xfrm>
          <a:prstGeom prst="rect">
            <a:avLst/>
          </a:prstGeom>
          <a:solidFill>
            <a:srgbClr val="FFFFFF"/>
          </a:solidFill>
          <a:ln w="12700" cap="sq">
            <a:noFill/>
            <a:miter lim="800000"/>
            <a:headEnd/>
            <a:tailEnd/>
          </a:ln>
        </p:spPr>
        <p:txBody>
          <a:bodyPr wrap="none" anchor="ctr"/>
          <a:lstStyle/>
          <a:p>
            <a:endParaRPr lang="zh-CN" altLang="en-US"/>
          </a:p>
        </p:txBody>
      </p:sp>
      <p:sp>
        <p:nvSpPr>
          <p:cNvPr id="605214" name="Rectangle 30"/>
          <p:cNvSpPr>
            <a:spLocks noChangeArrowheads="1"/>
          </p:cNvSpPr>
          <p:nvPr/>
        </p:nvSpPr>
        <p:spPr bwMode="auto">
          <a:xfrm>
            <a:off x="1254125" y="2605088"/>
            <a:ext cx="1219200" cy="703262"/>
          </a:xfrm>
          <a:prstGeom prst="rect">
            <a:avLst/>
          </a:prstGeom>
          <a:solidFill>
            <a:srgbClr val="FFFFFF"/>
          </a:solidFill>
          <a:ln w="12700" cap="sq">
            <a:noFill/>
            <a:miter lim="800000"/>
            <a:headEnd/>
            <a:tailEnd/>
          </a:ln>
        </p:spPr>
        <p:txBody>
          <a:bodyPr wrap="none" anchor="ctr"/>
          <a:lstStyle/>
          <a:p>
            <a:endParaRPr lang="zh-CN" altLang="en-US"/>
          </a:p>
        </p:txBody>
      </p:sp>
      <p:sp>
        <p:nvSpPr>
          <p:cNvPr id="605215" name="Text Box 31"/>
          <p:cNvSpPr txBox="1">
            <a:spLocks noChangeArrowheads="1"/>
          </p:cNvSpPr>
          <p:nvPr/>
        </p:nvSpPr>
        <p:spPr bwMode="auto">
          <a:xfrm>
            <a:off x="2438400" y="6096000"/>
            <a:ext cx="616604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2</a:t>
            </a:r>
            <a:r>
              <a:rPr lang="zh-CN" altLang="en-US" sz="32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798513" y="3886200"/>
            <a:ext cx="7507287" cy="1171575"/>
            <a:chOff x="503" y="2688"/>
            <a:chExt cx="4729" cy="738"/>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04" y="3138"/>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39" y="3083"/>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1" name="Rectangle 56"/>
            <p:cNvSpPr>
              <a:spLocks noChangeArrowheads="1"/>
            </p:cNvSpPr>
            <p:nvPr/>
          </p:nvSpPr>
          <p:spPr bwMode="auto">
            <a:xfrm>
              <a:off x="1425" y="3091"/>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2" name="Rectangle 57"/>
            <p:cNvSpPr>
              <a:spLocks noChangeArrowheads="1"/>
            </p:cNvSpPr>
            <p:nvPr/>
          </p:nvSpPr>
          <p:spPr bwMode="auto">
            <a:xfrm>
              <a:off x="503" y="2688"/>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01" y="2862"/>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1545" name="Rectangle 60"/>
            <p:cNvSpPr>
              <a:spLocks noChangeArrowheads="1"/>
            </p:cNvSpPr>
            <p:nvPr/>
          </p:nvSpPr>
          <p:spPr bwMode="auto">
            <a:xfrm>
              <a:off x="1883" y="2865"/>
              <a:ext cx="20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r</a:t>
              </a:r>
            </a:p>
          </p:txBody>
        </p:sp>
      </p:grpSp>
      <p:sp>
        <p:nvSpPr>
          <p:cNvPr id="605245" name="Freeform 61"/>
          <p:cNvSpPr>
            <a:spLocks/>
          </p:cNvSpPr>
          <p:nvPr/>
        </p:nvSpPr>
        <p:spPr bwMode="auto">
          <a:xfrm>
            <a:off x="3675063" y="4935538"/>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4" name="Group 62"/>
          <p:cNvGrpSpPr>
            <a:grpSpLocks/>
          </p:cNvGrpSpPr>
          <p:nvPr/>
        </p:nvGrpSpPr>
        <p:grpSpPr bwMode="auto">
          <a:xfrm>
            <a:off x="936625" y="5486399"/>
            <a:ext cx="3025775" cy="646113"/>
            <a:chOff x="590" y="3456"/>
            <a:chExt cx="1906" cy="407"/>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2600" b="0"/>
            </a:p>
          </p:txBody>
        </p:sp>
        <p:sp>
          <p:nvSpPr>
            <p:cNvPr id="21527" name="Rectangle 64"/>
            <p:cNvSpPr>
              <a:spLocks noChangeArrowheads="1"/>
            </p:cNvSpPr>
            <p:nvPr/>
          </p:nvSpPr>
          <p:spPr bwMode="auto">
            <a:xfrm>
              <a:off x="590" y="3456"/>
              <a:ext cx="1906" cy="40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r</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a:t>
              </a:r>
              <a:r>
                <a:rPr kumimoji="1" lang="en-US" altLang="zh-CN" sz="2800" baseline="0" dirty="0" smtClean="0">
                  <a:solidFill>
                    <a:srgbClr val="003399"/>
                  </a:solidFill>
                  <a:ea typeface="黑体" pitchFamily="2" charset="-122"/>
                </a:rPr>
                <a:t>link=p</a:t>
              </a:r>
              <a:r>
                <a:rPr kumimoji="1" lang="en-US" altLang="zh-CN" sz="2800" baseline="0" dirty="0" smtClean="0">
                  <a:solidFill>
                    <a:srgbClr val="003399"/>
                  </a:solidFill>
                  <a:latin typeface="宋体" charset="-122"/>
                  <a:ea typeface="宋体" charset="-122"/>
                </a:rPr>
                <a:t>-</a:t>
              </a:r>
              <a:r>
                <a:rPr kumimoji="1" lang="en-US" altLang="zh-CN" sz="2800" baseline="0" dirty="0" smtClean="0">
                  <a:solidFill>
                    <a:srgbClr val="003399"/>
                  </a:solidFill>
                  <a:ea typeface="黑体" pitchFamily="2" charset="-122"/>
                </a:rPr>
                <a:t>&gt;</a:t>
              </a:r>
              <a:r>
                <a:rPr kumimoji="1" lang="en-US" altLang="zh-CN" sz="2800" baseline="0" dirty="0">
                  <a:solidFill>
                    <a:srgbClr val="003399"/>
                  </a:solidFill>
                  <a:ea typeface="黑体" pitchFamily="2" charset="-122"/>
                </a:rPr>
                <a:t>link</a:t>
              </a:r>
              <a:r>
                <a:rPr lang="en-US" altLang="zh-CN" sz="3600" dirty="0">
                  <a:solidFill>
                    <a:srgbClr val="003399"/>
                  </a:solidFill>
                </a:rPr>
                <a:t>;</a:t>
              </a:r>
            </a:p>
          </p:txBody>
        </p:sp>
      </p:grpSp>
      <p:grpSp>
        <p:nvGrpSpPr>
          <p:cNvPr id="15" name="Group 65"/>
          <p:cNvGrpSpPr>
            <a:grpSpLocks/>
          </p:cNvGrpSpPr>
          <p:nvPr/>
        </p:nvGrpSpPr>
        <p:grpSpPr bwMode="auto">
          <a:xfrm>
            <a:off x="457200" y="190500"/>
            <a:ext cx="7315200" cy="1066800"/>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dirty="0" smtClean="0">
                  <a:solidFill>
                    <a:schemeClr val="accent2"/>
                  </a:solidFill>
                  <a:ea typeface="黑体" pitchFamily="2" charset="-122"/>
                </a:rPr>
                <a:t>6</a:t>
              </a:r>
              <a:r>
                <a:rPr kumimoji="1" lang="en-US" altLang="zh-CN" sz="2800" baseline="0" dirty="0" smtClean="0">
                  <a:solidFill>
                    <a:schemeClr val="accent2"/>
                  </a:solidFill>
                  <a:ea typeface="黑体" pitchFamily="2" charset="-122"/>
                </a:rPr>
                <a:t>.</a:t>
              </a:r>
              <a:r>
                <a:rPr kumimoji="1" lang="en-US" altLang="zh-CN" sz="2800" baseline="0" dirty="0" smtClean="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a:t>
              </a:r>
              <a:r>
                <a:rPr kumimoji="1" lang="zh-CN" altLang="en-US" sz="2800" baseline="0" dirty="0" smtClean="0">
                  <a:solidFill>
                    <a:schemeClr val="accent2"/>
                  </a:solidFill>
                  <a:latin typeface="黑体" pitchFamily="2" charset="-122"/>
                  <a:ea typeface="黑体" pitchFamily="2" charset="-122"/>
                </a:rPr>
                <a:t>删除</a:t>
              </a:r>
              <a:r>
                <a:rPr kumimoji="1" lang="en-US" altLang="zh-CN" sz="2800" dirty="0" smtClean="0">
                  <a:solidFill>
                    <a:schemeClr val="accent2"/>
                  </a:solidFill>
                  <a:ea typeface="黑体" pitchFamily="2" charset="-122"/>
                </a:rPr>
                <a:t>p</a:t>
              </a:r>
              <a:r>
                <a:rPr kumimoji="1" lang="zh-CN" altLang="en-US" sz="2800" baseline="0" dirty="0" smtClean="0">
                  <a:solidFill>
                    <a:schemeClr val="accent2"/>
                  </a:solidFill>
                  <a:latin typeface="黑体" pitchFamily="2" charset="-122"/>
                  <a:ea typeface="黑体" pitchFamily="2" charset="-122"/>
                </a:rPr>
                <a:t>指向的</a:t>
              </a:r>
              <a:r>
                <a:rPr kumimoji="1" lang="zh-CN" altLang="en-US" sz="2800" baseline="0" dirty="0">
                  <a:solidFill>
                    <a:schemeClr val="accent2"/>
                  </a:solidFill>
                  <a:latin typeface="黑体" pitchFamily="2" charset="-122"/>
                  <a:ea typeface="黑体" pitchFamily="2" charset="-122"/>
                </a:rPr>
                <a:t>链结点,</a:t>
              </a:r>
            </a:p>
          </p:txBody>
        </p:sp>
      </p:grpSp>
      <p:sp>
        <p:nvSpPr>
          <p:cNvPr id="605252" name="Rectangle 68"/>
          <p:cNvSpPr>
            <a:spLocks noChangeArrowheads="1"/>
          </p:cNvSpPr>
          <p:nvPr/>
        </p:nvSpPr>
        <p:spPr bwMode="auto">
          <a:xfrm>
            <a:off x="1143000" y="704850"/>
            <a:ext cx="5575300" cy="519113"/>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a:solidFill>
                  <a:srgbClr val="FF3300"/>
                </a:solidFill>
                <a:latin typeface="黑体" pitchFamily="2" charset="-122"/>
                <a:ea typeface="黑体" pitchFamily="2" charset="-122"/>
              </a:rPr>
              <a:t>设</a:t>
            </a:r>
            <a:r>
              <a:rPr kumimoji="1" lang="en-US" altLang="en-US" sz="2800" baseline="0">
                <a:solidFill>
                  <a:srgbClr val="FF3300"/>
                </a:solidFill>
                <a:ea typeface="黑体" pitchFamily="2" charset="-122"/>
              </a:rPr>
              <a:t>q</a:t>
            </a:r>
            <a:r>
              <a:rPr kumimoji="1" lang="zh-CN" altLang="en-US" sz="2800" baseline="0">
                <a:solidFill>
                  <a:srgbClr val="FF3300"/>
                </a:solidFill>
                <a:latin typeface="黑体" pitchFamily="2" charset="-122"/>
                <a:ea typeface="黑体" pitchFamily="2" charset="-122"/>
              </a:rPr>
              <a:t>的直接前驱结点由</a:t>
            </a:r>
            <a:r>
              <a:rPr kumimoji="1" lang="en-US" altLang="en-US" sz="2800" baseline="0">
                <a:solidFill>
                  <a:srgbClr val="FF3300"/>
                </a:solidFill>
                <a:ea typeface="黑体" pitchFamily="2" charset="-122"/>
              </a:rPr>
              <a:t>r</a:t>
            </a:r>
            <a:r>
              <a:rPr kumimoji="1" lang="zh-CN" altLang="en-US" sz="2800" baseline="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3863975" y="4660900"/>
            <a:ext cx="358775" cy="358775"/>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3833813" y="4630738"/>
            <a:ext cx="1612900" cy="454025"/>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09"/>
                                        </p:tgtEl>
                                        <p:attrNameLst>
                                          <p:attrName>style.visibility</p:attrName>
                                        </p:attrNameLst>
                                      </p:cBhvr>
                                      <p:to>
                                        <p:strVal val="visible"/>
                                      </p:to>
                                    </p:set>
                                    <p:animEffect transition="in" filter="wipe(left)">
                                      <p:cBhvr>
                                        <p:cTn id="18" dur="500"/>
                                        <p:tgtEl>
                                          <p:spTgt spid="605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5213"/>
                                        </p:tgtEl>
                                        <p:attrNameLst>
                                          <p:attrName>style.visibility</p:attrName>
                                        </p:attrNameLst>
                                      </p:cBhvr>
                                      <p:to>
                                        <p:strVal val="visible"/>
                                      </p:to>
                                    </p:set>
                                    <p:animEffect transition="in" filter="dissolve">
                                      <p:cBhvr>
                                        <p:cTn id="28" dur="500"/>
                                        <p:tgtEl>
                                          <p:spTgt spid="605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5214"/>
                                        </p:tgtEl>
                                        <p:attrNameLst>
                                          <p:attrName>style.visibility</p:attrName>
                                        </p:attrNameLst>
                                      </p:cBhvr>
                                      <p:to>
                                        <p:strVal val="visible"/>
                                      </p:to>
                                    </p:set>
                                    <p:animEffect transition="in" filter="dissolve">
                                      <p:cBhvr>
                                        <p:cTn id="33" dur="500"/>
                                        <p:tgtEl>
                                          <p:spTgt spid="6052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05215"/>
                                        </p:tgtEl>
                                        <p:attrNameLst>
                                          <p:attrName>style.visibility</p:attrName>
                                        </p:attrNameLst>
                                      </p:cBhvr>
                                      <p:to>
                                        <p:strVal val="visible"/>
                                      </p:to>
                                    </p:set>
                                    <p:anim calcmode="lin" valueType="num">
                                      <p:cBhvr>
                                        <p:cTn id="38" dur="500" fill="hold"/>
                                        <p:tgtEl>
                                          <p:spTgt spid="605215"/>
                                        </p:tgtEl>
                                        <p:attrNameLst>
                                          <p:attrName>ppt_w</p:attrName>
                                        </p:attrNameLst>
                                      </p:cBhvr>
                                      <p:tavLst>
                                        <p:tav tm="0">
                                          <p:val>
                                            <p:fltVal val="0"/>
                                          </p:val>
                                        </p:tav>
                                        <p:tav tm="100000">
                                          <p:val>
                                            <p:strVal val="#ppt_w"/>
                                          </p:val>
                                        </p:tav>
                                      </p:tavLst>
                                    </p:anim>
                                    <p:anim calcmode="lin" valueType="num">
                                      <p:cBhvr>
                                        <p:cTn id="39"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605252"/>
                                        </p:tgtEl>
                                        <p:attrNameLst>
                                          <p:attrName>style.visibility</p:attrName>
                                        </p:attrNameLst>
                                      </p:cBhvr>
                                      <p:to>
                                        <p:strVal val="visible"/>
                                      </p:to>
                                    </p:set>
                                    <p:animEffect transition="in" filter="wipe(right)">
                                      <p:cBhvr>
                                        <p:cTn id="44" dur="500"/>
                                        <p:tgtEl>
                                          <p:spTgt spid="605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245"/>
                                        </p:tgtEl>
                                        <p:attrNameLst>
                                          <p:attrName>style.visibility</p:attrName>
                                        </p:attrNameLst>
                                      </p:cBhvr>
                                      <p:to>
                                        <p:strVal val="visible"/>
                                      </p:to>
                                    </p:set>
                                    <p:animEffect transition="in" filter="wipe(left)">
                                      <p:cBhvr>
                                        <p:cTn id="54" dur="500"/>
                                        <p:tgtEl>
                                          <p:spTgt spid="6052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strVal val="2/3*#ppt_w"/>
                                          </p:val>
                                        </p:tav>
                                        <p:tav tm="100000">
                                          <p:val>
                                            <p:strVal val="#ppt_w"/>
                                          </p:val>
                                        </p:tav>
                                      </p:tavLst>
                                    </p:anim>
                                    <p:anim calcmode="lin" valueType="num">
                                      <p:cBhvr>
                                        <p:cTn id="65"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arn(outVertic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03300"/>
            <a:ext cx="8077200" cy="3827463"/>
            <a:chOff x="336" y="632"/>
            <a:chExt cx="5088" cy="2411"/>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159"/>
            </a:xfrm>
            <a:prstGeom prst="rect">
              <a:avLst/>
            </a:prstGeom>
            <a:noFill/>
            <a:ln w="9525">
              <a:noFill/>
              <a:miter lim="800000"/>
              <a:headEnd/>
              <a:tailEnd/>
            </a:ln>
          </p:spPr>
          <p:txBody>
            <a:bodyPr>
              <a:spAutoFit/>
            </a:bodyPr>
            <a:lstStyle/>
            <a:p>
              <a:pPr marL="381000" lvl="2" fontAlgn="base">
                <a:lnSpc>
                  <a:spcPct val="85000"/>
                </a:lnSpc>
                <a:spcBef>
                  <a:spcPct val="0"/>
                </a:spcBef>
              </a:pPr>
              <a:r>
                <a:rPr lang="en-US" altLang="zh-CN" sz="2600" dirty="0" err="1" smtClean="0">
                  <a:solidFill>
                    <a:srgbClr val="002C84"/>
                  </a:solidFill>
                </a:rPr>
                <a:t>Nodeptr</a:t>
              </a:r>
              <a:r>
                <a:rPr lang="en-US" altLang="zh-CN" sz="2600" baseline="0" dirty="0" smtClean="0">
                  <a:solidFill>
                    <a:srgbClr val="002C84"/>
                  </a:solidFill>
                </a:rPr>
                <a:t> </a:t>
              </a:r>
              <a:r>
                <a:rPr lang="en-US" altLang="zh-CN" sz="2600" dirty="0" smtClean="0">
                  <a:solidFill>
                    <a:srgbClr val="002C84"/>
                  </a:solidFill>
                </a:rPr>
                <a:t>deleteNode</a:t>
              </a:r>
              <a:r>
                <a:rPr lang="en-US" altLang="zh-CN" sz="2600" baseline="0" dirty="0" smtClean="0">
                  <a:solidFill>
                    <a:srgbClr val="002C84"/>
                  </a:solidFill>
                </a:rPr>
                <a:t>1</a:t>
              </a:r>
              <a:r>
                <a:rPr lang="en-US" altLang="zh-CN" sz="2600" baseline="0" dirty="0">
                  <a:solidFill>
                    <a:srgbClr val="002C84"/>
                  </a:solidFill>
                </a:rPr>
                <a:t>( </a:t>
              </a:r>
              <a:r>
                <a:rPr lang="en-US" altLang="zh-CN" sz="2600" dirty="0" err="1" smtClean="0">
                  <a:solidFill>
                    <a:srgbClr val="002C84"/>
                  </a:solidFill>
                </a:rPr>
                <a:t>Nodeptr</a:t>
              </a:r>
              <a:r>
                <a:rPr lang="en-US" altLang="zh-CN" sz="2600" dirty="0" smtClean="0">
                  <a:solidFill>
                    <a:srgbClr val="002C84"/>
                  </a:solidFill>
                </a:rPr>
                <a:t> </a:t>
              </a:r>
              <a:r>
                <a:rPr lang="en-US" altLang="zh-CN" sz="2600" baseline="0" dirty="0" smtClean="0">
                  <a:solidFill>
                    <a:srgbClr val="002C84"/>
                  </a:solidFill>
                </a:rPr>
                <a:t>list</a:t>
              </a:r>
              <a:r>
                <a:rPr lang="en-US" altLang="zh-CN" sz="2600" baseline="0" dirty="0">
                  <a:solidFill>
                    <a:srgbClr val="002C84"/>
                  </a:solidFill>
                </a:rPr>
                <a:t>, </a:t>
              </a:r>
              <a:r>
                <a:rPr lang="en-US" altLang="zh-CN" sz="2600" baseline="0" dirty="0" err="1" smtClean="0">
                  <a:solidFill>
                    <a:srgbClr val="002C84"/>
                  </a:solidFill>
                </a:rPr>
                <a:t>Nodeptr</a:t>
              </a:r>
              <a:r>
                <a:rPr lang="en-US" altLang="zh-CN" sz="2600" baseline="0" dirty="0" smtClean="0">
                  <a:solidFill>
                    <a:srgbClr val="002C84"/>
                  </a:solidFill>
                </a:rPr>
                <a:t> r,  </a:t>
              </a:r>
              <a:r>
                <a:rPr lang="en-US" altLang="zh-CN" sz="2600" baseline="0" dirty="0" err="1" smtClean="0">
                  <a:solidFill>
                    <a:srgbClr val="002C84"/>
                  </a:solidFill>
                </a:rPr>
                <a:t>Nodeptr</a:t>
              </a:r>
              <a:r>
                <a:rPr lang="en-US" altLang="zh-CN" sz="2600" baseline="0" dirty="0" smtClean="0">
                  <a:solidFill>
                    <a:srgbClr val="002C84"/>
                  </a:solidFill>
                </a:rPr>
                <a:t> </a:t>
              </a:r>
              <a:r>
                <a:rPr lang="en-US" altLang="zh-CN" sz="2600" dirty="0" smtClean="0">
                  <a:solidFill>
                    <a:srgbClr val="002C84"/>
                  </a:solidFill>
                </a:rPr>
                <a:t>p</a:t>
              </a:r>
              <a:r>
                <a:rPr lang="en-US" altLang="zh-CN" sz="2600" baseline="0" dirty="0" smtClean="0">
                  <a:solidFill>
                    <a:srgbClr val="002C84"/>
                  </a:solidFill>
                </a:rPr>
                <a:t> </a:t>
              </a:r>
              <a:r>
                <a:rPr lang="en-US" altLang="zh-CN" sz="2600" baseline="0" dirty="0">
                  <a:solidFill>
                    <a:srgbClr val="002C84"/>
                  </a:solidFill>
                </a:rPr>
                <a:t>)</a:t>
              </a: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600" baseline="0" dirty="0">
                  <a:solidFill>
                    <a:srgbClr val="002C84"/>
                  </a:solidFill>
                </a:rPr>
                <a:t>      </a:t>
              </a:r>
              <a:r>
                <a:rPr lang="en-US" altLang="zh-CN" sz="2600" baseline="0" dirty="0" smtClean="0">
                  <a:solidFill>
                    <a:srgbClr val="002C84"/>
                  </a:solidFill>
                </a:rPr>
                <a:t>if(p==</a:t>
              </a:r>
              <a:r>
                <a:rPr lang="en-US" altLang="zh-CN" sz="2600" baseline="0" dirty="0">
                  <a:solidFill>
                    <a:srgbClr val="002C84"/>
                  </a:solidFill>
                </a:rPr>
                <a:t>list)  </a:t>
              </a:r>
            </a:p>
            <a:p>
              <a:pPr marL="381000" lvl="2" fontAlgn="base">
                <a:lnSpc>
                  <a:spcPct val="85000"/>
                </a:lnSpc>
                <a:spcBef>
                  <a:spcPct val="0"/>
                </a:spcBef>
              </a:pPr>
              <a:r>
                <a:rPr lang="en-US" altLang="zh-CN" sz="2600" baseline="0" dirty="0">
                  <a:solidFill>
                    <a:srgbClr val="002C84"/>
                  </a:solidFill>
                </a:rPr>
                <a:t>           </a:t>
              </a:r>
              <a:r>
                <a:rPr lang="en-US" altLang="zh-CN" sz="2600" baseline="0" dirty="0" smtClean="0">
                  <a:solidFill>
                    <a:srgbClr val="002C84"/>
                  </a:solidFill>
                </a:rPr>
                <a:t>list=p</a:t>
              </a:r>
              <a:r>
                <a:rPr lang="en-US" altLang="zh-CN" sz="2600" baseline="0" dirty="0" smtClean="0">
                  <a:solidFill>
                    <a:srgbClr val="002C84"/>
                  </a:solidFill>
                  <a:latin typeface="宋体" charset="-122"/>
                  <a:ea typeface="宋体" charset="-122"/>
                </a:rPr>
                <a:t>-</a:t>
              </a:r>
              <a:r>
                <a:rPr lang="en-US" altLang="zh-CN" sz="2600" baseline="0" dirty="0" smtClean="0">
                  <a:solidFill>
                    <a:srgbClr val="002C84"/>
                  </a:solidFill>
                </a:rPr>
                <a:t>&gt;</a:t>
              </a:r>
              <a:r>
                <a:rPr lang="en-US" altLang="zh-CN" sz="2600" baseline="0" dirty="0">
                  <a:solidFill>
                    <a:srgbClr val="002C84"/>
                  </a:solidFill>
                </a:rPr>
                <a:t>link;         </a:t>
              </a:r>
              <a:r>
                <a:rPr lang="en-US" altLang="zh-CN" sz="2300" baseline="0" dirty="0">
                  <a:solidFill>
                    <a:srgbClr val="002C84"/>
                  </a:solidFill>
                </a:rPr>
                <a:t>/* </a:t>
              </a:r>
              <a:r>
                <a:rPr lang="zh-CN" altLang="en-US" sz="2300" baseline="0" dirty="0">
                  <a:solidFill>
                    <a:srgbClr val="002C84"/>
                  </a:solidFill>
                  <a:ea typeface="幼圆" pitchFamily="49" charset="-122"/>
                </a:rPr>
                <a:t>删除链表的第一个链结点</a:t>
              </a:r>
              <a:r>
                <a:rPr lang="zh-CN" altLang="en-US" sz="2300" baseline="0" dirty="0">
                  <a:solidFill>
                    <a:srgbClr val="002C84"/>
                  </a:solidFill>
                </a:rPr>
                <a:t>*/</a:t>
              </a:r>
            </a:p>
            <a:p>
              <a:pPr marL="381000" lvl="2" fontAlgn="base">
                <a:lnSpc>
                  <a:spcPct val="85000"/>
                </a:lnSpc>
                <a:spcBef>
                  <a:spcPct val="0"/>
                </a:spcBef>
              </a:pPr>
              <a:r>
                <a:rPr lang="zh-CN" altLang="en-US" sz="2600" baseline="0" dirty="0">
                  <a:solidFill>
                    <a:srgbClr val="002C84"/>
                  </a:solidFill>
                </a:rPr>
                <a:t>      </a:t>
              </a:r>
              <a:r>
                <a:rPr lang="en-US" altLang="zh-CN" sz="2600" baseline="0" dirty="0">
                  <a:solidFill>
                    <a:srgbClr val="002C84"/>
                  </a:solidFill>
                </a:rPr>
                <a:t>else</a:t>
              </a:r>
            </a:p>
            <a:p>
              <a:pPr marL="381000" lvl="2" fontAlgn="base">
                <a:lnSpc>
                  <a:spcPct val="85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a:t>
              </a:r>
              <a:r>
                <a:rPr lang="en-US" altLang="zh-CN" sz="2600" baseline="0" dirty="0" smtClean="0">
                  <a:solidFill>
                    <a:srgbClr val="002C84"/>
                  </a:solidFill>
                </a:rPr>
                <a:t>link=p</a:t>
              </a:r>
              <a:r>
                <a:rPr lang="en-US" altLang="zh-CN" sz="2600" baseline="0" dirty="0" smtClean="0">
                  <a:solidFill>
                    <a:srgbClr val="002C84"/>
                  </a:solidFill>
                  <a:latin typeface="宋体" charset="-122"/>
                  <a:ea typeface="宋体" charset="-122"/>
                </a:rPr>
                <a:t>-</a:t>
              </a:r>
              <a:r>
                <a:rPr lang="en-US" altLang="zh-CN" sz="2600" baseline="0" dirty="0" smtClean="0">
                  <a:solidFill>
                    <a:srgbClr val="002C84"/>
                  </a:solidFill>
                </a:rPr>
                <a:t>&gt;</a:t>
              </a:r>
              <a:r>
                <a:rPr lang="en-US" altLang="zh-CN" sz="2600" baseline="0" dirty="0">
                  <a:solidFill>
                    <a:srgbClr val="002C84"/>
                  </a:solidFill>
                </a:rPr>
                <a:t>link;  </a:t>
              </a:r>
              <a:r>
                <a:rPr lang="en-US" altLang="zh-CN" sz="2300" baseline="0" dirty="0">
                  <a:solidFill>
                    <a:srgbClr val="002C84"/>
                  </a:solidFill>
                </a:rPr>
                <a:t>/* </a:t>
              </a:r>
              <a:r>
                <a:rPr lang="zh-CN" altLang="en-US" sz="2300" baseline="0" dirty="0" smtClean="0">
                  <a:solidFill>
                    <a:srgbClr val="002C84"/>
                  </a:solidFill>
                  <a:latin typeface="幼圆" pitchFamily="49" charset="-122"/>
                  <a:ea typeface="幼圆" pitchFamily="49" charset="-122"/>
                </a:rPr>
                <a:t>删除</a:t>
              </a:r>
              <a:r>
                <a:rPr lang="en-US" altLang="zh-CN" sz="2300" dirty="0" smtClean="0">
                  <a:solidFill>
                    <a:srgbClr val="002C84"/>
                  </a:solidFill>
                  <a:ea typeface="幼圆" pitchFamily="49" charset="-122"/>
                </a:rPr>
                <a:t>p</a:t>
              </a:r>
              <a:r>
                <a:rPr lang="zh-CN" altLang="en-US" sz="2300" baseline="0" dirty="0" smtClean="0">
                  <a:solidFill>
                    <a:srgbClr val="002C84"/>
                  </a:solidFill>
                  <a:latin typeface="幼圆" pitchFamily="49" charset="-122"/>
                  <a:ea typeface="幼圆" pitchFamily="49" charset="-122"/>
                </a:rPr>
                <a:t>指</a:t>
              </a:r>
              <a:r>
                <a:rPr lang="zh-CN" altLang="en-US" sz="2300" baseline="0" dirty="0">
                  <a:solidFill>
                    <a:srgbClr val="002C84"/>
                  </a:solidFill>
                  <a:latin typeface="幼圆" pitchFamily="49" charset="-122"/>
                  <a:ea typeface="幼圆" pitchFamily="49" charset="-122"/>
                </a:rPr>
                <a:t>的链结点</a:t>
              </a:r>
              <a:r>
                <a:rPr lang="zh-CN" altLang="en-US" sz="2300" baseline="0" dirty="0">
                  <a:solidFill>
                    <a:srgbClr val="002C84"/>
                  </a:solidFill>
                </a:rPr>
                <a:t>*/</a:t>
              </a:r>
            </a:p>
            <a:p>
              <a:pPr marL="381000" lvl="2" fontAlgn="base">
                <a:lnSpc>
                  <a:spcPct val="85000"/>
                </a:lnSpc>
                <a:spcBef>
                  <a:spcPct val="0"/>
                </a:spcBef>
              </a:pPr>
              <a:r>
                <a:rPr lang="en-US" altLang="zh-CN" sz="2400" baseline="0" dirty="0">
                  <a:solidFill>
                    <a:srgbClr val="002C84"/>
                  </a:solidFill>
                </a:rPr>
                <a:t>       </a:t>
              </a:r>
              <a:r>
                <a:rPr lang="en-US" altLang="zh-CN" sz="2400" baseline="0" dirty="0" smtClean="0">
                  <a:solidFill>
                    <a:srgbClr val="002C84"/>
                  </a:solidFill>
                </a:rPr>
                <a:t>free</a:t>
              </a:r>
              <a:r>
                <a:rPr lang="en-US" altLang="zh-CN" sz="2600" baseline="0" dirty="0" smtClean="0">
                  <a:solidFill>
                    <a:srgbClr val="002C84"/>
                  </a:solidFill>
                </a:rPr>
                <a:t>(p);                        </a:t>
              </a:r>
              <a:r>
                <a:rPr lang="en-US" altLang="zh-CN" sz="2300" baseline="0" dirty="0">
                  <a:solidFill>
                    <a:srgbClr val="002C84"/>
                  </a:solidFill>
                </a:rPr>
                <a:t>/* </a:t>
              </a:r>
              <a:r>
                <a:rPr lang="zh-CN" altLang="en-US" sz="2300" baseline="0" dirty="0">
                  <a:solidFill>
                    <a:srgbClr val="002C84"/>
                  </a:solidFill>
                  <a:ea typeface="幼圆" pitchFamily="49" charset="-122"/>
                </a:rPr>
                <a:t>释放被删除的结点空间</a:t>
              </a:r>
              <a:r>
                <a:rPr lang="zh-CN" altLang="en-US" sz="2300" baseline="0" dirty="0" smtClean="0">
                  <a:solidFill>
                    <a:srgbClr val="002C84"/>
                  </a:solidFill>
                </a:rPr>
                <a:t>*/</a:t>
              </a:r>
              <a:endParaRPr lang="en-US" altLang="zh-CN" sz="2300" baseline="0" dirty="0" smtClean="0">
                <a:solidFill>
                  <a:srgbClr val="002C84"/>
                </a:solidFill>
              </a:endParaRPr>
            </a:p>
            <a:p>
              <a:pPr marL="381000" lvl="2" fontAlgn="base">
                <a:lnSpc>
                  <a:spcPct val="85000"/>
                </a:lnSpc>
                <a:spcBef>
                  <a:spcPct val="0"/>
                </a:spcBef>
              </a:pPr>
              <a:r>
                <a:rPr lang="en-US" altLang="zh-CN" sz="2300" dirty="0" smtClean="0">
                  <a:solidFill>
                    <a:srgbClr val="002C84"/>
                  </a:solidFill>
                </a:rPr>
                <a:t>       return list</a:t>
              </a:r>
              <a:endParaRPr lang="zh-CN" altLang="en-US" sz="2300" baseline="0" dirty="0">
                <a:solidFill>
                  <a:srgbClr val="002C84"/>
                </a:solidFill>
              </a:endParaRP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400" b="0" baseline="0" dirty="0">
                  <a:solidFill>
                    <a:srgbClr val="002C84"/>
                  </a:solidFill>
                  <a:latin typeface="宋体" charset="-122"/>
                  <a:ea typeface="宋体" charset="-122"/>
                </a:rPr>
                <a:t>                        </a:t>
              </a:r>
              <a:endParaRPr kumimoji="1" lang="zh-CN" altLang="en-US" sz="2400" b="0" baseline="0" dirty="0">
                <a:solidFill>
                  <a:srgbClr val="002C84"/>
                </a:solidFill>
                <a:ea typeface="宋体" charset="-122"/>
              </a:endParaRPr>
            </a:p>
          </p:txBody>
        </p:sp>
      </p:grpSp>
      <p:grpSp>
        <p:nvGrpSpPr>
          <p:cNvPr id="3" name="Group 6"/>
          <p:cNvGrpSpPr>
            <a:grpSpLocks/>
          </p:cNvGrpSpPr>
          <p:nvPr/>
        </p:nvGrpSpPr>
        <p:grpSpPr bwMode="auto">
          <a:xfrm>
            <a:off x="533400" y="155575"/>
            <a:ext cx="2057400" cy="1219200"/>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226"/>
              <a:ext cx="1108" cy="49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500" i="1" baseline="0">
                  <a:ea typeface="黑体" pitchFamily="2" charset="-122"/>
                </a:rPr>
                <a:t>算法</a:t>
              </a:r>
            </a:p>
          </p:txBody>
        </p:sp>
      </p:grpSp>
      <p:grpSp>
        <p:nvGrpSpPr>
          <p:cNvPr id="4" name="Group 50"/>
          <p:cNvGrpSpPr>
            <a:grpSpLocks/>
          </p:cNvGrpSpPr>
          <p:nvPr/>
        </p:nvGrpSpPr>
        <p:grpSpPr bwMode="auto">
          <a:xfrm>
            <a:off x="5003800" y="4910138"/>
            <a:ext cx="3141663" cy="606425"/>
            <a:chOff x="3033" y="3064"/>
            <a:chExt cx="1979" cy="382"/>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grpSp>
        <p:nvGrpSpPr>
          <p:cNvPr id="5" name="Group 61"/>
          <p:cNvGrpSpPr>
            <a:grpSpLocks/>
          </p:cNvGrpSpPr>
          <p:nvPr/>
        </p:nvGrpSpPr>
        <p:grpSpPr bwMode="auto">
          <a:xfrm>
            <a:off x="633413" y="4808538"/>
            <a:ext cx="2960687" cy="1284287"/>
            <a:chOff x="399" y="3029"/>
            <a:chExt cx="1865" cy="809"/>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221"/>
            </a:xfrm>
            <a:prstGeom prst="rect">
              <a:avLst/>
            </a:prstGeom>
            <a:noFill/>
            <a:ln w="12700" cap="sq">
              <a:noFill/>
              <a:miter lim="800000"/>
              <a:headEnd/>
              <a:tailEnd/>
            </a:ln>
          </p:spPr>
          <p:txBody>
            <a:bodyPr>
              <a:spAutoFit/>
            </a:bodyPr>
            <a:lstStyle/>
            <a:p>
              <a:pPr>
                <a:spcBef>
                  <a:spcPct val="0"/>
                </a:spcBef>
              </a:pPr>
              <a:r>
                <a:rPr lang="en-US" altLang="zh-CN" sz="26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212" cy="310"/>
            </a:xfrm>
            <a:prstGeom prst="rect">
              <a:avLst/>
            </a:prstGeom>
            <a:noFill/>
            <a:ln w="12700" cap="sq">
              <a:noFill/>
              <a:miter lim="800000"/>
              <a:headEnd/>
              <a:tailEnd/>
            </a:ln>
          </p:spPr>
          <p:txBody>
            <a:bodyPr wrap="none">
              <a:spAutoFit/>
            </a:bodyPr>
            <a:lstStyle/>
            <a:p>
              <a:r>
                <a:rPr lang="en-US" altLang="zh-CN" sz="2600" dirty="0" smtClean="0">
                  <a:solidFill>
                    <a:srgbClr val="FF0000"/>
                  </a:solidFill>
                </a:rPr>
                <a:t>p</a:t>
              </a:r>
              <a:endParaRPr lang="zh-CN" altLang="en-US" sz="2600" dirty="0">
                <a:solidFill>
                  <a:srgbClr val="FF0000"/>
                </a:solidFill>
              </a:endParaRPr>
            </a:p>
          </p:txBody>
        </p:sp>
        <p:sp>
          <p:nvSpPr>
            <p:cNvPr id="22563" name="Text Box 53"/>
            <p:cNvSpPr txBox="1">
              <a:spLocks noChangeArrowheads="1"/>
            </p:cNvSpPr>
            <p:nvPr/>
          </p:nvSpPr>
          <p:spPr bwMode="auto">
            <a:xfrm>
              <a:off x="917" y="3626"/>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1</a:t>
              </a:r>
              <a:r>
                <a:rPr lang="en-US" altLang="zh-CN" sz="24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2982913" y="5516563"/>
            <a:ext cx="4181475" cy="1223962"/>
            <a:chOff x="1879" y="3475"/>
            <a:chExt cx="2634" cy="771"/>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22537" name="Rectangle 23"/>
            <p:cNvSpPr>
              <a:spLocks noChangeArrowheads="1"/>
            </p:cNvSpPr>
            <p:nvPr/>
          </p:nvSpPr>
          <p:spPr bwMode="auto">
            <a:xfrm>
              <a:off x="1879" y="3649"/>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221"/>
            </a:xfrm>
            <a:prstGeom prst="rect">
              <a:avLst/>
            </a:prstGeom>
            <a:noFill/>
            <a:ln w="12700" cap="sq">
              <a:noFill/>
              <a:miter lim="800000"/>
              <a:headEnd/>
              <a:tailEnd/>
            </a:ln>
          </p:spPr>
          <p:txBody>
            <a:bodyPr>
              <a:spAutoFit/>
            </a:bodyPr>
            <a:lstStyle/>
            <a:p>
              <a:r>
                <a:rPr lang="en-US" altLang="zh-CN" sz="2600">
                  <a:solidFill>
                    <a:schemeClr val="bg1"/>
                  </a:solidFill>
                </a:rPr>
                <a:t>…</a:t>
              </a:r>
              <a:endParaRPr lang="zh-CN" altLang="en-US" sz="26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2</a:t>
              </a:r>
              <a:r>
                <a:rPr lang="en-US" altLang="zh-CN" sz="24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240"/>
            </a:xfrm>
            <a:prstGeom prst="rect">
              <a:avLst/>
            </a:prstGeom>
            <a:noFill/>
            <a:ln w="12700" cap="sq">
              <a:noFill/>
              <a:miter lim="800000"/>
              <a:headEnd/>
              <a:tailEnd/>
            </a:ln>
          </p:spPr>
          <p:txBody>
            <a:bodyPr>
              <a:spAutoFit/>
            </a:bodyPr>
            <a:lstStyle/>
            <a:p>
              <a:pPr>
                <a:spcBef>
                  <a:spcPct val="0"/>
                </a:spcBef>
              </a:pPr>
              <a:r>
                <a:rPr lang="en-US" altLang="zh-CN" sz="28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4251325"/>
            <a:ext cx="7620000" cy="1171575"/>
            <a:chOff x="432" y="2622"/>
            <a:chExt cx="4800" cy="738"/>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04" y="307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39" y="301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7" name="Rectangle 26"/>
            <p:cNvSpPr>
              <a:spLocks noChangeArrowheads="1"/>
            </p:cNvSpPr>
            <p:nvPr/>
          </p:nvSpPr>
          <p:spPr bwMode="auto">
            <a:xfrm>
              <a:off x="1425" y="302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8" name="Rectangle 27"/>
            <p:cNvSpPr>
              <a:spLocks noChangeArrowheads="1"/>
            </p:cNvSpPr>
            <p:nvPr/>
          </p:nvSpPr>
          <p:spPr bwMode="auto">
            <a:xfrm>
              <a:off x="432" y="262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01" y="2796"/>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3621" name="Rectangle 30"/>
            <p:cNvSpPr>
              <a:spLocks noChangeArrowheads="1"/>
            </p:cNvSpPr>
            <p:nvPr/>
          </p:nvSpPr>
          <p:spPr bwMode="auto">
            <a:xfrm>
              <a:off x="1883" y="2799"/>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grpSp>
        <p:nvGrpSpPr>
          <p:cNvPr id="8" name="Group 31"/>
          <p:cNvGrpSpPr>
            <a:grpSpLocks/>
          </p:cNvGrpSpPr>
          <p:nvPr/>
        </p:nvGrpSpPr>
        <p:grpSpPr bwMode="auto">
          <a:xfrm>
            <a:off x="457200" y="2544763"/>
            <a:ext cx="7659688" cy="1171575"/>
            <a:chOff x="288" y="1662"/>
            <a:chExt cx="4825" cy="738"/>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885" y="211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20" y="205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0" name="Rectangle 55"/>
            <p:cNvSpPr>
              <a:spLocks noChangeArrowheads="1"/>
            </p:cNvSpPr>
            <p:nvPr/>
          </p:nvSpPr>
          <p:spPr bwMode="auto">
            <a:xfrm>
              <a:off x="1306" y="206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1" name="Rectangle 56"/>
            <p:cNvSpPr>
              <a:spLocks noChangeArrowheads="1"/>
            </p:cNvSpPr>
            <p:nvPr/>
          </p:nvSpPr>
          <p:spPr bwMode="auto">
            <a:xfrm>
              <a:off x="288" y="166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489" y="1836"/>
              <a:ext cx="234" cy="368"/>
            </a:xfrm>
            <a:prstGeom prst="rect">
              <a:avLst/>
            </a:prstGeom>
            <a:noFill/>
            <a:ln w="12700" cap="sq">
              <a:noFill/>
              <a:miter lim="800000"/>
              <a:headEnd/>
              <a:tailEnd/>
            </a:ln>
          </p:spPr>
          <p:txBody>
            <a:bodyPr wrap="none">
              <a:spAutoFit/>
            </a:bodyPr>
            <a:lstStyle/>
            <a:p>
              <a:pPr algn="ctr"/>
              <a:r>
                <a:rPr lang="en-US" altLang="zh-CN" sz="3200" dirty="0" smtClean="0">
                  <a:solidFill>
                    <a:schemeClr val="accent2"/>
                  </a:solidFill>
                </a:rPr>
                <a:t>p</a:t>
              </a:r>
              <a:endParaRPr lang="en-US" altLang="zh-CN" sz="3200" dirty="0">
                <a:solidFill>
                  <a:schemeClr val="accent2"/>
                </a:solidFill>
              </a:endParaRPr>
            </a:p>
          </p:txBody>
        </p:sp>
      </p:grpSp>
      <p:sp>
        <p:nvSpPr>
          <p:cNvPr id="606267" name="Rectangle 59"/>
          <p:cNvSpPr>
            <a:spLocks noChangeArrowheads="1"/>
          </p:cNvSpPr>
          <p:nvPr/>
        </p:nvSpPr>
        <p:spPr bwMode="auto">
          <a:xfrm>
            <a:off x="1052513" y="2849563"/>
            <a:ext cx="319087" cy="457200"/>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nvGrpSpPr>
          <p:cNvPr id="15" name="Group 63"/>
          <p:cNvGrpSpPr>
            <a:grpSpLocks/>
          </p:cNvGrpSpPr>
          <p:nvPr/>
        </p:nvGrpSpPr>
        <p:grpSpPr bwMode="auto">
          <a:xfrm>
            <a:off x="1108075" y="2860675"/>
            <a:ext cx="2054225" cy="457200"/>
            <a:chOff x="698" y="1868"/>
            <a:chExt cx="1294" cy="288"/>
          </a:xfrm>
        </p:grpSpPr>
        <p:sp>
          <p:nvSpPr>
            <p:cNvPr id="23573" name="Rectangle 64"/>
            <p:cNvSpPr>
              <a:spLocks noChangeArrowheads="1"/>
            </p:cNvSpPr>
            <p:nvPr/>
          </p:nvSpPr>
          <p:spPr bwMode="auto">
            <a:xfrm>
              <a:off x="1791" y="1868"/>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4211250" y="1658938"/>
            <a:ext cx="4033347" cy="1143000"/>
            <a:chOff x="2678" y="1056"/>
            <a:chExt cx="2052" cy="720"/>
          </a:xfrm>
        </p:grpSpPr>
        <p:sp>
          <p:nvSpPr>
            <p:cNvPr id="23571" name="AutoShape 67"/>
            <p:cNvSpPr>
              <a:spLocks noChangeArrowheads="1"/>
            </p:cNvSpPr>
            <p:nvPr/>
          </p:nvSpPr>
          <p:spPr bwMode="auto">
            <a:xfrm>
              <a:off x="2784" y="1056"/>
              <a:ext cx="1824"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2600" b="0"/>
            </a:p>
          </p:txBody>
        </p:sp>
        <p:sp>
          <p:nvSpPr>
            <p:cNvPr id="23572" name="Text Box 68"/>
            <p:cNvSpPr txBox="1">
              <a:spLocks noChangeArrowheads="1"/>
            </p:cNvSpPr>
            <p:nvPr/>
          </p:nvSpPr>
          <p:spPr bwMode="auto">
            <a:xfrm>
              <a:off x="2678" y="1215"/>
              <a:ext cx="2052" cy="425"/>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2700" dirty="0" smtClean="0">
                  <a:solidFill>
                    <a:srgbClr val="002C84"/>
                  </a:solidFill>
                  <a:ea typeface="黑体" pitchFamily="2" charset="-122"/>
                </a:rPr>
                <a:t>for</a:t>
              </a:r>
              <a:r>
                <a:rPr kumimoji="1" lang="en-US" altLang="zh-CN" sz="2700" baseline="0" dirty="0" smtClean="0">
                  <a:solidFill>
                    <a:srgbClr val="002C84"/>
                  </a:solidFill>
                  <a:ea typeface="黑体" pitchFamily="2" charset="-122"/>
                </a:rPr>
                <a:t>(r=list; r</a:t>
              </a:r>
              <a:r>
                <a:rPr kumimoji="1" lang="en-US" altLang="zh-CN" sz="2700" baseline="0" dirty="0" smtClean="0">
                  <a:solidFill>
                    <a:srgbClr val="002C84"/>
                  </a:solidFill>
                  <a:latin typeface="宋体" charset="-122"/>
                  <a:ea typeface="宋体" charset="-122"/>
                </a:rPr>
                <a:t>-</a:t>
              </a:r>
              <a:r>
                <a:rPr kumimoji="1" lang="en-US" altLang="zh-CN" sz="2700" baseline="0" dirty="0">
                  <a:solidFill>
                    <a:srgbClr val="002C84"/>
                  </a:solidFill>
                  <a:ea typeface="黑体" pitchFamily="2" charset="-122"/>
                </a:rPr>
                <a:t>&gt;link</a:t>
              </a:r>
              <a:r>
                <a:rPr kumimoji="1" lang="en-US" altLang="zh-CN" sz="2700" baseline="0" dirty="0" smtClean="0">
                  <a:solidFill>
                    <a:srgbClr val="002C84"/>
                  </a:solidFill>
                  <a:ea typeface="黑体" pitchFamily="2" charset="-122"/>
                </a:rPr>
                <a:t>!=</a:t>
              </a:r>
              <a:r>
                <a:rPr kumimoji="1" lang="en-US" altLang="zh-CN" sz="2700" baseline="0" dirty="0" smtClean="0">
                  <a:solidFill>
                    <a:srgbClr val="002C84"/>
                  </a:solidFill>
                  <a:ea typeface="黑体" pitchFamily="2" charset="-122"/>
                </a:rPr>
                <a:t>p; r=r-&gt;link)</a:t>
              </a:r>
              <a:endParaRPr kumimoji="1" lang="en-US" altLang="zh-CN" sz="2700" baseline="0" dirty="0">
                <a:solidFill>
                  <a:srgbClr val="002C84"/>
                </a:solidFill>
                <a:ea typeface="黑体" pitchFamily="2" charset="-122"/>
              </a:endParaRPr>
            </a:p>
            <a:p>
              <a:pPr>
                <a:lnSpc>
                  <a:spcPct val="70000"/>
                </a:lnSpc>
                <a:spcBef>
                  <a:spcPct val="0"/>
                </a:spcBef>
              </a:pPr>
              <a:r>
                <a:rPr kumimoji="1" lang="en-US" altLang="zh-CN" sz="2700" baseline="0" dirty="0">
                  <a:solidFill>
                    <a:srgbClr val="002C84"/>
                  </a:solidFill>
                  <a:ea typeface="黑体" pitchFamily="2" charset="-122"/>
                </a:rPr>
                <a:t>     </a:t>
              </a:r>
              <a:r>
                <a:rPr kumimoji="1" lang="en-US" altLang="zh-CN" sz="2700" baseline="0" dirty="0" smtClean="0">
                  <a:solidFill>
                    <a:srgbClr val="002C84"/>
                  </a:solidFill>
                  <a:ea typeface="黑体" pitchFamily="2" charset="-122"/>
                  <a:sym typeface="Symbol" pitchFamily="18" charset="2"/>
                </a:rPr>
                <a:t>;</a:t>
              </a:r>
              <a:endParaRPr kumimoji="1" lang="en-US" altLang="zh-CN" sz="2700" baseline="0" dirty="0">
                <a:solidFill>
                  <a:srgbClr val="002C84"/>
                </a:solidFill>
                <a:ea typeface="黑体" pitchFamily="2" charset="-122"/>
                <a:sym typeface="Symbol" pitchFamily="18" charset="2"/>
              </a:endParaRPr>
            </a:p>
          </p:txBody>
        </p:sp>
      </p:grpSp>
      <p:sp>
        <p:nvSpPr>
          <p:cNvPr id="606277" name="Freeform 69"/>
          <p:cNvSpPr>
            <a:spLocks/>
          </p:cNvSpPr>
          <p:nvPr/>
        </p:nvSpPr>
        <p:spPr bwMode="auto">
          <a:xfrm>
            <a:off x="3657600" y="5308600"/>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7" name="Group 70"/>
          <p:cNvGrpSpPr>
            <a:grpSpLocks/>
          </p:cNvGrpSpPr>
          <p:nvPr/>
        </p:nvGrpSpPr>
        <p:grpSpPr bwMode="auto">
          <a:xfrm>
            <a:off x="0" y="190500"/>
            <a:ext cx="7772400" cy="1670050"/>
            <a:chOff x="0" y="120"/>
            <a:chExt cx="4896" cy="1052"/>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ea typeface="黑体" pitchFamily="2" charset="-122"/>
                  </a:rPr>
                  <a:t>7.</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a:t>
                </a:r>
                <a:r>
                  <a:rPr kumimoji="1" lang="zh-CN" altLang="en-US" sz="2800" baseline="0" dirty="0" smtClean="0">
                    <a:solidFill>
                      <a:schemeClr val="accent2"/>
                    </a:solidFill>
                    <a:latin typeface="黑体" pitchFamily="2" charset="-122"/>
                    <a:ea typeface="黑体" pitchFamily="2" charset="-122"/>
                  </a:rPr>
                  <a:t>删除</a:t>
                </a:r>
                <a:r>
                  <a:rPr kumimoji="1" lang="en-US" altLang="zh-CN" sz="2800" dirty="0" smtClean="0">
                    <a:solidFill>
                      <a:schemeClr val="accent2"/>
                    </a:solidFill>
                    <a:ea typeface="黑体" pitchFamily="2" charset="-122"/>
                  </a:rPr>
                  <a:t>p</a:t>
                </a:r>
                <a:r>
                  <a:rPr kumimoji="1" lang="zh-CN" altLang="en-US" sz="2800" baseline="0" dirty="0" smtClean="0">
                    <a:solidFill>
                      <a:schemeClr val="accent2"/>
                    </a:solidFill>
                    <a:latin typeface="黑体" pitchFamily="2" charset="-122"/>
                    <a:ea typeface="黑体" pitchFamily="2" charset="-122"/>
                  </a:rPr>
                  <a:t>指</a:t>
                </a:r>
                <a:r>
                  <a:rPr kumimoji="1" lang="zh-CN" altLang="en-US" sz="2800" dirty="0" smtClean="0">
                    <a:solidFill>
                      <a:schemeClr val="accent2"/>
                    </a:solidFill>
                    <a:latin typeface="黑体" pitchFamily="2" charset="-122"/>
                    <a:ea typeface="黑体" pitchFamily="2" charset="-122"/>
                  </a:rPr>
                  <a:t>向</a:t>
                </a:r>
                <a:r>
                  <a:rPr kumimoji="1" lang="zh-CN" altLang="en-US" sz="2800" baseline="0" dirty="0" smtClean="0">
                    <a:solidFill>
                      <a:schemeClr val="accent2"/>
                    </a:solidFill>
                    <a:latin typeface="黑体" pitchFamily="2" charset="-122"/>
                    <a:ea typeface="黑体" pitchFamily="2" charset="-122"/>
                  </a:rPr>
                  <a:t>的</a:t>
                </a:r>
                <a:r>
                  <a:rPr kumimoji="1" lang="zh-CN" altLang="en-US" sz="2800" baseline="0" dirty="0">
                    <a:solidFill>
                      <a:schemeClr val="accent2"/>
                    </a:solidFill>
                    <a:latin typeface="黑体" pitchFamily="2" charset="-122"/>
                    <a:ea typeface="黑体" pitchFamily="2" charset="-122"/>
                  </a:rPr>
                  <a:t>链结点,</a:t>
                </a:r>
              </a:p>
            </p:txBody>
          </p:sp>
        </p:grpSp>
        <p:sp>
          <p:nvSpPr>
            <p:cNvPr id="23568" name="Rectangle 74"/>
            <p:cNvSpPr>
              <a:spLocks noChangeArrowheads="1"/>
            </p:cNvSpPr>
            <p:nvPr/>
          </p:nvSpPr>
          <p:spPr bwMode="auto">
            <a:xfrm>
              <a:off x="0" y="845"/>
              <a:ext cx="3512" cy="327"/>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smtClean="0">
                  <a:solidFill>
                    <a:srgbClr val="FF3300"/>
                  </a:solidFill>
                  <a:latin typeface="黑体" pitchFamily="2" charset="-122"/>
                  <a:ea typeface="黑体" pitchFamily="2" charset="-122"/>
                </a:rPr>
                <a:t>设</a:t>
              </a:r>
              <a:r>
                <a:rPr kumimoji="1" lang="en-US" altLang="zh-CN" sz="2800" dirty="0" smtClean="0">
                  <a:solidFill>
                    <a:srgbClr val="FF3300"/>
                  </a:solidFill>
                  <a:ea typeface="黑体" pitchFamily="2" charset="-122"/>
                </a:rPr>
                <a:t>r</a:t>
              </a:r>
              <a:r>
                <a:rPr kumimoji="1" lang="zh-CN" altLang="en-US" sz="2800" dirty="0" smtClean="0">
                  <a:solidFill>
                    <a:srgbClr val="FF3300"/>
                  </a:solidFill>
                  <a:ea typeface="黑体" pitchFamily="2" charset="-122"/>
                </a:rPr>
                <a:t>是</a:t>
              </a:r>
              <a:r>
                <a:rPr kumimoji="1" lang="en-US" altLang="zh-CN" sz="2800" dirty="0" smtClean="0">
                  <a:solidFill>
                    <a:srgbClr val="FF3300"/>
                  </a:solidFill>
                  <a:ea typeface="黑体" pitchFamily="2" charset="-122"/>
                </a:rPr>
                <a:t>p</a:t>
              </a:r>
              <a:r>
                <a:rPr kumimoji="1" lang="zh-CN" altLang="en-US" sz="2800" baseline="0" dirty="0" smtClean="0">
                  <a:solidFill>
                    <a:srgbClr val="FF3300"/>
                  </a:solidFill>
                  <a:latin typeface="黑体" pitchFamily="2" charset="-122"/>
                  <a:ea typeface="黑体" pitchFamily="2" charset="-122"/>
                </a:rPr>
                <a:t>的</a:t>
              </a:r>
              <a:r>
                <a:rPr kumimoji="1" lang="zh-CN" altLang="en-US" sz="2800" baseline="0" dirty="0">
                  <a:solidFill>
                    <a:srgbClr val="FF3300"/>
                  </a:solidFill>
                  <a:latin typeface="黑体" pitchFamily="2" charset="-122"/>
                  <a:ea typeface="黑体" pitchFamily="2" charset="-122"/>
                </a:rPr>
                <a:t>直接前驱</a:t>
              </a:r>
              <a:r>
                <a:rPr kumimoji="1" lang="zh-CN" altLang="en-US" sz="2800" baseline="0" dirty="0" smtClean="0">
                  <a:solidFill>
                    <a:srgbClr val="FF3300"/>
                  </a:solidFill>
                  <a:latin typeface="黑体" pitchFamily="2" charset="-122"/>
                  <a:ea typeface="黑体" pitchFamily="2" charset="-122"/>
                </a:rPr>
                <a:t>结点指</a:t>
              </a:r>
              <a:r>
                <a:rPr kumimoji="1" lang="zh-CN" altLang="en-US" sz="2800" dirty="0" smtClean="0">
                  <a:solidFill>
                    <a:srgbClr val="FF3300"/>
                  </a:solidFill>
                  <a:latin typeface="黑体" pitchFamily="2" charset="-122"/>
                  <a:ea typeface="黑体" pitchFamily="2" charset="-122"/>
                </a:rPr>
                <a:t>针</a:t>
              </a:r>
              <a:endParaRPr kumimoji="1" lang="zh-CN" altLang="en-US" sz="2800" baseline="0" dirty="0">
                <a:solidFill>
                  <a:srgbClr val="FF3300"/>
                </a:solidFill>
                <a:latin typeface="黑体" pitchFamily="2" charset="-122"/>
                <a:ea typeface="黑体" pitchFamily="2" charset="-122"/>
              </a:endParaRPr>
            </a:p>
          </p:txBody>
        </p:sp>
      </p:grpSp>
      <p:grpSp>
        <p:nvGrpSpPr>
          <p:cNvPr id="19" name="Group 76"/>
          <p:cNvGrpSpPr>
            <a:grpSpLocks/>
          </p:cNvGrpSpPr>
          <p:nvPr/>
        </p:nvGrpSpPr>
        <p:grpSpPr bwMode="auto">
          <a:xfrm rot="-2763655">
            <a:off x="3873500" y="5029200"/>
            <a:ext cx="360363" cy="360363"/>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3851920" y="4725144"/>
            <a:ext cx="1600200" cy="685800"/>
          </a:xfrm>
          <a:prstGeom prst="rect">
            <a:avLst/>
          </a:prstGeom>
          <a:solidFill>
            <a:srgbClr val="FFFFFF"/>
          </a:solidFill>
          <a:ln w="12700" cap="sq">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1000" fill="hold"/>
                                        <p:tgtEl>
                                          <p:spTgt spid="606267"/>
                                        </p:tgtEl>
                                        <p:attrNameLst>
                                          <p:attrName>ppt_w</p:attrName>
                                        </p:attrNameLst>
                                      </p:cBhvr>
                                      <p:tavLst>
                                        <p:tav tm="0">
                                          <p:val>
                                            <p:fltVal val="0"/>
                                          </p:val>
                                        </p:tav>
                                        <p:tav tm="100000">
                                          <p:val>
                                            <p:strVal val="#ppt_w"/>
                                          </p:val>
                                        </p:tav>
                                      </p:tavLst>
                                    </p:anim>
                                    <p:anim calcmode="lin" valueType="num">
                                      <p:cBhvr>
                                        <p:cTn id="13" dur="1000" fill="hold"/>
                                        <p:tgtEl>
                                          <p:spTgt spid="606267"/>
                                        </p:tgtEl>
                                        <p:attrNameLst>
                                          <p:attrName>ppt_h</p:attrName>
                                        </p:attrNameLst>
                                      </p:cBhvr>
                                      <p:tavLst>
                                        <p:tav tm="0">
                                          <p:val>
                                            <p:fltVal val="0"/>
                                          </p:val>
                                        </p:tav>
                                        <p:tav tm="100000">
                                          <p:val>
                                            <p:strVal val="#ppt_h"/>
                                          </p:val>
                                        </p:tav>
                                      </p:tavLst>
                                    </p:anim>
                                    <p:anim calcmode="lin" valueType="num">
                                      <p:cBhvr>
                                        <p:cTn id="14" dur="10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606287"/>
                                        </p:tgtEl>
                                        <p:attrNameLst>
                                          <p:attrName>style.visibility</p:attrName>
                                        </p:attrNameLst>
                                      </p:cBhvr>
                                      <p:to>
                                        <p:strVal val="visible"/>
                                      </p:to>
                                    </p:set>
                                    <p:anim calcmode="lin" valueType="num">
                                      <p:cBhvr>
                                        <p:cTn id="45" dur="500" fill="hold"/>
                                        <p:tgtEl>
                                          <p:spTgt spid="606287"/>
                                        </p:tgtEl>
                                        <p:attrNameLst>
                                          <p:attrName>ppt_w</p:attrName>
                                        </p:attrNameLst>
                                      </p:cBhvr>
                                      <p:tavLst>
                                        <p:tav tm="0">
                                          <p:val>
                                            <p:fltVal val="0"/>
                                          </p:val>
                                        </p:tav>
                                        <p:tav tm="100000">
                                          <p:val>
                                            <p:strVal val="#ppt_w"/>
                                          </p:val>
                                        </p:tav>
                                      </p:tavLst>
                                    </p:anim>
                                    <p:anim calcmode="lin" valueType="num">
                                      <p:cBhvr>
                                        <p:cTn id="46"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77" grpId="0" animBg="1"/>
      <p:bldP spid="60628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315913" y="762000"/>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b="0">
                <a:solidFill>
                  <a:schemeClr val="accent1"/>
                </a:solidFill>
              </a:endParaRPr>
            </a:p>
          </p:txBody>
        </p:sp>
        <p:sp>
          <p:nvSpPr>
            <p:cNvPr id="24590" name="Text Box 4"/>
            <p:cNvSpPr txBox="1">
              <a:spLocks noChangeArrowheads="1"/>
            </p:cNvSpPr>
            <p:nvPr/>
          </p:nvSpPr>
          <p:spPr bwMode="auto">
            <a:xfrm>
              <a:off x="199" y="823"/>
              <a:ext cx="5273" cy="3057"/>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smtClean="0">
                  <a:solidFill>
                    <a:srgbClr val="002C84"/>
                  </a:solidFill>
                </a:rPr>
                <a:t>Nodeptr</a:t>
              </a:r>
              <a:r>
                <a:rPr lang="en-US" altLang="zh-CN" sz="2600" baseline="0" dirty="0" smtClean="0">
                  <a:solidFill>
                    <a:srgbClr val="002C84"/>
                  </a:solidFill>
                </a:rPr>
                <a:t> </a:t>
              </a:r>
              <a:r>
                <a:rPr lang="en-US" altLang="zh-CN" sz="2600" dirty="0" smtClean="0">
                  <a:solidFill>
                    <a:srgbClr val="002C84"/>
                  </a:solidFill>
                </a:rPr>
                <a:t>deleteNode</a:t>
              </a:r>
              <a:r>
                <a:rPr lang="en-US" altLang="zh-CN" sz="2600" baseline="0" dirty="0" smtClean="0">
                  <a:solidFill>
                    <a:srgbClr val="002C84"/>
                  </a:solidFill>
                </a:rPr>
                <a:t>2</a:t>
              </a:r>
              <a:r>
                <a:rPr lang="en-US" altLang="zh-CN" sz="2600" baseline="0" dirty="0">
                  <a:solidFill>
                    <a:srgbClr val="002C84"/>
                  </a:solidFill>
                </a:rPr>
                <a:t>( </a:t>
              </a:r>
              <a:r>
                <a:rPr lang="en-US" altLang="zh-CN" sz="2600" dirty="0" err="1" smtClean="0">
                  <a:solidFill>
                    <a:srgbClr val="002C84"/>
                  </a:solidFill>
                </a:rPr>
                <a:t>Nodeptr</a:t>
              </a:r>
              <a:r>
                <a:rPr lang="en-US" altLang="zh-CN" sz="2600" dirty="0" smtClean="0">
                  <a:solidFill>
                    <a:srgbClr val="002C84"/>
                  </a:solidFill>
                </a:rPr>
                <a:t> </a:t>
              </a:r>
              <a:r>
                <a:rPr lang="en-US" altLang="zh-CN" sz="2600" baseline="0" dirty="0" smtClean="0">
                  <a:solidFill>
                    <a:srgbClr val="002C84"/>
                  </a:solidFill>
                </a:rPr>
                <a:t>list</a:t>
              </a:r>
              <a:r>
                <a:rPr lang="en-US" altLang="zh-CN" sz="2600" baseline="0" dirty="0">
                  <a:solidFill>
                    <a:srgbClr val="002C84"/>
                  </a:solidFill>
                </a:rPr>
                <a:t>, </a:t>
              </a:r>
              <a:r>
                <a:rPr lang="en-US" altLang="zh-CN" sz="2600" baseline="0" dirty="0" err="1" smtClean="0">
                  <a:solidFill>
                    <a:srgbClr val="002C84"/>
                  </a:solidFill>
                </a:rPr>
                <a:t>Nodeptr</a:t>
              </a:r>
              <a:r>
                <a:rPr lang="en-US" altLang="zh-CN" sz="2600" baseline="0" dirty="0" smtClean="0">
                  <a:solidFill>
                    <a:srgbClr val="002C84"/>
                  </a:solidFill>
                </a:rPr>
                <a:t> </a:t>
              </a:r>
              <a:r>
                <a:rPr lang="en-US" altLang="zh-CN" sz="2600" dirty="0" smtClean="0">
                  <a:solidFill>
                    <a:srgbClr val="002C84"/>
                  </a:solidFill>
                </a:rPr>
                <a:t>p</a:t>
              </a:r>
              <a:r>
                <a:rPr lang="en-US" altLang="zh-CN" sz="2600" baseline="0" dirty="0" smtClean="0">
                  <a:solidFill>
                    <a:srgbClr val="002C84"/>
                  </a:solidFill>
                </a:rPr>
                <a:t> </a:t>
              </a: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r>
                <a:rPr lang="en-US" altLang="zh-CN" sz="2600" dirty="0" err="1" smtClean="0">
                  <a:solidFill>
                    <a:srgbClr val="002C84"/>
                  </a:solidFill>
                </a:rPr>
                <a:t>Nodeptr</a:t>
              </a:r>
              <a:r>
                <a:rPr lang="en-US" altLang="zh-CN" sz="2600" dirty="0" smtClean="0">
                  <a:solidFill>
                    <a:srgbClr val="002C84"/>
                  </a:solidFill>
                </a:rPr>
                <a:t> </a:t>
              </a:r>
              <a:r>
                <a:rPr lang="en-US" altLang="zh-CN" sz="2600" baseline="0" dirty="0" smtClean="0">
                  <a:solidFill>
                    <a:srgbClr val="002C84"/>
                  </a:solidFill>
                </a:rPr>
                <a:t>r</a:t>
              </a: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r>
                <a:rPr lang="en-US" altLang="zh-CN" sz="2600" baseline="0" dirty="0" smtClean="0">
                  <a:solidFill>
                    <a:srgbClr val="002C84"/>
                  </a:solidFill>
                </a:rPr>
                <a:t>if(p==</a:t>
              </a:r>
              <a:r>
                <a:rPr lang="en-US" altLang="zh-CN" sz="2600" baseline="0" dirty="0">
                  <a:solidFill>
                    <a:srgbClr val="002C84"/>
                  </a:solidFill>
                </a:rPr>
                <a:t>list){                         </a:t>
              </a:r>
              <a:r>
                <a:rPr lang="en-US" altLang="zh-CN" sz="2300" baseline="0" dirty="0">
                  <a:solidFill>
                    <a:srgbClr val="002C84"/>
                  </a:solidFill>
                </a:rPr>
                <a:t>/*</a:t>
              </a:r>
              <a:r>
                <a:rPr lang="zh-CN" altLang="en-US" sz="2300" baseline="0" dirty="0">
                  <a:solidFill>
                    <a:srgbClr val="002C84"/>
                  </a:solidFill>
                  <a:ea typeface="幼圆" pitchFamily="49" charset="-122"/>
                </a:rPr>
                <a:t>当删除链表第一个结点</a:t>
              </a:r>
              <a:r>
                <a:rPr lang="zh-CN" altLang="en-US" sz="2300" baseline="0" dirty="0">
                  <a:solidFill>
                    <a:srgbClr val="002C84"/>
                  </a:solidFill>
                </a:rPr>
                <a:t>*/</a:t>
              </a:r>
            </a:p>
            <a:p>
              <a:pPr marL="723900" lvl="2" indent="-342900" algn="just" fontAlgn="base">
                <a:lnSpc>
                  <a:spcPct val="70000"/>
                </a:lnSpc>
                <a:spcBef>
                  <a:spcPct val="0"/>
                </a:spcBef>
              </a:pPr>
              <a:r>
                <a:rPr lang="zh-CN" altLang="en-US" sz="2600" baseline="0" dirty="0">
                  <a:solidFill>
                    <a:srgbClr val="002C84"/>
                  </a:solidFill>
                </a:rPr>
                <a:t>             </a:t>
              </a:r>
              <a:r>
                <a:rPr lang="en-US" altLang="zh-CN" sz="2600" baseline="0" dirty="0">
                  <a:solidFill>
                    <a:srgbClr val="002C84"/>
                  </a:solidFill>
                </a:rPr>
                <a:t>list=list</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a:t>
              </a:r>
              <a:r>
                <a:rPr lang="en-US" altLang="zh-CN" sz="2600" baseline="0" dirty="0" smtClean="0">
                  <a:solidFill>
                    <a:srgbClr val="002C84"/>
                  </a:solidFill>
                </a:rPr>
                <a:t>free(p);                        </a:t>
              </a:r>
              <a:r>
                <a:rPr lang="en-US" altLang="zh-CN" sz="2300" baseline="0" dirty="0">
                  <a:solidFill>
                    <a:srgbClr val="002C84"/>
                  </a:solidFill>
                </a:rPr>
                <a:t>/*</a:t>
              </a:r>
              <a:r>
                <a:rPr lang="zh-CN" altLang="en-US" sz="2300" baseline="0" dirty="0">
                  <a:solidFill>
                    <a:srgbClr val="002C84"/>
                  </a:solidFill>
                  <a:ea typeface="幼圆" pitchFamily="49" charset="-122"/>
                </a:rPr>
                <a:t>释放被删除结点的空间</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else{</a:t>
              </a:r>
            </a:p>
            <a:p>
              <a:pPr marL="723900" lvl="2" indent="-342900" algn="just" fontAlgn="base">
                <a:lnSpc>
                  <a:spcPct val="70000"/>
                </a:lnSpc>
                <a:spcBef>
                  <a:spcPct val="0"/>
                </a:spcBef>
              </a:pPr>
              <a:r>
                <a:rPr lang="en-US" altLang="zh-CN" sz="2600" baseline="0" dirty="0">
                  <a:solidFill>
                    <a:srgbClr val="002C84"/>
                  </a:solidFill>
                </a:rPr>
                <a:t>             </a:t>
              </a:r>
              <a:r>
                <a:rPr lang="en-US" altLang="zh-CN" sz="2600" baseline="0" dirty="0" smtClean="0">
                  <a:solidFill>
                    <a:srgbClr val="002C84"/>
                  </a:solidFill>
                </a:rPr>
                <a:t>for(r=list; r</a:t>
              </a:r>
              <a:r>
                <a:rPr lang="en-US" altLang="zh-CN" sz="2600" baseline="0" dirty="0" smtClean="0">
                  <a:solidFill>
                    <a:srgbClr val="002C84"/>
                  </a:solidFill>
                  <a:latin typeface="宋体" charset="-122"/>
                  <a:ea typeface="宋体" charset="-122"/>
                </a:rPr>
                <a:t>-</a:t>
              </a:r>
              <a:r>
                <a:rPr lang="en-US" altLang="zh-CN" sz="2600" baseline="0" dirty="0" smtClean="0">
                  <a:solidFill>
                    <a:srgbClr val="002C84"/>
                  </a:solidFill>
                </a:rPr>
                <a:t>&gt;</a:t>
              </a:r>
              <a:r>
                <a:rPr lang="en-US" altLang="zh-CN" sz="2600" baseline="0" dirty="0">
                  <a:solidFill>
                    <a:srgbClr val="002C84"/>
                  </a:solidFill>
                </a:rPr>
                <a:t>link</a:t>
              </a:r>
              <a:r>
                <a:rPr lang="en-US" altLang="zh-CN" sz="2600" baseline="0" dirty="0" smtClean="0">
                  <a:solidFill>
                    <a:srgbClr val="002C84"/>
                  </a:solidFill>
                </a:rPr>
                <a:t>!=p  </a:t>
              </a:r>
              <a:r>
                <a:rPr lang="en-US" altLang="zh-CN" sz="2600" baseline="0" dirty="0">
                  <a:solidFill>
                    <a:srgbClr val="002C84"/>
                  </a:solidFill>
                </a:rPr>
                <a:t>&amp;&amp;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r>
                <a:rPr lang="en-US" altLang="zh-CN" sz="2600" baseline="0" dirty="0" smtClean="0">
                  <a:solidFill>
                    <a:srgbClr val="002C84"/>
                  </a:solidFill>
                </a:rPr>
                <a:t>NULL; r=r-&gt;link) </a:t>
              </a:r>
              <a:endParaRPr lang="en-US" altLang="zh-CN" sz="2600" baseline="0" dirty="0">
                <a:solidFill>
                  <a:srgbClr val="002C84"/>
                </a:solidFill>
              </a:endParaRPr>
            </a:p>
            <a:p>
              <a:pPr marL="723900" lvl="2" indent="-342900" algn="just" fontAlgn="base">
                <a:lnSpc>
                  <a:spcPct val="70000"/>
                </a:lnSpc>
                <a:spcBef>
                  <a:spcPct val="0"/>
                </a:spcBef>
              </a:pPr>
              <a:r>
                <a:rPr lang="en-US" altLang="zh-CN" sz="2600" baseline="0" dirty="0" smtClean="0">
                  <a:solidFill>
                    <a:srgbClr val="002C84"/>
                  </a:solidFill>
                </a:rPr>
                <a:t>                                             ;              </a:t>
              </a:r>
              <a:r>
                <a:rPr lang="en-US" altLang="zh-CN" sz="2300" baseline="0" dirty="0">
                  <a:solidFill>
                    <a:srgbClr val="002C84"/>
                  </a:solidFill>
                </a:rPr>
                <a:t>/*</a:t>
              </a:r>
              <a:r>
                <a:rPr lang="zh-CN" altLang="en-US" sz="2300" baseline="0" dirty="0">
                  <a:solidFill>
                    <a:srgbClr val="002C84"/>
                  </a:solidFill>
                  <a:latin typeface="幼圆" pitchFamily="49" charset="-122"/>
                  <a:ea typeface="幼圆" pitchFamily="49" charset="-122"/>
                </a:rPr>
                <a:t>移向下一个链结点*</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if(r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a:t>
              </a:r>
            </a:p>
            <a:p>
              <a:pPr marL="723900" lvl="2" indent="-342900" algn="just" fontAlgn="base">
                <a:lnSpc>
                  <a:spcPct val="70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a:t>
              </a:r>
              <a:r>
                <a:rPr lang="en-US" altLang="zh-CN" sz="2600" baseline="0" dirty="0" smtClean="0">
                  <a:solidFill>
                    <a:srgbClr val="002C84"/>
                  </a:solidFill>
                </a:rPr>
                <a:t>link=p</a:t>
              </a:r>
              <a:r>
                <a:rPr lang="en-US" altLang="zh-CN" sz="2600" baseline="0" dirty="0" smtClean="0">
                  <a:solidFill>
                    <a:srgbClr val="002C84"/>
                  </a:solidFill>
                  <a:latin typeface="宋体" charset="-122"/>
                  <a:ea typeface="宋体" charset="-122"/>
                </a:rPr>
                <a:t>-</a:t>
              </a:r>
              <a:r>
                <a:rPr lang="en-US" altLang="zh-CN" sz="2600" baseline="0" dirty="0" smtClean="0">
                  <a:solidFill>
                    <a:srgbClr val="002C84"/>
                  </a:solidFill>
                </a:rPr>
                <a:t>&gt;</a:t>
              </a:r>
              <a:r>
                <a:rPr lang="en-US" altLang="zh-CN" sz="2600" baseline="0" dirty="0">
                  <a:solidFill>
                    <a:srgbClr val="002C84"/>
                  </a:solidFill>
                </a:rPr>
                <a:t>link;</a:t>
              </a:r>
            </a:p>
            <a:p>
              <a:pPr marL="723900" lvl="2" indent="-342900" algn="just" fontAlgn="base">
                <a:lnSpc>
                  <a:spcPct val="70000"/>
                </a:lnSpc>
                <a:spcBef>
                  <a:spcPct val="0"/>
                </a:spcBef>
              </a:pPr>
              <a:r>
                <a:rPr lang="en-US" altLang="zh-CN" sz="2600" baseline="0" dirty="0">
                  <a:solidFill>
                    <a:srgbClr val="002C84"/>
                  </a:solidFill>
                </a:rPr>
                <a:t>                   </a:t>
              </a:r>
              <a:r>
                <a:rPr lang="en-US" altLang="zh-CN" sz="2600" baseline="0" dirty="0" smtClean="0">
                  <a:solidFill>
                    <a:srgbClr val="002C84"/>
                  </a:solidFill>
                </a:rPr>
                <a:t>free(p);                  </a:t>
              </a:r>
              <a:endParaRPr lang="en-US" altLang="zh-CN" sz="2600" baseline="0" dirty="0">
                <a:solidFill>
                  <a:srgbClr val="002C84"/>
                </a:solidFill>
              </a:endParaRP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 </a:t>
              </a:r>
              <a:endParaRPr lang="en-US" altLang="zh-CN" sz="2600" baseline="0" dirty="0" smtClean="0">
                <a:solidFill>
                  <a:srgbClr val="002C84"/>
                </a:solidFill>
              </a:endParaRPr>
            </a:p>
            <a:p>
              <a:pPr marL="723900" lvl="2" indent="-342900" algn="just" fontAlgn="base">
                <a:lnSpc>
                  <a:spcPct val="70000"/>
                </a:lnSpc>
                <a:spcBef>
                  <a:spcPct val="0"/>
                </a:spcBef>
              </a:pPr>
              <a:r>
                <a:rPr lang="en-US" altLang="zh-CN" sz="2600" dirty="0" smtClean="0">
                  <a:solidFill>
                    <a:srgbClr val="002C84"/>
                  </a:solidFill>
                </a:rPr>
                <a:t>      return list;</a:t>
              </a:r>
              <a:endParaRPr lang="en-US" altLang="zh-CN" sz="2600" baseline="0" dirty="0">
                <a:solidFill>
                  <a:srgbClr val="002C84"/>
                </a:solidFill>
              </a:endParaRPr>
            </a:p>
            <a:p>
              <a:pPr marL="723900" lvl="2" indent="-342900" algn="just" fontAlgn="base">
                <a:lnSpc>
                  <a:spcPct val="70000"/>
                </a:lnSpc>
                <a:spcBef>
                  <a:spcPct val="0"/>
                </a:spcBef>
              </a:pPr>
              <a:r>
                <a:rPr lang="zh-CN" altLang="zh-CN" sz="2600" baseline="0" dirty="0">
                  <a:solidFill>
                    <a:srgbClr val="002C84"/>
                  </a:solidFill>
                </a:rPr>
                <a:t> </a:t>
              </a:r>
              <a:r>
                <a:rPr lang="en-US" altLang="zh-CN" sz="2600" baseline="0" dirty="0">
                  <a:solidFill>
                    <a:srgbClr val="002C84"/>
                  </a:solidFill>
                </a:rPr>
                <a:t>}</a:t>
              </a:r>
              <a:endParaRPr lang="zh-CN" altLang="en-US" sz="2600" baseline="0" dirty="0">
                <a:solidFill>
                  <a:srgbClr val="002C84"/>
                </a:solidFill>
              </a:endParaRPr>
            </a:p>
          </p:txBody>
        </p:sp>
      </p:grpSp>
      <p:grpSp>
        <p:nvGrpSpPr>
          <p:cNvPr id="3" name="Group 108"/>
          <p:cNvGrpSpPr>
            <a:grpSpLocks/>
          </p:cNvGrpSpPr>
          <p:nvPr/>
        </p:nvGrpSpPr>
        <p:grpSpPr bwMode="auto">
          <a:xfrm>
            <a:off x="1657350" y="3314700"/>
            <a:ext cx="6553200" cy="2500313"/>
            <a:chOff x="1056" y="2184"/>
            <a:chExt cx="4128" cy="1575"/>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2600" b="0"/>
            </a:p>
          </p:txBody>
        </p:sp>
        <p:sp>
          <p:nvSpPr>
            <p:cNvPr id="24587" name="Rectangle 63"/>
            <p:cNvSpPr>
              <a:spLocks noChangeArrowheads="1"/>
            </p:cNvSpPr>
            <p:nvPr/>
          </p:nvSpPr>
          <p:spPr bwMode="auto">
            <a:xfrm>
              <a:off x="1476" y="3432"/>
              <a:ext cx="2256" cy="29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500" baseline="0" dirty="0" smtClean="0">
                  <a:solidFill>
                    <a:srgbClr val="FF3300"/>
                  </a:solidFill>
                  <a:latin typeface="幼圆" pitchFamily="49" charset="-122"/>
                  <a:ea typeface="幼圆" pitchFamily="49" charset="-122"/>
                </a:rPr>
                <a:t>寻找</a:t>
              </a:r>
              <a:r>
                <a:rPr lang="en-US" altLang="zh-CN" sz="2500" dirty="0" smtClean="0">
                  <a:solidFill>
                    <a:srgbClr val="FF3300"/>
                  </a:solidFill>
                  <a:ea typeface="幼圆" pitchFamily="49" charset="-122"/>
                </a:rPr>
                <a:t>p</a:t>
              </a:r>
              <a:r>
                <a:rPr lang="zh-CN" altLang="en-US" sz="2500" baseline="0" dirty="0" smtClean="0">
                  <a:solidFill>
                    <a:srgbClr val="FF3300"/>
                  </a:solidFill>
                  <a:latin typeface="幼圆" pitchFamily="49" charset="-122"/>
                  <a:ea typeface="幼圆" pitchFamily="49" charset="-122"/>
                </a:rPr>
                <a:t>结点</a:t>
              </a:r>
              <a:r>
                <a:rPr lang="zh-CN" altLang="en-US" sz="2500" baseline="0" dirty="0">
                  <a:solidFill>
                    <a:srgbClr val="FF3300"/>
                  </a:solidFill>
                  <a:latin typeface="幼圆" pitchFamily="49" charset="-122"/>
                  <a:ea typeface="幼圆" pitchFamily="49" charset="-122"/>
                </a:rPr>
                <a:t>的直接前驱</a:t>
              </a:r>
              <a:r>
                <a:rPr lang="en-US" altLang="zh-CN" sz="2500" baseline="0" dirty="0">
                  <a:solidFill>
                    <a:srgbClr val="FF3300"/>
                  </a:solidFill>
                  <a:ea typeface="幼圆" pitchFamily="49" charset="-122"/>
                </a:rPr>
                <a:t>r</a:t>
              </a:r>
              <a:endParaRPr lang="zh-CN" altLang="en-US" sz="2500" baseline="0" dirty="0">
                <a:solidFill>
                  <a:srgbClr val="FF3300"/>
                </a:solidFill>
                <a:ea typeface="幼圆" pitchFamily="49" charset="-122"/>
              </a:endParaRPr>
            </a:p>
          </p:txBody>
        </p:sp>
        <p:sp>
          <p:nvSpPr>
            <p:cNvPr id="24588" name="Freeform 91"/>
            <p:cNvSpPr>
              <a:spLocks/>
            </p:cNvSpPr>
            <p:nvPr/>
          </p:nvSpPr>
          <p:spPr bwMode="auto">
            <a:xfrm>
              <a:off x="1056"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342900" y="38100"/>
            <a:ext cx="2057400" cy="1136650"/>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7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FF00"/>
                  </a:solidFill>
                  <a:ea typeface="黑体" pitchFamily="2" charset="-122"/>
                </a:rPr>
                <a:t>算法</a:t>
              </a:r>
            </a:p>
          </p:txBody>
        </p:sp>
      </p:grpSp>
      <p:grpSp>
        <p:nvGrpSpPr>
          <p:cNvPr id="5" name="Group 120"/>
          <p:cNvGrpSpPr>
            <a:grpSpLocks/>
          </p:cNvGrpSpPr>
          <p:nvPr/>
        </p:nvGrpSpPr>
        <p:grpSpPr bwMode="auto">
          <a:xfrm>
            <a:off x="5753100" y="4508500"/>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a:solidFill>
                    <a:srgbClr val="FF3300"/>
                  </a:solidFill>
                  <a:ea typeface="幼圆" pitchFamily="49" charset="-122"/>
                </a:rPr>
                <a:t>时间复杂度</a:t>
              </a: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347788" y="560388"/>
            <a:ext cx="6985000" cy="381000"/>
          </a:xfrm>
          <a:prstGeom prst="rect">
            <a:avLst/>
          </a:prstGeom>
          <a:noFill/>
          <a:ln w="9525">
            <a:noFill/>
            <a:miter lim="800000"/>
            <a:headEnd/>
            <a:tailEnd/>
          </a:ln>
          <a:effectLst/>
        </p:spPr>
        <p:txBody>
          <a:bodyPr>
            <a:spAutoFit/>
          </a:bodyPr>
          <a:lstStyle/>
          <a:p>
            <a:r>
              <a:rPr lang="en-US" altLang="zh-CN" sz="2800" dirty="0">
                <a:solidFill>
                  <a:srgbClr val="FF0000"/>
                </a:solidFill>
              </a:rPr>
              <a:t>2009</a:t>
            </a:r>
            <a:r>
              <a:rPr lang="zh-CN" altLang="en-US" sz="2800" dirty="0">
                <a:solidFill>
                  <a:srgbClr val="FF0000"/>
                </a:solidFill>
              </a:rPr>
              <a:t>年硕士研究生入学考试计算机专业基础综合全国联考试题</a:t>
            </a:r>
          </a:p>
        </p:txBody>
      </p:sp>
      <p:sp>
        <p:nvSpPr>
          <p:cNvPr id="588803" name="Rectangle 3"/>
          <p:cNvSpPr>
            <a:spLocks noChangeArrowheads="1"/>
          </p:cNvSpPr>
          <p:nvPr/>
        </p:nvSpPr>
        <p:spPr bwMode="auto">
          <a:xfrm>
            <a:off x="1547813" y="2781300"/>
            <a:ext cx="3960812" cy="584775"/>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1</a:t>
            </a:r>
            <a:r>
              <a:rPr lang="en-US" altLang="zh-CN" sz="2400" dirty="0">
                <a:solidFill>
                  <a:srgbClr val="000099"/>
                </a:solidFill>
                <a:ea typeface="幼圆" pitchFamily="49" charset="-122"/>
              </a:rPr>
              <a:t>. </a:t>
            </a:r>
            <a:r>
              <a:rPr lang="zh-CN" altLang="en-US" sz="2400" dirty="0">
                <a:solidFill>
                  <a:srgbClr val="000099"/>
                </a:solidFill>
                <a:ea typeface="幼圆" pitchFamily="49" charset="-122"/>
              </a:rPr>
              <a:t>算法中不得求出链表长度</a:t>
            </a:r>
            <a:r>
              <a:rPr lang="en-US" altLang="zh-CN" sz="2400" dirty="0">
                <a:solidFill>
                  <a:srgbClr val="000099"/>
                </a:solidFill>
                <a:ea typeface="幼圆" pitchFamily="49" charset="-122"/>
              </a:rPr>
              <a:t>;</a:t>
            </a:r>
          </a:p>
        </p:txBody>
      </p:sp>
      <p:grpSp>
        <p:nvGrpSpPr>
          <p:cNvPr id="2" name="Group 4"/>
          <p:cNvGrpSpPr>
            <a:grpSpLocks/>
          </p:cNvGrpSpPr>
          <p:nvPr/>
        </p:nvGrpSpPr>
        <p:grpSpPr bwMode="auto">
          <a:xfrm>
            <a:off x="1187450" y="1019175"/>
            <a:ext cx="7056438" cy="1662113"/>
            <a:chOff x="860" y="663"/>
            <a:chExt cx="4445" cy="1047"/>
          </a:xfrm>
        </p:grpSpPr>
        <p:sp>
          <p:nvSpPr>
            <p:cNvPr id="25732"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25733" name="Rectangle 6"/>
            <p:cNvSpPr>
              <a:spLocks noChangeArrowheads="1"/>
            </p:cNvSpPr>
            <p:nvPr/>
          </p:nvSpPr>
          <p:spPr bwMode="auto">
            <a:xfrm>
              <a:off x="880" y="745"/>
              <a:ext cx="4400" cy="965"/>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15000"/>
                </a:lnSpc>
                <a:spcBef>
                  <a:spcPct val="0"/>
                </a:spcBef>
              </a:pPr>
              <a:r>
                <a:rPr kumimoji="1" lang="zh-CN" altLang="en-US" sz="2100" baseline="0" dirty="0">
                  <a:latin typeface="幼圆" pitchFamily="49" charset="-122"/>
                  <a:ea typeface="幼圆" pitchFamily="49" charset="-122"/>
                </a:rPr>
                <a:t>     </a:t>
              </a:r>
              <a:r>
                <a:rPr kumimoji="1" lang="zh-CN" altLang="en-US" sz="2100" baseline="0" dirty="0">
                  <a:solidFill>
                    <a:srgbClr val="FFFF00"/>
                  </a:solidFill>
                  <a:latin typeface="幼圆" pitchFamily="49" charset="-122"/>
                  <a:ea typeface="幼圆" pitchFamily="49" charset="-122"/>
                </a:rPr>
                <a:t>请写一算法，该算法用尽可能高的时间效率找到</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由</a:t>
              </a:r>
              <a:r>
                <a:rPr kumimoji="1" lang="en-US" altLang="zh-CN" sz="2000" baseline="0" dirty="0">
                  <a:solidFill>
                    <a:srgbClr val="FFFF00"/>
                  </a:solidFill>
                  <a:ea typeface="幼圆" pitchFamily="49" charset="-122"/>
                </a:rPr>
                <a:t>list</a:t>
              </a:r>
              <a:r>
                <a:rPr kumimoji="1" lang="zh-CN" altLang="en-US" sz="2100" baseline="0" dirty="0">
                  <a:solidFill>
                    <a:srgbClr val="FFFF00"/>
                  </a:solidFill>
                  <a:latin typeface="幼圆" pitchFamily="49" charset="-122"/>
                  <a:ea typeface="幼圆" pitchFamily="49" charset="-122"/>
                </a:rPr>
                <a:t>所指的线性链表的倒数第</a:t>
              </a:r>
              <a:r>
                <a:rPr kumimoji="1" lang="en-US" altLang="zh-CN" sz="2100" baseline="0" dirty="0">
                  <a:solidFill>
                    <a:srgbClr val="FFFF00"/>
                  </a:solidFill>
                  <a:ea typeface="幼圆" pitchFamily="49" charset="-122"/>
                </a:rPr>
                <a:t>k</a:t>
              </a:r>
              <a:r>
                <a:rPr kumimoji="1" lang="zh-CN" altLang="en-US" sz="2100" baseline="0" dirty="0">
                  <a:solidFill>
                    <a:srgbClr val="FFFF00"/>
                  </a:solidFill>
                  <a:latin typeface="幼圆" pitchFamily="49" charset="-122"/>
                  <a:ea typeface="幼圆" pitchFamily="49" charset="-122"/>
                </a:rPr>
                <a:t>个结点。若找到这样的</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结点，算法给出该结点的地址，否则，给出</a:t>
              </a:r>
              <a:r>
                <a:rPr kumimoji="1" lang="en-US" altLang="zh-CN" sz="2100" baseline="0" dirty="0">
                  <a:solidFill>
                    <a:srgbClr val="FFFF00"/>
                  </a:solidFill>
                  <a:ea typeface="幼圆" pitchFamily="49" charset="-122"/>
                </a:rPr>
                <a:t>NULL</a:t>
              </a:r>
              <a:r>
                <a:rPr kumimoji="1" lang="zh-CN" altLang="en-US" sz="2100" baseline="0" dirty="0">
                  <a:solidFill>
                    <a:srgbClr val="FFFF00"/>
                  </a:solidFill>
                  <a:latin typeface="幼圆" pitchFamily="49" charset="-122"/>
                  <a:ea typeface="幼圆" pitchFamily="49" charset="-122"/>
                </a:rPr>
                <a:t>。</a:t>
              </a:r>
            </a:p>
            <a:p>
              <a:pPr indent="228600">
                <a:lnSpc>
                  <a:spcPct val="115000"/>
                </a:lnSpc>
                <a:spcBef>
                  <a:spcPct val="0"/>
                </a:spcBef>
              </a:pPr>
              <a:endParaRPr lang="zh-CN" altLang="en-US" sz="2100" dirty="0">
                <a:latin typeface="幼圆" pitchFamily="49" charset="-122"/>
                <a:ea typeface="幼圆" pitchFamily="49" charset="-122"/>
              </a:endParaRPr>
            </a:p>
          </p:txBody>
        </p:sp>
      </p:grpSp>
      <p:grpSp>
        <p:nvGrpSpPr>
          <p:cNvPr id="3" name="Group 7"/>
          <p:cNvGrpSpPr>
            <a:grpSpLocks/>
          </p:cNvGrpSpPr>
          <p:nvPr/>
        </p:nvGrpSpPr>
        <p:grpSpPr bwMode="auto">
          <a:xfrm>
            <a:off x="468313" y="260350"/>
            <a:ext cx="819150" cy="896938"/>
            <a:chOff x="476" y="506"/>
            <a:chExt cx="516" cy="565"/>
          </a:xfrm>
        </p:grpSpPr>
        <p:sp>
          <p:nvSpPr>
            <p:cNvPr id="25730"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731"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en-US" altLang="zh-CN" sz="4400" baseline="0">
                  <a:solidFill>
                    <a:srgbClr val="FF0000"/>
                  </a:solidFill>
                  <a:ea typeface="华文新魏" pitchFamily="2" charset="-122"/>
                </a:rPr>
                <a:t> 8</a:t>
              </a:r>
              <a:endParaRPr lang="zh-CN" altLang="en-US" sz="4400" baseline="0">
                <a:solidFill>
                  <a:srgbClr val="FF0000"/>
                </a:solidFill>
                <a:ea typeface="华文新魏" pitchFamily="2" charset="-122"/>
              </a:endParaRPr>
            </a:p>
          </p:txBody>
        </p:sp>
      </p:grpSp>
      <p:sp>
        <p:nvSpPr>
          <p:cNvPr id="588810" name="Rectangle 10"/>
          <p:cNvSpPr>
            <a:spLocks noChangeArrowheads="1"/>
          </p:cNvSpPr>
          <p:nvPr/>
        </p:nvSpPr>
        <p:spPr bwMode="auto">
          <a:xfrm>
            <a:off x="1547664" y="3212976"/>
            <a:ext cx="7416800" cy="954107"/>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2</a:t>
            </a:r>
            <a:r>
              <a:rPr lang="en-US" altLang="zh-CN" sz="32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不允许使用除指针变量和控制变量以外的其他辅助空间。</a:t>
            </a:r>
            <a:endParaRPr lang="zh-CN" altLang="en-US" sz="3200" dirty="0">
              <a:solidFill>
                <a:srgbClr val="000099"/>
              </a:solidFill>
              <a:latin typeface="幼圆" pitchFamily="49" charset="-122"/>
              <a:ea typeface="幼圆" pitchFamily="49" charset="-122"/>
            </a:endParaRPr>
          </a:p>
        </p:txBody>
      </p:sp>
      <p:grpSp>
        <p:nvGrpSpPr>
          <p:cNvPr id="4" name="Group 11"/>
          <p:cNvGrpSpPr>
            <a:grpSpLocks/>
          </p:cNvGrpSpPr>
          <p:nvPr/>
        </p:nvGrpSpPr>
        <p:grpSpPr bwMode="auto">
          <a:xfrm>
            <a:off x="984250" y="2830513"/>
            <a:ext cx="477838" cy="720725"/>
            <a:chOff x="939" y="1532"/>
            <a:chExt cx="301" cy="454"/>
          </a:xfrm>
        </p:grpSpPr>
        <p:sp>
          <p:nvSpPr>
            <p:cNvPr id="25728" name="Oval 12"/>
            <p:cNvSpPr>
              <a:spLocks noChangeArrowheads="1"/>
            </p:cNvSpPr>
            <p:nvPr/>
          </p:nvSpPr>
          <p:spPr bwMode="auto">
            <a:xfrm>
              <a:off x="939" y="1532"/>
              <a:ext cx="301" cy="454"/>
            </a:xfrm>
            <a:prstGeom prst="ellipse">
              <a:avLst/>
            </a:prstGeom>
            <a:solidFill>
              <a:srgbClr val="99CCFF"/>
            </a:solidFill>
            <a:ln w="9525">
              <a:noFill/>
              <a:round/>
              <a:headEnd/>
              <a:tailEnd/>
            </a:ln>
            <a:effectLst>
              <a:outerShdw dist="35921" dir="2700000" algn="ctr" rotWithShape="0">
                <a:srgbClr val="999999"/>
              </a:outerShdw>
            </a:effectLst>
          </p:spPr>
          <p:txBody>
            <a:bodyPr wrap="none" anchor="ctr"/>
            <a:lstStyle/>
            <a:p>
              <a:endParaRPr lang="zh-CN" altLang="en-US"/>
            </a:p>
          </p:txBody>
        </p:sp>
        <p:sp>
          <p:nvSpPr>
            <p:cNvPr id="25729" name="Rectangle 13"/>
            <p:cNvSpPr>
              <a:spLocks noChangeArrowheads="1"/>
            </p:cNvSpPr>
            <p:nvPr/>
          </p:nvSpPr>
          <p:spPr bwMode="auto">
            <a:xfrm>
              <a:off x="946" y="1533"/>
              <a:ext cx="285" cy="42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90000"/>
                </a:lnSpc>
                <a:spcBef>
                  <a:spcPct val="0"/>
                </a:spcBef>
              </a:pPr>
              <a:r>
                <a:rPr lang="zh-CN" altLang="en-US" sz="3200">
                  <a:solidFill>
                    <a:srgbClr val="FF0000"/>
                  </a:solidFill>
                  <a:ea typeface="黑体" pitchFamily="2" charset="-122"/>
                </a:rPr>
                <a:t>限</a:t>
              </a:r>
            </a:p>
            <a:p>
              <a:pPr>
                <a:lnSpc>
                  <a:spcPct val="90000"/>
                </a:lnSpc>
                <a:spcBef>
                  <a:spcPct val="0"/>
                </a:spcBef>
              </a:pPr>
              <a:r>
                <a:rPr lang="zh-CN" altLang="en-US" sz="3200">
                  <a:solidFill>
                    <a:srgbClr val="FF0000"/>
                  </a:solidFill>
                  <a:ea typeface="黑体" pitchFamily="2" charset="-122"/>
                </a:rPr>
                <a:t>制</a:t>
              </a:r>
            </a:p>
          </p:txBody>
        </p:sp>
      </p:grpSp>
      <p:grpSp>
        <p:nvGrpSpPr>
          <p:cNvPr id="5" name="Group 14"/>
          <p:cNvGrpSpPr>
            <a:grpSpLocks/>
          </p:cNvGrpSpPr>
          <p:nvPr/>
        </p:nvGrpSpPr>
        <p:grpSpPr bwMode="auto">
          <a:xfrm>
            <a:off x="1042988" y="4067175"/>
            <a:ext cx="7107237" cy="777875"/>
            <a:chOff x="419" y="2746"/>
            <a:chExt cx="4477" cy="490"/>
          </a:xfrm>
        </p:grpSpPr>
        <p:grpSp>
          <p:nvGrpSpPr>
            <p:cNvPr id="6" name="Group 15"/>
            <p:cNvGrpSpPr>
              <a:grpSpLocks/>
            </p:cNvGrpSpPr>
            <p:nvPr/>
          </p:nvGrpSpPr>
          <p:grpSpPr bwMode="auto">
            <a:xfrm>
              <a:off x="4558" y="3022"/>
              <a:ext cx="273" cy="167"/>
              <a:chOff x="1519" y="2931"/>
              <a:chExt cx="273" cy="167"/>
            </a:xfrm>
          </p:grpSpPr>
          <p:sp>
            <p:nvSpPr>
              <p:cNvPr id="25726" name="Rectangle 1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7" name="Rectangle 1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7" name="Group 18"/>
            <p:cNvGrpSpPr>
              <a:grpSpLocks/>
            </p:cNvGrpSpPr>
            <p:nvPr/>
          </p:nvGrpSpPr>
          <p:grpSpPr bwMode="auto">
            <a:xfrm>
              <a:off x="793" y="3023"/>
              <a:ext cx="1259" cy="170"/>
              <a:chOff x="793" y="3023"/>
              <a:chExt cx="1259" cy="170"/>
            </a:xfrm>
          </p:grpSpPr>
          <p:grpSp>
            <p:nvGrpSpPr>
              <p:cNvPr id="8" name="Group 19"/>
              <p:cNvGrpSpPr>
                <a:grpSpLocks/>
              </p:cNvGrpSpPr>
              <p:nvPr/>
            </p:nvGrpSpPr>
            <p:grpSpPr bwMode="auto">
              <a:xfrm>
                <a:off x="793" y="3024"/>
                <a:ext cx="273" cy="167"/>
                <a:chOff x="1519" y="2931"/>
                <a:chExt cx="273" cy="167"/>
              </a:xfrm>
            </p:grpSpPr>
            <p:sp>
              <p:nvSpPr>
                <p:cNvPr id="25724" name="Rectangle 20"/>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5" name="Rectangle 21"/>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9" name="Group 22"/>
              <p:cNvGrpSpPr>
                <a:grpSpLocks/>
              </p:cNvGrpSpPr>
              <p:nvPr/>
            </p:nvGrpSpPr>
            <p:grpSpPr bwMode="auto">
              <a:xfrm>
                <a:off x="1219" y="3026"/>
                <a:ext cx="273" cy="167"/>
                <a:chOff x="1519" y="2931"/>
                <a:chExt cx="273" cy="167"/>
              </a:xfrm>
            </p:grpSpPr>
            <p:sp>
              <p:nvSpPr>
                <p:cNvPr id="25722" name="Rectangle 2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3" name="Rectangle 2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0" name="Group 25"/>
              <p:cNvGrpSpPr>
                <a:grpSpLocks/>
              </p:cNvGrpSpPr>
              <p:nvPr/>
            </p:nvGrpSpPr>
            <p:grpSpPr bwMode="auto">
              <a:xfrm>
                <a:off x="1640" y="3023"/>
                <a:ext cx="273" cy="167"/>
                <a:chOff x="1519" y="2931"/>
                <a:chExt cx="273" cy="167"/>
              </a:xfrm>
            </p:grpSpPr>
            <p:sp>
              <p:nvSpPr>
                <p:cNvPr id="25720" name="Rectangle 2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1" name="Rectangle 2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17" name="Line 28"/>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8" name="Line 29"/>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9" name="Line 30"/>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1" name="Group 31"/>
            <p:cNvGrpSpPr>
              <a:grpSpLocks/>
            </p:cNvGrpSpPr>
            <p:nvPr/>
          </p:nvGrpSpPr>
          <p:grpSpPr bwMode="auto">
            <a:xfrm>
              <a:off x="2047" y="3022"/>
              <a:ext cx="1259" cy="170"/>
              <a:chOff x="793" y="3023"/>
              <a:chExt cx="1259" cy="170"/>
            </a:xfrm>
          </p:grpSpPr>
          <p:grpSp>
            <p:nvGrpSpPr>
              <p:cNvPr id="12" name="Group 32"/>
              <p:cNvGrpSpPr>
                <a:grpSpLocks/>
              </p:cNvGrpSpPr>
              <p:nvPr/>
            </p:nvGrpSpPr>
            <p:grpSpPr bwMode="auto">
              <a:xfrm>
                <a:off x="793" y="3024"/>
                <a:ext cx="273" cy="167"/>
                <a:chOff x="1519" y="2931"/>
                <a:chExt cx="273" cy="167"/>
              </a:xfrm>
            </p:grpSpPr>
            <p:sp>
              <p:nvSpPr>
                <p:cNvPr id="25712" name="Rectangle 3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3" name="Rectangle 3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3" name="Group 35"/>
              <p:cNvGrpSpPr>
                <a:grpSpLocks/>
              </p:cNvGrpSpPr>
              <p:nvPr/>
            </p:nvGrpSpPr>
            <p:grpSpPr bwMode="auto">
              <a:xfrm>
                <a:off x="1219" y="3026"/>
                <a:ext cx="273" cy="167"/>
                <a:chOff x="1519" y="2931"/>
                <a:chExt cx="273" cy="167"/>
              </a:xfrm>
            </p:grpSpPr>
            <p:sp>
              <p:nvSpPr>
                <p:cNvPr id="25710" name="Rectangle 3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1" name="Rectangle 3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4" name="Group 38"/>
              <p:cNvGrpSpPr>
                <a:grpSpLocks/>
              </p:cNvGrpSpPr>
              <p:nvPr/>
            </p:nvGrpSpPr>
            <p:grpSpPr bwMode="auto">
              <a:xfrm>
                <a:off x="1640" y="3023"/>
                <a:ext cx="273" cy="167"/>
                <a:chOff x="1519" y="2931"/>
                <a:chExt cx="273" cy="167"/>
              </a:xfrm>
            </p:grpSpPr>
            <p:sp>
              <p:nvSpPr>
                <p:cNvPr id="25708" name="Rectangle 3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9" name="Rectangle 4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05" name="Line 41"/>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6" name="Line 42"/>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7" name="Line 43"/>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5" name="Group 44"/>
            <p:cNvGrpSpPr>
              <a:grpSpLocks/>
            </p:cNvGrpSpPr>
            <p:nvPr/>
          </p:nvGrpSpPr>
          <p:grpSpPr bwMode="auto">
            <a:xfrm>
              <a:off x="3312" y="3022"/>
              <a:ext cx="1259" cy="170"/>
              <a:chOff x="793" y="3023"/>
              <a:chExt cx="1259" cy="170"/>
            </a:xfrm>
          </p:grpSpPr>
          <p:grpSp>
            <p:nvGrpSpPr>
              <p:cNvPr id="16" name="Group 45"/>
              <p:cNvGrpSpPr>
                <a:grpSpLocks/>
              </p:cNvGrpSpPr>
              <p:nvPr/>
            </p:nvGrpSpPr>
            <p:grpSpPr bwMode="auto">
              <a:xfrm>
                <a:off x="793" y="3024"/>
                <a:ext cx="273" cy="167"/>
                <a:chOff x="1519" y="2931"/>
                <a:chExt cx="273" cy="167"/>
              </a:xfrm>
            </p:grpSpPr>
            <p:sp>
              <p:nvSpPr>
                <p:cNvPr id="25700" name="Rectangle 4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1" name="Rectangle 4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7" name="Group 48"/>
              <p:cNvGrpSpPr>
                <a:grpSpLocks/>
              </p:cNvGrpSpPr>
              <p:nvPr/>
            </p:nvGrpSpPr>
            <p:grpSpPr bwMode="auto">
              <a:xfrm>
                <a:off x="1219" y="3026"/>
                <a:ext cx="273" cy="167"/>
                <a:chOff x="1519" y="2931"/>
                <a:chExt cx="273" cy="167"/>
              </a:xfrm>
            </p:grpSpPr>
            <p:sp>
              <p:nvSpPr>
                <p:cNvPr id="25698" name="Rectangle 4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9" name="Rectangle 5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8" name="Group 51"/>
              <p:cNvGrpSpPr>
                <a:grpSpLocks/>
              </p:cNvGrpSpPr>
              <p:nvPr/>
            </p:nvGrpSpPr>
            <p:grpSpPr bwMode="auto">
              <a:xfrm>
                <a:off x="1640" y="3023"/>
                <a:ext cx="273" cy="167"/>
                <a:chOff x="1519" y="2931"/>
                <a:chExt cx="273" cy="167"/>
              </a:xfrm>
            </p:grpSpPr>
            <p:sp>
              <p:nvSpPr>
                <p:cNvPr id="25696" name="Rectangle 5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7" name="Rectangle 5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93" name="Line 54"/>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4" name="Line 55"/>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5" name="Line 56"/>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87" name="Text Box 57"/>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88" name="Text Box 58"/>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89" name="Line 59"/>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nvGrpSpPr>
          <p:cNvPr id="19" name="Group 60"/>
          <p:cNvGrpSpPr>
            <a:grpSpLocks/>
          </p:cNvGrpSpPr>
          <p:nvPr/>
        </p:nvGrpSpPr>
        <p:grpSpPr bwMode="auto">
          <a:xfrm>
            <a:off x="2805113" y="5157788"/>
            <a:ext cx="1373187" cy="546100"/>
            <a:chOff x="1767" y="3748"/>
            <a:chExt cx="865" cy="344"/>
          </a:xfrm>
        </p:grpSpPr>
        <p:sp>
          <p:nvSpPr>
            <p:cNvPr id="25681" name="Freeform 61"/>
            <p:cNvSpPr>
              <a:spLocks/>
            </p:cNvSpPr>
            <p:nvPr/>
          </p:nvSpPr>
          <p:spPr bwMode="auto">
            <a:xfrm>
              <a:off x="1767" y="3756"/>
              <a:ext cx="499" cy="336"/>
            </a:xfrm>
            <a:custGeom>
              <a:avLst/>
              <a:gdLst>
                <a:gd name="T0" fmla="*/ 51 w 437"/>
                <a:gd name="T1" fmla="*/ 148 h 291"/>
                <a:gd name="T2" fmla="*/ 743 w 437"/>
                <a:gd name="T3" fmla="*/ 475 h 291"/>
                <a:gd name="T4" fmla="*/ 968 w 437"/>
                <a:gd name="T5" fmla="*/ 77 h 291"/>
                <a:gd name="T6" fmla="*/ 92 w 437"/>
                <a:gd name="T7" fmla="*/ 91 h 291"/>
                <a:gd name="T8" fmla="*/ 51 w 437"/>
                <a:gd name="T9" fmla="*/ 148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291">
                  <a:moveTo>
                    <a:pt x="23" y="62"/>
                  </a:moveTo>
                  <a:cubicBezTo>
                    <a:pt x="35" y="291"/>
                    <a:pt x="0" y="207"/>
                    <a:pt x="335" y="200"/>
                  </a:cubicBezTo>
                  <a:cubicBezTo>
                    <a:pt x="406" y="176"/>
                    <a:pt x="400" y="88"/>
                    <a:pt x="437" y="32"/>
                  </a:cubicBezTo>
                  <a:cubicBezTo>
                    <a:pt x="309" y="0"/>
                    <a:pt x="173" y="36"/>
                    <a:pt x="41" y="38"/>
                  </a:cubicBezTo>
                  <a:cubicBezTo>
                    <a:pt x="27" y="58"/>
                    <a:pt x="34" y="51"/>
                    <a:pt x="23" y="62"/>
                  </a:cubicBezTo>
                  <a:close/>
                </a:path>
              </a:pathLst>
            </a:custGeom>
            <a:solidFill>
              <a:srgbClr val="CCFFFF"/>
            </a:solidFill>
            <a:ln w="9525" cap="flat" cmpd="sng">
              <a:noFill/>
              <a:prstDash val="solid"/>
              <a:round/>
              <a:headEnd/>
              <a:tailEnd/>
            </a:ln>
            <a:effectLst>
              <a:outerShdw dist="17961" dir="2700000" algn="ctr" rotWithShape="0">
                <a:srgbClr val="999999"/>
              </a:outerShdw>
            </a:effectLst>
          </p:spPr>
          <p:txBody>
            <a:bodyPr wrap="none" anchor="ctr"/>
            <a:lstStyle/>
            <a:p>
              <a:endParaRPr lang="zh-CN" altLang="en-US"/>
            </a:p>
          </p:txBody>
        </p:sp>
        <p:sp>
          <p:nvSpPr>
            <p:cNvPr id="25682" name="Text Box 62"/>
            <p:cNvSpPr txBox="1">
              <a:spLocks noChangeArrowheads="1"/>
            </p:cNvSpPr>
            <p:nvPr/>
          </p:nvSpPr>
          <p:spPr bwMode="auto">
            <a:xfrm>
              <a:off x="1837" y="3748"/>
              <a:ext cx="795" cy="240"/>
            </a:xfrm>
            <a:prstGeom prst="rect">
              <a:avLst/>
            </a:prstGeom>
            <a:noFill/>
            <a:ln w="9525">
              <a:noFill/>
              <a:miter lim="800000"/>
              <a:headEnd/>
              <a:tailEnd/>
            </a:ln>
            <a:effectLst/>
          </p:spPr>
          <p:txBody>
            <a:bodyPr>
              <a:spAutoFit/>
            </a:bodyPr>
            <a:lstStyle/>
            <a:p>
              <a:r>
                <a:rPr lang="en-US" altLang="zh-CN" sz="2800">
                  <a:solidFill>
                    <a:srgbClr val="FF0000"/>
                  </a:solidFill>
                </a:rPr>
                <a:t>k=4</a:t>
              </a:r>
            </a:p>
          </p:txBody>
        </p:sp>
      </p:grpSp>
      <p:sp>
        <p:nvSpPr>
          <p:cNvPr id="588863" name="AutoShape 63"/>
          <p:cNvSpPr>
            <a:spLocks noChangeArrowheads="1"/>
          </p:cNvSpPr>
          <p:nvPr/>
        </p:nvSpPr>
        <p:spPr bwMode="auto">
          <a:xfrm>
            <a:off x="5724525" y="4797425"/>
            <a:ext cx="215900" cy="288925"/>
          </a:xfrm>
          <a:prstGeom prst="upArrow">
            <a:avLst>
              <a:gd name="adj1" fmla="val 50000"/>
              <a:gd name="adj2" fmla="val 33456"/>
            </a:avLst>
          </a:prstGeom>
          <a:solidFill>
            <a:srgbClr val="FF0000"/>
          </a:solidFill>
          <a:ln w="9525">
            <a:noFill/>
            <a:miter lim="800000"/>
            <a:headEnd/>
            <a:tailEnd/>
          </a:ln>
          <a:effectLst>
            <a:outerShdw dist="17961" dir="2700000" algn="ctr" rotWithShape="0">
              <a:srgbClr val="6B6B6B"/>
            </a:outerShdw>
          </a:effectLst>
        </p:spPr>
        <p:txBody>
          <a:bodyPr wrap="none" anchor="ctr"/>
          <a:lstStyle/>
          <a:p>
            <a:endParaRPr lang="zh-CN" altLang="en-US"/>
          </a:p>
        </p:txBody>
      </p:sp>
      <p:grpSp>
        <p:nvGrpSpPr>
          <p:cNvPr id="20" name="Group 64"/>
          <p:cNvGrpSpPr>
            <a:grpSpLocks/>
          </p:cNvGrpSpPr>
          <p:nvPr/>
        </p:nvGrpSpPr>
        <p:grpSpPr bwMode="auto">
          <a:xfrm>
            <a:off x="971600" y="4149080"/>
            <a:ext cx="7489825" cy="2232025"/>
            <a:chOff x="612" y="2296"/>
            <a:chExt cx="4718" cy="1406"/>
          </a:xfrm>
        </p:grpSpPr>
        <p:sp>
          <p:nvSpPr>
            <p:cNvPr id="25634" name="Rectangle 65"/>
            <p:cNvSpPr>
              <a:spLocks noChangeArrowheads="1"/>
            </p:cNvSpPr>
            <p:nvPr/>
          </p:nvSpPr>
          <p:spPr bwMode="auto">
            <a:xfrm>
              <a:off x="612" y="2296"/>
              <a:ext cx="4718" cy="140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21" name="Group 66"/>
            <p:cNvGrpSpPr>
              <a:grpSpLocks/>
            </p:cNvGrpSpPr>
            <p:nvPr/>
          </p:nvGrpSpPr>
          <p:grpSpPr bwMode="auto">
            <a:xfrm>
              <a:off x="657" y="2426"/>
              <a:ext cx="4477" cy="490"/>
              <a:chOff x="419" y="2746"/>
              <a:chExt cx="4477" cy="490"/>
            </a:xfrm>
          </p:grpSpPr>
          <p:grpSp>
            <p:nvGrpSpPr>
              <p:cNvPr id="22" name="Group 67"/>
              <p:cNvGrpSpPr>
                <a:grpSpLocks/>
              </p:cNvGrpSpPr>
              <p:nvPr/>
            </p:nvGrpSpPr>
            <p:grpSpPr bwMode="auto">
              <a:xfrm>
                <a:off x="4558" y="3022"/>
                <a:ext cx="273" cy="167"/>
                <a:chOff x="1519" y="2931"/>
                <a:chExt cx="273" cy="167"/>
              </a:xfrm>
            </p:grpSpPr>
            <p:sp>
              <p:nvSpPr>
                <p:cNvPr id="25679" name="Rectangle 6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80" name="Rectangle 6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3" name="Group 70"/>
              <p:cNvGrpSpPr>
                <a:grpSpLocks/>
              </p:cNvGrpSpPr>
              <p:nvPr/>
            </p:nvGrpSpPr>
            <p:grpSpPr bwMode="auto">
              <a:xfrm>
                <a:off x="793" y="3023"/>
                <a:ext cx="1259" cy="170"/>
                <a:chOff x="793" y="3023"/>
                <a:chExt cx="1259" cy="170"/>
              </a:xfrm>
            </p:grpSpPr>
            <p:grpSp>
              <p:nvGrpSpPr>
                <p:cNvPr id="24" name="Group 71"/>
                <p:cNvGrpSpPr>
                  <a:grpSpLocks/>
                </p:cNvGrpSpPr>
                <p:nvPr/>
              </p:nvGrpSpPr>
              <p:grpSpPr bwMode="auto">
                <a:xfrm>
                  <a:off x="793" y="3024"/>
                  <a:ext cx="273" cy="167"/>
                  <a:chOff x="1519" y="2931"/>
                  <a:chExt cx="273" cy="167"/>
                </a:xfrm>
              </p:grpSpPr>
              <p:sp>
                <p:nvSpPr>
                  <p:cNvPr id="25677" name="Rectangle 7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8" name="Rectangle 7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5" name="Group 74"/>
                <p:cNvGrpSpPr>
                  <a:grpSpLocks/>
                </p:cNvGrpSpPr>
                <p:nvPr/>
              </p:nvGrpSpPr>
              <p:grpSpPr bwMode="auto">
                <a:xfrm>
                  <a:off x="1219" y="3026"/>
                  <a:ext cx="273" cy="167"/>
                  <a:chOff x="1519" y="2931"/>
                  <a:chExt cx="273" cy="167"/>
                </a:xfrm>
              </p:grpSpPr>
              <p:sp>
                <p:nvSpPr>
                  <p:cNvPr id="25675" name="Rectangle 7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6" name="Rectangle 7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6" name="Group 77"/>
                <p:cNvGrpSpPr>
                  <a:grpSpLocks/>
                </p:cNvGrpSpPr>
                <p:nvPr/>
              </p:nvGrpSpPr>
              <p:grpSpPr bwMode="auto">
                <a:xfrm>
                  <a:off x="1640" y="3023"/>
                  <a:ext cx="273" cy="167"/>
                  <a:chOff x="1519" y="2931"/>
                  <a:chExt cx="273" cy="167"/>
                </a:xfrm>
              </p:grpSpPr>
              <p:sp>
                <p:nvSpPr>
                  <p:cNvPr id="25673" name="Rectangle 7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4" name="Rectangle 7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70" name="Line 80"/>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1" name="Line 81"/>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2" name="Line 82"/>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27" name="Group 83"/>
              <p:cNvGrpSpPr>
                <a:grpSpLocks/>
              </p:cNvGrpSpPr>
              <p:nvPr/>
            </p:nvGrpSpPr>
            <p:grpSpPr bwMode="auto">
              <a:xfrm>
                <a:off x="2047" y="3022"/>
                <a:ext cx="1259" cy="170"/>
                <a:chOff x="793" y="3023"/>
                <a:chExt cx="1259" cy="170"/>
              </a:xfrm>
            </p:grpSpPr>
            <p:grpSp>
              <p:nvGrpSpPr>
                <p:cNvPr id="28" name="Group 84"/>
                <p:cNvGrpSpPr>
                  <a:grpSpLocks/>
                </p:cNvGrpSpPr>
                <p:nvPr/>
              </p:nvGrpSpPr>
              <p:grpSpPr bwMode="auto">
                <a:xfrm>
                  <a:off x="793" y="3024"/>
                  <a:ext cx="273" cy="167"/>
                  <a:chOff x="1519" y="2931"/>
                  <a:chExt cx="273" cy="167"/>
                </a:xfrm>
              </p:grpSpPr>
              <p:sp>
                <p:nvSpPr>
                  <p:cNvPr id="25665" name="Rectangle 8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6" name="Rectangle 8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9" name="Group 87"/>
                <p:cNvGrpSpPr>
                  <a:grpSpLocks/>
                </p:cNvGrpSpPr>
                <p:nvPr/>
              </p:nvGrpSpPr>
              <p:grpSpPr bwMode="auto">
                <a:xfrm>
                  <a:off x="1219" y="3026"/>
                  <a:ext cx="273" cy="167"/>
                  <a:chOff x="1519" y="2931"/>
                  <a:chExt cx="273" cy="167"/>
                </a:xfrm>
              </p:grpSpPr>
              <p:sp>
                <p:nvSpPr>
                  <p:cNvPr id="25663" name="Rectangle 8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4" name="Rectangle 8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30" name="Group 90"/>
                <p:cNvGrpSpPr>
                  <a:grpSpLocks/>
                </p:cNvGrpSpPr>
                <p:nvPr/>
              </p:nvGrpSpPr>
              <p:grpSpPr bwMode="auto">
                <a:xfrm>
                  <a:off x="1640" y="3023"/>
                  <a:ext cx="273" cy="167"/>
                  <a:chOff x="1519" y="2931"/>
                  <a:chExt cx="273" cy="167"/>
                </a:xfrm>
              </p:grpSpPr>
              <p:sp>
                <p:nvSpPr>
                  <p:cNvPr id="25661" name="Rectangle 9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2" name="Rectangle 9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58" name="Line 93"/>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59" name="Line 94"/>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60" name="Line 95"/>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31" name="Group 96"/>
              <p:cNvGrpSpPr>
                <a:grpSpLocks/>
              </p:cNvGrpSpPr>
              <p:nvPr/>
            </p:nvGrpSpPr>
            <p:grpSpPr bwMode="auto">
              <a:xfrm>
                <a:off x="3312" y="3022"/>
                <a:ext cx="1259" cy="170"/>
                <a:chOff x="793" y="3023"/>
                <a:chExt cx="1259" cy="170"/>
              </a:xfrm>
            </p:grpSpPr>
            <p:grpSp>
              <p:nvGrpSpPr>
                <p:cNvPr id="588800" name="Group 97"/>
                <p:cNvGrpSpPr>
                  <a:grpSpLocks/>
                </p:cNvGrpSpPr>
                <p:nvPr/>
              </p:nvGrpSpPr>
              <p:grpSpPr bwMode="auto">
                <a:xfrm>
                  <a:off x="793" y="3024"/>
                  <a:ext cx="273" cy="167"/>
                  <a:chOff x="1519" y="2931"/>
                  <a:chExt cx="273" cy="167"/>
                </a:xfrm>
              </p:grpSpPr>
              <p:sp>
                <p:nvSpPr>
                  <p:cNvPr id="25653" name="Rectangle 9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4" name="Rectangle 9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1" name="Group 100"/>
                <p:cNvGrpSpPr>
                  <a:grpSpLocks/>
                </p:cNvGrpSpPr>
                <p:nvPr/>
              </p:nvGrpSpPr>
              <p:grpSpPr bwMode="auto">
                <a:xfrm>
                  <a:off x="1219" y="3026"/>
                  <a:ext cx="273" cy="167"/>
                  <a:chOff x="1519" y="2931"/>
                  <a:chExt cx="273" cy="167"/>
                </a:xfrm>
              </p:grpSpPr>
              <p:sp>
                <p:nvSpPr>
                  <p:cNvPr id="25651" name="Rectangle 10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2" name="Rectangle 10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4" name="Group 103"/>
                <p:cNvGrpSpPr>
                  <a:grpSpLocks/>
                </p:cNvGrpSpPr>
                <p:nvPr/>
              </p:nvGrpSpPr>
              <p:grpSpPr bwMode="auto">
                <a:xfrm>
                  <a:off x="1640" y="3023"/>
                  <a:ext cx="273" cy="167"/>
                  <a:chOff x="1519" y="2931"/>
                  <a:chExt cx="273" cy="167"/>
                </a:xfrm>
              </p:grpSpPr>
              <p:sp>
                <p:nvSpPr>
                  <p:cNvPr id="25649" name="Rectangle 104"/>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0" name="Rectangle 105"/>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46" name="Line 106"/>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7" name="Line 107"/>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8" name="Line 108"/>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40" name="Text Box 109"/>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41" name="Text Box 110"/>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42" name="Line 111"/>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sp>
        <p:nvSpPr>
          <p:cNvPr id="588912" name="Text Box 112"/>
          <p:cNvSpPr txBox="1">
            <a:spLocks noChangeArrowheads="1"/>
          </p:cNvSpPr>
          <p:nvPr/>
        </p:nvSpPr>
        <p:spPr bwMode="auto">
          <a:xfrm>
            <a:off x="1547813" y="4740275"/>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nvGrpSpPr>
          <p:cNvPr id="588805" name="Group 113"/>
          <p:cNvGrpSpPr>
            <a:grpSpLocks/>
          </p:cNvGrpSpPr>
          <p:nvPr/>
        </p:nvGrpSpPr>
        <p:grpSpPr bwMode="auto">
          <a:xfrm>
            <a:off x="1476375" y="5702300"/>
            <a:ext cx="1762125" cy="390525"/>
            <a:chOff x="2450" y="3742"/>
            <a:chExt cx="1110" cy="246"/>
          </a:xfrm>
        </p:grpSpPr>
        <p:sp>
          <p:nvSpPr>
            <p:cNvPr id="25632" name="Rectangle 114"/>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33" name="Text Box 115"/>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p=p</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6" name="Group 116"/>
          <p:cNvGrpSpPr>
            <a:grpSpLocks/>
          </p:cNvGrpSpPr>
          <p:nvPr/>
        </p:nvGrpSpPr>
        <p:grpSpPr bwMode="auto">
          <a:xfrm>
            <a:off x="1547813" y="4733925"/>
            <a:ext cx="2354262" cy="350838"/>
            <a:chOff x="975" y="2846"/>
            <a:chExt cx="1483" cy="221"/>
          </a:xfrm>
        </p:grpSpPr>
        <p:sp>
          <p:nvSpPr>
            <p:cNvPr id="25630" name="Rectangle 117"/>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31" name="Text Box 118"/>
            <p:cNvSpPr txBox="1">
              <a:spLocks noChangeArrowheads="1"/>
            </p:cNvSpPr>
            <p:nvPr/>
          </p:nvSpPr>
          <p:spPr bwMode="auto">
            <a:xfrm>
              <a:off x="2266" y="2846"/>
              <a:ext cx="192"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sp>
        <p:nvSpPr>
          <p:cNvPr id="588919" name="Text Box 119"/>
          <p:cNvSpPr txBox="1">
            <a:spLocks noChangeArrowheads="1"/>
          </p:cNvSpPr>
          <p:nvPr/>
        </p:nvSpPr>
        <p:spPr bwMode="auto">
          <a:xfrm>
            <a:off x="1600200" y="4724400"/>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q</a:t>
            </a:r>
          </a:p>
        </p:txBody>
      </p:sp>
      <p:grpSp>
        <p:nvGrpSpPr>
          <p:cNvPr id="588807" name="Group 120"/>
          <p:cNvGrpSpPr>
            <a:grpSpLocks/>
          </p:cNvGrpSpPr>
          <p:nvPr/>
        </p:nvGrpSpPr>
        <p:grpSpPr bwMode="auto">
          <a:xfrm>
            <a:off x="3502025" y="5702300"/>
            <a:ext cx="1762125" cy="390525"/>
            <a:chOff x="2450" y="3742"/>
            <a:chExt cx="1110" cy="246"/>
          </a:xfrm>
        </p:grpSpPr>
        <p:sp>
          <p:nvSpPr>
            <p:cNvPr id="25628" name="Rectangle 121"/>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29" name="Text Box 122"/>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q=q</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8" name="Group 123"/>
          <p:cNvGrpSpPr>
            <a:grpSpLocks/>
          </p:cNvGrpSpPr>
          <p:nvPr/>
        </p:nvGrpSpPr>
        <p:grpSpPr bwMode="auto">
          <a:xfrm>
            <a:off x="1547813" y="4662488"/>
            <a:ext cx="4300537" cy="533400"/>
            <a:chOff x="975" y="2801"/>
            <a:chExt cx="2709" cy="336"/>
          </a:xfrm>
        </p:grpSpPr>
        <p:sp>
          <p:nvSpPr>
            <p:cNvPr id="25626" name="Rectangle 124"/>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7" name="Text Box 125"/>
            <p:cNvSpPr txBox="1">
              <a:spLocks noChangeArrowheads="1"/>
            </p:cNvSpPr>
            <p:nvPr/>
          </p:nvSpPr>
          <p:spPr bwMode="auto">
            <a:xfrm>
              <a:off x="3492" y="2801"/>
              <a:ext cx="192" cy="336"/>
            </a:xfrm>
            <a:prstGeom prst="rect">
              <a:avLst/>
            </a:prstGeom>
            <a:noFill/>
            <a:ln w="9525">
              <a:noFill/>
              <a:miter lim="800000"/>
              <a:headEnd/>
              <a:tailEnd/>
            </a:ln>
            <a:effectLst/>
          </p:spPr>
          <p:txBody>
            <a:bodyPr>
              <a:spAutoFit/>
            </a:bodyPr>
            <a:lstStyle/>
            <a:p>
              <a:pPr>
                <a:spcBef>
                  <a:spcPct val="0"/>
                </a:spcBef>
              </a:pPr>
              <a:r>
                <a:rPr lang="en-US" altLang="zh-CN" sz="4400" baseline="10000">
                  <a:solidFill>
                    <a:srgbClr val="FF0000"/>
                  </a:solidFill>
                </a:rPr>
                <a:t>q</a:t>
              </a:r>
            </a:p>
          </p:txBody>
        </p:sp>
      </p:grpSp>
      <p:grpSp>
        <p:nvGrpSpPr>
          <p:cNvPr id="588809" name="Group 126"/>
          <p:cNvGrpSpPr>
            <a:grpSpLocks/>
          </p:cNvGrpSpPr>
          <p:nvPr/>
        </p:nvGrpSpPr>
        <p:grpSpPr bwMode="auto">
          <a:xfrm>
            <a:off x="3595688" y="4740275"/>
            <a:ext cx="5224462" cy="350838"/>
            <a:chOff x="2174" y="2850"/>
            <a:chExt cx="3291" cy="221"/>
          </a:xfrm>
        </p:grpSpPr>
        <p:sp>
          <p:nvSpPr>
            <p:cNvPr id="25624" name="Rectangle 127"/>
            <p:cNvSpPr>
              <a:spLocks noChangeArrowheads="1"/>
            </p:cNvSpPr>
            <p:nvPr/>
          </p:nvSpPr>
          <p:spPr bwMode="auto">
            <a:xfrm>
              <a:off x="2174"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5" name="Text Box 128"/>
            <p:cNvSpPr txBox="1">
              <a:spLocks noChangeArrowheads="1"/>
            </p:cNvSpPr>
            <p:nvPr/>
          </p:nvSpPr>
          <p:spPr bwMode="auto">
            <a:xfrm>
              <a:off x="4694" y="2850"/>
              <a:ext cx="771"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grpSp>
        <p:nvGrpSpPr>
          <p:cNvPr id="588811" name="Group 129"/>
          <p:cNvGrpSpPr>
            <a:grpSpLocks/>
          </p:cNvGrpSpPr>
          <p:nvPr/>
        </p:nvGrpSpPr>
        <p:grpSpPr bwMode="auto">
          <a:xfrm>
            <a:off x="5524500" y="4397375"/>
            <a:ext cx="2654300" cy="1544638"/>
            <a:chOff x="3787" y="3203"/>
            <a:chExt cx="1672" cy="973"/>
          </a:xfrm>
        </p:grpSpPr>
        <p:sp>
          <p:nvSpPr>
            <p:cNvPr id="25621" name="Freeform 130"/>
            <p:cNvSpPr>
              <a:spLocks/>
            </p:cNvSpPr>
            <p:nvPr/>
          </p:nvSpPr>
          <p:spPr bwMode="auto">
            <a:xfrm>
              <a:off x="3787" y="3203"/>
              <a:ext cx="445" cy="277"/>
            </a:xfrm>
            <a:custGeom>
              <a:avLst/>
              <a:gdLst>
                <a:gd name="T0" fmla="*/ 234 w 445"/>
                <a:gd name="T1" fmla="*/ 0 h 219"/>
                <a:gd name="T2" fmla="*/ 81 w 445"/>
                <a:gd name="T3" fmla="*/ 32 h 219"/>
                <a:gd name="T4" fmla="*/ 42 w 445"/>
                <a:gd name="T5" fmla="*/ 158 h 219"/>
                <a:gd name="T6" fmla="*/ 11 w 445"/>
                <a:gd name="T7" fmla="*/ 350 h 219"/>
                <a:gd name="T8" fmla="*/ 27 w 445"/>
                <a:gd name="T9" fmla="*/ 851 h 219"/>
                <a:gd name="T10" fmla="*/ 134 w 445"/>
                <a:gd name="T11" fmla="*/ 880 h 219"/>
                <a:gd name="T12" fmla="*/ 380 w 445"/>
                <a:gd name="T13" fmla="*/ 851 h 219"/>
                <a:gd name="T14" fmla="*/ 395 w 445"/>
                <a:gd name="T15" fmla="*/ 785 h 219"/>
                <a:gd name="T16" fmla="*/ 418 w 445"/>
                <a:gd name="T17" fmla="*/ 756 h 219"/>
                <a:gd name="T18" fmla="*/ 441 w 445"/>
                <a:gd name="T19" fmla="*/ 598 h 219"/>
                <a:gd name="T20" fmla="*/ 372 w 445"/>
                <a:gd name="T21" fmla="*/ 65 h 219"/>
                <a:gd name="T22" fmla="*/ 303 w 445"/>
                <a:gd name="T23" fmla="*/ 32 h 219"/>
                <a:gd name="T24" fmla="*/ 234 w 445"/>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5" h="219">
                  <a:moveTo>
                    <a:pt x="234" y="0"/>
                  </a:moveTo>
                  <a:cubicBezTo>
                    <a:pt x="183" y="3"/>
                    <a:pt x="132" y="1"/>
                    <a:pt x="81" y="8"/>
                  </a:cubicBezTo>
                  <a:cubicBezTo>
                    <a:pt x="69" y="9"/>
                    <a:pt x="49" y="30"/>
                    <a:pt x="42" y="39"/>
                  </a:cubicBezTo>
                  <a:cubicBezTo>
                    <a:pt x="31" y="54"/>
                    <a:pt x="11" y="85"/>
                    <a:pt x="11" y="85"/>
                  </a:cubicBezTo>
                  <a:cubicBezTo>
                    <a:pt x="6" y="109"/>
                    <a:pt x="0" y="200"/>
                    <a:pt x="27" y="208"/>
                  </a:cubicBezTo>
                  <a:cubicBezTo>
                    <a:pt x="61" y="219"/>
                    <a:pt x="98" y="213"/>
                    <a:pt x="134" y="215"/>
                  </a:cubicBezTo>
                  <a:cubicBezTo>
                    <a:pt x="216" y="213"/>
                    <a:pt x="298" y="215"/>
                    <a:pt x="380" y="208"/>
                  </a:cubicBezTo>
                  <a:cubicBezTo>
                    <a:pt x="387" y="207"/>
                    <a:pt x="389" y="196"/>
                    <a:pt x="395" y="192"/>
                  </a:cubicBezTo>
                  <a:cubicBezTo>
                    <a:pt x="402" y="188"/>
                    <a:pt x="410" y="187"/>
                    <a:pt x="418" y="185"/>
                  </a:cubicBezTo>
                  <a:cubicBezTo>
                    <a:pt x="431" y="172"/>
                    <a:pt x="441" y="167"/>
                    <a:pt x="441" y="146"/>
                  </a:cubicBezTo>
                  <a:cubicBezTo>
                    <a:pt x="441" y="74"/>
                    <a:pt x="445" y="26"/>
                    <a:pt x="372" y="16"/>
                  </a:cubicBezTo>
                  <a:cubicBezTo>
                    <a:pt x="349" y="13"/>
                    <a:pt x="326" y="11"/>
                    <a:pt x="303" y="8"/>
                  </a:cubicBezTo>
                  <a:cubicBezTo>
                    <a:pt x="280" y="5"/>
                    <a:pt x="257" y="3"/>
                    <a:pt x="234" y="0"/>
                  </a:cubicBezTo>
                  <a:close/>
                </a:path>
              </a:pathLst>
            </a:custGeom>
            <a:noFill/>
            <a:ln w="50800" cap="flat" cmpd="sng">
              <a:solidFill>
                <a:srgbClr val="FF0000"/>
              </a:solidFill>
              <a:prstDash val="solid"/>
              <a:round/>
              <a:headEnd/>
              <a:tailEnd/>
            </a:ln>
            <a:effectLst/>
          </p:spPr>
          <p:txBody>
            <a:bodyPr wrap="none" anchor="ctr"/>
            <a:lstStyle/>
            <a:p>
              <a:endParaRPr lang="zh-CN" altLang="en-US"/>
            </a:p>
          </p:txBody>
        </p:sp>
        <p:sp>
          <p:nvSpPr>
            <p:cNvPr id="25622" name="AutoShape 131"/>
            <p:cNvSpPr>
              <a:spLocks noChangeArrowheads="1"/>
            </p:cNvSpPr>
            <p:nvPr/>
          </p:nvSpPr>
          <p:spPr bwMode="auto">
            <a:xfrm>
              <a:off x="3923" y="3859"/>
              <a:ext cx="1448" cy="317"/>
            </a:xfrm>
            <a:prstGeom prst="wedgeEllipseCallout">
              <a:avLst>
                <a:gd name="adj1" fmla="val -34532"/>
                <a:gd name="adj2" fmla="val -144954"/>
              </a:avLst>
            </a:prstGeom>
            <a:noFill/>
            <a:ln w="76200">
              <a:solidFill>
                <a:srgbClr val="33CCCC"/>
              </a:solidFill>
              <a:miter lim="800000"/>
              <a:headEnd/>
              <a:tailEnd/>
            </a:ln>
            <a:effectLst/>
          </p:spPr>
          <p:txBody>
            <a:bodyPr anchor="ctr"/>
            <a:lstStyle/>
            <a:p>
              <a:pPr algn="ctr"/>
              <a:endParaRPr lang="zh-CN" altLang="en-US" sz="2600"/>
            </a:p>
          </p:txBody>
        </p:sp>
        <p:sp>
          <p:nvSpPr>
            <p:cNvPr id="25623" name="Text Box 132"/>
            <p:cNvSpPr txBox="1">
              <a:spLocks noChangeArrowheads="1"/>
            </p:cNvSpPr>
            <p:nvPr/>
          </p:nvSpPr>
          <p:spPr bwMode="auto">
            <a:xfrm>
              <a:off x="3993" y="3911"/>
              <a:ext cx="1466" cy="240"/>
            </a:xfrm>
            <a:prstGeom prst="rect">
              <a:avLst/>
            </a:prstGeom>
            <a:noFill/>
            <a:ln w="9525">
              <a:noFill/>
              <a:miter lim="800000"/>
              <a:headEnd/>
              <a:tailEnd/>
            </a:ln>
            <a:effectLst>
              <a:outerShdw dist="12700" algn="ctr" rotWithShape="0">
                <a:srgbClr val="000000"/>
              </a:outerShdw>
            </a:effectLst>
          </p:spPr>
          <p:txBody>
            <a:bodyPr>
              <a:spAutoFit/>
            </a:bodyPr>
            <a:lstStyle/>
            <a:p>
              <a:r>
                <a:rPr lang="zh-CN" altLang="en-US" sz="2900" baseline="4000">
                  <a:solidFill>
                    <a:srgbClr val="FF0000"/>
                  </a:solidFill>
                  <a:latin typeface="黑体" pitchFamily="2" charset="-122"/>
                  <a:ea typeface="黑体" pitchFamily="2" charset="-122"/>
                </a:rPr>
                <a:t>倒数第</a:t>
              </a:r>
              <a:r>
                <a:rPr lang="en-US" altLang="zh-CN" sz="2900" baseline="4000">
                  <a:solidFill>
                    <a:srgbClr val="FF0000"/>
                  </a:solidFill>
                  <a:ea typeface="黑体" pitchFamily="2" charset="-122"/>
                </a:rPr>
                <a:t>k=4</a:t>
              </a:r>
              <a:r>
                <a:rPr lang="zh-CN" altLang="en-US" sz="2900" baseline="4000">
                  <a:solidFill>
                    <a:srgbClr val="FF0000"/>
                  </a:solidFill>
                  <a:latin typeface="黑体" pitchFamily="2" charset="-122"/>
                  <a:ea typeface="黑体" pitchFamily="2" charset="-122"/>
                </a:rPr>
                <a:t>个结点</a:t>
              </a:r>
            </a:p>
          </p:txBody>
        </p:sp>
      </p:grpSp>
      <p:sp>
        <p:nvSpPr>
          <p:cNvPr id="588943" name="Freeform 143"/>
          <p:cNvSpPr>
            <a:spLocks/>
          </p:cNvSpPr>
          <p:nvPr/>
        </p:nvSpPr>
        <p:spPr bwMode="auto">
          <a:xfrm>
            <a:off x="971550" y="5387975"/>
            <a:ext cx="4549775" cy="992188"/>
          </a:xfrm>
          <a:custGeom>
            <a:avLst/>
            <a:gdLst>
              <a:gd name="T0" fmla="*/ 2147483647 w 2790"/>
              <a:gd name="T1" fmla="*/ 2147483647 h 625"/>
              <a:gd name="T2" fmla="*/ 2147483647 w 2790"/>
              <a:gd name="T3" fmla="*/ 2147483647 h 625"/>
              <a:gd name="T4" fmla="*/ 2147483647 w 2790"/>
              <a:gd name="T5" fmla="*/ 2147483647 h 625"/>
              <a:gd name="T6" fmla="*/ 2147483647 w 2790"/>
              <a:gd name="T7" fmla="*/ 2147483647 h 625"/>
              <a:gd name="T8" fmla="*/ 2147483647 w 2790"/>
              <a:gd name="T9" fmla="*/ 2147483647 h 625"/>
              <a:gd name="T10" fmla="*/ 2147483647 w 2790"/>
              <a:gd name="T11" fmla="*/ 2147483647 h 625"/>
              <a:gd name="T12" fmla="*/ 0 w 2790"/>
              <a:gd name="T13" fmla="*/ 2147483647 h 625"/>
              <a:gd name="T14" fmla="*/ 2147483647 w 2790"/>
              <a:gd name="T15" fmla="*/ 2147483647 h 625"/>
              <a:gd name="T16" fmla="*/ 2147483647 w 2790"/>
              <a:gd name="T17" fmla="*/ 2147483647 h 625"/>
              <a:gd name="T18" fmla="*/ 2147483647 w 2790"/>
              <a:gd name="T19" fmla="*/ 2147483647 h 625"/>
              <a:gd name="T20" fmla="*/ 2147483647 w 2790"/>
              <a:gd name="T21" fmla="*/ 2147483647 h 625"/>
              <a:gd name="T22" fmla="*/ 2147483647 w 2790"/>
              <a:gd name="T23" fmla="*/ 2147483647 h 625"/>
              <a:gd name="T24" fmla="*/ 2147483647 w 2790"/>
              <a:gd name="T25" fmla="*/ 2147483647 h 625"/>
              <a:gd name="T26" fmla="*/ 2147483647 w 2790"/>
              <a:gd name="T27" fmla="*/ 2147483647 h 625"/>
              <a:gd name="T28" fmla="*/ 2147483647 w 2790"/>
              <a:gd name="T29" fmla="*/ 2147483647 h 625"/>
              <a:gd name="T30" fmla="*/ 2147483647 w 2790"/>
              <a:gd name="T31" fmla="*/ 2147483647 h 625"/>
              <a:gd name="T32" fmla="*/ 2147483647 w 2790"/>
              <a:gd name="T33" fmla="*/ 2147483647 h 625"/>
              <a:gd name="T34" fmla="*/ 2147483647 w 2790"/>
              <a:gd name="T35" fmla="*/ 2147483647 h 625"/>
              <a:gd name="T36" fmla="*/ 2147483647 w 2790"/>
              <a:gd name="T37" fmla="*/ 2147483647 h 625"/>
              <a:gd name="T38" fmla="*/ 2147483647 w 2790"/>
              <a:gd name="T39" fmla="*/ 2147483647 h 625"/>
              <a:gd name="T40" fmla="*/ 2147483647 w 2790"/>
              <a:gd name="T41" fmla="*/ 2147483647 h 625"/>
              <a:gd name="T42" fmla="*/ 2147483647 w 2790"/>
              <a:gd name="T43" fmla="*/ 2147483647 h 625"/>
              <a:gd name="T44" fmla="*/ 2147483647 w 2790"/>
              <a:gd name="T45" fmla="*/ 2147483647 h 625"/>
              <a:gd name="T46" fmla="*/ 2147483647 w 2790"/>
              <a:gd name="T47" fmla="*/ 2147483647 h 625"/>
              <a:gd name="T48" fmla="*/ 2147483647 w 2790"/>
              <a:gd name="T49" fmla="*/ 2147483647 h 625"/>
              <a:gd name="T50" fmla="*/ 2147483647 w 2790"/>
              <a:gd name="T51" fmla="*/ 2147483647 h 625"/>
              <a:gd name="T52" fmla="*/ 2147483647 w 2790"/>
              <a:gd name="T53" fmla="*/ 0 h 625"/>
              <a:gd name="T54" fmla="*/ 2147483647 w 2790"/>
              <a:gd name="T55" fmla="*/ 2147483647 h 625"/>
              <a:gd name="T56" fmla="*/ 2147483647 w 2790"/>
              <a:gd name="T57" fmla="*/ 2147483647 h 6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90" h="625">
                <a:moveTo>
                  <a:pt x="309" y="28"/>
                </a:moveTo>
                <a:cubicBezTo>
                  <a:pt x="260" y="30"/>
                  <a:pt x="211" y="31"/>
                  <a:pt x="162" y="35"/>
                </a:cubicBezTo>
                <a:cubicBezTo>
                  <a:pt x="149" y="36"/>
                  <a:pt x="97" y="54"/>
                  <a:pt x="91" y="56"/>
                </a:cubicBezTo>
                <a:cubicBezTo>
                  <a:pt x="84" y="58"/>
                  <a:pt x="70" y="63"/>
                  <a:pt x="70" y="63"/>
                </a:cubicBezTo>
                <a:cubicBezTo>
                  <a:pt x="62" y="86"/>
                  <a:pt x="35" y="126"/>
                  <a:pt x="35" y="126"/>
                </a:cubicBezTo>
                <a:cubicBezTo>
                  <a:pt x="11" y="200"/>
                  <a:pt x="48" y="93"/>
                  <a:pt x="14" y="169"/>
                </a:cubicBezTo>
                <a:cubicBezTo>
                  <a:pt x="8" y="182"/>
                  <a:pt x="0" y="211"/>
                  <a:pt x="0" y="211"/>
                </a:cubicBezTo>
                <a:cubicBezTo>
                  <a:pt x="15" y="301"/>
                  <a:pt x="14" y="300"/>
                  <a:pt x="70" y="372"/>
                </a:cubicBezTo>
                <a:cubicBezTo>
                  <a:pt x="110" y="423"/>
                  <a:pt x="83" y="400"/>
                  <a:pt x="112" y="429"/>
                </a:cubicBezTo>
                <a:cubicBezTo>
                  <a:pt x="126" y="443"/>
                  <a:pt x="136" y="465"/>
                  <a:pt x="155" y="471"/>
                </a:cubicBezTo>
                <a:cubicBezTo>
                  <a:pt x="213" y="490"/>
                  <a:pt x="273" y="501"/>
                  <a:pt x="330" y="520"/>
                </a:cubicBezTo>
                <a:cubicBezTo>
                  <a:pt x="450" y="560"/>
                  <a:pt x="562" y="609"/>
                  <a:pt x="688" y="625"/>
                </a:cubicBezTo>
                <a:cubicBezTo>
                  <a:pt x="1018" y="623"/>
                  <a:pt x="1349" y="625"/>
                  <a:pt x="1679" y="618"/>
                </a:cubicBezTo>
                <a:cubicBezTo>
                  <a:pt x="1717" y="617"/>
                  <a:pt x="1759" y="591"/>
                  <a:pt x="1798" y="590"/>
                </a:cubicBezTo>
                <a:cubicBezTo>
                  <a:pt x="1939" y="586"/>
                  <a:pt x="2079" y="585"/>
                  <a:pt x="2220" y="583"/>
                </a:cubicBezTo>
                <a:cubicBezTo>
                  <a:pt x="2304" y="569"/>
                  <a:pt x="2389" y="560"/>
                  <a:pt x="2473" y="548"/>
                </a:cubicBezTo>
                <a:cubicBezTo>
                  <a:pt x="2508" y="536"/>
                  <a:pt x="2555" y="533"/>
                  <a:pt x="2585" y="513"/>
                </a:cubicBezTo>
                <a:cubicBezTo>
                  <a:pt x="2681" y="449"/>
                  <a:pt x="2590" y="504"/>
                  <a:pt x="2648" y="478"/>
                </a:cubicBezTo>
                <a:cubicBezTo>
                  <a:pt x="2756" y="429"/>
                  <a:pt x="2674" y="470"/>
                  <a:pt x="2719" y="436"/>
                </a:cubicBezTo>
                <a:cubicBezTo>
                  <a:pt x="2733" y="426"/>
                  <a:pt x="2761" y="407"/>
                  <a:pt x="2761" y="407"/>
                </a:cubicBezTo>
                <a:cubicBezTo>
                  <a:pt x="2766" y="400"/>
                  <a:pt x="2772" y="394"/>
                  <a:pt x="2775" y="386"/>
                </a:cubicBezTo>
                <a:cubicBezTo>
                  <a:pt x="2781" y="373"/>
                  <a:pt x="2789" y="344"/>
                  <a:pt x="2789" y="344"/>
                </a:cubicBezTo>
                <a:cubicBezTo>
                  <a:pt x="2787" y="297"/>
                  <a:pt x="2790" y="250"/>
                  <a:pt x="2782" y="204"/>
                </a:cubicBezTo>
                <a:cubicBezTo>
                  <a:pt x="2780" y="194"/>
                  <a:pt x="2766" y="191"/>
                  <a:pt x="2761" y="183"/>
                </a:cubicBezTo>
                <a:cubicBezTo>
                  <a:pt x="2741" y="152"/>
                  <a:pt x="2742" y="124"/>
                  <a:pt x="2704" y="112"/>
                </a:cubicBezTo>
                <a:cubicBezTo>
                  <a:pt x="2674" y="92"/>
                  <a:pt x="2640" y="81"/>
                  <a:pt x="2606" y="70"/>
                </a:cubicBezTo>
                <a:cubicBezTo>
                  <a:pt x="2523" y="42"/>
                  <a:pt x="2440" y="15"/>
                  <a:pt x="2353" y="0"/>
                </a:cubicBezTo>
                <a:cubicBezTo>
                  <a:pt x="1672" y="2"/>
                  <a:pt x="990" y="2"/>
                  <a:pt x="309" y="7"/>
                </a:cubicBezTo>
                <a:cubicBezTo>
                  <a:pt x="282" y="7"/>
                  <a:pt x="267" y="35"/>
                  <a:pt x="239" y="35"/>
                </a:cubicBezTo>
              </a:path>
            </a:pathLst>
          </a:custGeom>
          <a:noFill/>
          <a:ln w="63500" cap="flat" cmpd="sng">
            <a:solidFill>
              <a:srgbClr val="F20000"/>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63"/>
                                        </p:tgtEl>
                                        <p:attrNameLst>
                                          <p:attrName>style.visibility</p:attrName>
                                        </p:attrNameLst>
                                      </p:cBhvr>
                                      <p:to>
                                        <p:strVal val="visible"/>
                                      </p:to>
                                    </p:set>
                                    <p:animEffect transition="in" filter="wipe(down)">
                                      <p:cBhvr>
                                        <p:cTn id="17" dur="500"/>
                                        <p:tgtEl>
                                          <p:spTgt spid="58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3"/>
                                        </p:tgtEl>
                                        <p:attrNameLst>
                                          <p:attrName>style.visibility</p:attrName>
                                        </p:attrNameLst>
                                      </p:cBhvr>
                                      <p:to>
                                        <p:strVal val="visible"/>
                                      </p:to>
                                    </p:set>
                                    <p:animEffect transition="in" filter="blinds(horizontal)">
                                      <p:cBhvr>
                                        <p:cTn id="22" dur="500"/>
                                        <p:tgtEl>
                                          <p:spTgt spid="5888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8810"/>
                                        </p:tgtEl>
                                        <p:attrNameLst>
                                          <p:attrName>style.visibility</p:attrName>
                                        </p:attrNameLst>
                                      </p:cBhvr>
                                      <p:to>
                                        <p:strVal val="visible"/>
                                      </p:to>
                                    </p:set>
                                    <p:animEffect transition="in" filter="blinds(horizontal)">
                                      <p:cBhvr>
                                        <p:cTn id="25" dur="500"/>
                                        <p:tgtEl>
                                          <p:spTgt spid="588810"/>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88912"/>
                                        </p:tgtEl>
                                        <p:attrNameLst>
                                          <p:attrName>style.visibility</p:attrName>
                                        </p:attrNameLst>
                                      </p:cBhvr>
                                      <p:to>
                                        <p:strVal val="visible"/>
                                      </p:to>
                                    </p:set>
                                    <p:anim calcmode="lin" valueType="num">
                                      <p:cBhvr additive="base">
                                        <p:cTn id="38" dur="500" fill="hold"/>
                                        <p:tgtEl>
                                          <p:spTgt spid="588912"/>
                                        </p:tgtEl>
                                        <p:attrNameLst>
                                          <p:attrName>ppt_x</p:attrName>
                                        </p:attrNameLst>
                                      </p:cBhvr>
                                      <p:tavLst>
                                        <p:tav tm="0">
                                          <p:val>
                                            <p:strVal val="0-#ppt_w/2"/>
                                          </p:val>
                                        </p:tav>
                                        <p:tav tm="100000">
                                          <p:val>
                                            <p:strVal val="#ppt_x"/>
                                          </p:val>
                                        </p:tav>
                                      </p:tavLst>
                                    </p:anim>
                                    <p:anim calcmode="lin" valueType="num">
                                      <p:cBhvr additive="base">
                                        <p:cTn id="39" dur="500" fill="hold"/>
                                        <p:tgtEl>
                                          <p:spTgt spid="5889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88805"/>
                                        </p:tgtEl>
                                        <p:attrNameLst>
                                          <p:attrName>style.visibility</p:attrName>
                                        </p:attrNameLst>
                                      </p:cBhvr>
                                      <p:to>
                                        <p:strVal val="visible"/>
                                      </p:to>
                                    </p:set>
                                    <p:animEffect transition="in" filter="dissolve">
                                      <p:cBhvr>
                                        <p:cTn id="44" dur="500"/>
                                        <p:tgtEl>
                                          <p:spTgt spid="588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8806"/>
                                        </p:tgtEl>
                                        <p:attrNameLst>
                                          <p:attrName>style.visibility</p:attrName>
                                        </p:attrNameLst>
                                      </p:cBhvr>
                                      <p:to>
                                        <p:strVal val="visible"/>
                                      </p:to>
                                    </p:set>
                                    <p:animEffect transition="in" filter="wipe(left)">
                                      <p:cBhvr>
                                        <p:cTn id="49" dur="500"/>
                                        <p:tgtEl>
                                          <p:spTgt spid="58880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88919"/>
                                        </p:tgtEl>
                                        <p:attrNameLst>
                                          <p:attrName>style.visibility</p:attrName>
                                        </p:attrNameLst>
                                      </p:cBhvr>
                                      <p:to>
                                        <p:strVal val="visible"/>
                                      </p:to>
                                    </p:set>
                                    <p:anim calcmode="lin" valueType="num">
                                      <p:cBhvr additive="base">
                                        <p:cTn id="54" dur="500" fill="hold"/>
                                        <p:tgtEl>
                                          <p:spTgt spid="588919"/>
                                        </p:tgtEl>
                                        <p:attrNameLst>
                                          <p:attrName>ppt_x</p:attrName>
                                        </p:attrNameLst>
                                      </p:cBhvr>
                                      <p:tavLst>
                                        <p:tav tm="0">
                                          <p:val>
                                            <p:strVal val="0-#ppt_w/2"/>
                                          </p:val>
                                        </p:tav>
                                        <p:tav tm="100000">
                                          <p:val>
                                            <p:strVal val="#ppt_x"/>
                                          </p:val>
                                        </p:tav>
                                      </p:tavLst>
                                    </p:anim>
                                    <p:anim calcmode="lin" valueType="num">
                                      <p:cBhvr additive="base">
                                        <p:cTn id="55" dur="500" fill="hold"/>
                                        <p:tgtEl>
                                          <p:spTgt spid="5889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88807"/>
                                        </p:tgtEl>
                                        <p:attrNameLst>
                                          <p:attrName>style.visibility</p:attrName>
                                        </p:attrNameLst>
                                      </p:cBhvr>
                                      <p:to>
                                        <p:strVal val="visible"/>
                                      </p:to>
                                    </p:set>
                                    <p:animEffect transition="in" filter="dissolve">
                                      <p:cBhvr>
                                        <p:cTn id="60" dur="500"/>
                                        <p:tgtEl>
                                          <p:spTgt spid="58880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88943"/>
                                        </p:tgtEl>
                                        <p:attrNameLst>
                                          <p:attrName>style.visibility</p:attrName>
                                        </p:attrNameLst>
                                      </p:cBhvr>
                                      <p:to>
                                        <p:strVal val="visible"/>
                                      </p:to>
                                    </p:set>
                                    <p:animEffect transition="in" filter="wipe(left)">
                                      <p:cBhvr>
                                        <p:cTn id="65" dur="500"/>
                                        <p:tgtEl>
                                          <p:spTgt spid="588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8809"/>
                                        </p:tgtEl>
                                        <p:attrNameLst>
                                          <p:attrName>style.visibility</p:attrName>
                                        </p:attrNameLst>
                                      </p:cBhvr>
                                      <p:to>
                                        <p:strVal val="visible"/>
                                      </p:to>
                                    </p:set>
                                    <p:animEffect transition="in" filter="wipe(left)">
                                      <p:cBhvr>
                                        <p:cTn id="70" dur="500"/>
                                        <p:tgtEl>
                                          <p:spTgt spid="58880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88808"/>
                                        </p:tgtEl>
                                        <p:attrNameLst>
                                          <p:attrName>style.visibility</p:attrName>
                                        </p:attrNameLst>
                                      </p:cBhvr>
                                      <p:to>
                                        <p:strVal val="visible"/>
                                      </p:to>
                                    </p:set>
                                    <p:animEffect transition="in" filter="dissolve">
                                      <p:cBhvr>
                                        <p:cTn id="75" dur="500"/>
                                        <p:tgtEl>
                                          <p:spTgt spid="5888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8811"/>
                                        </p:tgtEl>
                                        <p:attrNameLst>
                                          <p:attrName>style.visibility</p:attrName>
                                        </p:attrNameLst>
                                      </p:cBhvr>
                                      <p:to>
                                        <p:strVal val="visible"/>
                                      </p:to>
                                    </p:set>
                                    <p:animEffect transition="in" filter="wipe(down)">
                                      <p:cBhvr>
                                        <p:cTn id="80"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p:bldP spid="588810" grpId="0"/>
      <p:bldP spid="588863" grpId="0" animBg="1"/>
      <p:bldP spid="588912" grpId="0"/>
      <p:bldP spid="588919" grpId="0"/>
      <p:bldP spid="58894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900113" y="981075"/>
            <a:ext cx="7561262" cy="3756025"/>
            <a:chOff x="657" y="618"/>
            <a:chExt cx="4763" cy="2366"/>
          </a:xfrm>
        </p:grpSpPr>
        <p:grpSp>
          <p:nvGrpSpPr>
            <p:cNvPr id="3" name="Group 9"/>
            <p:cNvGrpSpPr>
              <a:grpSpLocks/>
            </p:cNvGrpSpPr>
            <p:nvPr/>
          </p:nvGrpSpPr>
          <p:grpSpPr bwMode="auto">
            <a:xfrm>
              <a:off x="665" y="618"/>
              <a:ext cx="1081" cy="414"/>
              <a:chOff x="1791" y="612"/>
              <a:chExt cx="1081" cy="414"/>
            </a:xfrm>
          </p:grpSpPr>
          <p:sp>
            <p:nvSpPr>
              <p:cNvPr id="26636" name="Oval 7"/>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6637" name="Text Box 8"/>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6632" name="Line 13"/>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3" name="Line 14"/>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4" name="Line 15"/>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6635" name="Line 16"/>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569362" name="Rectangle 18"/>
          <p:cNvSpPr>
            <a:spLocks noChangeArrowheads="1"/>
          </p:cNvSpPr>
          <p:nvPr/>
        </p:nvSpPr>
        <p:spPr bwMode="auto">
          <a:xfrm>
            <a:off x="1123950" y="1862138"/>
            <a:ext cx="7777163" cy="600164"/>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569363" name="Rectangle 19"/>
          <p:cNvSpPr>
            <a:spLocks noChangeArrowheads="1"/>
          </p:cNvSpPr>
          <p:nvPr/>
        </p:nvSpPr>
        <p:spPr bwMode="auto">
          <a:xfrm>
            <a:off x="1043608" y="3717032"/>
            <a:ext cx="7848600" cy="969496"/>
          </a:xfrm>
          <a:prstGeom prst="rect">
            <a:avLst/>
          </a:prstGeom>
          <a:noFill/>
          <a:ln w="9525">
            <a:noFill/>
            <a:miter lim="800000"/>
            <a:headEnd/>
            <a:tailEnd/>
          </a:ln>
          <a:effectLst/>
        </p:spPr>
        <p:txBody>
          <a:bodyPr anchor="ctr">
            <a:spAutoFit/>
          </a:bodyPr>
          <a:lstStyle/>
          <a:p>
            <a:pPr marL="457200" indent="-457200">
              <a:spcBef>
                <a:spcPct val="0"/>
              </a:spcBef>
            </a:pPr>
            <a:r>
              <a:rPr lang="en-US" altLang="zh-CN" sz="33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p>
        </p:txBody>
      </p:sp>
      <p:sp>
        <p:nvSpPr>
          <p:cNvPr id="569364" name="Rectangle 20"/>
          <p:cNvSpPr>
            <a:spLocks noChangeArrowheads="1"/>
          </p:cNvSpPr>
          <p:nvPr/>
        </p:nvSpPr>
        <p:spPr bwMode="auto">
          <a:xfrm>
            <a:off x="1136650" y="2327275"/>
            <a:ext cx="5761038" cy="600164"/>
          </a:xfrm>
          <a:prstGeom prst="rect">
            <a:avLst/>
          </a:prstGeom>
          <a:noFill/>
          <a:ln w="9525">
            <a:noFill/>
            <a:miter lim="800000"/>
            <a:headEnd/>
            <a:tailEnd/>
          </a:ln>
          <a:effectLst/>
        </p:spPr>
        <p:txBody>
          <a:bodyPr>
            <a:spAutoFit/>
          </a:bodyPr>
          <a:lstStyle/>
          <a:p>
            <a:r>
              <a:rPr lang="en-US" altLang="zh-CN" sz="3300" dirty="0">
                <a:solidFill>
                  <a:srgbClr val="000099"/>
                </a:solidFill>
              </a:rPr>
              <a:t>2.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569365" name="Rectangle 21"/>
          <p:cNvSpPr>
            <a:spLocks noChangeArrowheads="1"/>
          </p:cNvSpPr>
          <p:nvPr/>
        </p:nvSpPr>
        <p:spPr bwMode="auto">
          <a:xfrm>
            <a:off x="1115616" y="2780928"/>
            <a:ext cx="7632848" cy="1107996"/>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en-US" altLang="zh-CN" sz="2400" dirty="0" smtClean="0">
                <a:solidFill>
                  <a:srgbClr val="000099"/>
                </a:solidFill>
              </a:rPr>
              <a:t>  </a:t>
            </a:r>
            <a:r>
              <a:rPr lang="zh-CN" altLang="en-US" sz="2400" dirty="0" smtClean="0">
                <a:solidFill>
                  <a:srgbClr val="000099"/>
                </a:solidFill>
                <a:ea typeface="幼圆" pitchFamily="49" charset="-122"/>
              </a:rPr>
              <a:t>再</a:t>
            </a:r>
            <a:r>
              <a:rPr lang="zh-CN" altLang="en-US" sz="2400" dirty="0">
                <a:solidFill>
                  <a:srgbClr val="000099"/>
                </a:solidFill>
                <a:ea typeface="幼圆" pitchFamily="49" charset="-122"/>
              </a:rPr>
              <a:t>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endParaRPr lang="zh-CN" altLang="en-US" sz="3300" dirty="0">
              <a:solidFill>
                <a:srgbClr val="000099"/>
              </a:solidFill>
              <a:ea typeface="幼圆" pitchFamily="49" charset="-122"/>
            </a:endParaRPr>
          </a:p>
          <a:p>
            <a:pPr>
              <a:spcBef>
                <a:spcPct val="0"/>
              </a:spcBef>
            </a:pPr>
            <a:r>
              <a:rPr lang="zh-CN" altLang="en-US" sz="3300" dirty="0">
                <a:solidFill>
                  <a:srgbClr val="000099"/>
                </a:solidFill>
                <a:ea typeface="幼圆" pitchFamily="49" charset="-122"/>
              </a:rPr>
              <a:t>       </a:t>
            </a:r>
            <a:r>
              <a:rPr lang="zh-CN" altLang="en-US" sz="2400" dirty="0">
                <a:solidFill>
                  <a:srgbClr val="000099"/>
                </a:solidFill>
                <a:ea typeface="幼圆" pitchFamily="49" charset="-122"/>
              </a:rPr>
              <a:t>结点</a:t>
            </a:r>
            <a:r>
              <a:rPr lang="zh-CN" altLang="en-US" sz="2400" dirty="0">
                <a:solidFill>
                  <a:srgbClr val="000099"/>
                </a:solidFill>
              </a:rPr>
              <a:t>；</a:t>
            </a:r>
            <a:endParaRPr lang="zh-CN" altLang="en-US" sz="33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362"/>
                                        </p:tgtEl>
                                        <p:attrNameLst>
                                          <p:attrName>style.visibility</p:attrName>
                                        </p:attrNameLst>
                                      </p:cBhvr>
                                      <p:to>
                                        <p:strVal val="visible"/>
                                      </p:to>
                                    </p:set>
                                    <p:animEffect transition="in" filter="wipe(left)">
                                      <p:cBhvr>
                                        <p:cTn id="12" dur="500"/>
                                        <p:tgtEl>
                                          <p:spTgt spid="569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9364"/>
                                        </p:tgtEl>
                                        <p:attrNameLst>
                                          <p:attrName>style.visibility</p:attrName>
                                        </p:attrNameLst>
                                      </p:cBhvr>
                                      <p:to>
                                        <p:strVal val="visible"/>
                                      </p:to>
                                    </p:set>
                                    <p:animEffect transition="in" filter="dissolve">
                                      <p:cBhvr>
                                        <p:cTn id="17" dur="500"/>
                                        <p:tgtEl>
                                          <p:spTgt spid="569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65"/>
                                        </p:tgtEl>
                                        <p:attrNameLst>
                                          <p:attrName>style.visibility</p:attrName>
                                        </p:attrNameLst>
                                      </p:cBhvr>
                                      <p:to>
                                        <p:strVal val="visible"/>
                                      </p:to>
                                    </p:set>
                                    <p:animEffect transition="in" filter="wipe(left)">
                                      <p:cBhvr>
                                        <p:cTn id="22" dur="500"/>
                                        <p:tgtEl>
                                          <p:spTgt spid="569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69363"/>
                                        </p:tgtEl>
                                        <p:attrNameLst>
                                          <p:attrName>style.visibility</p:attrName>
                                        </p:attrNameLst>
                                      </p:cBhvr>
                                      <p:to>
                                        <p:strVal val="visible"/>
                                      </p:to>
                                    </p:set>
                                    <p:animEffect transition="in" filter="wipe(right)">
                                      <p:cBhvr>
                                        <p:cTn id="27" dur="500"/>
                                        <p:tgtEl>
                                          <p:spTgt spid="56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62" grpId="0"/>
      <p:bldP spid="569363" grpId="0"/>
      <p:bldP spid="569364" grpId="0"/>
      <p:bldP spid="56936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ChangeArrowheads="1"/>
          </p:cNvSpPr>
          <p:nvPr/>
        </p:nvSpPr>
        <p:spPr bwMode="auto">
          <a:xfrm>
            <a:off x="1333500" y="2046288"/>
            <a:ext cx="7559675" cy="2185214"/>
          </a:xfrm>
          <a:prstGeom prst="rect">
            <a:avLst/>
          </a:prstGeom>
          <a:noFill/>
          <a:ln w="9525">
            <a:noFill/>
            <a:miter lim="800000"/>
            <a:headEnd/>
            <a:tailEnd/>
          </a:ln>
          <a:effectLst/>
        </p:spPr>
        <p:txBody>
          <a:bodyPr>
            <a:spAutoFit/>
          </a:bodyPr>
          <a:lstStyle/>
          <a:p>
            <a:pPr>
              <a:lnSpc>
                <a:spcPct val="85000"/>
              </a:lnSpc>
              <a:spcBef>
                <a:spcPct val="0"/>
              </a:spcBef>
            </a:pPr>
            <a:r>
              <a:rPr lang="en-US" altLang="zh-CN" sz="3000" baseline="2000" dirty="0">
                <a:solidFill>
                  <a:schemeClr val="accent2"/>
                </a:solidFill>
              </a:rPr>
              <a:t>p=list;</a:t>
            </a:r>
          </a:p>
          <a:p>
            <a:pPr>
              <a:lnSpc>
                <a:spcPct val="85000"/>
              </a:lnSpc>
              <a:spcBef>
                <a:spcPct val="0"/>
              </a:spcBef>
            </a:pPr>
            <a:r>
              <a:rPr lang="en-US" altLang="zh-CN" sz="3000" baseline="2000" dirty="0" smtClean="0">
                <a:solidFill>
                  <a:schemeClr val="accent2"/>
                </a:solidFill>
              </a:rPr>
              <a:t>for(</a:t>
            </a:r>
            <a:r>
              <a:rPr lang="en-US" altLang="zh-CN" sz="3000" baseline="2000" dirty="0" err="1" smtClean="0">
                <a:solidFill>
                  <a:schemeClr val="accent2"/>
                </a:solidFill>
              </a:rPr>
              <a:t>i</a:t>
            </a:r>
            <a:r>
              <a:rPr lang="en-US" altLang="zh-CN" sz="3000" baseline="2000" dirty="0" smtClean="0">
                <a:solidFill>
                  <a:schemeClr val="accent2"/>
                </a:solidFill>
              </a:rPr>
              <a:t>=1;i&lt;</a:t>
            </a:r>
            <a:r>
              <a:rPr lang="en-US" altLang="zh-CN" sz="3000" baseline="2000" dirty="0" err="1" smtClean="0">
                <a:solidFill>
                  <a:schemeClr val="accent2"/>
                </a:solidFill>
              </a:rPr>
              <a:t>k;i</a:t>
            </a:r>
            <a:r>
              <a:rPr lang="en-US" altLang="zh-CN" sz="3000" baseline="2000" dirty="0">
                <a:solidFill>
                  <a:schemeClr val="accent2"/>
                </a:solidFill>
              </a:rPr>
              <a:t>++){       </a:t>
            </a:r>
            <a:r>
              <a:rPr lang="en-US" altLang="zh-CN" sz="2800" baseline="2000" dirty="0">
                <a:solidFill>
                  <a:schemeClr val="accent2"/>
                </a:solidFill>
              </a:rPr>
              <a:t>/*  </a:t>
            </a:r>
            <a:r>
              <a:rPr lang="zh-CN" altLang="en-US" sz="2800" baseline="2000" dirty="0">
                <a:solidFill>
                  <a:schemeClr val="accent2"/>
                </a:solidFill>
                <a:ea typeface="幼圆" pitchFamily="49" charset="-122"/>
              </a:rPr>
              <a:t>循环结束时</a:t>
            </a:r>
            <a:r>
              <a:rPr lang="zh-CN" altLang="en-US" sz="2800" baseline="2000" dirty="0">
                <a:solidFill>
                  <a:schemeClr val="accent2"/>
                </a:solidFill>
              </a:rPr>
              <a:t>，</a:t>
            </a:r>
            <a:r>
              <a:rPr lang="en-US" altLang="zh-CN" sz="2800" baseline="2000" dirty="0">
                <a:solidFill>
                  <a:schemeClr val="accent2"/>
                </a:solidFill>
              </a:rPr>
              <a:t>p</a:t>
            </a:r>
            <a:r>
              <a:rPr lang="zh-CN" altLang="en-US" sz="2800" baseline="2000" dirty="0">
                <a:solidFill>
                  <a:schemeClr val="accent2"/>
                </a:solidFill>
                <a:ea typeface="幼圆" pitchFamily="49" charset="-122"/>
              </a:rPr>
              <a:t>指向链表的第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en-US" altLang="zh-CN" sz="2800" baseline="2000" dirty="0">
                <a:solidFill>
                  <a:schemeClr val="accent2"/>
                </a:solidFill>
              </a:rPr>
              <a:t>  */</a:t>
            </a:r>
          </a:p>
          <a:p>
            <a:pPr>
              <a:lnSpc>
                <a:spcPct val="85000"/>
              </a:lnSpc>
              <a:spcBef>
                <a:spcPct val="0"/>
              </a:spcBef>
            </a:pPr>
            <a:r>
              <a:rPr lang="en-US" altLang="zh-CN" sz="3000" baseline="2000" dirty="0">
                <a:solidFill>
                  <a:schemeClr val="accent2"/>
                </a:solidFill>
              </a:rPr>
              <a:t>      p=p</a:t>
            </a:r>
            <a:r>
              <a:rPr lang="en-US" altLang="zh-CN" sz="3000" baseline="2000" dirty="0">
                <a:solidFill>
                  <a:schemeClr val="accent2"/>
                </a:solidFill>
                <a:latin typeface="宋体" charset="-122"/>
                <a:ea typeface="宋体" charset="-122"/>
              </a:rPr>
              <a:t>-</a:t>
            </a:r>
            <a:r>
              <a:rPr lang="en-US" altLang="zh-CN" sz="3000" baseline="2000" dirty="0">
                <a:solidFill>
                  <a:schemeClr val="accent2"/>
                </a:solidFill>
              </a:rPr>
              <a:t>&gt;link;</a:t>
            </a:r>
          </a:p>
          <a:p>
            <a:pPr>
              <a:lnSpc>
                <a:spcPct val="85000"/>
              </a:lnSpc>
              <a:spcBef>
                <a:spcPct val="0"/>
              </a:spcBef>
            </a:pPr>
            <a:r>
              <a:rPr lang="en-US" altLang="zh-CN" sz="3000" baseline="2000" dirty="0">
                <a:solidFill>
                  <a:schemeClr val="accent2"/>
                </a:solidFill>
              </a:rPr>
              <a:t>      if(p==NULL){</a:t>
            </a:r>
          </a:p>
          <a:p>
            <a:pPr>
              <a:lnSpc>
                <a:spcPct val="85000"/>
              </a:lnSpc>
              <a:spcBef>
                <a:spcPct val="0"/>
              </a:spcBef>
            </a:pPr>
            <a:r>
              <a:rPr lang="en-US" altLang="zh-CN" sz="3000" baseline="2000" dirty="0">
                <a:solidFill>
                  <a:schemeClr val="accent2"/>
                </a:solidFill>
              </a:rPr>
              <a:t>            </a:t>
            </a:r>
            <a:r>
              <a:rPr lang="en-US" altLang="zh-CN" sz="3000" baseline="2000" dirty="0" err="1">
                <a:solidFill>
                  <a:schemeClr val="accent2"/>
                </a:solidFill>
              </a:rPr>
              <a:t>printf</a:t>
            </a:r>
            <a:r>
              <a:rPr lang="en-US" altLang="zh-CN" sz="3000" baseline="2000" dirty="0">
                <a:solidFill>
                  <a:schemeClr val="accent2"/>
                </a:solidFill>
              </a:rPr>
              <a:t>("</a:t>
            </a:r>
            <a:r>
              <a:rPr lang="zh-CN" altLang="en-US" sz="2800" baseline="2000" dirty="0">
                <a:solidFill>
                  <a:schemeClr val="accent2"/>
                </a:solidFill>
                <a:ea typeface="幼圆" pitchFamily="49" charset="-122"/>
              </a:rPr>
              <a:t>链表中不存在倒数第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zh-CN" altLang="en-US" sz="3000" baseline="2000" dirty="0">
                <a:solidFill>
                  <a:schemeClr val="accent2"/>
                </a:solidFill>
              </a:rPr>
              <a:t>！</a:t>
            </a:r>
            <a:r>
              <a:rPr lang="en-US" altLang="zh-CN" sz="3000" baseline="2000" dirty="0">
                <a:solidFill>
                  <a:schemeClr val="accent2"/>
                </a:solidFill>
              </a:rPr>
              <a:t>")</a:t>
            </a:r>
          </a:p>
          <a:p>
            <a:pPr>
              <a:lnSpc>
                <a:spcPct val="85000"/>
              </a:lnSpc>
              <a:spcBef>
                <a:spcPct val="0"/>
              </a:spcBef>
            </a:pPr>
            <a:r>
              <a:rPr lang="en-US" altLang="zh-CN" sz="3000" baseline="2000" dirty="0">
                <a:solidFill>
                  <a:schemeClr val="accent2"/>
                </a:solidFill>
              </a:rPr>
              <a:t>            return NULL;</a:t>
            </a:r>
          </a:p>
          <a:p>
            <a:pPr>
              <a:lnSpc>
                <a:spcPct val="85000"/>
              </a:lnSpc>
              <a:spcBef>
                <a:spcPct val="0"/>
              </a:spcBef>
            </a:pPr>
            <a:r>
              <a:rPr lang="en-US" altLang="zh-CN" sz="3000" baseline="2000" dirty="0">
                <a:solidFill>
                  <a:schemeClr val="accent2"/>
                </a:solidFill>
              </a:rPr>
              <a:t>      }</a:t>
            </a:r>
          </a:p>
          <a:p>
            <a:pPr>
              <a:lnSpc>
                <a:spcPct val="85000"/>
              </a:lnSpc>
              <a:spcBef>
                <a:spcPct val="0"/>
              </a:spcBef>
            </a:pPr>
            <a:r>
              <a:rPr lang="en-US" altLang="zh-CN" sz="3000" baseline="2000" dirty="0">
                <a:solidFill>
                  <a:schemeClr val="accent2"/>
                </a:solidFill>
              </a:rPr>
              <a:t>}</a:t>
            </a:r>
          </a:p>
        </p:txBody>
      </p:sp>
      <p:sp>
        <p:nvSpPr>
          <p:cNvPr id="571397" name="Rectangle 5"/>
          <p:cNvSpPr>
            <a:spLocks noChangeArrowheads="1"/>
          </p:cNvSpPr>
          <p:nvPr/>
        </p:nvSpPr>
        <p:spPr bwMode="auto">
          <a:xfrm>
            <a:off x="1330325" y="4103688"/>
            <a:ext cx="7813675" cy="1531188"/>
          </a:xfrm>
          <a:prstGeom prst="rect">
            <a:avLst/>
          </a:prstGeom>
          <a:noFill/>
          <a:ln w="9525">
            <a:noFill/>
            <a:miter lim="800000"/>
            <a:headEnd/>
            <a:tailEnd/>
          </a:ln>
          <a:effectLst/>
        </p:spPr>
        <p:txBody>
          <a:bodyPr wrap="square">
            <a:spAutoFit/>
          </a:bodyPr>
          <a:lstStyle/>
          <a:p>
            <a:pPr>
              <a:lnSpc>
                <a:spcPct val="85000"/>
              </a:lnSpc>
              <a:spcBef>
                <a:spcPct val="0"/>
              </a:spcBef>
            </a:pPr>
            <a:r>
              <a:rPr lang="en-US" altLang="zh-CN" sz="3000" baseline="2000" dirty="0">
                <a:solidFill>
                  <a:srgbClr val="000099"/>
                </a:solidFill>
              </a:rPr>
              <a:t>q=list;</a:t>
            </a:r>
          </a:p>
          <a:p>
            <a:pPr>
              <a:lnSpc>
                <a:spcPct val="85000"/>
              </a:lnSpc>
              <a:spcBef>
                <a:spcPct val="0"/>
              </a:spcBef>
            </a:pPr>
            <a:r>
              <a:rPr lang="en-US" altLang="zh-CN" sz="3000" baseline="2000" dirty="0">
                <a:solidFill>
                  <a:srgbClr val="000099"/>
                </a:solidFill>
              </a:rPr>
              <a:t>while(p</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&gt;link!=NULL){</a:t>
            </a:r>
          </a:p>
          <a:p>
            <a:pPr>
              <a:lnSpc>
                <a:spcPct val="85000"/>
              </a:lnSpc>
              <a:spcBef>
                <a:spcPct val="0"/>
              </a:spcBef>
            </a:pPr>
            <a:r>
              <a:rPr lang="en-US" altLang="zh-CN" sz="3000" baseline="2000" dirty="0">
                <a:solidFill>
                  <a:srgbClr val="000099"/>
                </a:solidFill>
              </a:rPr>
              <a:t>      p=p</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a:t>
            </a:r>
          </a:p>
          <a:p>
            <a:pPr>
              <a:lnSpc>
                <a:spcPct val="85000"/>
              </a:lnSpc>
              <a:spcBef>
                <a:spcPct val="0"/>
              </a:spcBef>
            </a:pPr>
            <a:r>
              <a:rPr lang="en-US" altLang="zh-CN" sz="3000" baseline="2000" dirty="0">
                <a:solidFill>
                  <a:srgbClr val="000099"/>
                </a:solidFill>
              </a:rPr>
              <a:t>      q=q</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a:t>
            </a:r>
          </a:p>
          <a:p>
            <a:pPr>
              <a:lnSpc>
                <a:spcPct val="85000"/>
              </a:lnSpc>
              <a:spcBef>
                <a:spcPct val="0"/>
              </a:spcBef>
            </a:pPr>
            <a:r>
              <a:rPr lang="en-US" altLang="zh-CN" sz="3000" baseline="2000" dirty="0">
                <a:solidFill>
                  <a:srgbClr val="000099"/>
                </a:solidFill>
              </a:rPr>
              <a:t>} </a:t>
            </a:r>
            <a:r>
              <a:rPr lang="en-US" altLang="zh-CN" sz="3000" dirty="0">
                <a:solidFill>
                  <a:srgbClr val="000099"/>
                </a:solidFill>
              </a:rPr>
              <a:t>  </a:t>
            </a:r>
            <a:r>
              <a:rPr lang="en-US" altLang="zh-CN" sz="2600" dirty="0">
                <a:solidFill>
                  <a:srgbClr val="000099"/>
                </a:solidFill>
              </a:rPr>
              <a:t>         </a:t>
            </a:r>
            <a:r>
              <a:rPr lang="en-US" altLang="zh-CN" sz="2800" dirty="0">
                <a:solidFill>
                  <a:srgbClr val="000099"/>
                </a:solidFill>
              </a:rPr>
              <a:t>         </a:t>
            </a:r>
            <a:r>
              <a:rPr lang="en-US" altLang="zh-CN" sz="2000" dirty="0">
                <a:solidFill>
                  <a:srgbClr val="000099"/>
                </a:solidFill>
              </a:rPr>
              <a:t>/*  p</a:t>
            </a:r>
            <a:r>
              <a:rPr lang="zh-CN" altLang="en-US" sz="2000" dirty="0">
                <a:solidFill>
                  <a:srgbClr val="000099"/>
                </a:solidFill>
                <a:ea typeface="幼圆" pitchFamily="49" charset="-122"/>
              </a:rPr>
              <a:t>指向链表最后那个结点</a:t>
            </a:r>
            <a:r>
              <a:rPr lang="zh-CN" altLang="en-US" sz="2000" dirty="0">
                <a:solidFill>
                  <a:srgbClr val="000099"/>
                </a:solidFill>
              </a:rPr>
              <a:t>，</a:t>
            </a:r>
            <a:r>
              <a:rPr lang="en-US" altLang="zh-CN" sz="2000" dirty="0">
                <a:solidFill>
                  <a:srgbClr val="000099"/>
                </a:solidFill>
              </a:rPr>
              <a:t>q</a:t>
            </a:r>
            <a:r>
              <a:rPr lang="zh-CN" altLang="en-US" sz="2000" dirty="0">
                <a:solidFill>
                  <a:srgbClr val="000099"/>
                </a:solidFill>
                <a:ea typeface="幼圆" pitchFamily="49" charset="-122"/>
              </a:rPr>
              <a:t>指向倒数第</a:t>
            </a:r>
            <a:r>
              <a:rPr lang="en-US" altLang="zh-CN" sz="2000" dirty="0">
                <a:solidFill>
                  <a:srgbClr val="000099"/>
                </a:solidFill>
              </a:rPr>
              <a:t>k</a:t>
            </a:r>
            <a:r>
              <a:rPr lang="zh-CN" altLang="en-US" sz="2000" dirty="0">
                <a:solidFill>
                  <a:srgbClr val="000099"/>
                </a:solidFill>
                <a:ea typeface="幼圆" pitchFamily="49" charset="-122"/>
              </a:rPr>
              <a:t>个结点</a:t>
            </a:r>
            <a:r>
              <a:rPr lang="zh-CN" altLang="en-US" sz="2000" dirty="0">
                <a:solidFill>
                  <a:srgbClr val="000099"/>
                </a:solidFill>
              </a:rPr>
              <a:t> *</a:t>
            </a:r>
            <a:r>
              <a:rPr lang="en-US" altLang="zh-CN" sz="2000" dirty="0">
                <a:solidFill>
                  <a:srgbClr val="000099"/>
                </a:solidFill>
              </a:rPr>
              <a:t>/</a:t>
            </a:r>
            <a:endParaRPr lang="zh-CN" altLang="en-US" sz="2800" dirty="0">
              <a:solidFill>
                <a:srgbClr val="000099"/>
              </a:solidFill>
            </a:endParaRPr>
          </a:p>
        </p:txBody>
      </p:sp>
      <p:sp>
        <p:nvSpPr>
          <p:cNvPr id="571399" name="Rectangle 7"/>
          <p:cNvSpPr>
            <a:spLocks noChangeArrowheads="1"/>
          </p:cNvSpPr>
          <p:nvPr/>
        </p:nvSpPr>
        <p:spPr bwMode="auto">
          <a:xfrm>
            <a:off x="1475656" y="5965448"/>
            <a:ext cx="8101013" cy="892552"/>
          </a:xfrm>
          <a:prstGeom prst="rect">
            <a:avLst/>
          </a:prstGeom>
          <a:noFill/>
          <a:ln w="9525">
            <a:noFill/>
            <a:miter lim="800000"/>
            <a:headEnd/>
            <a:tailEnd/>
          </a:ln>
          <a:effectLst/>
        </p:spPr>
        <p:txBody>
          <a:bodyPr wrap="square">
            <a:spAutoFit/>
          </a:bodyPr>
          <a:lstStyle/>
          <a:p>
            <a:r>
              <a:rPr lang="en-US" altLang="zh-CN" sz="2400" dirty="0">
                <a:solidFill>
                  <a:srgbClr val="FF0000"/>
                </a:solidFill>
              </a:rPr>
              <a:t>return q;      </a:t>
            </a:r>
            <a:r>
              <a:rPr lang="en-US" altLang="zh-CN" sz="2000" dirty="0">
                <a:solidFill>
                  <a:srgbClr val="FF0000"/>
                </a:solidFill>
              </a:rPr>
              <a:t>/*  </a:t>
            </a:r>
            <a:r>
              <a:rPr lang="zh-CN" altLang="en-US" sz="2000" dirty="0">
                <a:solidFill>
                  <a:srgbClr val="FF0000"/>
                </a:solidFill>
                <a:ea typeface="幼圆" pitchFamily="49" charset="-122"/>
              </a:rPr>
              <a:t>给出链表倒数第</a:t>
            </a:r>
            <a:r>
              <a:rPr lang="en-US" altLang="zh-CN" sz="2000" dirty="0">
                <a:solidFill>
                  <a:srgbClr val="FF0000"/>
                </a:solidFill>
              </a:rPr>
              <a:t>k</a:t>
            </a:r>
            <a:r>
              <a:rPr lang="zh-CN" altLang="en-US" sz="2000" dirty="0">
                <a:solidFill>
                  <a:srgbClr val="FF0000"/>
                </a:solidFill>
                <a:ea typeface="幼圆" pitchFamily="49" charset="-122"/>
              </a:rPr>
              <a:t>个结点</a:t>
            </a:r>
            <a:r>
              <a:rPr lang="en-US" altLang="zh-CN" sz="2000" dirty="0">
                <a:solidFill>
                  <a:srgbClr val="FF0000"/>
                </a:solidFill>
              </a:rPr>
              <a:t>(q</a:t>
            </a:r>
            <a:r>
              <a:rPr lang="zh-CN" altLang="en-US" sz="2000" dirty="0">
                <a:solidFill>
                  <a:srgbClr val="FF0000"/>
                </a:solidFill>
                <a:latin typeface="幼圆" pitchFamily="49" charset="-122"/>
                <a:ea typeface="幼圆" pitchFamily="49" charset="-122"/>
              </a:rPr>
              <a:t>指向的那个结点</a:t>
            </a:r>
            <a:r>
              <a:rPr lang="en-US" altLang="zh-CN" sz="2000" dirty="0">
                <a:solidFill>
                  <a:srgbClr val="FF0000"/>
                </a:solidFill>
                <a:latin typeface="幼圆" pitchFamily="49" charset="-122"/>
                <a:ea typeface="幼圆" pitchFamily="49" charset="-122"/>
              </a:rPr>
              <a:t>)</a:t>
            </a:r>
            <a:r>
              <a:rPr lang="zh-CN" altLang="en-US" sz="2000" dirty="0">
                <a:solidFill>
                  <a:srgbClr val="FF0000"/>
                </a:solidFill>
                <a:latin typeface="幼圆" pitchFamily="49" charset="-122"/>
                <a:ea typeface="幼圆" pitchFamily="49" charset="-122"/>
              </a:rPr>
              <a:t>的地址</a:t>
            </a:r>
            <a:r>
              <a:rPr lang="zh-CN" altLang="en-US" sz="2000" dirty="0">
                <a:solidFill>
                  <a:srgbClr val="FF0000"/>
                </a:solidFill>
              </a:rPr>
              <a:t> *</a:t>
            </a:r>
            <a:r>
              <a:rPr lang="en-US" altLang="zh-CN" sz="2000" dirty="0">
                <a:solidFill>
                  <a:srgbClr val="FF0000"/>
                </a:solidFill>
              </a:rPr>
              <a:t>/</a:t>
            </a:r>
            <a:r>
              <a:rPr lang="en-US" altLang="zh-CN" sz="2800" dirty="0">
                <a:solidFill>
                  <a:srgbClr val="FF0000"/>
                </a:solidFill>
              </a:rPr>
              <a:t/>
            </a:r>
            <a:br>
              <a:rPr lang="en-US" altLang="zh-CN" sz="2800" dirty="0">
                <a:solidFill>
                  <a:srgbClr val="FF0000"/>
                </a:solidFill>
              </a:rPr>
            </a:br>
            <a:endParaRPr lang="zh-CN" altLang="en-US" sz="2800" dirty="0">
              <a:solidFill>
                <a:srgbClr val="FF0000"/>
              </a:solidFill>
            </a:endParaRPr>
          </a:p>
        </p:txBody>
      </p:sp>
      <p:sp>
        <p:nvSpPr>
          <p:cNvPr id="571400" name="Rectangle 8"/>
          <p:cNvSpPr>
            <a:spLocks noChangeArrowheads="1"/>
          </p:cNvSpPr>
          <p:nvPr/>
        </p:nvSpPr>
        <p:spPr bwMode="auto">
          <a:xfrm>
            <a:off x="863600" y="620688"/>
            <a:ext cx="8280400" cy="5586145"/>
          </a:xfrm>
          <a:prstGeom prst="rect">
            <a:avLst/>
          </a:prstGeom>
          <a:noFill/>
          <a:ln w="9525">
            <a:noFill/>
            <a:miter lim="800000"/>
            <a:headEnd/>
            <a:tailEnd/>
          </a:ln>
          <a:effectLst/>
        </p:spPr>
        <p:txBody>
          <a:bodyPr anchor="ctr">
            <a:spAutoFit/>
          </a:bodyPr>
          <a:lstStyle/>
          <a:p>
            <a:pPr indent="114300">
              <a:lnSpc>
                <a:spcPct val="85000"/>
              </a:lnSpc>
              <a:spcBef>
                <a:spcPct val="0"/>
              </a:spcBef>
            </a:pPr>
            <a:r>
              <a:rPr lang="en-US" altLang="zh-CN" sz="3000" baseline="2000" dirty="0" err="1" smtClean="0">
                <a:solidFill>
                  <a:srgbClr val="000099"/>
                </a:solidFill>
              </a:rPr>
              <a:t>Nodeptr</a:t>
            </a:r>
            <a:r>
              <a:rPr lang="en-US" altLang="zh-CN" sz="3000" baseline="2000" dirty="0" smtClean="0">
                <a:solidFill>
                  <a:srgbClr val="000099"/>
                </a:solidFill>
              </a:rPr>
              <a:t> </a:t>
            </a:r>
            <a:r>
              <a:rPr lang="en-US" altLang="zh-CN" sz="3000" baseline="2000" dirty="0" err="1" smtClean="0">
                <a:solidFill>
                  <a:srgbClr val="000099"/>
                </a:solidFill>
              </a:rPr>
              <a:t>searchNode</a:t>
            </a:r>
            <a:r>
              <a:rPr lang="en-US" altLang="zh-CN" sz="3000" baseline="2000" dirty="0" smtClean="0">
                <a:solidFill>
                  <a:srgbClr val="000099"/>
                </a:solidFill>
              </a:rPr>
              <a:t>(</a:t>
            </a:r>
            <a:r>
              <a:rPr lang="en-US" altLang="zh-CN" sz="3000" baseline="2000" dirty="0" err="1" smtClean="0">
                <a:solidFill>
                  <a:srgbClr val="000099"/>
                </a:solidFill>
              </a:rPr>
              <a:t>Nodeptr</a:t>
            </a:r>
            <a:r>
              <a:rPr lang="en-US" altLang="zh-CN" sz="3000" baseline="2000" dirty="0" smtClean="0">
                <a:solidFill>
                  <a:srgbClr val="000099"/>
                </a:solidFill>
              </a:rPr>
              <a:t> </a:t>
            </a:r>
            <a:r>
              <a:rPr lang="en-US" altLang="zh-CN" sz="3000" baseline="2000" dirty="0" err="1">
                <a:solidFill>
                  <a:srgbClr val="000099"/>
                </a:solidFill>
              </a:rPr>
              <a:t>list,int</a:t>
            </a:r>
            <a:r>
              <a:rPr lang="en-US" altLang="zh-CN" sz="3000" baseline="2000" dirty="0">
                <a:solidFill>
                  <a:srgbClr val="000099"/>
                </a:solidFill>
              </a:rPr>
              <a:t> k)</a:t>
            </a: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r>
              <a:rPr lang="en-US" altLang="zh-CN" sz="3000" baseline="2000" dirty="0">
                <a:solidFill>
                  <a:srgbClr val="000099"/>
                </a:solidFill>
              </a:rPr>
              <a:t>     </a:t>
            </a:r>
            <a:r>
              <a:rPr lang="en-US" altLang="zh-CN" sz="3000" baseline="2000" dirty="0" err="1" smtClean="0">
                <a:solidFill>
                  <a:srgbClr val="000099"/>
                </a:solidFill>
              </a:rPr>
              <a:t>Nodeptr</a:t>
            </a:r>
            <a:r>
              <a:rPr lang="en-US" altLang="zh-CN" sz="3000" baseline="2000" dirty="0" smtClean="0">
                <a:solidFill>
                  <a:srgbClr val="000099"/>
                </a:solidFill>
              </a:rPr>
              <a:t> </a:t>
            </a:r>
            <a:r>
              <a:rPr lang="en-US" altLang="zh-CN" sz="3000" baseline="2000" dirty="0" err="1">
                <a:solidFill>
                  <a:srgbClr val="000099"/>
                </a:solidFill>
              </a:rPr>
              <a:t>p,q</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int</a:t>
            </a:r>
            <a:r>
              <a:rPr lang="en-US" altLang="zh-CN" sz="3000" baseline="2000" dirty="0">
                <a:solidFill>
                  <a:srgbClr val="000099"/>
                </a:solidFill>
              </a:rPr>
              <a:t> </a:t>
            </a:r>
            <a:r>
              <a:rPr lang="en-US" altLang="zh-CN" sz="3000" baseline="2000" dirty="0" err="1">
                <a:solidFill>
                  <a:srgbClr val="000099"/>
                </a:solidFill>
              </a:rPr>
              <a:t>i</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if(list!=NULL &amp;&amp; k&gt;0){</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r>
              <a:rPr lang="en-US" altLang="zh-CN" sz="3000" baseline="2000" dirty="0">
                <a:solidFill>
                  <a:srgbClr val="000099"/>
                </a:solidFill>
              </a:rPr>
              <a:t>}</a:t>
            </a:r>
          </a:p>
        </p:txBody>
      </p:sp>
      <p:grpSp>
        <p:nvGrpSpPr>
          <p:cNvPr id="2" name="Group 9"/>
          <p:cNvGrpSpPr>
            <a:grpSpLocks/>
          </p:cNvGrpSpPr>
          <p:nvPr/>
        </p:nvGrpSpPr>
        <p:grpSpPr bwMode="auto">
          <a:xfrm>
            <a:off x="6659563" y="706438"/>
            <a:ext cx="1779587" cy="973137"/>
            <a:chOff x="392" y="169"/>
            <a:chExt cx="1121" cy="613"/>
          </a:xfrm>
        </p:grpSpPr>
        <p:sp>
          <p:nvSpPr>
            <p:cNvPr id="27655" name="AutoShape 10"/>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7656" name="Rectangle 11"/>
            <p:cNvSpPr>
              <a:spLocks noChangeArrowheads="1"/>
            </p:cNvSpPr>
            <p:nvPr/>
          </p:nvSpPr>
          <p:spPr bwMode="auto">
            <a:xfrm>
              <a:off x="392" y="223"/>
              <a:ext cx="1108" cy="40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3600" i="1" baseline="0">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1397"/>
                                        </p:tgtEl>
                                        <p:attrNameLst>
                                          <p:attrName>style.visibility</p:attrName>
                                        </p:attrNameLst>
                                      </p:cBhvr>
                                      <p:to>
                                        <p:strVal val="visible"/>
                                      </p:to>
                                    </p:set>
                                    <p:animEffect transition="in" filter="wipe(right)">
                                      <p:cBhvr>
                                        <p:cTn id="12" dur="500"/>
                                        <p:tgtEl>
                                          <p:spTgt spid="571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9"/>
                                        </p:tgtEl>
                                        <p:attrNameLst>
                                          <p:attrName>style.visibility</p:attrName>
                                        </p:attrNameLst>
                                      </p:cBhvr>
                                      <p:to>
                                        <p:strVal val="visible"/>
                                      </p:to>
                                    </p:set>
                                    <p:animEffect transition="in" filter="dissolve">
                                      <p:cBhvr>
                                        <p:cTn id="17" dur="500"/>
                                        <p:tgtEl>
                                          <p:spTgt spid="571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1400"/>
                                        </p:tgtEl>
                                        <p:attrNameLst>
                                          <p:attrName>style.visibility</p:attrName>
                                        </p:attrNameLst>
                                      </p:cBhvr>
                                      <p:to>
                                        <p:strVal val="visible"/>
                                      </p:to>
                                    </p:set>
                                    <p:animEffect transition="in" filter="wipe(up)">
                                      <p:cBhvr>
                                        <p:cTn id="22" dur="500"/>
                                        <p:tgtEl>
                                          <p:spTgt spid="571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p:bldP spid="571397" grpId="0"/>
      <p:bldP spid="571399" grpId="0"/>
      <p:bldP spid="5714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593850" y="16287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0099"/>
                </a:solidFill>
              </a:rPr>
              <a:t>    </a:t>
            </a:r>
            <a:r>
              <a:rPr lang="en-US" altLang="zh-CN" sz="3200" baseline="0">
                <a:solidFill>
                  <a:srgbClr val="000099"/>
                </a:solidFill>
              </a:rPr>
              <a:t>A=( a</a:t>
            </a:r>
            <a:r>
              <a:rPr lang="en-US" altLang="zh-CN" sz="3200" baseline="-25000">
                <a:solidFill>
                  <a:srgbClr val="000099"/>
                </a:solidFill>
              </a:rPr>
              <a:t>1</a:t>
            </a:r>
            <a:r>
              <a:rPr lang="en-US" altLang="zh-CN" sz="3200" baseline="0">
                <a:solidFill>
                  <a:srgbClr val="000099"/>
                </a:solidFill>
              </a:rPr>
              <a:t>，a</a:t>
            </a:r>
            <a:r>
              <a:rPr lang="en-US" altLang="zh-CN" sz="3200" baseline="-25000">
                <a:solidFill>
                  <a:srgbClr val="000099"/>
                </a:solidFill>
              </a:rPr>
              <a:t>2</a:t>
            </a:r>
            <a:r>
              <a:rPr lang="en-US" altLang="zh-CN" sz="3200" baseline="0">
                <a:solidFill>
                  <a:srgbClr val="000099"/>
                </a:solidFill>
              </a:rPr>
              <a:t>，a</a:t>
            </a:r>
            <a:r>
              <a:rPr lang="en-US" altLang="zh-CN" sz="3200" baseline="-25000">
                <a:solidFill>
                  <a:srgbClr val="000099"/>
                </a:solidFill>
              </a:rPr>
              <a:t>3</a:t>
            </a:r>
            <a:r>
              <a:rPr lang="en-US" altLang="zh-CN" sz="3200" baseline="0">
                <a:solidFill>
                  <a:srgbClr val="000099"/>
                </a:solidFill>
              </a:rPr>
              <a:t>， ... ... ,  a</a:t>
            </a:r>
            <a:r>
              <a:rPr lang="en-US" altLang="zh-CN" sz="3200" baseline="-25000">
                <a:solidFill>
                  <a:srgbClr val="000099"/>
                </a:solidFill>
              </a:rPr>
              <a:t>n </a:t>
            </a:r>
            <a:r>
              <a:rPr lang="en-US" altLang="zh-CN" sz="3200" baseline="0">
                <a:solidFill>
                  <a:srgbClr val="000099"/>
                </a:solidFill>
              </a:rPr>
              <a:t>)</a:t>
            </a:r>
            <a:endParaRPr lang="zh-CN" altLang="en-US" sz="3200" baseline="0">
              <a:solidFill>
                <a:srgbClr val="000099"/>
              </a:solidFill>
            </a:endParaRPr>
          </a:p>
        </p:txBody>
      </p:sp>
      <p:sp>
        <p:nvSpPr>
          <p:cNvPr id="51203" name="Text Box 3"/>
          <p:cNvSpPr txBox="1">
            <a:spLocks noChangeArrowheads="1"/>
          </p:cNvSpPr>
          <p:nvPr/>
        </p:nvSpPr>
        <p:spPr bwMode="auto">
          <a:xfrm rot="-286150">
            <a:off x="329509" y="221584"/>
            <a:ext cx="5065713" cy="671512"/>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fontAlgn="base">
              <a:spcBef>
                <a:spcPct val="0"/>
              </a:spcBef>
            </a:pPr>
            <a:r>
              <a:rPr lang="zh-CN" altLang="en-US" sz="3800" i="1" baseline="0">
                <a:solidFill>
                  <a:srgbClr val="FF3300"/>
                </a:solidFill>
                <a:ea typeface="黑体" pitchFamily="2" charset="-122"/>
              </a:rPr>
              <a:t>几个线性表的例子</a:t>
            </a:r>
          </a:p>
        </p:txBody>
      </p:sp>
      <p:grpSp>
        <p:nvGrpSpPr>
          <p:cNvPr id="2" name="Group 4"/>
          <p:cNvGrpSpPr>
            <a:grpSpLocks/>
          </p:cNvGrpSpPr>
          <p:nvPr/>
        </p:nvGrpSpPr>
        <p:grpSpPr bwMode="auto">
          <a:xfrm>
            <a:off x="814388" y="2955925"/>
            <a:ext cx="7219950" cy="549275"/>
            <a:chOff x="348" y="1862"/>
            <a:chExt cx="4548" cy="346"/>
          </a:xfrm>
        </p:grpSpPr>
        <p:sp>
          <p:nvSpPr>
            <p:cNvPr id="51218" name="Text Box 5"/>
            <p:cNvSpPr txBox="1">
              <a:spLocks noChangeArrowheads="1"/>
            </p:cNvSpPr>
            <p:nvPr/>
          </p:nvSpPr>
          <p:spPr bwMode="auto">
            <a:xfrm>
              <a:off x="576" y="1872"/>
              <a:ext cx="4320"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800" b="0" baseline="0">
                  <a:solidFill>
                    <a:schemeClr val="bg1"/>
                  </a:solidFill>
                  <a:latin typeface="幼圆" pitchFamily="49" charset="-122"/>
                  <a:ea typeface="幼圆" pitchFamily="49" charset="-122"/>
                </a:rPr>
                <a:t> </a:t>
              </a:r>
              <a:r>
                <a:rPr lang="zh-CN" altLang="en-US" sz="2800" baseline="0">
                  <a:solidFill>
                    <a:srgbClr val="002C84"/>
                  </a:solidFill>
                  <a:latin typeface="幼圆" pitchFamily="49" charset="-122"/>
                  <a:ea typeface="幼圆" pitchFamily="49" charset="-122"/>
                </a:rPr>
                <a:t>数列</a:t>
              </a:r>
              <a:r>
                <a:rPr lang="zh-CN" altLang="en-US" sz="2800" baseline="0">
                  <a:solidFill>
                    <a:srgbClr val="002C84"/>
                  </a:solidFill>
                </a:rPr>
                <a:t>：  </a:t>
              </a:r>
              <a:r>
                <a:rPr lang="zh-CN" altLang="zh-CN" sz="2800" baseline="0">
                  <a:solidFill>
                    <a:srgbClr val="002C84"/>
                  </a:solidFill>
                </a:rPr>
                <a:t>  ( 25， 12， 78， 34， 100， 88</a:t>
              </a:r>
              <a:r>
                <a:rPr lang="zh-CN" altLang="en-US" sz="2800" baseline="0">
                  <a:solidFill>
                    <a:srgbClr val="002C84"/>
                  </a:solidFill>
                </a:rPr>
                <a:t> </a:t>
              </a:r>
              <a:r>
                <a:rPr lang="zh-CN" altLang="zh-CN" sz="2800" baseline="0">
                  <a:solidFill>
                    <a:srgbClr val="002C84"/>
                  </a:solidFill>
                </a:rPr>
                <a:t>)</a:t>
              </a:r>
              <a:endParaRPr lang="zh-CN" altLang="en-US" sz="2800" baseline="0">
                <a:solidFill>
                  <a:srgbClr val="002C84"/>
                </a:solidFill>
              </a:endParaRPr>
            </a:p>
          </p:txBody>
        </p:sp>
        <p:grpSp>
          <p:nvGrpSpPr>
            <p:cNvPr id="3" name="Group 6"/>
            <p:cNvGrpSpPr>
              <a:grpSpLocks/>
            </p:cNvGrpSpPr>
            <p:nvPr/>
          </p:nvGrpSpPr>
          <p:grpSpPr bwMode="auto">
            <a:xfrm>
              <a:off x="348" y="1862"/>
              <a:ext cx="288" cy="346"/>
              <a:chOff x="384" y="2986"/>
              <a:chExt cx="288" cy="346"/>
            </a:xfrm>
          </p:grpSpPr>
          <p:sp>
            <p:nvSpPr>
              <p:cNvPr id="51220" name="Oval 7"/>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3119438" y="3276600"/>
            <a:ext cx="51054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a:t>
            </a:r>
            <a:r>
              <a:rPr lang="en-US" altLang="zh-CN" sz="2400" baseline="-25000">
                <a:solidFill>
                  <a:schemeClr val="accent2"/>
                </a:solidFill>
              </a:rPr>
              <a:t>4      </a:t>
            </a:r>
            <a:r>
              <a:rPr lang="en-US" altLang="zh-CN" sz="2400" baseline="0">
                <a:solidFill>
                  <a:schemeClr val="accent2"/>
                </a:solidFill>
              </a:rPr>
              <a:t>    a</a:t>
            </a:r>
            <a:r>
              <a:rPr lang="en-US" altLang="zh-CN" sz="2400" baseline="-25000">
                <a:solidFill>
                  <a:schemeClr val="accent2"/>
                </a:solidFill>
              </a:rPr>
              <a:t>5</a:t>
            </a:r>
            <a:r>
              <a:rPr lang="en-US" altLang="zh-CN" sz="2400" baseline="0">
                <a:solidFill>
                  <a:schemeClr val="accent2"/>
                </a:solidFill>
              </a:rPr>
              <a:t>        a</a:t>
            </a:r>
            <a:r>
              <a:rPr lang="en-US" altLang="zh-CN" sz="2400" baseline="-25000">
                <a:solidFill>
                  <a:schemeClr val="accent2"/>
                </a:solidFill>
              </a:rPr>
              <a:t>6</a:t>
            </a:r>
            <a:endParaRPr lang="zh-CN" altLang="en-US" sz="2400" baseline="0">
              <a:solidFill>
                <a:schemeClr val="accent2"/>
              </a:solidFill>
            </a:endParaRPr>
          </a:p>
        </p:txBody>
      </p:sp>
      <p:grpSp>
        <p:nvGrpSpPr>
          <p:cNvPr id="4" name="Group 32"/>
          <p:cNvGrpSpPr>
            <a:grpSpLocks/>
          </p:cNvGrpSpPr>
          <p:nvPr/>
        </p:nvGrpSpPr>
        <p:grpSpPr bwMode="auto">
          <a:xfrm>
            <a:off x="6991350" y="1828800"/>
            <a:ext cx="1981200" cy="762000"/>
            <a:chOff x="4404" y="1152"/>
            <a:chExt cx="1248" cy="480"/>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1217" name="Rectangle 12"/>
            <p:cNvSpPr>
              <a:spLocks noChangeArrowheads="1"/>
            </p:cNvSpPr>
            <p:nvPr/>
          </p:nvSpPr>
          <p:spPr bwMode="auto">
            <a:xfrm>
              <a:off x="4440" y="1188"/>
              <a:ext cx="1200" cy="396"/>
            </a:xfrm>
            <a:prstGeom prst="rect">
              <a:avLst/>
            </a:prstGeom>
            <a:noFill/>
            <a:ln w="12700" cap="sq">
              <a:noFill/>
              <a:miter lim="800000"/>
              <a:headEnd/>
              <a:tailEnd/>
            </a:ln>
          </p:spPr>
          <p:txBody>
            <a:bodyPr>
              <a:spAutoFit/>
            </a:bodyPr>
            <a:lstStyle/>
            <a:p>
              <a:pPr>
                <a:lnSpc>
                  <a:spcPct val="80000"/>
                </a:lnSpc>
                <a:spcBef>
                  <a:spcPct val="0"/>
                </a:spcBef>
              </a:pPr>
              <a:r>
                <a:rPr lang="zh-CN" altLang="en-US" sz="2200" baseline="0">
                  <a:solidFill>
                    <a:schemeClr val="accent2"/>
                  </a:solidFill>
                  <a:latin typeface="幼圆" pitchFamily="49" charset="-122"/>
                  <a:ea typeface="幼圆" pitchFamily="49" charset="-122"/>
                </a:rPr>
                <a:t>一个数据元素为一个整数</a:t>
              </a:r>
              <a:endParaRPr lang="zh-CN" altLang="en-US" sz="2200">
                <a:solidFill>
                  <a:schemeClr val="accent2"/>
                </a:solidFill>
                <a:ea typeface="黑体" pitchFamily="2" charset="-122"/>
              </a:endParaRPr>
            </a:p>
          </p:txBody>
        </p:sp>
      </p:grpSp>
      <p:grpSp>
        <p:nvGrpSpPr>
          <p:cNvPr id="5" name="Group 13"/>
          <p:cNvGrpSpPr>
            <a:grpSpLocks/>
          </p:cNvGrpSpPr>
          <p:nvPr/>
        </p:nvGrpSpPr>
        <p:grpSpPr bwMode="auto">
          <a:xfrm>
            <a:off x="814388" y="4471988"/>
            <a:ext cx="7181850" cy="557212"/>
            <a:chOff x="336" y="2640"/>
            <a:chExt cx="4524" cy="351"/>
          </a:xfrm>
        </p:grpSpPr>
        <p:grpSp>
          <p:nvGrpSpPr>
            <p:cNvPr id="6" name="Group 14"/>
            <p:cNvGrpSpPr>
              <a:grpSpLocks/>
            </p:cNvGrpSpPr>
            <p:nvPr/>
          </p:nvGrpSpPr>
          <p:grpSpPr bwMode="auto">
            <a:xfrm>
              <a:off x="336" y="2640"/>
              <a:ext cx="288" cy="346"/>
              <a:chOff x="384" y="2986"/>
              <a:chExt cx="288" cy="346"/>
            </a:xfrm>
          </p:grpSpPr>
          <p:sp>
            <p:nvSpPr>
              <p:cNvPr id="51214" name="Oval 1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2800" baseline="0">
                  <a:solidFill>
                    <a:srgbClr val="002C84"/>
                  </a:solidFill>
                  <a:ea typeface="幼圆" pitchFamily="49" charset="-122"/>
                </a:rPr>
                <a:t>字母表</a:t>
              </a:r>
              <a:r>
                <a:rPr lang="zh-CN" altLang="en-US" sz="2800" baseline="0">
                  <a:solidFill>
                    <a:srgbClr val="002C84"/>
                  </a:solidFill>
                </a:rPr>
                <a:t>：</a:t>
              </a:r>
              <a:r>
                <a:rPr lang="zh-CN" altLang="zh-CN" sz="2800" baseline="0">
                  <a:solidFill>
                    <a:srgbClr val="002C84"/>
                  </a:solidFill>
                </a:rPr>
                <a:t>  ( ‘</a:t>
              </a:r>
              <a:r>
                <a:rPr lang="en-US" altLang="zh-CN" sz="2800" baseline="0">
                  <a:solidFill>
                    <a:srgbClr val="002C84"/>
                  </a:solidFill>
                </a:rPr>
                <a:t>A’， ‘B’， ‘C’，</a:t>
              </a:r>
              <a:r>
                <a:rPr lang="en-US" altLang="zh-CN" sz="2800" baseline="0">
                  <a:solidFill>
                    <a:srgbClr val="002C84"/>
                  </a:solidFill>
                  <a:ea typeface="宋体" charset="-122"/>
                  <a:cs typeface="Times New Roman" pitchFamily="18" charset="0"/>
                </a:rPr>
                <a:t>……</a:t>
              </a:r>
              <a:r>
                <a:rPr lang="en-US" altLang="zh-CN" sz="2800" baseline="0">
                  <a:solidFill>
                    <a:srgbClr val="002C84"/>
                  </a:solidFill>
                </a:rPr>
                <a:t>  , ‘Z’ )</a:t>
              </a:r>
              <a:endParaRPr lang="zh-CN" altLang="en-US" sz="2800" baseline="0">
                <a:solidFill>
                  <a:srgbClr val="002C84"/>
                </a:solidFill>
              </a:endParaRPr>
            </a:p>
          </p:txBody>
        </p:sp>
      </p:grpSp>
      <p:sp>
        <p:nvSpPr>
          <p:cNvPr id="290834" name="Text Box 18"/>
          <p:cNvSpPr txBox="1">
            <a:spLocks noChangeArrowheads="1"/>
          </p:cNvSpPr>
          <p:nvPr/>
        </p:nvSpPr>
        <p:spPr bwMode="auto">
          <a:xfrm>
            <a:off x="3290888" y="4895850"/>
            <a:ext cx="49530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t>
            </a:r>
            <a:r>
              <a:rPr lang="en-US" altLang="zh-CN" sz="2400" baseline="0">
                <a:solidFill>
                  <a:schemeClr val="accent2"/>
                </a:solidFill>
                <a:ea typeface="宋体" charset="-122"/>
                <a:cs typeface="Times New Roman" pitchFamily="18" charset="0"/>
              </a:rPr>
              <a:t>… …      </a:t>
            </a:r>
            <a:r>
              <a:rPr lang="en-US" altLang="zh-CN" sz="2400" baseline="0">
                <a:solidFill>
                  <a:schemeClr val="accent2"/>
                </a:solidFill>
              </a:rPr>
              <a:t>a</a:t>
            </a:r>
            <a:r>
              <a:rPr lang="en-US" altLang="zh-CN" sz="2400" baseline="-25000">
                <a:solidFill>
                  <a:schemeClr val="accent2"/>
                </a:solidFill>
              </a:rPr>
              <a:t>26</a:t>
            </a:r>
            <a:endParaRPr lang="zh-CN" altLang="en-US" sz="2400" baseline="-25000">
              <a:solidFill>
                <a:schemeClr val="accent2"/>
              </a:solidFill>
            </a:endParaRPr>
          </a:p>
        </p:txBody>
      </p:sp>
      <p:grpSp>
        <p:nvGrpSpPr>
          <p:cNvPr id="7" name="Group 33"/>
          <p:cNvGrpSpPr>
            <a:grpSpLocks/>
          </p:cNvGrpSpPr>
          <p:nvPr/>
        </p:nvGrpSpPr>
        <p:grpSpPr bwMode="auto">
          <a:xfrm>
            <a:off x="1668463" y="5715000"/>
            <a:ext cx="2255837" cy="838200"/>
            <a:chOff x="934" y="3600"/>
            <a:chExt cx="1202" cy="528"/>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1211" name="Rectangle 21"/>
            <p:cNvSpPr>
              <a:spLocks noChangeArrowheads="1"/>
            </p:cNvSpPr>
            <p:nvPr/>
          </p:nvSpPr>
          <p:spPr bwMode="auto">
            <a:xfrm>
              <a:off x="958" y="3657"/>
              <a:ext cx="1178" cy="416"/>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2636838"/>
            <a:ext cx="3527425" cy="1800225"/>
            <a:chOff x="2064" y="1661"/>
            <a:chExt cx="2222" cy="1134"/>
          </a:xfrm>
        </p:grpSpPr>
        <p:pic>
          <p:nvPicPr>
            <p:cNvPr id="28707"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grpSp>
          <p:nvGrpSpPr>
            <p:cNvPr id="3" name="Group 4"/>
            <p:cNvGrpSpPr>
              <a:grpSpLocks/>
            </p:cNvGrpSpPr>
            <p:nvPr/>
          </p:nvGrpSpPr>
          <p:grpSpPr bwMode="auto">
            <a:xfrm>
              <a:off x="2064" y="1661"/>
              <a:ext cx="1315" cy="907"/>
              <a:chOff x="2245" y="1661"/>
              <a:chExt cx="864" cy="1152"/>
            </a:xfrm>
          </p:grpSpPr>
          <p:sp>
            <p:nvSpPr>
              <p:cNvPr id="28710" name="Rectangle 5"/>
              <p:cNvSpPr>
                <a:spLocks noChangeArrowheads="1"/>
              </p:cNvSpPr>
              <p:nvPr/>
            </p:nvSpPr>
            <p:spPr bwMode="auto">
              <a:xfrm>
                <a:off x="2245" y="1661"/>
                <a:ext cx="864" cy="1152"/>
              </a:xfrm>
              <a:prstGeom prst="rect">
                <a:avLst/>
              </a:prstGeom>
              <a:solidFill>
                <a:srgbClr val="BBBBBB"/>
              </a:solidFill>
              <a:ln w="3175">
                <a:solidFill>
                  <a:srgbClr val="000000"/>
                </a:solidFill>
                <a:miter lim="800000"/>
                <a:headEnd/>
                <a:tailEnd/>
              </a:ln>
              <a:effectLst/>
            </p:spPr>
            <p:txBody>
              <a:bodyPr wrap="none" anchor="ctr">
                <a:spAutoFit/>
              </a:bodyPr>
              <a:lstStyle/>
              <a:p>
                <a:endParaRPr lang="zh-CN" altLang="en-US"/>
              </a:p>
            </p:txBody>
          </p:sp>
          <p:sp>
            <p:nvSpPr>
              <p:cNvPr id="28711" name="Rectangle 6"/>
              <p:cNvSpPr>
                <a:spLocks noChangeArrowheads="1"/>
              </p:cNvSpPr>
              <p:nvPr/>
            </p:nvSpPr>
            <p:spPr bwMode="auto">
              <a:xfrm>
                <a:off x="2271" y="1685"/>
                <a:ext cx="812" cy="1104"/>
              </a:xfrm>
              <a:prstGeom prst="rect">
                <a:avLst/>
              </a:prstGeom>
              <a:solidFill>
                <a:srgbClr val="FFFF99"/>
              </a:solidFill>
              <a:ln w="3175">
                <a:solidFill>
                  <a:srgbClr val="000000"/>
                </a:solidFill>
                <a:miter lim="800000"/>
                <a:headEnd/>
                <a:tailEnd/>
              </a:ln>
              <a:effectLst/>
            </p:spPr>
            <p:txBody>
              <a:bodyPr wrap="none" anchor="ctr">
                <a:spAutoFit/>
              </a:bodyPr>
              <a:lstStyle/>
              <a:p>
                <a:endParaRPr lang="zh-CN" altLang="en-US"/>
              </a:p>
            </p:txBody>
          </p:sp>
          <p:sp>
            <p:nvSpPr>
              <p:cNvPr id="28712" name="Freeform 7"/>
              <p:cNvSpPr>
                <a:spLocks/>
              </p:cNvSpPr>
              <p:nvPr/>
            </p:nvSpPr>
            <p:spPr bwMode="auto">
              <a:xfrm>
                <a:off x="2271" y="1685"/>
                <a:ext cx="813" cy="1105"/>
              </a:xfrm>
              <a:custGeom>
                <a:avLst/>
                <a:gdLst>
                  <a:gd name="T0" fmla="*/ 0 w 813"/>
                  <a:gd name="T1" fmla="*/ 0 h 1105"/>
                  <a:gd name="T2" fmla="*/ 0 w 813"/>
                  <a:gd name="T3" fmla="*/ 1104 h 1105"/>
                  <a:gd name="T4" fmla="*/ 171 w 813"/>
                  <a:gd name="T5" fmla="*/ 1104 h 1105"/>
                  <a:gd name="T6" fmla="*/ 222 w 813"/>
                  <a:gd name="T7" fmla="*/ 1095 h 1105"/>
                  <a:gd name="T8" fmla="*/ 278 w 813"/>
                  <a:gd name="T9" fmla="*/ 1087 h 1105"/>
                  <a:gd name="T10" fmla="*/ 333 w 813"/>
                  <a:gd name="T11" fmla="*/ 1059 h 1105"/>
                  <a:gd name="T12" fmla="*/ 380 w 813"/>
                  <a:gd name="T13" fmla="*/ 1038 h 1105"/>
                  <a:gd name="T14" fmla="*/ 453 w 813"/>
                  <a:gd name="T15" fmla="*/ 973 h 1105"/>
                  <a:gd name="T16" fmla="*/ 483 w 813"/>
                  <a:gd name="T17" fmla="*/ 945 h 1105"/>
                  <a:gd name="T18" fmla="*/ 551 w 813"/>
                  <a:gd name="T19" fmla="*/ 790 h 1105"/>
                  <a:gd name="T20" fmla="*/ 573 w 813"/>
                  <a:gd name="T21" fmla="*/ 815 h 1105"/>
                  <a:gd name="T22" fmla="*/ 611 w 813"/>
                  <a:gd name="T23" fmla="*/ 847 h 1105"/>
                  <a:gd name="T24" fmla="*/ 663 w 813"/>
                  <a:gd name="T25" fmla="*/ 863 h 1105"/>
                  <a:gd name="T26" fmla="*/ 714 w 813"/>
                  <a:gd name="T27" fmla="*/ 863 h 1105"/>
                  <a:gd name="T28" fmla="*/ 765 w 813"/>
                  <a:gd name="T29" fmla="*/ 851 h 1105"/>
                  <a:gd name="T30" fmla="*/ 791 w 813"/>
                  <a:gd name="T31" fmla="*/ 823 h 1105"/>
                  <a:gd name="T32" fmla="*/ 804 w 813"/>
                  <a:gd name="T33" fmla="*/ 782 h 1105"/>
                  <a:gd name="T34" fmla="*/ 812 w 813"/>
                  <a:gd name="T35" fmla="*/ 741 h 1105"/>
                  <a:gd name="T36" fmla="*/ 812 w 813"/>
                  <a:gd name="T37" fmla="*/ 0 h 1105"/>
                  <a:gd name="T38" fmla="*/ 0 w 813"/>
                  <a:gd name="T39" fmla="*/ 0 h 1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3" h="1105">
                    <a:moveTo>
                      <a:pt x="0" y="0"/>
                    </a:moveTo>
                    <a:lnTo>
                      <a:pt x="0" y="1104"/>
                    </a:lnTo>
                    <a:lnTo>
                      <a:pt x="171" y="1104"/>
                    </a:lnTo>
                    <a:lnTo>
                      <a:pt x="222" y="1095"/>
                    </a:lnTo>
                    <a:lnTo>
                      <a:pt x="278" y="1087"/>
                    </a:lnTo>
                    <a:lnTo>
                      <a:pt x="333" y="1059"/>
                    </a:lnTo>
                    <a:lnTo>
                      <a:pt x="380" y="1038"/>
                    </a:lnTo>
                    <a:lnTo>
                      <a:pt x="453" y="973"/>
                    </a:lnTo>
                    <a:lnTo>
                      <a:pt x="483" y="945"/>
                    </a:lnTo>
                    <a:lnTo>
                      <a:pt x="551" y="790"/>
                    </a:lnTo>
                    <a:lnTo>
                      <a:pt x="573" y="815"/>
                    </a:lnTo>
                    <a:lnTo>
                      <a:pt x="611" y="847"/>
                    </a:lnTo>
                    <a:lnTo>
                      <a:pt x="663" y="863"/>
                    </a:lnTo>
                    <a:lnTo>
                      <a:pt x="714" y="863"/>
                    </a:lnTo>
                    <a:lnTo>
                      <a:pt x="765" y="851"/>
                    </a:lnTo>
                    <a:lnTo>
                      <a:pt x="791" y="823"/>
                    </a:lnTo>
                    <a:lnTo>
                      <a:pt x="804" y="782"/>
                    </a:lnTo>
                    <a:lnTo>
                      <a:pt x="812" y="741"/>
                    </a:lnTo>
                    <a:lnTo>
                      <a:pt x="812" y="0"/>
                    </a:lnTo>
                    <a:lnTo>
                      <a:pt x="0" y="0"/>
                    </a:lnTo>
                    <a:close/>
                  </a:path>
                </a:pathLst>
              </a:custGeom>
              <a:solidFill>
                <a:srgbClr val="CCFFFF"/>
              </a:solidFill>
              <a:ln w="9525" cap="flat">
                <a:solidFill>
                  <a:srgbClr val="000000"/>
                </a:solidFill>
                <a:prstDash val="solid"/>
                <a:round/>
                <a:headEnd/>
                <a:tailEnd/>
              </a:ln>
              <a:effectLst/>
            </p:spPr>
            <p:txBody>
              <a:bodyPr wrap="none" anchor="ctr">
                <a:spAutoFit/>
              </a:bodyPr>
              <a:lstStyle/>
              <a:p>
                <a:endParaRPr lang="zh-CN" altLang="en-US"/>
              </a:p>
            </p:txBody>
          </p:sp>
          <p:sp>
            <p:nvSpPr>
              <p:cNvPr id="28713" name="Freeform 8"/>
              <p:cNvSpPr>
                <a:spLocks/>
              </p:cNvSpPr>
              <p:nvPr/>
            </p:nvSpPr>
            <p:spPr bwMode="auto">
              <a:xfrm>
                <a:off x="2626" y="2544"/>
                <a:ext cx="390" cy="229"/>
              </a:xfrm>
              <a:custGeom>
                <a:avLst/>
                <a:gdLst>
                  <a:gd name="T0" fmla="*/ 0 w 390"/>
                  <a:gd name="T1" fmla="*/ 228 h 229"/>
                  <a:gd name="T2" fmla="*/ 389 w 390"/>
                  <a:gd name="T3" fmla="*/ 33 h 229"/>
                  <a:gd name="T4" fmla="*/ 350 w 390"/>
                  <a:gd name="T5" fmla="*/ 37 h 229"/>
                  <a:gd name="T6" fmla="*/ 295 w 390"/>
                  <a:gd name="T7" fmla="*/ 41 h 229"/>
                  <a:gd name="T8" fmla="*/ 261 w 390"/>
                  <a:gd name="T9" fmla="*/ 33 h 229"/>
                  <a:gd name="T10" fmla="*/ 231 w 390"/>
                  <a:gd name="T11" fmla="*/ 21 h 229"/>
                  <a:gd name="T12" fmla="*/ 209 w 390"/>
                  <a:gd name="T13" fmla="*/ 0 h 229"/>
                  <a:gd name="T14" fmla="*/ 192 w 390"/>
                  <a:gd name="T15" fmla="*/ 33 h 229"/>
                  <a:gd name="T16" fmla="*/ 184 w 390"/>
                  <a:gd name="T17" fmla="*/ 70 h 229"/>
                  <a:gd name="T18" fmla="*/ 166 w 390"/>
                  <a:gd name="T19" fmla="*/ 106 h 229"/>
                  <a:gd name="T20" fmla="*/ 124 w 390"/>
                  <a:gd name="T21" fmla="*/ 151 h 229"/>
                  <a:gd name="T22" fmla="*/ 17 w 390"/>
                  <a:gd name="T23" fmla="*/ 220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29">
                    <a:moveTo>
                      <a:pt x="0" y="228"/>
                    </a:moveTo>
                    <a:lnTo>
                      <a:pt x="389" y="33"/>
                    </a:lnTo>
                    <a:lnTo>
                      <a:pt x="350" y="37"/>
                    </a:lnTo>
                    <a:lnTo>
                      <a:pt x="295" y="41"/>
                    </a:lnTo>
                    <a:lnTo>
                      <a:pt x="261" y="33"/>
                    </a:lnTo>
                    <a:lnTo>
                      <a:pt x="231" y="21"/>
                    </a:lnTo>
                    <a:lnTo>
                      <a:pt x="209" y="0"/>
                    </a:lnTo>
                    <a:lnTo>
                      <a:pt x="192" y="33"/>
                    </a:lnTo>
                    <a:lnTo>
                      <a:pt x="184" y="70"/>
                    </a:lnTo>
                    <a:lnTo>
                      <a:pt x="166" y="106"/>
                    </a:lnTo>
                    <a:lnTo>
                      <a:pt x="124" y="151"/>
                    </a:lnTo>
                    <a:lnTo>
                      <a:pt x="17" y="220"/>
                    </a:lnTo>
                  </a:path>
                </a:pathLst>
              </a:custGeom>
              <a:solidFill>
                <a:srgbClr val="CCFFCC"/>
              </a:solidFill>
              <a:ln w="3175" cap="flat">
                <a:solidFill>
                  <a:srgbClr val="000000"/>
                </a:solidFill>
                <a:prstDash val="solid"/>
                <a:round/>
                <a:headEnd/>
                <a:tailEnd/>
              </a:ln>
              <a:effectLst/>
            </p:spPr>
            <p:txBody>
              <a:bodyPr wrap="none" anchor="ctr">
                <a:spAutoFit/>
              </a:bodyPr>
              <a:lstStyle/>
              <a:p>
                <a:endParaRPr lang="zh-CN" altLang="en-US"/>
              </a:p>
            </p:txBody>
          </p:sp>
        </p:grpSp>
        <p:sp>
          <p:nvSpPr>
            <p:cNvPr id="28709" name="Text Box 9"/>
            <p:cNvSpPr txBox="1">
              <a:spLocks noChangeArrowheads="1"/>
            </p:cNvSpPr>
            <p:nvPr/>
          </p:nvSpPr>
          <p:spPr bwMode="auto">
            <a:xfrm>
              <a:off x="2245" y="1722"/>
              <a:ext cx="998" cy="646"/>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85000"/>
                </a:lnSpc>
                <a:spcBef>
                  <a:spcPct val="0"/>
                </a:spcBef>
              </a:pPr>
              <a:r>
                <a:rPr lang="zh-CN" altLang="en-US" sz="3600" baseline="0">
                  <a:solidFill>
                    <a:srgbClr val="FF0000"/>
                  </a:solidFill>
                  <a:latin typeface="华文彩云" pitchFamily="2" charset="-122"/>
                  <a:ea typeface="华文彩云" pitchFamily="2" charset="-122"/>
                </a:rPr>
                <a:t>时 间</a:t>
              </a:r>
            </a:p>
            <a:p>
              <a:pPr>
                <a:lnSpc>
                  <a:spcPct val="85000"/>
                </a:lnSpc>
                <a:spcBef>
                  <a:spcPct val="0"/>
                </a:spcBef>
              </a:pPr>
              <a:r>
                <a:rPr lang="zh-CN" altLang="en-US" sz="3600" baseline="0">
                  <a:solidFill>
                    <a:srgbClr val="FF0000"/>
                  </a:solidFill>
                  <a:latin typeface="华文彩云" pitchFamily="2" charset="-122"/>
                  <a:ea typeface="华文彩云" pitchFamily="2" charset="-122"/>
                </a:rPr>
                <a:t>效 率</a:t>
              </a:r>
            </a:p>
          </p:txBody>
        </p:sp>
      </p:grpSp>
      <p:grpSp>
        <p:nvGrpSpPr>
          <p:cNvPr id="4" name="Group 10"/>
          <p:cNvGrpSpPr>
            <a:grpSpLocks/>
          </p:cNvGrpSpPr>
          <p:nvPr/>
        </p:nvGrpSpPr>
        <p:grpSpPr bwMode="auto">
          <a:xfrm>
            <a:off x="900113" y="981075"/>
            <a:ext cx="8001000" cy="4608513"/>
            <a:chOff x="567" y="618"/>
            <a:chExt cx="5040" cy="2903"/>
          </a:xfrm>
        </p:grpSpPr>
        <p:sp>
          <p:nvSpPr>
            <p:cNvPr id="28694" name="Rectangle 11"/>
            <p:cNvSpPr>
              <a:spLocks noChangeArrowheads="1"/>
            </p:cNvSpPr>
            <p:nvPr/>
          </p:nvSpPr>
          <p:spPr bwMode="auto">
            <a:xfrm>
              <a:off x="748" y="935"/>
              <a:ext cx="4355" cy="258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5" name="Group 12"/>
            <p:cNvGrpSpPr>
              <a:grpSpLocks/>
            </p:cNvGrpSpPr>
            <p:nvPr/>
          </p:nvGrpSpPr>
          <p:grpSpPr bwMode="auto">
            <a:xfrm>
              <a:off x="567" y="618"/>
              <a:ext cx="4763" cy="2366"/>
              <a:chOff x="657" y="618"/>
              <a:chExt cx="4763" cy="2366"/>
            </a:xfrm>
          </p:grpSpPr>
          <p:grpSp>
            <p:nvGrpSpPr>
              <p:cNvPr id="6" name="Group 13"/>
              <p:cNvGrpSpPr>
                <a:grpSpLocks/>
              </p:cNvGrpSpPr>
              <p:nvPr/>
            </p:nvGrpSpPr>
            <p:grpSpPr bwMode="auto">
              <a:xfrm>
                <a:off x="665" y="618"/>
                <a:ext cx="1081" cy="414"/>
                <a:chOff x="1791" y="612"/>
                <a:chExt cx="1081" cy="414"/>
              </a:xfrm>
            </p:grpSpPr>
            <p:sp>
              <p:nvSpPr>
                <p:cNvPr id="28705" name="Oval 14"/>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8706" name="Text Box 15"/>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8701" name="Line 16"/>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2" name="Line 17"/>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3" name="Line 18"/>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8704" name="Line 19"/>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28696" name="Rectangle 20"/>
            <p:cNvSpPr>
              <a:spLocks noChangeArrowheads="1"/>
            </p:cNvSpPr>
            <p:nvPr/>
          </p:nvSpPr>
          <p:spPr bwMode="auto">
            <a:xfrm>
              <a:off x="708" y="1173"/>
              <a:ext cx="4899" cy="378"/>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28697" name="Rectangle 21"/>
            <p:cNvSpPr>
              <a:spLocks noChangeArrowheads="1"/>
            </p:cNvSpPr>
            <p:nvPr/>
          </p:nvSpPr>
          <p:spPr bwMode="auto">
            <a:xfrm>
              <a:off x="748" y="2341"/>
              <a:ext cx="4762" cy="611"/>
            </a:xfrm>
            <a:prstGeom prst="rect">
              <a:avLst/>
            </a:prstGeom>
            <a:noFill/>
            <a:ln w="9525">
              <a:noFill/>
              <a:miter lim="800000"/>
              <a:headEnd/>
              <a:tailEnd/>
            </a:ln>
            <a:effectLst/>
          </p:spPr>
          <p:txBody>
            <a:bodyPr anchor="ctr">
              <a:spAutoFit/>
            </a:bodyPr>
            <a:lstStyle/>
            <a:p>
              <a:pPr marL="457200" indent="-457200">
                <a:spcBef>
                  <a:spcPct val="0"/>
                </a:spcBef>
              </a:pPr>
              <a:r>
                <a:rPr lang="en-US" altLang="zh-CN" sz="24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r>
                <a:rPr lang="zh-CN" altLang="en-US" sz="3300" dirty="0">
                  <a:solidFill>
                    <a:srgbClr val="000099"/>
                  </a:solidFill>
                  <a:ea typeface="幼圆" pitchFamily="49" charset="-122"/>
                </a:rPr>
                <a:t>。</a:t>
              </a:r>
            </a:p>
          </p:txBody>
        </p:sp>
        <p:sp>
          <p:nvSpPr>
            <p:cNvPr id="28698" name="Rectangle 22"/>
            <p:cNvSpPr>
              <a:spLocks noChangeArrowheads="1"/>
            </p:cNvSpPr>
            <p:nvPr/>
          </p:nvSpPr>
          <p:spPr bwMode="auto">
            <a:xfrm>
              <a:off x="716" y="1466"/>
              <a:ext cx="3629" cy="378"/>
            </a:xfrm>
            <a:prstGeom prst="rect">
              <a:avLst/>
            </a:prstGeom>
            <a:noFill/>
            <a:ln w="9525">
              <a:noFill/>
              <a:miter lim="800000"/>
              <a:headEnd/>
              <a:tailEnd/>
            </a:ln>
            <a:effectLst/>
          </p:spPr>
          <p:txBody>
            <a:bodyPr>
              <a:spAutoFit/>
            </a:bodyPr>
            <a:lstStyle/>
            <a:p>
              <a:r>
                <a:rPr lang="en-US" altLang="zh-CN" sz="3300" dirty="0">
                  <a:solidFill>
                    <a:srgbClr val="000099"/>
                  </a:solidFill>
                </a:rPr>
                <a:t>2</a:t>
              </a:r>
              <a:r>
                <a:rPr lang="en-US" altLang="zh-CN" sz="2400" dirty="0">
                  <a:solidFill>
                    <a:srgbClr val="000099"/>
                  </a:solidFill>
                </a:rPr>
                <a:t>.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28699" name="Rectangle 23"/>
            <p:cNvSpPr>
              <a:spLocks noChangeArrowheads="1"/>
            </p:cNvSpPr>
            <p:nvPr/>
          </p:nvSpPr>
          <p:spPr bwMode="auto">
            <a:xfrm>
              <a:off x="711" y="1771"/>
              <a:ext cx="4709" cy="611"/>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p>
            <a:p>
              <a:pPr>
                <a:spcBef>
                  <a:spcPct val="0"/>
                </a:spcBef>
              </a:pPr>
              <a:r>
                <a:rPr lang="zh-CN" altLang="en-US" sz="2400" dirty="0">
                  <a:solidFill>
                    <a:srgbClr val="000099"/>
                  </a:solidFill>
                  <a:ea typeface="幼圆" pitchFamily="49" charset="-122"/>
                </a:rPr>
                <a:t>       结点</a:t>
              </a:r>
              <a:r>
                <a:rPr lang="zh-CN" altLang="en-US" sz="2400" dirty="0">
                  <a:solidFill>
                    <a:srgbClr val="000099"/>
                  </a:solidFill>
                </a:rPr>
                <a:t>；</a:t>
              </a:r>
            </a:p>
          </p:txBody>
        </p:sp>
      </p:grpSp>
      <p:grpSp>
        <p:nvGrpSpPr>
          <p:cNvPr id="7" name="Group 24"/>
          <p:cNvGrpSpPr>
            <a:grpSpLocks/>
          </p:cNvGrpSpPr>
          <p:nvPr/>
        </p:nvGrpSpPr>
        <p:grpSpPr bwMode="auto">
          <a:xfrm>
            <a:off x="1127125" y="2379663"/>
            <a:ext cx="358775" cy="1598612"/>
            <a:chOff x="711" y="1500"/>
            <a:chExt cx="226" cy="1007"/>
          </a:xfrm>
        </p:grpSpPr>
        <p:sp>
          <p:nvSpPr>
            <p:cNvPr id="28692" name="Freeform 25"/>
            <p:cNvSpPr>
              <a:spLocks/>
            </p:cNvSpPr>
            <p:nvPr/>
          </p:nvSpPr>
          <p:spPr bwMode="auto">
            <a:xfrm>
              <a:off x="711" y="1500"/>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sp>
          <p:nvSpPr>
            <p:cNvPr id="28693" name="Freeform 26"/>
            <p:cNvSpPr>
              <a:spLocks/>
            </p:cNvSpPr>
            <p:nvPr/>
          </p:nvSpPr>
          <p:spPr bwMode="auto">
            <a:xfrm>
              <a:off x="719" y="2271"/>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grpSp>
      <p:grpSp>
        <p:nvGrpSpPr>
          <p:cNvPr id="8" name="Group 27"/>
          <p:cNvGrpSpPr>
            <a:grpSpLocks/>
          </p:cNvGrpSpPr>
          <p:nvPr/>
        </p:nvGrpSpPr>
        <p:grpSpPr bwMode="auto">
          <a:xfrm>
            <a:off x="1979613" y="5084763"/>
            <a:ext cx="5141912" cy="1119187"/>
            <a:chOff x="1365" y="3224"/>
            <a:chExt cx="3239" cy="705"/>
          </a:xfrm>
        </p:grpSpPr>
        <p:sp>
          <p:nvSpPr>
            <p:cNvPr id="608284" name="Rectangle 28"/>
            <p:cNvSpPr>
              <a:spLocks noChangeArrowheads="1"/>
            </p:cNvSpPr>
            <p:nvPr/>
          </p:nvSpPr>
          <p:spPr bwMode="auto">
            <a:xfrm>
              <a:off x="1365" y="3224"/>
              <a:ext cx="2722" cy="705"/>
            </a:xfrm>
            <a:prstGeom prst="rect">
              <a:avLst/>
            </a:prstGeom>
            <a:gradFill rotWithShape="1">
              <a:gsLst>
                <a:gs pos="0">
                  <a:schemeClr val="hlink"/>
                </a:gs>
                <a:gs pos="50000">
                  <a:schemeClr val="hlink">
                    <a:gamma/>
                    <a:shade val="46275"/>
                    <a:invGamma/>
                  </a:schemeClr>
                </a:gs>
                <a:gs pos="100000">
                  <a:schemeClr val="hlink"/>
                </a:gs>
              </a:gsLst>
              <a:lin ang="18900000" scaled="1"/>
            </a:gradFill>
            <a:ln>
              <a:noFill/>
            </a:ln>
            <a:effectLst>
              <a:outerShdw dist="107763" dir="2700000" algn="ctr" rotWithShape="0">
                <a:srgbClr val="999999"/>
              </a:outerShdw>
            </a:effectLst>
            <a:extLst>
              <a:ext uri="{91240B29-F687-4F45-9708-019B960494DF}">
                <a14:hiddenLine xmlns:a14="http://schemas.microsoft.com/office/drawing/2010/main" xmlns="" w="9525">
                  <a:solidFill>
                    <a:srgbClr val="FFFF00"/>
                  </a:solidFill>
                  <a:miter lim="800000"/>
                  <a:headEnd/>
                  <a:tailEnd/>
                </a14:hiddenLine>
              </a:ext>
            </a:extLst>
          </p:spPr>
          <p:txBody>
            <a:bodyPr wrap="none" anchor="ctr"/>
            <a:lstStyle/>
            <a:p>
              <a:pPr>
                <a:defRPr/>
              </a:pPr>
              <a:endParaRPr lang="zh-CN" altLang="en-US"/>
            </a:p>
          </p:txBody>
        </p:sp>
        <p:sp>
          <p:nvSpPr>
            <p:cNvPr id="28691" name="Rectangle 29"/>
            <p:cNvSpPr>
              <a:spLocks noChangeArrowheads="1"/>
            </p:cNvSpPr>
            <p:nvPr/>
          </p:nvSpPr>
          <p:spPr bwMode="auto">
            <a:xfrm>
              <a:off x="1520" y="3324"/>
              <a:ext cx="3084" cy="542"/>
            </a:xfrm>
            <a:prstGeom prst="rect">
              <a:avLst/>
            </a:prstGeom>
            <a:noFill/>
            <a:ln w="9525">
              <a:noFill/>
              <a:miter lim="800000"/>
              <a:headEnd/>
              <a:tailEnd/>
            </a:ln>
            <a:effectLst>
              <a:outerShdw dist="17961" dir="2700000" algn="ctr" rotWithShape="0">
                <a:srgbClr val="000000"/>
              </a:outerShdw>
            </a:effectLst>
          </p:spPr>
          <p:txBody>
            <a:bodyPr>
              <a:spAutoFit/>
            </a:bodyPr>
            <a:lstStyle/>
            <a:p>
              <a:pPr>
                <a:lnSpc>
                  <a:spcPct val="105000"/>
                </a:lnSpc>
                <a:spcBef>
                  <a:spcPct val="0"/>
                </a:spcBef>
              </a:pPr>
              <a:r>
                <a:rPr lang="zh-CN" altLang="en-US" sz="3600" baseline="2000">
                  <a:solidFill>
                    <a:srgbClr val="FFFF00"/>
                  </a:solidFill>
                  <a:ea typeface="幼圆" pitchFamily="49" charset="-122"/>
                </a:rPr>
                <a:t> 若用</a:t>
              </a:r>
              <a:r>
                <a:rPr lang="en-US" altLang="zh-CN" sz="3600" baseline="2000">
                  <a:solidFill>
                    <a:srgbClr val="FFFF00"/>
                  </a:solidFill>
                  <a:ea typeface="幼圆" pitchFamily="49" charset="-122"/>
                </a:rPr>
                <a:t>n</a:t>
              </a:r>
              <a:r>
                <a:rPr lang="zh-CN" altLang="en-US" sz="3600" baseline="2000">
                  <a:solidFill>
                    <a:srgbClr val="FFFF00"/>
                  </a:solidFill>
                  <a:ea typeface="幼圆" pitchFamily="49" charset="-122"/>
                </a:rPr>
                <a:t>表示链表中结点的个</a:t>
              </a:r>
            </a:p>
            <a:p>
              <a:pPr>
                <a:lnSpc>
                  <a:spcPct val="105000"/>
                </a:lnSpc>
                <a:spcBef>
                  <a:spcPct val="0"/>
                </a:spcBef>
              </a:pPr>
              <a:r>
                <a:rPr lang="zh-CN" altLang="en-US" sz="3600" baseline="2000">
                  <a:solidFill>
                    <a:srgbClr val="FFFF00"/>
                  </a:solidFill>
                  <a:ea typeface="幼圆" pitchFamily="49" charset="-122"/>
                </a:rPr>
                <a:t>数</a:t>
              </a:r>
              <a:r>
                <a:rPr lang="en-US" altLang="zh-CN" sz="3600" baseline="2000">
                  <a:solidFill>
                    <a:srgbClr val="FFFF00"/>
                  </a:solidFill>
                  <a:ea typeface="幼圆" pitchFamily="49" charset="-122"/>
                </a:rPr>
                <a:t>,</a:t>
              </a:r>
              <a:r>
                <a:rPr lang="zh-CN" altLang="en-US" sz="3600" baseline="2000">
                  <a:solidFill>
                    <a:srgbClr val="FFFF00"/>
                  </a:solidFill>
                  <a:ea typeface="幼圆" pitchFamily="49" charset="-122"/>
                </a:rPr>
                <a:t> 对于任意</a:t>
              </a:r>
              <a:r>
                <a:rPr lang="en-US" altLang="zh-CN" sz="3600" baseline="2000">
                  <a:solidFill>
                    <a:srgbClr val="FFFF00"/>
                  </a:solidFill>
                  <a:ea typeface="幼圆" pitchFamily="49" charset="-122"/>
                </a:rPr>
                <a:t>k</a:t>
              </a:r>
              <a:r>
                <a:rPr lang="zh-CN" altLang="en-US" sz="3600" baseline="2000">
                  <a:solidFill>
                    <a:srgbClr val="FFFF00"/>
                  </a:solidFill>
                  <a:ea typeface="幼圆" pitchFamily="49" charset="-122"/>
                </a:rPr>
                <a:t>（</a:t>
              </a:r>
              <a:r>
                <a:rPr lang="en-US" altLang="zh-CN" sz="3600" baseline="2000">
                  <a:solidFill>
                    <a:srgbClr val="FFFF00"/>
                  </a:solidFill>
                  <a:ea typeface="幼圆" pitchFamily="49" charset="-122"/>
                </a:rPr>
                <a:t>1≤k≤n</a:t>
              </a:r>
              <a:r>
                <a:rPr lang="zh-CN" altLang="en-US" sz="3600" baseline="2000">
                  <a:solidFill>
                    <a:srgbClr val="FFFF00"/>
                  </a:solidFill>
                  <a:ea typeface="幼圆" pitchFamily="49" charset="-122"/>
                </a:rPr>
                <a:t>）</a:t>
              </a:r>
              <a:endParaRPr lang="en-US" altLang="zh-CN" sz="3600" baseline="2000">
                <a:solidFill>
                  <a:srgbClr val="FFFF00"/>
                </a:solidFill>
                <a:ea typeface="幼圆" pitchFamily="49" charset="-122"/>
              </a:endParaRPr>
            </a:p>
          </p:txBody>
        </p:sp>
      </p:grpSp>
      <p:grpSp>
        <p:nvGrpSpPr>
          <p:cNvPr id="9" name="Group 52"/>
          <p:cNvGrpSpPr>
            <a:grpSpLocks/>
          </p:cNvGrpSpPr>
          <p:nvPr/>
        </p:nvGrpSpPr>
        <p:grpSpPr bwMode="auto">
          <a:xfrm>
            <a:off x="1691680" y="3356992"/>
            <a:ext cx="6808788" cy="750888"/>
            <a:chOff x="1072" y="2022"/>
            <a:chExt cx="4289" cy="473"/>
          </a:xfrm>
        </p:grpSpPr>
        <p:sp>
          <p:nvSpPr>
            <p:cNvPr id="28687" name="Rectangle 31"/>
            <p:cNvSpPr>
              <a:spLocks noChangeArrowheads="1"/>
            </p:cNvSpPr>
            <p:nvPr/>
          </p:nvSpPr>
          <p:spPr bwMode="auto">
            <a:xfrm>
              <a:off x="4091" y="2025"/>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n</a:t>
              </a:r>
              <a:r>
                <a:rPr lang="en-US" altLang="zh-CN" sz="2300" baseline="0">
                  <a:solidFill>
                    <a:srgbClr val="FF0000"/>
                  </a:solidFill>
                  <a:latin typeface="宋体" charset="-122"/>
                  <a:ea typeface="宋体" charset="-122"/>
                </a:rPr>
                <a:t>-</a:t>
              </a:r>
              <a:r>
                <a:rPr lang="en-US" altLang="zh-CN" sz="2300" baseline="0">
                  <a:solidFill>
                    <a:srgbClr val="FF0000"/>
                  </a:solidFill>
                </a:rPr>
                <a:t>k</a:t>
              </a:r>
              <a:r>
                <a:rPr lang="zh-CN" altLang="en-US" sz="2300" baseline="0">
                  <a:solidFill>
                    <a:srgbClr val="FF0000"/>
                  </a:solidFill>
                  <a:ea typeface="黑体" pitchFamily="2" charset="-122"/>
                </a:rPr>
                <a:t>次</a:t>
              </a:r>
            </a:p>
          </p:txBody>
        </p:sp>
        <p:sp>
          <p:nvSpPr>
            <p:cNvPr id="28688" name="AutoShape 32"/>
            <p:cNvSpPr>
              <a:spLocks noChangeArrowheads="1"/>
            </p:cNvSpPr>
            <p:nvPr/>
          </p:nvSpPr>
          <p:spPr bwMode="auto">
            <a:xfrm>
              <a:off x="4094" y="2022"/>
              <a:ext cx="998" cy="272"/>
            </a:xfrm>
            <a:prstGeom prst="wedgeRoundRectCallout">
              <a:avLst>
                <a:gd name="adj1" fmla="val -78958"/>
                <a:gd name="adj2" fmla="val 47060"/>
                <a:gd name="adj3" fmla="val 16667"/>
              </a:avLst>
            </a:prstGeom>
            <a:noFill/>
            <a:ln w="41275">
              <a:solidFill>
                <a:srgbClr val="00CCFF"/>
              </a:solidFill>
              <a:miter lim="800000"/>
              <a:headEnd/>
              <a:tailEnd/>
            </a:ln>
            <a:effectLst/>
          </p:spPr>
          <p:txBody>
            <a:bodyPr anchor="ctr"/>
            <a:lstStyle/>
            <a:p>
              <a:pPr algn="ctr"/>
              <a:endParaRPr lang="zh-CN" altLang="en-US"/>
            </a:p>
          </p:txBody>
        </p:sp>
        <p:sp>
          <p:nvSpPr>
            <p:cNvPr id="28689" name="Line 33"/>
            <p:cNvSpPr>
              <a:spLocks noChangeShapeType="1"/>
            </p:cNvSpPr>
            <p:nvPr/>
          </p:nvSpPr>
          <p:spPr bwMode="auto">
            <a:xfrm>
              <a:off x="1072" y="2495"/>
              <a:ext cx="3221" cy="0"/>
            </a:xfrm>
            <a:prstGeom prst="line">
              <a:avLst/>
            </a:prstGeom>
            <a:noFill/>
            <a:ln w="50800">
              <a:solidFill>
                <a:srgbClr val="FF0000"/>
              </a:solidFill>
              <a:round/>
              <a:headEnd/>
              <a:tailEnd/>
            </a:ln>
            <a:effectLst/>
          </p:spPr>
          <p:txBody>
            <a:bodyPr wrap="none" anchor="ctr"/>
            <a:lstStyle/>
            <a:p>
              <a:endParaRPr lang="zh-CN" altLang="en-US"/>
            </a:p>
          </p:txBody>
        </p:sp>
      </p:grpSp>
      <p:grpSp>
        <p:nvGrpSpPr>
          <p:cNvPr id="10" name="Group 34"/>
          <p:cNvGrpSpPr>
            <a:grpSpLocks/>
          </p:cNvGrpSpPr>
          <p:nvPr/>
        </p:nvGrpSpPr>
        <p:grpSpPr bwMode="auto">
          <a:xfrm>
            <a:off x="1691680" y="2420888"/>
            <a:ext cx="6853238" cy="454025"/>
            <a:chOff x="1066" y="1480"/>
            <a:chExt cx="4317" cy="286"/>
          </a:xfrm>
        </p:grpSpPr>
        <p:sp>
          <p:nvSpPr>
            <p:cNvPr id="28683" name="Line 35"/>
            <p:cNvSpPr>
              <a:spLocks noChangeShapeType="1"/>
            </p:cNvSpPr>
            <p:nvPr/>
          </p:nvSpPr>
          <p:spPr bwMode="auto">
            <a:xfrm flipV="1">
              <a:off x="1066" y="1766"/>
              <a:ext cx="2767" cy="0"/>
            </a:xfrm>
            <a:prstGeom prst="line">
              <a:avLst/>
            </a:prstGeom>
            <a:noFill/>
            <a:ln w="50800">
              <a:solidFill>
                <a:srgbClr val="FF0000"/>
              </a:solidFill>
              <a:round/>
              <a:headEnd/>
              <a:tailEnd/>
            </a:ln>
            <a:effectLst/>
          </p:spPr>
          <p:txBody>
            <a:bodyPr wrap="none" anchor="ctr"/>
            <a:lstStyle/>
            <a:p>
              <a:endParaRPr lang="zh-CN" altLang="en-US"/>
            </a:p>
          </p:txBody>
        </p:sp>
        <p:grpSp>
          <p:nvGrpSpPr>
            <p:cNvPr id="11" name="Group 36"/>
            <p:cNvGrpSpPr>
              <a:grpSpLocks/>
            </p:cNvGrpSpPr>
            <p:nvPr/>
          </p:nvGrpSpPr>
          <p:grpSpPr bwMode="auto">
            <a:xfrm>
              <a:off x="4105" y="1480"/>
              <a:ext cx="1278" cy="284"/>
              <a:chOff x="4114" y="2024"/>
              <a:chExt cx="1278" cy="284"/>
            </a:xfrm>
          </p:grpSpPr>
          <p:sp>
            <p:nvSpPr>
              <p:cNvPr id="28685" name="Rectangle 37"/>
              <p:cNvSpPr>
                <a:spLocks noChangeArrowheads="1"/>
              </p:cNvSpPr>
              <p:nvPr/>
            </p:nvSpPr>
            <p:spPr bwMode="auto">
              <a:xfrm>
                <a:off x="4122" y="2029"/>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k</a:t>
                </a:r>
                <a:r>
                  <a:rPr lang="en-US" altLang="zh-CN" sz="2300" baseline="0">
                    <a:solidFill>
                      <a:srgbClr val="FF0000"/>
                    </a:solidFill>
                    <a:latin typeface="宋体" charset="-122"/>
                    <a:ea typeface="宋体" charset="-122"/>
                  </a:rPr>
                  <a:t>-</a:t>
                </a:r>
                <a:r>
                  <a:rPr lang="en-US" altLang="zh-CN" sz="2300" baseline="0">
                    <a:solidFill>
                      <a:srgbClr val="FF0000"/>
                    </a:solidFill>
                  </a:rPr>
                  <a:t>1</a:t>
                </a:r>
                <a:r>
                  <a:rPr lang="zh-CN" altLang="en-US" sz="2300" baseline="0">
                    <a:solidFill>
                      <a:srgbClr val="FF0000"/>
                    </a:solidFill>
                    <a:ea typeface="黑体" pitchFamily="2" charset="-122"/>
                  </a:rPr>
                  <a:t>次</a:t>
                </a:r>
              </a:p>
            </p:txBody>
          </p:sp>
          <p:sp>
            <p:nvSpPr>
              <p:cNvPr id="28686" name="AutoShape 38"/>
              <p:cNvSpPr>
                <a:spLocks noChangeArrowheads="1"/>
              </p:cNvSpPr>
              <p:nvPr/>
            </p:nvSpPr>
            <p:spPr bwMode="auto">
              <a:xfrm>
                <a:off x="4114" y="2024"/>
                <a:ext cx="998" cy="272"/>
              </a:xfrm>
              <a:prstGeom prst="wedgeRoundRectCallout">
                <a:avLst>
                  <a:gd name="adj1" fmla="val -76852"/>
                  <a:gd name="adj2" fmla="val 43384"/>
                  <a:gd name="adj3" fmla="val 16667"/>
                </a:avLst>
              </a:prstGeom>
              <a:noFill/>
              <a:ln w="41275">
                <a:solidFill>
                  <a:srgbClr val="00CCFF"/>
                </a:solidFill>
                <a:miter lim="800000"/>
                <a:headEnd/>
                <a:tailEnd/>
              </a:ln>
              <a:effectLst/>
            </p:spPr>
            <p:txBody>
              <a:bodyPr anchor="ctr"/>
              <a:lstStyle/>
              <a:p>
                <a:pPr algn="ctr"/>
                <a:endParaRPr lang="en-US" altLang="zh-CN"/>
              </a:p>
            </p:txBody>
          </p:sp>
        </p:grpSp>
      </p:grpSp>
      <p:grpSp>
        <p:nvGrpSpPr>
          <p:cNvPr id="12" name="Group 39"/>
          <p:cNvGrpSpPr>
            <a:grpSpLocks/>
          </p:cNvGrpSpPr>
          <p:nvPr/>
        </p:nvGrpSpPr>
        <p:grpSpPr bwMode="auto">
          <a:xfrm>
            <a:off x="6948488" y="4941888"/>
            <a:ext cx="1262062" cy="1296987"/>
            <a:chOff x="2004" y="73"/>
            <a:chExt cx="795" cy="817"/>
          </a:xfrm>
        </p:grpSpPr>
        <p:sp>
          <p:nvSpPr>
            <p:cNvPr id="28681" name="Freeform 40"/>
            <p:cNvSpPr>
              <a:spLocks/>
            </p:cNvSpPr>
            <p:nvPr/>
          </p:nvSpPr>
          <p:spPr bwMode="auto">
            <a:xfrm rot="198795">
              <a:off x="2004" y="73"/>
              <a:ext cx="784" cy="817"/>
            </a:xfrm>
            <a:custGeom>
              <a:avLst/>
              <a:gdLst>
                <a:gd name="T0" fmla="*/ 22 w 738"/>
                <a:gd name="T1" fmla="*/ 828 h 650"/>
                <a:gd name="T2" fmla="*/ 905 w 738"/>
                <a:gd name="T3" fmla="*/ 1795 h 650"/>
                <a:gd name="T4" fmla="*/ 1017 w 738"/>
                <a:gd name="T5" fmla="*/ 1523 h 650"/>
                <a:gd name="T6" fmla="*/ 78 w 738"/>
                <a:gd name="T7" fmla="*/ 796 h 650"/>
                <a:gd name="T8" fmla="*/ 22 w 738"/>
                <a:gd name="T9" fmla="*/ 828 h 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650">
                  <a:moveTo>
                    <a:pt x="16" y="210"/>
                  </a:moveTo>
                  <a:cubicBezTo>
                    <a:pt x="30" y="650"/>
                    <a:pt x="0" y="464"/>
                    <a:pt x="630" y="455"/>
                  </a:cubicBezTo>
                  <a:cubicBezTo>
                    <a:pt x="669" y="429"/>
                    <a:pt x="683" y="423"/>
                    <a:pt x="707" y="386"/>
                  </a:cubicBezTo>
                  <a:cubicBezTo>
                    <a:pt x="738" y="0"/>
                    <a:pt x="672" y="194"/>
                    <a:pt x="54" y="202"/>
                  </a:cubicBezTo>
                  <a:cubicBezTo>
                    <a:pt x="26" y="212"/>
                    <a:pt x="39" y="210"/>
                    <a:pt x="16" y="210"/>
                  </a:cubicBezTo>
                  <a:close/>
                </a:path>
              </a:pathLst>
            </a:custGeom>
            <a:solidFill>
              <a:srgbClr val="FFFF00"/>
            </a:solidFill>
            <a:ln w="9525" cap="flat" cmpd="sng">
              <a:noFill/>
              <a:prstDash val="solid"/>
              <a:round/>
              <a:headEnd/>
              <a:tailEnd/>
            </a:ln>
            <a:effectLst>
              <a:outerShdw dist="53882" dir="2700000" algn="ctr" rotWithShape="0">
                <a:srgbClr val="999999"/>
              </a:outerShdw>
            </a:effectLst>
          </p:spPr>
          <p:txBody>
            <a:bodyPr wrap="none" anchor="ctr"/>
            <a:lstStyle/>
            <a:p>
              <a:endParaRPr lang="zh-CN" altLang="en-US"/>
            </a:p>
          </p:txBody>
        </p:sp>
        <p:sp>
          <p:nvSpPr>
            <p:cNvPr id="28682" name="Text Box 41"/>
            <p:cNvSpPr txBox="1">
              <a:spLocks noChangeArrowheads="1"/>
            </p:cNvSpPr>
            <p:nvPr/>
          </p:nvSpPr>
          <p:spPr bwMode="auto">
            <a:xfrm>
              <a:off x="2106" y="295"/>
              <a:ext cx="693"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en-US" altLang="zh-CN" sz="4800" baseline="2000">
                  <a:solidFill>
                    <a:srgbClr val="FF0000"/>
                  </a:solidFill>
                </a:rPr>
                <a:t>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4/3*#ppt_w"/>
                                          </p:val>
                                        </p:tav>
                                        <p:tav tm="100000">
                                          <p:val>
                                            <p:strVal val="#ppt_w"/>
                                          </p:val>
                                        </p:tav>
                                      </p:tavLst>
                                    </p:anim>
                                    <p:anim calcmode="lin" valueType="num">
                                      <p:cBhvr>
                                        <p:cTn id="13"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ppt_x</p:attrName>
                                        </p:attrNameLst>
                                      </p:cBhvr>
                                      <p:tavLst>
                                        <p:tav tm="0">
                                          <p:val>
                                            <p:fltVal val="0.5"/>
                                          </p:val>
                                        </p:tav>
                                        <p:tav tm="100000">
                                          <p:val>
                                            <p:strVal val="#ppt_x"/>
                                          </p:val>
                                        </p:tav>
                                      </p:tavLst>
                                    </p:anim>
                                    <p:anim calcmode="lin" valueType="num">
                                      <p:cBhvr>
                                        <p:cTn id="36"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链表</a:t>
            </a:r>
            <a:endParaRPr lang="zh-CN" altLang="en-US" dirty="0"/>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71</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smtClean="0">
                <a:ea typeface="宋体" pitchFamily="2" charset="-122"/>
              </a:rPr>
              <a:t>，并按字典序输出每个单词及出现次数。</a:t>
            </a:r>
            <a:endPar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smtClean="0">
                <a:ea typeface="宋体" pitchFamily="2" charset="-122"/>
              </a:rPr>
              <a:t>算法</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构造一个空单词表</a:t>
              </a:r>
              <a:endParaRPr lang="zh-CN" altLang="en-US" dirty="0">
                <a:latin typeface="楷体" pitchFamily="49" charset="-122"/>
                <a:ea typeface="楷体" pitchFamily="49" charset="-122"/>
              </a:endParaRP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从文件中读一个单词</a:t>
              </a:r>
              <a:endParaRPr lang="zh-CN" altLang="en-US" dirty="0">
                <a:latin typeface="楷体" pitchFamily="49" charset="-122"/>
                <a:ea typeface="楷体" pitchFamily="49" charset="-122"/>
              </a:endParaRP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将该单词加入到单词表中，其次数为</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该单词次数为加</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找到</a:t>
              </a:r>
              <a:endParaRPr lang="zh-CN" altLang="en-US" sz="1400" dirty="0">
                <a:latin typeface="楷体" pitchFamily="49" charset="-122"/>
                <a:ea typeface="楷体" pitchFamily="49" charset="-122"/>
              </a:endParaRP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没找到</a:t>
              </a:r>
              <a:endParaRPr lang="zh-CN" altLang="en-US" sz="1400" dirty="0">
                <a:latin typeface="楷体" pitchFamily="49" charset="-122"/>
                <a:ea typeface="楷体" pitchFamily="49" charset="-122"/>
              </a:endParaRP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有</a:t>
              </a:r>
              <a:endParaRPr lang="zh-CN" altLang="en-US" sz="1400" dirty="0">
                <a:latin typeface="楷体" pitchFamily="49" charset="-122"/>
                <a:ea typeface="楷体" pitchFamily="49" charset="-122"/>
              </a:endParaRP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无</a:t>
              </a:r>
              <a:endParaRPr lang="zh-CN" altLang="en-US" sz="1400" dirty="0">
                <a:latin typeface="楷体" pitchFamily="49" charset="-122"/>
                <a:ea typeface="楷体"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链表</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72</a:t>
            </a:fld>
            <a:endParaRPr lang="en-US" altLang="zh-CN"/>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smtClean="0">
                <a:solidFill>
                  <a:srgbClr val="7030A0"/>
                </a:solidFill>
                <a:latin typeface="黑体" pitchFamily="2" charset="-122"/>
                <a:ea typeface="黑体" pitchFamily="2" charset="-122"/>
              </a:rPr>
              <a:t>由于本问题有如下特点：</a:t>
            </a: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smtClean="0">
                <a:solidFill>
                  <a:srgbClr val="7030A0"/>
                </a:solidFill>
                <a:latin typeface="黑体" pitchFamily="2" charset="-122"/>
                <a:ea typeface="黑体" pitchFamily="2" charset="-122"/>
              </a:rPr>
              <a:t>1.</a:t>
            </a:r>
            <a:r>
              <a:rPr lang="zh-CN" altLang="en-US" sz="2000" dirty="0" smtClean="0">
                <a:solidFill>
                  <a:srgbClr val="7030A0"/>
                </a:solidFill>
                <a:latin typeface="黑体" pitchFamily="2" charset="-122"/>
                <a:ea typeface="黑体" pitchFamily="2" charset="-122"/>
              </a:rPr>
              <a:t>问题规模不知（即需要统计的单词数量末知</a:t>
            </a:r>
            <a:r>
              <a:rPr lang="en-US" altLang="zh-CN" sz="2000" dirty="0" smtClean="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000" dirty="0" smtClean="0">
                <a:solidFill>
                  <a:srgbClr val="7030A0"/>
                </a:solidFill>
                <a:latin typeface="黑体" pitchFamily="2" charset="-122"/>
                <a:ea typeface="黑体" pitchFamily="2" charset="-122"/>
              </a:rPr>
              <a:t>2.</a:t>
            </a:r>
            <a:r>
              <a:rPr lang="zh-CN" altLang="en-US" sz="2000" dirty="0" smtClean="0">
                <a:solidFill>
                  <a:srgbClr val="7030A0"/>
                </a:solidFill>
                <a:latin typeface="黑体" pitchFamily="2" charset="-122"/>
                <a:ea typeface="黑体" pitchFamily="2" charset="-122"/>
              </a:rPr>
              <a:t>单词表需要频繁的执行插入操作</a:t>
            </a: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smtClean="0">
                <a:solidFill>
                  <a:srgbClr val="7030A0"/>
                </a:solidFill>
                <a:latin typeface="黑体" pitchFamily="2" charset="-122"/>
                <a:ea typeface="黑体" pitchFamily="2" charset="-122"/>
              </a:rPr>
              <a:t>因此，采用顺序表（数组）来构造单词表面临如下</a:t>
            </a:r>
            <a:r>
              <a:rPr lang="zh-CN" altLang="en-US" sz="2000" dirty="0" smtClean="0">
                <a:solidFill>
                  <a:srgbClr val="FF0000"/>
                </a:solidFill>
                <a:latin typeface="黑体" pitchFamily="2" charset="-122"/>
                <a:ea typeface="黑体" pitchFamily="2" charset="-122"/>
              </a:rPr>
              <a:t>问题</a:t>
            </a:r>
            <a:r>
              <a:rPr lang="zh-CN" altLang="en-US" sz="2000" dirty="0" smtClean="0">
                <a:solidFill>
                  <a:srgbClr val="7030A0"/>
                </a:solidFill>
                <a:latin typeface="黑体" pitchFamily="2" charset="-122"/>
                <a:ea typeface="黑体" pitchFamily="2" charset="-122"/>
              </a:rPr>
              <a:t>：</a:t>
            </a: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smtClean="0">
                <a:solidFill>
                  <a:srgbClr val="FF0000"/>
                </a:solidFill>
                <a:latin typeface="黑体" pitchFamily="2" charset="-122"/>
                <a:ea typeface="黑体" pitchFamily="2" charset="-122"/>
              </a:rPr>
              <a:t>1.</a:t>
            </a:r>
            <a:r>
              <a:rPr lang="zh-CN" altLang="en-US" sz="2000" dirty="0" smtClean="0">
                <a:solidFill>
                  <a:srgbClr val="FF0000"/>
                </a:solidFill>
                <a:latin typeface="黑体" pitchFamily="2" charset="-122"/>
                <a:ea typeface="黑体" pitchFamily="2" charset="-122"/>
              </a:rPr>
              <a:t>单词表长度太小，容易满，太大，空间浪费</a:t>
            </a:r>
            <a:endParaRPr lang="en-US" altLang="zh-CN" sz="2000" dirty="0" smtClean="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smtClean="0">
                <a:solidFill>
                  <a:srgbClr val="FF0000"/>
                </a:solidFill>
                <a:latin typeface="黑体" pitchFamily="2" charset="-122"/>
                <a:ea typeface="黑体" pitchFamily="2" charset="-122"/>
              </a:rPr>
              <a:t>2.</a:t>
            </a:r>
            <a:r>
              <a:rPr lang="zh-CN" altLang="en-US" sz="2000" dirty="0" smtClean="0">
                <a:solidFill>
                  <a:srgbClr val="FF0000"/>
                </a:solidFill>
                <a:latin typeface="黑体" pitchFamily="2" charset="-122"/>
                <a:ea typeface="黑体" pitchFamily="2" charset="-122"/>
              </a:rPr>
              <a:t>插入操作效率低（经常需要移动大量数据）</a:t>
            </a:r>
            <a:endParaRPr lang="zh-CN" altLang="en-US" sz="2000" dirty="0">
              <a:solidFill>
                <a:srgbClr val="FF0000"/>
              </a:solidFill>
              <a:latin typeface="黑体" pitchFamily="2" charset="-122"/>
              <a:ea typeface="黑体" pitchFamily="2" charset="-122"/>
            </a:endParaRPr>
          </a:p>
        </p:txBody>
      </p:sp>
      <p:sp>
        <p:nvSpPr>
          <p:cNvPr id="6" name="TextBox 5"/>
          <p:cNvSpPr txBox="1"/>
          <p:nvPr/>
        </p:nvSpPr>
        <p:spPr>
          <a:xfrm>
            <a:off x="827584" y="5157192"/>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b="1" dirty="0" smtClean="0">
                <a:solidFill>
                  <a:srgbClr val="002060"/>
                </a:solidFill>
                <a:latin typeface="楷体" pitchFamily="49" charset="-122"/>
                <a:ea typeface="楷体" pitchFamily="49" charset="-122"/>
              </a:rPr>
              <a:t>而链表具有动态申请</a:t>
            </a:r>
            <a:r>
              <a:rPr lang="zh-CN" altLang="en-US" sz="2400" b="1" dirty="0" smtClean="0">
                <a:solidFill>
                  <a:srgbClr val="002060"/>
                </a:solidFill>
                <a:latin typeface="楷体" pitchFamily="49" charset="-122"/>
                <a:ea typeface="楷体" pitchFamily="49" charset="-122"/>
              </a:rPr>
              <a:t>结点（空间利用率高），</a:t>
            </a:r>
            <a:r>
              <a:rPr lang="zh-CN" altLang="en-US" sz="2400" b="1" dirty="0" smtClean="0">
                <a:solidFill>
                  <a:srgbClr val="002060"/>
                </a:solidFill>
                <a:latin typeface="楷体" pitchFamily="49" charset="-122"/>
                <a:ea typeface="楷体" pitchFamily="49" charset="-122"/>
              </a:rPr>
              <a:t>插入和删除结点操作不需要移动结点</a:t>
            </a:r>
            <a:r>
              <a:rPr lang="zh-CN" altLang="en-US" sz="2400" b="1" dirty="0" smtClean="0">
                <a:solidFill>
                  <a:srgbClr val="002060"/>
                </a:solidFill>
                <a:latin typeface="楷体" pitchFamily="49" charset="-122"/>
                <a:ea typeface="楷体" pitchFamily="49" charset="-122"/>
              </a:rPr>
              <a:t>，插入和删除算</a:t>
            </a:r>
            <a:r>
              <a:rPr lang="zh-CN" altLang="en-US" sz="2400" b="1" dirty="0" smtClean="0">
                <a:solidFill>
                  <a:srgbClr val="002060"/>
                </a:solidFill>
                <a:latin typeface="楷体" pitchFamily="49" charset="-122"/>
                <a:ea typeface="楷体" pitchFamily="49" charset="-122"/>
              </a:rPr>
              <a:t>法</a:t>
            </a:r>
            <a:r>
              <a:rPr lang="zh-CN" altLang="en-US" sz="2400" b="1" dirty="0" smtClean="0">
                <a:solidFill>
                  <a:srgbClr val="002060"/>
                </a:solidFill>
                <a:latin typeface="楷体" pitchFamily="49" charset="-122"/>
                <a:ea typeface="楷体" pitchFamily="49" charset="-122"/>
              </a:rPr>
              <a:t>效率</a:t>
            </a:r>
            <a:r>
              <a:rPr lang="zh-CN" altLang="en-US" sz="2400" b="1" dirty="0" smtClean="0">
                <a:solidFill>
                  <a:srgbClr val="002060"/>
                </a:solidFill>
                <a:latin typeface="楷体" pitchFamily="49" charset="-122"/>
                <a:ea typeface="楷体" pitchFamily="49" charset="-122"/>
              </a:rPr>
              <a:t>高</a:t>
            </a:r>
            <a:r>
              <a:rPr lang="zh-CN" altLang="en-US" sz="2400" b="1" dirty="0" smtClean="0">
                <a:solidFill>
                  <a:srgbClr val="002060"/>
                </a:solidFill>
                <a:latin typeface="楷体" pitchFamily="49" charset="-122"/>
                <a:ea typeface="楷体" pitchFamily="49" charset="-122"/>
              </a:rPr>
              <a:t>！</a:t>
            </a:r>
            <a:r>
              <a:rPr lang="zh-CN" altLang="en-US" sz="2400" b="1" dirty="0" smtClean="0">
                <a:solidFill>
                  <a:srgbClr val="FF0000"/>
                </a:solidFill>
                <a:latin typeface="楷体" pitchFamily="49" charset="-122"/>
                <a:ea typeface="楷体" pitchFamily="49" charset="-122"/>
              </a:rPr>
              <a:t>但单词查找效率低（不能用折半等高效查找算法）</a:t>
            </a:r>
            <a:endParaRPr lang="zh-CN" altLang="en-US" sz="2400" b="1" dirty="0">
              <a:solidFill>
                <a:srgbClr val="FF0000"/>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链表（代码实现）</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73</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a:t>
            </a:r>
            <a:r>
              <a:rPr lang="en-US" altLang="zh-CN" dirty="0" err="1" smtClean="0"/>
              <a:t>inlcude</a:t>
            </a:r>
            <a:r>
              <a:rPr lang="en-US" altLang="zh-CN" dirty="0" smtClean="0"/>
              <a:t> &lt;</a:t>
            </a:r>
            <a:r>
              <a:rPr lang="en-US" altLang="zh-CN" dirty="0" err="1" smtClean="0"/>
              <a:t>stdlib.h</a:t>
            </a:r>
            <a:r>
              <a:rPr lang="en-US" altLang="zh-CN" dirty="0" smtClean="0"/>
              <a:t>&gt;</a:t>
            </a:r>
          </a:p>
          <a:p>
            <a:r>
              <a:rPr lang="en-US" altLang="zh-CN" dirty="0" smtClean="0"/>
              <a:t>#define MAXWORD  32</a:t>
            </a:r>
          </a:p>
          <a:p>
            <a:r>
              <a:rPr lang="en-US" altLang="zh-CN" dirty="0" err="1" smtClean="0"/>
              <a:t>struct</a:t>
            </a:r>
            <a:r>
              <a:rPr lang="en-US" altLang="zh-CN" dirty="0" smtClean="0"/>
              <a:t> node {</a:t>
            </a:r>
          </a:p>
          <a:p>
            <a:r>
              <a:rPr lang="en-US" altLang="zh-CN" dirty="0" smtClean="0"/>
              <a:t>    char word[MAXWORD];</a:t>
            </a:r>
          </a:p>
          <a:p>
            <a:r>
              <a:rPr lang="en-US" altLang="zh-CN" dirty="0" smtClean="0"/>
              <a:t>    </a:t>
            </a:r>
            <a:r>
              <a:rPr lang="en-US" altLang="zh-CN" dirty="0" err="1" smtClean="0"/>
              <a:t>int</a:t>
            </a:r>
            <a:r>
              <a:rPr lang="en-US" altLang="zh-CN" dirty="0" smtClean="0"/>
              <a:t> count;</a:t>
            </a:r>
          </a:p>
          <a:p>
            <a:r>
              <a:rPr lang="en-US" altLang="zh-CN" dirty="0" smtClean="0"/>
              <a:t>    </a:t>
            </a:r>
            <a:r>
              <a:rPr lang="en-US" altLang="zh-CN" dirty="0" err="1" smtClean="0"/>
              <a:t>struct</a:t>
            </a:r>
            <a:r>
              <a:rPr lang="en-US" altLang="zh-CN" dirty="0" smtClean="0"/>
              <a:t> node *link;</a:t>
            </a:r>
          </a:p>
          <a:p>
            <a:r>
              <a:rPr lang="en-US" altLang="zh-CN" dirty="0" smtClean="0"/>
              <a:t>} ; //</a:t>
            </a:r>
            <a:r>
              <a:rPr lang="zh-CN" altLang="en-US" dirty="0" smtClean="0"/>
              <a:t>单词表结构</a:t>
            </a:r>
            <a:endParaRPr lang="en-US" altLang="zh-CN" dirty="0" smtClean="0"/>
          </a:p>
          <a:p>
            <a:r>
              <a:rPr lang="en-US" altLang="zh-CN" dirty="0" err="1" smtClean="0"/>
              <a:t>struct</a:t>
            </a:r>
            <a:r>
              <a:rPr lang="en-US" altLang="zh-CN" dirty="0" smtClean="0"/>
              <a:t> node *Wordlist = NULL; //</a:t>
            </a:r>
            <a:r>
              <a:rPr lang="zh-CN" altLang="en-US" dirty="0" smtClean="0"/>
              <a:t>单词表头指针</a:t>
            </a:r>
            <a:endParaRPr lang="en-US" altLang="zh-CN" dirty="0" smtClean="0"/>
          </a:p>
          <a:p>
            <a:r>
              <a:rPr lang="en-US" altLang="zh-CN" dirty="0" err="1" smtClean="0"/>
              <a:t>int</a:t>
            </a:r>
            <a:r>
              <a:rPr lang="en-US" altLang="zh-CN" dirty="0" smtClean="0"/>
              <a:t> </a:t>
            </a:r>
            <a:r>
              <a:rPr lang="en-US" altLang="zh-CN" dirty="0" err="1" smtClean="0"/>
              <a:t>getWord</a:t>
            </a:r>
            <a:r>
              <a:rPr lang="en-US" altLang="zh-CN" dirty="0" smtClean="0"/>
              <a:t>(FILE *</a:t>
            </a:r>
            <a:r>
              <a:rPr lang="en-US" altLang="zh-CN" dirty="0" err="1" smtClean="0"/>
              <a:t>bfp,char</a:t>
            </a:r>
            <a:r>
              <a:rPr lang="en-US" altLang="zh-CN" dirty="0" smtClean="0"/>
              <a:t> *w);</a:t>
            </a:r>
          </a:p>
          <a:p>
            <a:r>
              <a:rPr lang="en-US" altLang="zh-CN" dirty="0" err="1" smtClean="0"/>
              <a:t>int</a:t>
            </a:r>
            <a:r>
              <a:rPr lang="en-US" altLang="zh-CN" dirty="0" smtClean="0"/>
              <a:t> </a:t>
            </a:r>
            <a:r>
              <a:rPr lang="en-US" altLang="zh-CN" dirty="0" err="1" smtClean="0"/>
              <a:t>searchWord</a:t>
            </a:r>
            <a:r>
              <a:rPr lang="en-US" altLang="zh-CN" dirty="0" smtClean="0"/>
              <a:t>(char *w);</a:t>
            </a:r>
          </a:p>
          <a:p>
            <a:r>
              <a:rPr lang="en-US" altLang="zh-CN" dirty="0" err="1" smtClean="0">
                <a:solidFill>
                  <a:srgbClr val="003399"/>
                </a:solidFill>
                <a:ea typeface="宋体" charset="-122"/>
              </a:rPr>
              <a:t>int</a:t>
            </a:r>
            <a:r>
              <a:rPr lang="en-US" altLang="zh-CN" dirty="0" smtClean="0">
                <a:solidFill>
                  <a:srgbClr val="003399"/>
                </a:solidFill>
                <a:ea typeface="宋体" charset="-122"/>
              </a:rPr>
              <a:t> </a:t>
            </a:r>
            <a:r>
              <a:rPr lang="en-US" altLang="zh-CN" dirty="0" err="1" smtClean="0">
                <a:solidFill>
                  <a:srgbClr val="003399"/>
                </a:solidFill>
                <a:ea typeface="宋体" charset="-122"/>
              </a:rPr>
              <a:t>insertWord</a:t>
            </a:r>
            <a:r>
              <a:rPr lang="en-US" altLang="zh-CN" dirty="0" smtClean="0">
                <a:solidFill>
                  <a:srgbClr val="003399"/>
                </a:solidFill>
                <a:ea typeface="宋体" charset="-122"/>
              </a:rPr>
              <a:t>( </a:t>
            </a:r>
            <a:r>
              <a:rPr lang="en-US" altLang="zh-CN" dirty="0" err="1" smtClean="0">
                <a:solidFill>
                  <a:srgbClr val="003399"/>
                </a:solidFill>
                <a:ea typeface="宋体" charset="-122"/>
              </a:rPr>
              <a:t>struct</a:t>
            </a:r>
            <a:r>
              <a:rPr lang="en-US" altLang="zh-CN" dirty="0" smtClean="0">
                <a:solidFill>
                  <a:srgbClr val="003399"/>
                </a:solidFill>
                <a:ea typeface="宋体" charset="-122"/>
              </a:rPr>
              <a:t> node *p, char *w);</a:t>
            </a: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smtClean="0"/>
              <a:t>int</a:t>
            </a:r>
            <a:r>
              <a:rPr lang="en-US" altLang="zh-CN" dirty="0" smtClean="0"/>
              <a:t> main()</a:t>
            </a:r>
          </a:p>
          <a:p>
            <a:r>
              <a:rPr lang="en-US" altLang="zh-CN" dirty="0" smtClean="0"/>
              <a:t>{</a:t>
            </a:r>
          </a:p>
          <a:p>
            <a:r>
              <a:rPr lang="en-US" altLang="zh-CN" dirty="0" smtClean="0"/>
              <a:t>    char filename[32], word[MAXWORD];</a:t>
            </a:r>
          </a:p>
          <a:p>
            <a:r>
              <a:rPr lang="en-US" altLang="zh-CN" dirty="0" smtClean="0"/>
              <a:t>    FILE *</a:t>
            </a:r>
            <a:r>
              <a:rPr lang="en-US" altLang="zh-CN" dirty="0" err="1" smtClean="0"/>
              <a:t>bfp</a:t>
            </a:r>
            <a:r>
              <a:rPr lang="en-US" altLang="zh-CN" dirty="0" smtClean="0"/>
              <a:t>;</a:t>
            </a:r>
          </a:p>
          <a:p>
            <a:r>
              <a:rPr lang="en-US" altLang="zh-CN" dirty="0" smtClean="0"/>
              <a:t>    </a:t>
            </a:r>
            <a:r>
              <a:rPr lang="en-US" altLang="zh-CN" dirty="0" err="1" smtClean="0"/>
              <a:t>struct</a:t>
            </a:r>
            <a:r>
              <a:rPr lang="en-US" altLang="zh-CN" dirty="0" smtClean="0"/>
              <a:t> node *p;</a:t>
            </a:r>
          </a:p>
          <a:p>
            <a:endParaRPr lang="en-US" altLang="zh-CN" dirty="0" smtClean="0"/>
          </a:p>
          <a:p>
            <a:r>
              <a:rPr lang="en-US" altLang="zh-CN" dirty="0" smtClean="0"/>
              <a:t>    </a:t>
            </a:r>
            <a:r>
              <a:rPr lang="en-US" altLang="zh-CN" dirty="0" err="1" smtClean="0"/>
              <a:t>scanf</a:t>
            </a:r>
            <a:r>
              <a:rPr lang="en-US" altLang="zh-CN" dirty="0" smtClean="0"/>
              <a:t>(“%s”, filename);</a:t>
            </a:r>
          </a:p>
          <a:p>
            <a:r>
              <a:rPr lang="en-US" altLang="zh-CN" dirty="0" smtClean="0"/>
              <a:t>    if((</a:t>
            </a:r>
            <a:r>
              <a:rPr lang="en-US" altLang="zh-CN" dirty="0" err="1" smtClean="0"/>
              <a:t>bfp</a:t>
            </a:r>
            <a:r>
              <a:rPr lang="en-US" altLang="zh-CN" dirty="0" smtClean="0"/>
              <a:t> = </a:t>
            </a:r>
            <a:r>
              <a:rPr lang="en-US" altLang="zh-CN" dirty="0" err="1" smtClean="0"/>
              <a:t>fopen</a:t>
            </a:r>
            <a:r>
              <a:rPr lang="en-US" altLang="zh-CN" dirty="0" smtClean="0"/>
              <a:t>(filename, “r”)) == NULL){ //</a:t>
            </a:r>
            <a:r>
              <a:rPr lang="zh-CN" altLang="en-US" dirty="0" smtClean="0"/>
              <a:t>打开一个文件</a:t>
            </a:r>
            <a:endParaRPr lang="en-US" altLang="zh-CN" dirty="0" smtClean="0"/>
          </a:p>
          <a:p>
            <a:r>
              <a:rPr lang="en-US" altLang="zh-CN" dirty="0" smtClean="0"/>
              <a:t>        </a:t>
            </a:r>
            <a:r>
              <a:rPr lang="en-US" altLang="zh-CN" dirty="0" err="1" smtClean="0"/>
              <a:t>fprintf</a:t>
            </a:r>
            <a:r>
              <a:rPr lang="en-US" altLang="zh-CN" dirty="0" smtClean="0"/>
              <a:t>(</a:t>
            </a:r>
            <a:r>
              <a:rPr lang="en-US" altLang="zh-CN" dirty="0" err="1" smtClean="0"/>
              <a:t>stderr</a:t>
            </a:r>
            <a:r>
              <a:rPr lang="en-US" altLang="zh-CN" dirty="0" smtClean="0"/>
              <a:t>, “%s  can’t open!\</a:t>
            </a:r>
            <a:r>
              <a:rPr lang="en-US" altLang="zh-CN" dirty="0" err="1" smtClean="0"/>
              <a:t>n”,filename</a:t>
            </a:r>
            <a:r>
              <a:rPr lang="en-US" altLang="zh-CN" dirty="0" smtClean="0"/>
              <a:t>);</a:t>
            </a:r>
          </a:p>
          <a:p>
            <a:r>
              <a:rPr lang="en-US" altLang="zh-CN" dirty="0" smtClean="0"/>
              <a:t>        return -1;</a:t>
            </a:r>
          </a:p>
          <a:p>
            <a:r>
              <a:rPr lang="en-US" altLang="zh-CN" dirty="0" smtClean="0"/>
              <a:t>     }</a:t>
            </a:r>
          </a:p>
          <a:p>
            <a:r>
              <a:rPr lang="en-US" altLang="zh-CN" dirty="0" smtClean="0"/>
              <a:t>     while( </a:t>
            </a:r>
            <a:r>
              <a:rPr lang="en-US" altLang="zh-CN" dirty="0" err="1" smtClean="0"/>
              <a:t>getWord</a:t>
            </a:r>
            <a:r>
              <a:rPr lang="en-US" altLang="zh-CN" dirty="0" smtClean="0"/>
              <a:t>(</a:t>
            </a:r>
            <a:r>
              <a:rPr lang="en-US" altLang="zh-CN" dirty="0" err="1" smtClean="0"/>
              <a:t>bfp,word</a:t>
            </a:r>
            <a:r>
              <a:rPr lang="en-US" altLang="zh-CN" dirty="0" smtClean="0"/>
              <a:t>) != EOF) </a:t>
            </a:r>
            <a:r>
              <a:rPr lang="en-US" altLang="zh-CN" sz="1200" dirty="0" smtClean="0"/>
              <a:t>//</a:t>
            </a:r>
            <a:r>
              <a:rPr lang="zh-CN" altLang="en-US" sz="1200" dirty="0" smtClean="0"/>
              <a:t>从文件中读入一个单词</a:t>
            </a:r>
            <a:endParaRPr lang="en-US" altLang="zh-CN" dirty="0" smtClean="0"/>
          </a:p>
          <a:p>
            <a:r>
              <a:rPr lang="en-US" altLang="zh-CN" dirty="0" smtClean="0"/>
              <a:t>        if(</a:t>
            </a:r>
            <a:r>
              <a:rPr lang="en-US" altLang="zh-CN" dirty="0" err="1" smtClean="0"/>
              <a:t>searchWord</a:t>
            </a:r>
            <a:r>
              <a:rPr lang="en-US" altLang="zh-CN" dirty="0" smtClean="0"/>
              <a:t>(word) == -1) { </a:t>
            </a:r>
            <a:r>
              <a:rPr lang="en-US" altLang="zh-CN" sz="1400" dirty="0" smtClean="0"/>
              <a:t>//</a:t>
            </a:r>
            <a:r>
              <a:rPr lang="zh-CN" altLang="en-US" sz="1400" dirty="0" smtClean="0"/>
              <a:t>在单词表中查找插入单词</a:t>
            </a:r>
            <a:endParaRPr lang="en-US" altLang="zh-CN" dirty="0" smtClean="0"/>
          </a:p>
          <a:p>
            <a:r>
              <a:rPr lang="en-US" altLang="zh-CN" dirty="0" smtClean="0"/>
              <a:t>            </a:t>
            </a:r>
            <a:r>
              <a:rPr lang="en-US" altLang="zh-CN" dirty="0" err="1" smtClean="0"/>
              <a:t>fprintf</a:t>
            </a:r>
            <a:r>
              <a:rPr lang="en-US" altLang="zh-CN" dirty="0" smtClean="0"/>
              <a:t>(</a:t>
            </a:r>
            <a:r>
              <a:rPr lang="en-US" altLang="zh-CN" dirty="0" err="1" smtClean="0"/>
              <a:t>stderr</a:t>
            </a:r>
            <a:r>
              <a:rPr lang="en-US" altLang="zh-CN" dirty="0" smtClean="0"/>
              <a:t>, “Memory is full!\n”);</a:t>
            </a:r>
          </a:p>
          <a:p>
            <a:r>
              <a:rPr lang="en-US" altLang="zh-CN" dirty="0" smtClean="0"/>
              <a:t>            return -1;</a:t>
            </a:r>
          </a:p>
          <a:p>
            <a:r>
              <a:rPr lang="en-US" altLang="zh-CN" dirty="0" smtClean="0"/>
              <a:t>        }</a:t>
            </a:r>
          </a:p>
          <a:p>
            <a:r>
              <a:rPr lang="en-US" altLang="zh-CN" dirty="0" smtClean="0"/>
              <a:t>    for(p=Wordlist; p != NULL; p=p-&gt;link) </a:t>
            </a:r>
            <a:r>
              <a:rPr lang="en-US" altLang="zh-CN" sz="1600" dirty="0" smtClean="0"/>
              <a:t>//</a:t>
            </a:r>
            <a:r>
              <a:rPr lang="zh-CN" altLang="en-US" sz="1600" dirty="0" smtClean="0"/>
              <a:t>遍历输出单词表</a:t>
            </a:r>
            <a:endParaRPr lang="en-US" altLang="zh-CN" dirty="0" smtClean="0"/>
          </a:p>
          <a:p>
            <a:r>
              <a:rPr lang="en-US" altLang="zh-CN" dirty="0" smtClean="0"/>
              <a:t>        </a:t>
            </a:r>
            <a:r>
              <a:rPr lang="en-US" altLang="zh-CN" dirty="0" err="1" smtClean="0"/>
              <a:t>printf</a:t>
            </a:r>
            <a:r>
              <a:rPr lang="en-US" altLang="zh-CN" dirty="0" smtClean="0"/>
              <a:t>(“%s  %d\n”, p-&gt;word, p-&gt;count);</a:t>
            </a:r>
          </a:p>
          <a:p>
            <a:r>
              <a:rPr lang="en-US" altLang="zh-CN" dirty="0" smtClean="0"/>
              <a:t>    return 0;</a:t>
            </a:r>
          </a:p>
          <a:p>
            <a:r>
              <a:rPr lang="en-US" altLang="zh-CN" dirty="0" smtClean="0"/>
              <a:t>} </a:t>
            </a:r>
            <a:endParaRPr lang="zh-CN" altLang="en-US" dirty="0"/>
          </a:p>
        </p:txBody>
      </p:sp>
      <p:sp>
        <p:nvSpPr>
          <p:cNvPr id="7" name="圆角矩形标注 6"/>
          <p:cNvSpPr/>
          <p:nvPr/>
        </p:nvSpPr>
        <p:spPr bwMode="auto">
          <a:xfrm>
            <a:off x="1115616" y="5373216"/>
            <a:ext cx="1728192" cy="715089"/>
          </a:xfrm>
          <a:prstGeom prst="wedgeRoundRectCallout">
            <a:avLst>
              <a:gd name="adj1" fmla="val -23729"/>
              <a:gd name="adj2" fmla="val -91757"/>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FF0000"/>
                </a:solidFill>
                <a:effectLst/>
                <a:latin typeface="Arial" charset="0"/>
                <a:ea typeface="宋体" charset="-122"/>
              </a:rPr>
              <a:t>Wordlist</a:t>
            </a:r>
            <a:r>
              <a:rPr kumimoji="0" lang="zh-CN" altLang="en-US" b="1" i="0" u="none" strike="noStrike" cap="none" normalizeH="0" baseline="0" dirty="0" smtClean="0">
                <a:ln>
                  <a:noFill/>
                </a:ln>
                <a:solidFill>
                  <a:schemeClr val="tx1"/>
                </a:solidFill>
                <a:effectLst/>
                <a:latin typeface="Arial" charset="0"/>
                <a:ea typeface="宋体" charset="-122"/>
              </a:rPr>
              <a:t>是一个全局变量！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链表</a:t>
            </a:r>
            <a:endParaRPr lang="zh-CN" altLang="en-US" dirty="0"/>
          </a:p>
        </p:txBody>
      </p:sp>
      <p:sp>
        <p:nvSpPr>
          <p:cNvPr id="3" name="内容占位符 2"/>
          <p:cNvSpPr>
            <a:spLocks noGrp="1"/>
          </p:cNvSpPr>
          <p:nvPr>
            <p:ph idx="1"/>
          </p:nvPr>
        </p:nvSpPr>
        <p:spPr>
          <a:xfrm>
            <a:off x="977900" y="1447801"/>
            <a:ext cx="7105650" cy="2845296"/>
          </a:xfrm>
        </p:spPr>
        <p:txBody>
          <a:bodyPr/>
          <a:lstStyle/>
          <a:p>
            <a:r>
              <a:rPr lang="zh-CN" altLang="en-US" dirty="0" smtClean="0"/>
              <a:t>采用链表方式构造单词表具有如下特点：</a:t>
            </a:r>
            <a:endParaRPr lang="en-US" altLang="zh-CN" dirty="0" smtClean="0"/>
          </a:p>
          <a:p>
            <a:pPr lvl="1"/>
            <a:r>
              <a:rPr lang="zh-CN" altLang="en-US" b="1" dirty="0" smtClean="0">
                <a:solidFill>
                  <a:srgbClr val="FF0000"/>
                </a:solidFill>
              </a:rPr>
              <a:t>优点</a:t>
            </a:r>
            <a:endParaRPr lang="en-US" altLang="zh-CN" b="1" dirty="0" smtClean="0">
              <a:solidFill>
                <a:srgbClr val="FF0000"/>
              </a:solidFill>
            </a:endParaRPr>
          </a:p>
          <a:p>
            <a:pPr lvl="2"/>
            <a:r>
              <a:rPr lang="en-US" altLang="zh-CN" dirty="0" smtClean="0"/>
              <a:t> </a:t>
            </a:r>
            <a:r>
              <a:rPr lang="zh-CN" altLang="en-US" sz="2000" dirty="0" smtClean="0">
                <a:latin typeface="楷体" pitchFamily="49" charset="-122"/>
                <a:ea typeface="楷体" pitchFamily="49" charset="-122"/>
              </a:rPr>
              <a:t>由于采用动态申请结点，能够适应不同规模的</a:t>
            </a:r>
            <a:r>
              <a:rPr lang="zh-CN" altLang="en-US" sz="2000" dirty="0" smtClean="0">
                <a:latin typeface="楷体" pitchFamily="49" charset="-122"/>
                <a:ea typeface="楷体" pitchFamily="49" charset="-122"/>
              </a:rPr>
              <a:t>问题，空间利用率高</a:t>
            </a:r>
            <a:endParaRPr lang="en-US" altLang="zh-CN" sz="2000" dirty="0" smtClean="0">
              <a:latin typeface="楷体" pitchFamily="49" charset="-122"/>
              <a:ea typeface="楷体" pitchFamily="49" charset="-122"/>
            </a:endParaRPr>
          </a:p>
          <a:p>
            <a:pPr lvl="2"/>
            <a:r>
              <a:rPr lang="en-US" altLang="zh-CN" sz="2000" dirty="0" smtClean="0">
                <a:latin typeface="楷体" pitchFamily="49" charset="-122"/>
                <a:ea typeface="楷体" pitchFamily="49" charset="-122"/>
              </a:rPr>
              <a:t> </a:t>
            </a:r>
            <a:r>
              <a:rPr lang="zh-CN" altLang="en-US" sz="2000" dirty="0" smtClean="0">
                <a:latin typeface="楷体" pitchFamily="49" charset="-122"/>
                <a:ea typeface="楷体" pitchFamily="49" charset="-122"/>
              </a:rPr>
              <a:t>算法简单，插入操作效率高</a:t>
            </a:r>
            <a:endParaRPr lang="en-US" altLang="zh-CN" sz="2000" dirty="0" smtClean="0">
              <a:latin typeface="楷体" pitchFamily="49" charset="-122"/>
              <a:ea typeface="楷体" pitchFamily="49" charset="-122"/>
            </a:endParaRPr>
          </a:p>
          <a:p>
            <a:pPr lvl="1"/>
            <a:r>
              <a:rPr lang="zh-CN" altLang="en-US" b="1" dirty="0" smtClean="0">
                <a:solidFill>
                  <a:srgbClr val="7030A0"/>
                </a:solidFill>
              </a:rPr>
              <a:t>不足</a:t>
            </a:r>
            <a:endParaRPr lang="en-US" altLang="zh-CN" b="1" dirty="0" smtClean="0">
              <a:solidFill>
                <a:srgbClr val="7030A0"/>
              </a:solidFill>
            </a:endParaRPr>
          </a:p>
          <a:p>
            <a:pPr lvl="2"/>
            <a:r>
              <a:rPr lang="en-US" altLang="zh-CN" dirty="0" smtClean="0"/>
              <a:t> </a:t>
            </a:r>
            <a:r>
              <a:rPr lang="zh-CN" altLang="en-US" sz="2000" dirty="0" smtClean="0">
                <a:latin typeface="楷体" pitchFamily="49" charset="-122"/>
                <a:ea typeface="楷体" pitchFamily="49" charset="-122"/>
              </a:rPr>
              <a:t>由于采用顺序查找，单词查找效率低</a:t>
            </a:r>
            <a:endParaRPr lang="en-US" altLang="zh-CN" sz="2000" dirty="0" smtClean="0">
              <a:latin typeface="楷体" pitchFamily="49" charset="-122"/>
              <a:ea typeface="楷体" pitchFamily="49" charset="-122"/>
            </a:endParaRPr>
          </a:p>
          <a:p>
            <a:pPr lvl="2"/>
            <a:endParaRPr lang="en-US" altLang="zh-CN" sz="2000" dirty="0" smtClean="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74</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smtClean="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1979712" y="4509120"/>
            <a:ext cx="4536504" cy="17281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400" dirty="0" smtClean="0">
                <a:solidFill>
                  <a:srgbClr val="7030A0"/>
                </a:solidFill>
                <a:latin typeface="黑体" pitchFamily="2" charset="-122"/>
                <a:ea typeface="黑体" pitchFamily="2" charset="-122"/>
              </a:rPr>
              <a:t>还有更好的单词表的构造及查询方法吗？</a:t>
            </a:r>
            <a:endParaRPr lang="en-US" altLang="zh-CN" sz="2400" dirty="0" smtClean="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75</a:t>
            </a:fld>
            <a:endParaRPr lang="zh-CN" altLang="en-US"/>
          </a:p>
        </p:txBody>
      </p:sp>
      <p:pic>
        <p:nvPicPr>
          <p:cNvPr id="140290" name="Picture 2"/>
          <p:cNvPicPr>
            <a:picLocks noChangeAspect="1" noChangeArrowheads="1"/>
          </p:cNvPicPr>
          <p:nvPr/>
        </p:nvPicPr>
        <p:blipFill>
          <a:blip r:embed="rId2" cstate="print"/>
          <a:srcRect/>
          <a:stretch>
            <a:fillRect/>
          </a:stretch>
        </p:blipFill>
        <p:spPr bwMode="auto">
          <a:xfrm>
            <a:off x="1115616" y="2636912"/>
            <a:ext cx="6734175" cy="876300"/>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2915816" y="4149080"/>
            <a:ext cx="2771775" cy="800100"/>
          </a:xfrm>
          <a:prstGeom prst="rect">
            <a:avLst/>
          </a:prstGeom>
          <a:noFill/>
          <a:ln w="9525">
            <a:noFill/>
            <a:miter lim="800000"/>
            <a:headEnd/>
            <a:tailEnd/>
          </a:ln>
        </p:spPr>
      </p:pic>
      <p:sp>
        <p:nvSpPr>
          <p:cNvPr id="12" name="TextBox 11"/>
          <p:cNvSpPr txBox="1"/>
          <p:nvPr/>
        </p:nvSpPr>
        <p:spPr>
          <a:xfrm>
            <a:off x="1043608" y="1340768"/>
            <a:ext cx="7056784"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000" dirty="0" smtClean="0"/>
              <a:t>有时在构造链表时会给链表设置一个</a:t>
            </a:r>
            <a:r>
              <a:rPr lang="zh-CN" altLang="en-US" sz="2000" b="1" dirty="0" smtClean="0">
                <a:solidFill>
                  <a:srgbClr val="7030A0"/>
                </a:solidFill>
              </a:rPr>
              <a:t>头指针</a:t>
            </a:r>
            <a:r>
              <a:rPr lang="zh-CN" altLang="en-US" sz="2000" dirty="0" smtClean="0"/>
              <a:t>（非</a:t>
            </a:r>
            <a:r>
              <a:rPr lang="zh-CN" altLang="en-US" sz="2000" b="1" dirty="0" smtClean="0"/>
              <a:t>头结点</a:t>
            </a:r>
            <a:r>
              <a:rPr lang="zh-CN" altLang="en-US" sz="2000" dirty="0" smtClean="0"/>
              <a:t>指针，其操作</a:t>
            </a:r>
            <a:r>
              <a:rPr lang="en-US" altLang="zh-CN" sz="2000" dirty="0" smtClean="0"/>
              <a:t>list-&gt;link</a:t>
            </a:r>
            <a:r>
              <a:rPr lang="zh-CN" altLang="en-US" sz="2000" dirty="0" smtClean="0"/>
              <a:t>指向链表的头结点），如下图所示：</a:t>
            </a:r>
            <a:endParaRPr lang="zh-CN" altLang="en-US" sz="2000" dirty="0"/>
          </a:p>
        </p:txBody>
      </p:sp>
      <p:sp>
        <p:nvSpPr>
          <p:cNvPr id="13" name="TextBox 12"/>
          <p:cNvSpPr txBox="1"/>
          <p:nvPr/>
        </p:nvSpPr>
        <p:spPr>
          <a:xfrm>
            <a:off x="1115616" y="2204864"/>
            <a:ext cx="2262158" cy="369332"/>
          </a:xfrm>
          <a:prstGeom prst="rect">
            <a:avLst/>
          </a:prstGeom>
          <a:noFill/>
        </p:spPr>
        <p:txBody>
          <a:bodyPr wrap="none" rtlCol="0">
            <a:spAutoFit/>
          </a:bodyPr>
          <a:lstStyle/>
          <a:p>
            <a:r>
              <a:rPr lang="zh-CN" altLang="en-US" b="1" dirty="0" smtClean="0"/>
              <a:t>带头指针的非空链表</a:t>
            </a:r>
            <a:endParaRPr lang="zh-CN" altLang="en-US" b="1" dirty="0"/>
          </a:p>
        </p:txBody>
      </p:sp>
      <p:sp>
        <p:nvSpPr>
          <p:cNvPr id="14" name="TextBox 13"/>
          <p:cNvSpPr txBox="1"/>
          <p:nvPr/>
        </p:nvSpPr>
        <p:spPr>
          <a:xfrm>
            <a:off x="2915816" y="3717032"/>
            <a:ext cx="2031325" cy="369332"/>
          </a:xfrm>
          <a:prstGeom prst="rect">
            <a:avLst/>
          </a:prstGeom>
          <a:noFill/>
        </p:spPr>
        <p:txBody>
          <a:bodyPr wrap="none" rtlCol="0">
            <a:spAutoFit/>
          </a:bodyPr>
          <a:lstStyle/>
          <a:p>
            <a:r>
              <a:rPr lang="zh-CN" altLang="en-US" b="1" dirty="0" smtClean="0"/>
              <a:t>带头指针的空链表</a:t>
            </a:r>
            <a:endParaRPr lang="zh-CN" altLang="en-US" b="1" dirty="0"/>
          </a:p>
        </p:txBody>
      </p:sp>
      <p:sp>
        <p:nvSpPr>
          <p:cNvPr id="15" name="云形标注 14"/>
          <p:cNvSpPr/>
          <p:nvPr/>
        </p:nvSpPr>
        <p:spPr bwMode="auto">
          <a:xfrm>
            <a:off x="5615608" y="3717032"/>
            <a:ext cx="3528392" cy="126498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smtClean="0">
                <a:solidFill>
                  <a:srgbClr val="7030A0"/>
                </a:solidFill>
                <a:latin typeface="楷体" pitchFamily="49" charset="-122"/>
                <a:ea typeface="楷体" pitchFamily="49" charset="-122"/>
              </a:rPr>
              <a:t>请思考这样做有什么好处？</a:t>
            </a:r>
            <a:endParaRPr kumimoji="0" lang="zh-CN" altLang="en-US" sz="2400" b="1" i="0" u="none" strike="noStrike" cap="none" normalizeH="0" baseline="0" dirty="0" smtClean="0">
              <a:ln>
                <a:noFill/>
              </a:ln>
              <a:solidFill>
                <a:srgbClr val="7030A0"/>
              </a:solidFill>
              <a:effectLst/>
              <a:latin typeface="楷体" pitchFamily="49" charset="-122"/>
              <a:ea typeface="楷体" pitchFamily="49" charset="-122"/>
            </a:endParaRPr>
          </a:p>
        </p:txBody>
      </p:sp>
      <p:grpSp>
        <p:nvGrpSpPr>
          <p:cNvPr id="16" name="Group 38"/>
          <p:cNvGrpSpPr>
            <a:grpSpLocks/>
          </p:cNvGrpSpPr>
          <p:nvPr/>
        </p:nvGrpSpPr>
        <p:grpSpPr bwMode="auto">
          <a:xfrm>
            <a:off x="467544" y="5085184"/>
            <a:ext cx="8361684" cy="1549276"/>
            <a:chOff x="289" y="1200"/>
            <a:chExt cx="5136" cy="2352"/>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182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smtClean="0">
                  <a:solidFill>
                    <a:srgbClr val="000080"/>
                  </a:solidFill>
                  <a:latin typeface="幼圆" pitchFamily="49" charset="-122"/>
                  <a:ea typeface="幼圆" pitchFamily="49" charset="-122"/>
                </a:rPr>
                <a:t>设置头指针的最大好处是对链表结点的插入及删除操作统一了（不用考虑是否是头结点）。</a:t>
              </a:r>
              <a:r>
                <a:rPr lang="zh-CN" altLang="en-US" sz="2400" dirty="0" smtClean="0">
                  <a:solidFill>
                    <a:srgbClr val="000080"/>
                  </a:solidFill>
                  <a:latin typeface="幼圆" pitchFamily="49" charset="-122"/>
                  <a:ea typeface="幼圆" pitchFamily="49" charset="-122"/>
                </a:rPr>
                <a:t>其数据域一般无意义（有时也可存放链表的长度）。</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996950" y="1828800"/>
            <a:ext cx="7391400" cy="473075"/>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(1)</a:t>
            </a:r>
            <a:r>
              <a:rPr lang="zh-CN" altLang="en-US" sz="2500" baseline="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996950" y="2667000"/>
            <a:ext cx="7391400" cy="739775"/>
          </a:xfrm>
          <a:prstGeom prst="rect">
            <a:avLst/>
          </a:prstGeom>
          <a:noFill/>
          <a:ln w="9525">
            <a:noFill/>
            <a:miter lim="800000"/>
            <a:headEnd/>
            <a:tailEnd/>
          </a:ln>
        </p:spPr>
        <p:txBody>
          <a:bodyPr>
            <a:spAutoFit/>
          </a:bodyPr>
          <a:lstStyle/>
          <a:p>
            <a:pPr fontAlgn="base">
              <a:lnSpc>
                <a:spcPct val="85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2500" baseline="0" dirty="0">
                <a:solidFill>
                  <a:srgbClr val="000099"/>
                </a:solidFill>
                <a:latin typeface="幼圆" pitchFamily="49" charset="-122"/>
                <a:ea typeface="幼圆" pitchFamily="49" charset="-122"/>
              </a:rPr>
              <a:t>   移动数据元素，操作的时间</a:t>
            </a:r>
            <a:r>
              <a:rPr lang="zh-CN" altLang="en-US" sz="2500" baseline="0" dirty="0" smtClean="0">
                <a:solidFill>
                  <a:srgbClr val="000099"/>
                </a:solidFill>
                <a:latin typeface="幼圆" pitchFamily="49" charset="-122"/>
                <a:ea typeface="幼圆" pitchFamily="49" charset="-122"/>
              </a:rPr>
              <a:t>效率高</a:t>
            </a:r>
            <a:r>
              <a:rPr lang="zh-CN" altLang="en-US" sz="2500" baseline="0" dirty="0">
                <a:solidFill>
                  <a:srgbClr val="000099"/>
                </a:solidFill>
                <a:latin typeface="幼圆" pitchFamily="49" charset="-122"/>
                <a:ea typeface="幼圆" pitchFamily="49" charset="-122"/>
              </a:rPr>
              <a:t>。</a:t>
            </a:r>
          </a:p>
        </p:txBody>
      </p:sp>
      <p:sp>
        <p:nvSpPr>
          <p:cNvPr id="513028" name="Text Box 4"/>
          <p:cNvSpPr txBox="1">
            <a:spLocks noChangeArrowheads="1"/>
          </p:cNvSpPr>
          <p:nvPr/>
        </p:nvSpPr>
        <p:spPr bwMode="auto">
          <a:xfrm>
            <a:off x="1035050" y="4495800"/>
            <a:ext cx="7162800"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每个链结点需要设置指针域</a:t>
            </a:r>
            <a:r>
              <a:rPr lang="zh-CN" altLang="en-US" sz="2500" baseline="0" dirty="0" smtClean="0">
                <a:solidFill>
                  <a:srgbClr val="000099"/>
                </a:solidFill>
                <a:latin typeface="幼圆" pitchFamily="49" charset="-122"/>
                <a:ea typeface="幼圆" pitchFamily="49" charset="-122"/>
              </a:rPr>
              <a:t>(</a:t>
            </a:r>
            <a:r>
              <a:rPr lang="zh-CN" altLang="en-US" sz="2500" dirty="0" smtClean="0">
                <a:solidFill>
                  <a:srgbClr val="000099"/>
                </a:solidFill>
                <a:latin typeface="幼圆" pitchFamily="49" charset="-122"/>
                <a:ea typeface="幼圆" pitchFamily="49" charset="-122"/>
              </a:rPr>
              <a:t>占用</a:t>
            </a:r>
            <a:r>
              <a:rPr lang="zh-CN" altLang="en-US" sz="2500" baseline="0" dirty="0" smtClean="0">
                <a:solidFill>
                  <a:srgbClr val="000099"/>
                </a:solidFill>
                <a:latin typeface="幼圆" pitchFamily="49" charset="-122"/>
                <a:ea typeface="幼圆" pitchFamily="49" charset="-122"/>
              </a:rPr>
              <a:t>存储空间小</a:t>
            </a:r>
            <a:r>
              <a:rPr lang="zh-CN" altLang="en-US" sz="2500" baseline="0" dirty="0">
                <a:solidFill>
                  <a:srgbClr val="000099"/>
                </a:solidFill>
                <a:latin typeface="幼圆" pitchFamily="49" charset="-122"/>
                <a:ea typeface="幼圆" pitchFamily="49" charset="-122"/>
              </a:rPr>
              <a:t>)。</a:t>
            </a:r>
          </a:p>
        </p:txBody>
      </p:sp>
      <p:sp>
        <p:nvSpPr>
          <p:cNvPr id="513029" name="Text Box 5"/>
          <p:cNvSpPr txBox="1">
            <a:spLocks noChangeArrowheads="1"/>
          </p:cNvSpPr>
          <p:nvPr/>
        </p:nvSpPr>
        <p:spPr bwMode="auto">
          <a:xfrm>
            <a:off x="1035050" y="4953000"/>
            <a:ext cx="7772400" cy="7778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是一种</a:t>
            </a:r>
            <a:r>
              <a:rPr lang="zh-CN" altLang="en-US" sz="2500" baseline="0" dirty="0" smtClean="0">
                <a:solidFill>
                  <a:srgbClr val="000099"/>
                </a:solidFill>
                <a:latin typeface="幼圆" pitchFamily="49" charset="-122"/>
                <a:ea typeface="幼圆" pitchFamily="49" charset="-122"/>
              </a:rPr>
              <a:t>非</a:t>
            </a:r>
            <a:r>
              <a:rPr lang="zh-CN" altLang="en-US" sz="2500" dirty="0" smtClean="0">
                <a:solidFill>
                  <a:srgbClr val="000099"/>
                </a:solidFill>
                <a:latin typeface="幼圆" pitchFamily="49" charset="-122"/>
                <a:ea typeface="幼圆" pitchFamily="49" charset="-122"/>
              </a:rPr>
              <a:t>连续</a:t>
            </a:r>
            <a:r>
              <a:rPr lang="zh-CN" altLang="en-US" sz="2500" baseline="0" dirty="0" smtClean="0">
                <a:solidFill>
                  <a:srgbClr val="000099"/>
                </a:solidFill>
                <a:latin typeface="幼圆" pitchFamily="49" charset="-122"/>
                <a:ea typeface="幼圆" pitchFamily="49" charset="-122"/>
              </a:rPr>
              <a:t>存储</a:t>
            </a:r>
            <a:r>
              <a:rPr lang="zh-CN" altLang="en-US" sz="2500" baseline="0" dirty="0">
                <a:solidFill>
                  <a:srgbClr val="000099"/>
                </a:solidFill>
                <a:latin typeface="幼圆" pitchFamily="49" charset="-122"/>
                <a:ea typeface="幼圆" pitchFamily="49" charset="-122"/>
              </a:rPr>
              <a:t>结构，查找、定位等操作要</a:t>
            </a:r>
          </a:p>
          <a:p>
            <a:pPr fontAlgn="base">
              <a:lnSpc>
                <a:spcPct val="90000"/>
              </a:lnSpc>
              <a:spcBef>
                <a:spcPct val="0"/>
              </a:spcBef>
            </a:pPr>
            <a:r>
              <a:rPr lang="zh-CN" altLang="en-US" sz="2500" baseline="0" dirty="0">
                <a:solidFill>
                  <a:srgbClr val="000099"/>
                </a:solidFill>
                <a:latin typeface="幼圆" pitchFamily="49" charset="-122"/>
                <a:ea typeface="幼圆" pitchFamily="49" charset="-122"/>
              </a:rPr>
              <a:t>   通过</a:t>
            </a:r>
            <a:r>
              <a:rPr lang="zh-CN" altLang="en-US" sz="2500" baseline="0" dirty="0" smtClean="0">
                <a:solidFill>
                  <a:srgbClr val="000099"/>
                </a:solidFill>
                <a:latin typeface="幼圆" pitchFamily="49" charset="-122"/>
                <a:ea typeface="幼圆" pitchFamily="49" charset="-122"/>
              </a:rPr>
              <a:t>顺序</a:t>
            </a:r>
            <a:r>
              <a:rPr lang="zh-CN" altLang="en-US" sz="2500" dirty="0" smtClean="0">
                <a:solidFill>
                  <a:srgbClr val="000099"/>
                </a:solidFill>
                <a:latin typeface="幼圆" pitchFamily="49" charset="-122"/>
                <a:ea typeface="幼圆" pitchFamily="49" charset="-122"/>
              </a:rPr>
              <a:t>遍历</a:t>
            </a:r>
            <a:r>
              <a:rPr lang="zh-CN" altLang="en-US" sz="2500" baseline="0" dirty="0" smtClean="0">
                <a:solidFill>
                  <a:srgbClr val="000099"/>
                </a:solidFill>
                <a:latin typeface="幼圆" pitchFamily="49" charset="-122"/>
                <a:ea typeface="幼圆" pitchFamily="49" charset="-122"/>
              </a:rPr>
              <a:t>链表</a:t>
            </a:r>
            <a:r>
              <a:rPr lang="zh-CN" altLang="en-US" sz="2500" baseline="0" dirty="0">
                <a:solidFill>
                  <a:srgbClr val="000099"/>
                </a:solidFill>
                <a:latin typeface="幼圆" pitchFamily="49" charset="-122"/>
                <a:ea typeface="幼圆" pitchFamily="49" charset="-122"/>
              </a:rPr>
              <a:t>实现，时间效率较低。</a:t>
            </a:r>
          </a:p>
        </p:txBody>
      </p:sp>
      <p:grpSp>
        <p:nvGrpSpPr>
          <p:cNvPr id="2" name="Group 6"/>
          <p:cNvGrpSpPr>
            <a:grpSpLocks/>
          </p:cNvGrpSpPr>
          <p:nvPr/>
        </p:nvGrpSpPr>
        <p:grpSpPr bwMode="auto">
          <a:xfrm>
            <a:off x="533400" y="1143000"/>
            <a:ext cx="1752600" cy="609600"/>
            <a:chOff x="336" y="768"/>
            <a:chExt cx="1104" cy="384"/>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2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2800" baseline="0">
                  <a:solidFill>
                    <a:srgbClr val="FFFF00"/>
                  </a:solidFill>
                  <a:ea typeface="黑体" pitchFamily="2" charset="-122"/>
                </a:rPr>
                <a:t>1</a:t>
              </a:r>
              <a:r>
                <a:rPr lang="zh-CN" altLang="en-US" sz="2800" baseline="0">
                  <a:solidFill>
                    <a:srgbClr val="FFFF00"/>
                  </a:solidFill>
                  <a:latin typeface="黑体" pitchFamily="2" charset="-122"/>
                  <a:ea typeface="黑体" pitchFamily="2" charset="-122"/>
                </a:rPr>
                <a:t>.优点</a:t>
              </a:r>
              <a:endParaRPr lang="zh-CN" altLang="en-US" sz="2800" baseline="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533400" y="3810000"/>
            <a:ext cx="1635125" cy="609600"/>
            <a:chOff x="336" y="2496"/>
            <a:chExt cx="1030" cy="384"/>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2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2800" baseline="0">
                  <a:solidFill>
                    <a:srgbClr val="FFFF00"/>
                  </a:solidFill>
                  <a:ea typeface="黑体" pitchFamily="2" charset="-122"/>
                </a:rPr>
                <a:t>2</a:t>
              </a:r>
              <a:r>
                <a:rPr lang="zh-CN" altLang="en-US" sz="2800" baseline="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996950" y="2209800"/>
            <a:ext cx="6248400" cy="473075"/>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(2)</a:t>
            </a:r>
            <a:r>
              <a:rPr lang="zh-CN" altLang="en-US" sz="2500" baseline="0">
                <a:solidFill>
                  <a:srgbClr val="000099"/>
                </a:solidFill>
                <a:latin typeface="幼圆" pitchFamily="49" charset="-122"/>
                <a:ea typeface="幼圆" pitchFamily="49" charset="-122"/>
              </a:rPr>
              <a:t> 不需要地址连续的存储空间。</a:t>
            </a:r>
          </a:p>
        </p:txBody>
      </p:sp>
      <p:grpSp>
        <p:nvGrpSpPr>
          <p:cNvPr id="4" name="Group 13"/>
          <p:cNvGrpSpPr>
            <a:grpSpLocks/>
          </p:cNvGrpSpPr>
          <p:nvPr/>
        </p:nvGrpSpPr>
        <p:grpSpPr bwMode="auto">
          <a:xfrm>
            <a:off x="1390650" y="323850"/>
            <a:ext cx="7943850" cy="3048000"/>
            <a:chOff x="876" y="288"/>
            <a:chExt cx="5004" cy="1920"/>
          </a:xfrm>
        </p:grpSpPr>
        <p:sp>
          <p:nvSpPr>
            <p:cNvPr id="29713" name="Rectangle 14"/>
            <p:cNvSpPr>
              <a:spLocks noChangeArrowheads="1"/>
            </p:cNvSpPr>
            <p:nvPr/>
          </p:nvSpPr>
          <p:spPr bwMode="auto">
            <a:xfrm>
              <a:off x="876" y="1728"/>
              <a:ext cx="4128" cy="480"/>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936" y="288"/>
              <a:ext cx="1680" cy="912"/>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2600" b="0"/>
            </a:p>
          </p:txBody>
        </p:sp>
        <p:sp>
          <p:nvSpPr>
            <p:cNvPr id="29715" name="Text Box 16"/>
            <p:cNvSpPr txBox="1">
              <a:spLocks noChangeArrowheads="1"/>
            </p:cNvSpPr>
            <p:nvPr/>
          </p:nvSpPr>
          <p:spPr bwMode="auto">
            <a:xfrm>
              <a:off x="4044" y="336"/>
              <a:ext cx="1836" cy="826"/>
            </a:xfrm>
            <a:prstGeom prst="rect">
              <a:avLst/>
            </a:prstGeom>
            <a:noFill/>
            <a:ln w="12700" cap="sq">
              <a:noFill/>
              <a:miter lim="800000"/>
              <a:headEnd/>
              <a:tailEnd/>
            </a:ln>
          </p:spPr>
          <p:txBody>
            <a:bodyPr>
              <a:spAutoFit/>
            </a:bodyPr>
            <a:lstStyle/>
            <a:p>
              <a:pPr>
                <a:lnSpc>
                  <a:spcPct val="95000"/>
                </a:lnSpc>
                <a:spcBef>
                  <a:spcPct val="0"/>
                </a:spcBef>
              </a:pPr>
              <a:r>
                <a:rPr lang="zh-CN" altLang="en-US" sz="2100" baseline="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100" baseline="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100" baseline="0">
                  <a:solidFill>
                    <a:schemeClr val="accent2"/>
                  </a:solidFill>
                  <a:latin typeface="黑体" pitchFamily="2" charset="-122"/>
                  <a:ea typeface="黑体" pitchFamily="2" charset="-122"/>
                </a:rPr>
                <a:t>何，插入和删除操</a:t>
              </a:r>
            </a:p>
            <a:p>
              <a:pPr>
                <a:lnSpc>
                  <a:spcPct val="95000"/>
                </a:lnSpc>
                <a:spcBef>
                  <a:spcPct val="0"/>
                </a:spcBef>
              </a:pPr>
              <a:r>
                <a:rPr lang="zh-CN" altLang="en-US" sz="2100" baseline="0">
                  <a:solidFill>
                    <a:schemeClr val="accent2"/>
                  </a:solidFill>
                  <a:latin typeface="黑体" pitchFamily="2" charset="-122"/>
                  <a:ea typeface="黑体" pitchFamily="2" charset="-122"/>
                </a:rPr>
                <a:t>作的时间都是</a:t>
              </a:r>
              <a:r>
                <a:rPr lang="zh-CN" altLang="en-US" sz="2100" baseline="0">
                  <a:solidFill>
                    <a:schemeClr val="accent2"/>
                  </a:solidFill>
                  <a:ea typeface="黑体" pitchFamily="2" charset="-122"/>
                  <a:sym typeface="Symbol" pitchFamily="18" charset="2"/>
                </a:rPr>
                <a:t>(1)</a:t>
              </a:r>
              <a:r>
                <a:rPr lang="zh-CN" altLang="en-US" sz="2100" baseline="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1606550" y="5734050"/>
            <a:ext cx="5562600" cy="819150"/>
            <a:chOff x="888" y="3612"/>
            <a:chExt cx="3504" cy="516"/>
          </a:xfrm>
        </p:grpSpPr>
        <p:sp>
          <p:nvSpPr>
            <p:cNvPr id="29710" name="AutoShape 18"/>
            <p:cNvSpPr>
              <a:spLocks noChangeArrowheads="1"/>
            </p:cNvSpPr>
            <p:nvPr/>
          </p:nvSpPr>
          <p:spPr bwMode="auto">
            <a:xfrm>
              <a:off x="1800" y="3826"/>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2600" b="0"/>
            </a:p>
          </p:txBody>
        </p:sp>
        <p:sp>
          <p:nvSpPr>
            <p:cNvPr id="29711" name="Rectangle 19"/>
            <p:cNvSpPr>
              <a:spLocks noChangeArrowheads="1"/>
            </p:cNvSpPr>
            <p:nvPr/>
          </p:nvSpPr>
          <p:spPr bwMode="auto">
            <a:xfrm>
              <a:off x="1863" y="3840"/>
              <a:ext cx="1365" cy="28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400" baseline="0">
                  <a:solidFill>
                    <a:srgbClr val="FF3300"/>
                  </a:solidFill>
                  <a:latin typeface="黑体" pitchFamily="2" charset="-122"/>
                  <a:ea typeface="黑体" pitchFamily="2" charset="-122"/>
                </a:rPr>
                <a:t>时间为</a:t>
              </a:r>
              <a:r>
                <a:rPr lang="en-US" altLang="zh-CN" sz="2400" baseline="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12"/>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152400" y="247650"/>
            <a:ext cx="5859463" cy="609600"/>
            <a:chOff x="96" y="156"/>
            <a:chExt cx="3252" cy="384"/>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2C84"/>
                  </a:solidFill>
                  <a:latin typeface="黑体" pitchFamily="2" charset="-122"/>
                  <a:ea typeface="黑体" pitchFamily="2" charset="-122"/>
                </a:rPr>
                <a:t> </a:t>
              </a:r>
              <a:r>
                <a:rPr kumimoji="1" lang="en-US" altLang="zh-CN" sz="2900" baseline="0">
                  <a:solidFill>
                    <a:srgbClr val="002C84"/>
                  </a:solidFill>
                  <a:latin typeface="黑体" pitchFamily="2" charset="-122"/>
                  <a:ea typeface="黑体" pitchFamily="2" charset="-122"/>
                </a:rPr>
                <a:t>2.3.4 </a:t>
              </a:r>
              <a:r>
                <a:rPr kumimoji="1" lang="zh-CN" altLang="en-US" sz="2900" baseline="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3026"/>
                                        </p:tgtEl>
                                        <p:attrNameLst>
                                          <p:attrName>style.visibility</p:attrName>
                                        </p:attrNameLst>
                                      </p:cBhvr>
                                      <p:to>
                                        <p:strVal val="visible"/>
                                      </p:to>
                                    </p:set>
                                    <p:animEffect transition="in" filter="wipe(left)">
                                      <p:cBhvr>
                                        <p:cTn id="23" dur="500"/>
                                        <p:tgtEl>
                                          <p:spTgt spid="5130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513036"/>
                                        </p:tgtEl>
                                        <p:attrNameLst>
                                          <p:attrName>style.visibility</p:attrName>
                                        </p:attrNameLst>
                                      </p:cBhvr>
                                      <p:to>
                                        <p:strVal val="visible"/>
                                      </p:to>
                                    </p:set>
                                    <p:animEffect transition="in" filter="wipe(right)">
                                      <p:cBhvr>
                                        <p:cTn id="28" dur="500"/>
                                        <p:tgtEl>
                                          <p:spTgt spid="5130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13027"/>
                                        </p:tgtEl>
                                        <p:attrNameLst>
                                          <p:attrName>style.visibility</p:attrName>
                                        </p:attrNameLst>
                                      </p:cBhvr>
                                      <p:to>
                                        <p:strVal val="visible"/>
                                      </p:to>
                                    </p:set>
                                    <p:animEffect transition="in" filter="wipe(left)">
                                      <p:cBhvr>
                                        <p:cTn id="33" dur="500"/>
                                        <p:tgtEl>
                                          <p:spTgt spid="51302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13028"/>
                                        </p:tgtEl>
                                        <p:attrNameLst>
                                          <p:attrName>style.visibility</p:attrName>
                                        </p:attrNameLst>
                                      </p:cBhvr>
                                      <p:to>
                                        <p:strVal val="visible"/>
                                      </p:to>
                                    </p:set>
                                    <p:animEffect transition="in" filter="wipe(left)">
                                      <p:cBhvr>
                                        <p:cTn id="43" dur="500"/>
                                        <p:tgtEl>
                                          <p:spTgt spid="5130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513029"/>
                                        </p:tgtEl>
                                        <p:attrNameLst>
                                          <p:attrName>style.visibility</p:attrName>
                                        </p:attrNameLst>
                                      </p:cBhvr>
                                      <p:to>
                                        <p:strVal val="visible"/>
                                      </p:to>
                                    </p:set>
                                    <p:animEffect transition="in" filter="wipe(right)">
                                      <p:cBhvr>
                                        <p:cTn id="48" dur="500"/>
                                        <p:tgtEl>
                                          <p:spTgt spid="51302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62000" y="992188"/>
            <a:ext cx="7696200" cy="4020988"/>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2600" b="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4800" baseline="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4800" baseline="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4800" baseline="0" dirty="0">
                  <a:ea typeface="方正舒体" pitchFamily="2" charset="-122"/>
                </a:endParaRPr>
              </a:p>
            </p:txBody>
          </p:sp>
        </p:grpSp>
      </p:grpSp>
      <p:grpSp>
        <p:nvGrpSpPr>
          <p:cNvPr id="4" name="Group 34"/>
          <p:cNvGrpSpPr>
            <a:grpSpLocks/>
          </p:cNvGrpSpPr>
          <p:nvPr/>
        </p:nvGrpSpPr>
        <p:grpSpPr bwMode="auto">
          <a:xfrm>
            <a:off x="971550" y="1825625"/>
            <a:ext cx="7200900" cy="1603375"/>
            <a:chOff x="792" y="2277"/>
            <a:chExt cx="4536" cy="1010"/>
          </a:xfrm>
        </p:grpSpPr>
        <p:sp>
          <p:nvSpPr>
            <p:cNvPr id="30726" name="Text Box 29"/>
            <p:cNvSpPr txBox="1">
              <a:spLocks noChangeArrowheads="1"/>
            </p:cNvSpPr>
            <p:nvPr/>
          </p:nvSpPr>
          <p:spPr bwMode="auto">
            <a:xfrm>
              <a:off x="792" y="2277"/>
              <a:ext cx="4536" cy="1010"/>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2600" baseline="0" dirty="0">
                  <a:solidFill>
                    <a:srgbClr val="000099"/>
                  </a:solidFill>
                  <a:ea typeface="黑体" pitchFamily="2" charset="-122"/>
                </a:rPr>
                <a:t>  </a:t>
              </a:r>
              <a:r>
                <a:rPr kumimoji="1" lang="en-US" altLang="zh-CN" sz="2600" baseline="0" dirty="0">
                  <a:solidFill>
                    <a:srgbClr val="000099"/>
                  </a:solidFill>
                  <a:latin typeface="黑体" pitchFamily="2" charset="-122"/>
                  <a:ea typeface="黑体" pitchFamily="2" charset="-122"/>
                </a:rPr>
                <a:t>1.</a:t>
              </a:r>
              <a:r>
                <a:rPr kumimoji="1" lang="zh-CN" altLang="en-US" sz="2600" baseline="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684213" y="549275"/>
            <a:ext cx="184150" cy="501650"/>
          </a:xfrm>
          <a:prstGeom prst="rect">
            <a:avLst/>
          </a:prstGeom>
          <a:noFill/>
          <a:ln w="9525">
            <a:noFill/>
            <a:miter lim="800000"/>
            <a:headEnd/>
            <a:tailEnd/>
          </a:ln>
        </p:spPr>
        <p:txBody>
          <a:bodyPr wrap="none">
            <a:spAutoFit/>
          </a:bodyPr>
          <a:lstStyle/>
          <a:p>
            <a:endParaRPr lang="zh-CN" alt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78</a:t>
            </a:fld>
            <a:endParaRPr lang="zh-CN" altLang="en-US"/>
          </a:p>
        </p:txBody>
      </p:sp>
      <p:grpSp>
        <p:nvGrpSpPr>
          <p:cNvPr id="3" name="Group 25"/>
          <p:cNvGrpSpPr>
            <a:grpSpLocks/>
          </p:cNvGrpSpPr>
          <p:nvPr/>
        </p:nvGrpSpPr>
        <p:grpSpPr bwMode="auto">
          <a:xfrm>
            <a:off x="1475656" y="260648"/>
            <a:ext cx="5559152" cy="980728"/>
            <a:chOff x="317" y="288"/>
            <a:chExt cx="2626" cy="674"/>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640"/>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zh-CN" altLang="en-US" sz="2800" b="1" dirty="0" smtClean="0">
                  <a:solidFill>
                    <a:srgbClr val="000096"/>
                  </a:solidFill>
                  <a:latin typeface="幼圆" pitchFamily="49" charset="-122"/>
                  <a:ea typeface="幼圆" pitchFamily="49" charset="-122"/>
                </a:rPr>
                <a:t>顺序存储结构与</a:t>
              </a:r>
              <a:r>
                <a:rPr kumimoji="1" lang="zh-CN" altLang="en-US" sz="2800" b="1" baseline="0" dirty="0" smtClean="0">
                  <a:solidFill>
                    <a:srgbClr val="000096"/>
                  </a:solidFill>
                  <a:latin typeface="幼圆" pitchFamily="49" charset="-122"/>
                  <a:ea typeface="幼圆" pitchFamily="49" charset="-122"/>
                </a:rPr>
                <a:t>链表结构的比较</a:t>
              </a:r>
              <a:endParaRPr kumimoji="1" lang="zh-CN" altLang="en-US" sz="3200" b="1" baseline="0"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nvGraphicFramePr>
        <p:xfrm>
          <a:off x="0" y="980728"/>
          <a:ext cx="2615952" cy="309634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tblGrid>
              <a:tr h="539591">
                <a:tc>
                  <a:txBody>
                    <a:bodyPr/>
                    <a:lstStyle/>
                    <a:p>
                      <a:pPr algn="ctr"/>
                      <a:r>
                        <a:rPr lang="zh-CN" altLang="en-US" dirty="0" smtClean="0">
                          <a:solidFill>
                            <a:srgbClr val="FFFF00"/>
                          </a:solidFill>
                          <a:latin typeface="楷体" pitchFamily="49" charset="-122"/>
                          <a:ea typeface="楷体" pitchFamily="49" charset="-122"/>
                        </a:rPr>
                        <a:t>存储分配方式</a:t>
                      </a:r>
                      <a:endParaRPr lang="zh-CN" altLang="en-US" dirty="0">
                        <a:solidFill>
                          <a:srgbClr val="FFFF00"/>
                        </a:solidFill>
                        <a:latin typeface="楷体" pitchFamily="49" charset="-122"/>
                        <a:ea typeface="楷体" pitchFamily="49" charset="-122"/>
                      </a:endParaRPr>
                    </a:p>
                  </a:txBody>
                  <a:tcPr>
                    <a:solidFill>
                      <a:schemeClr val="tx2"/>
                    </a:solidFill>
                  </a:tcPr>
                </a:tc>
              </a:tr>
              <a:tr h="2556753">
                <a:tc>
                  <a:txBody>
                    <a:bodyPr/>
                    <a:lstStyle/>
                    <a:p>
                      <a:pPr>
                        <a:buFont typeface="Arial" pitchFamily="34" charset="0"/>
                        <a:buChar char="•"/>
                      </a:pPr>
                      <a:r>
                        <a:rPr lang="en-US" altLang="zh-CN" sz="2000" dirty="0" smtClean="0"/>
                        <a:t> </a:t>
                      </a:r>
                      <a:r>
                        <a:rPr lang="zh-CN" altLang="en-US" sz="1600" dirty="0" smtClean="0">
                          <a:latin typeface="楷体" pitchFamily="49" charset="-122"/>
                          <a:ea typeface="楷体" pitchFamily="49" charset="-122"/>
                        </a:rPr>
                        <a:t>顺序存储用一段连续的存储单元依次存储线性表的数据元素</a:t>
                      </a:r>
                      <a:endParaRPr lang="en-US" altLang="zh-CN" sz="1600" dirty="0" smtClean="0">
                        <a:latin typeface="楷体" pitchFamily="49" charset="-122"/>
                        <a:ea typeface="楷体" pitchFamily="49" charset="-122"/>
                      </a:endParaRPr>
                    </a:p>
                    <a:p>
                      <a:pPr>
                        <a:buFont typeface="Arial" pitchFamily="34" charset="0"/>
                        <a:buChar char="•"/>
                      </a:pPr>
                      <a:r>
                        <a:rPr lang="en-US" altLang="zh-CN" sz="1600" baseline="0" dirty="0" smtClean="0">
                          <a:latin typeface="楷体" pitchFamily="49" charset="-122"/>
                          <a:ea typeface="楷体" pitchFamily="49" charset="-122"/>
                        </a:rPr>
                        <a:t> </a:t>
                      </a:r>
                      <a:r>
                        <a:rPr lang="zh-CN" altLang="en-US" sz="1600" baseline="0" dirty="0" smtClean="0">
                          <a:latin typeface="楷体" pitchFamily="49" charset="-122"/>
                          <a:ea typeface="楷体" pitchFamily="49" charset="-122"/>
                        </a:rPr>
                        <a:t>链表采用链式储存结构，用一组任意的存储单元存放线性表的元素</a:t>
                      </a:r>
                      <a:endParaRPr lang="zh-CN" altLang="en-US" sz="2000" dirty="0"/>
                    </a:p>
                  </a:txBody>
                  <a:tcPr/>
                </a:tc>
              </a:tr>
            </a:tbl>
          </a:graphicData>
        </a:graphic>
      </p:graphicFrame>
      <p:graphicFrame>
        <p:nvGraphicFramePr>
          <p:cNvPr id="9" name="表格 8"/>
          <p:cNvGraphicFramePr>
            <a:graphicFrameLocks noGrp="1"/>
          </p:cNvGraphicFramePr>
          <p:nvPr/>
        </p:nvGraphicFramePr>
        <p:xfrm>
          <a:off x="2987824" y="980728"/>
          <a:ext cx="2615952" cy="309485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tblGrid>
              <a:tr h="504056">
                <a:tc>
                  <a:txBody>
                    <a:bodyPr/>
                    <a:lstStyle/>
                    <a:p>
                      <a:pPr algn="ctr"/>
                      <a:r>
                        <a:rPr lang="zh-CN" altLang="en-US" dirty="0" smtClean="0">
                          <a:solidFill>
                            <a:srgbClr val="FFFF00"/>
                          </a:solidFill>
                          <a:latin typeface="楷体" pitchFamily="49" charset="-122"/>
                          <a:ea typeface="楷体" pitchFamily="49" charset="-122"/>
                        </a:rPr>
                        <a:t>时间性能</a:t>
                      </a:r>
                      <a:endParaRPr lang="zh-CN" altLang="en-US" dirty="0">
                        <a:solidFill>
                          <a:srgbClr val="FFFF00"/>
                        </a:solidFill>
                        <a:latin typeface="楷体" pitchFamily="49" charset="-122"/>
                        <a:ea typeface="楷体" pitchFamily="49" charset="-122"/>
                      </a:endParaRPr>
                    </a:p>
                  </a:txBody>
                  <a:tcPr>
                    <a:solidFill>
                      <a:schemeClr val="tx2"/>
                    </a:solidFill>
                  </a:tcPr>
                </a:tc>
              </a:tr>
              <a:tr h="478852">
                <a:tc>
                  <a:txBody>
                    <a:bodyPr/>
                    <a:lstStyle/>
                    <a:p>
                      <a:pPr>
                        <a:buFont typeface="Arial" pitchFamily="34" charset="0"/>
                        <a:buChar char="•"/>
                      </a:pPr>
                      <a:r>
                        <a:rPr lang="en-US" altLang="zh-CN" sz="2000" dirty="0" smtClean="0"/>
                        <a:t> </a:t>
                      </a:r>
                      <a:r>
                        <a:rPr lang="zh-CN" altLang="en-US" sz="1600" dirty="0" smtClean="0">
                          <a:latin typeface="楷体" pitchFamily="49" charset="-122"/>
                          <a:ea typeface="楷体" pitchFamily="49" charset="-122"/>
                        </a:rPr>
                        <a:t>查找</a:t>
                      </a:r>
                      <a:endParaRPr lang="en-US" altLang="zh-CN" sz="1600" dirty="0" smtClean="0">
                        <a:latin typeface="楷体" pitchFamily="49" charset="-122"/>
                        <a:ea typeface="楷体" pitchFamily="49" charset="-122"/>
                      </a:endParaRPr>
                    </a:p>
                    <a:p>
                      <a:pPr marL="363538" lvl="1" indent="93663">
                        <a:buFont typeface="Arial" pitchFamily="34" charset="0"/>
                        <a:buChar char="•"/>
                      </a:pPr>
                      <a:r>
                        <a:rPr lang="zh-CN" altLang="en-US" sz="1600" dirty="0" smtClean="0">
                          <a:latin typeface="楷体" pitchFamily="49" charset="-122"/>
                          <a:ea typeface="楷体" pitchFamily="49" charset="-122"/>
                        </a:rPr>
                        <a:t> 顺序存储</a:t>
                      </a:r>
                      <a:r>
                        <a:rPr lang="en-US" altLang="zh-CN" sz="1600" dirty="0" smtClean="0">
                          <a:latin typeface="楷体" pitchFamily="49" charset="-122"/>
                          <a:ea typeface="楷体" pitchFamily="49" charset="-122"/>
                        </a:rPr>
                        <a:t>O(1)</a:t>
                      </a:r>
                    </a:p>
                    <a:p>
                      <a:pPr marL="363538" lvl="1" indent="93663">
                        <a:buFont typeface="Arial" pitchFamily="34" charset="0"/>
                        <a:buChar char="•"/>
                      </a:pPr>
                      <a:r>
                        <a:rPr lang="zh-CN" altLang="en-US" sz="1600" baseline="0" dirty="0" smtClean="0">
                          <a:latin typeface="楷体" pitchFamily="49" charset="-122"/>
                          <a:ea typeface="楷体" pitchFamily="49" charset="-122"/>
                        </a:rPr>
                        <a:t> 链表</a:t>
                      </a:r>
                      <a:r>
                        <a:rPr lang="en-US" altLang="zh-CN" sz="1600" baseline="0" dirty="0" smtClean="0">
                          <a:latin typeface="楷体" pitchFamily="49" charset="-122"/>
                          <a:ea typeface="楷体" pitchFamily="49" charset="-122"/>
                        </a:rPr>
                        <a:t>O(n)</a:t>
                      </a:r>
                      <a:endParaRPr lang="en-US" altLang="zh-CN" sz="1600" dirty="0" smtClean="0">
                        <a:latin typeface="楷体" pitchFamily="49" charset="-122"/>
                        <a:ea typeface="楷体" pitchFamily="49" charset="-122"/>
                      </a:endParaRPr>
                    </a:p>
                    <a:p>
                      <a:pPr>
                        <a:buFont typeface="Arial" pitchFamily="34" charset="0"/>
                        <a:buChar char="•"/>
                      </a:pPr>
                      <a:r>
                        <a:rPr lang="en-US" altLang="zh-CN" sz="1600" baseline="0" dirty="0" smtClean="0">
                          <a:latin typeface="楷体" pitchFamily="49" charset="-122"/>
                          <a:ea typeface="楷体" pitchFamily="49" charset="-122"/>
                        </a:rPr>
                        <a:t> </a:t>
                      </a:r>
                      <a:r>
                        <a:rPr lang="zh-CN" altLang="en-US" sz="1600" baseline="0" dirty="0" smtClean="0">
                          <a:latin typeface="楷体" pitchFamily="49" charset="-122"/>
                          <a:ea typeface="楷体" pitchFamily="49" charset="-122"/>
                        </a:rPr>
                        <a:t>插入和删除</a:t>
                      </a:r>
                      <a:endParaRPr lang="en-US" altLang="zh-CN" sz="1600" baseline="0" dirty="0" smtClean="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1600" baseline="0" dirty="0" smtClean="0">
                          <a:latin typeface="楷体" pitchFamily="49" charset="-122"/>
                          <a:ea typeface="楷体" pitchFamily="49" charset="-122"/>
                        </a:rPr>
                        <a:t> </a:t>
                      </a:r>
                      <a:r>
                        <a:rPr lang="zh-CN" altLang="en-US" sz="1600" baseline="0" dirty="0" smtClean="0">
                          <a:latin typeface="楷体" pitchFamily="49" charset="-122"/>
                          <a:ea typeface="楷体" pitchFamily="49" charset="-122"/>
                        </a:rPr>
                        <a:t>顺序存储需要平均移动表长一半的元素，时间为</a:t>
                      </a:r>
                      <a:r>
                        <a:rPr lang="en-US" altLang="zh-CN" sz="1600" baseline="0" dirty="0" smtClean="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1600" kern="1200" baseline="0" dirty="0" smtClean="0">
                          <a:solidFill>
                            <a:schemeClr val="dk1"/>
                          </a:solidFill>
                          <a:latin typeface="楷体" pitchFamily="49" charset="-122"/>
                          <a:ea typeface="楷体" pitchFamily="49" charset="-122"/>
                          <a:cs typeface="+mn-cs"/>
                        </a:rPr>
                        <a:t> </a:t>
                      </a:r>
                      <a:r>
                        <a:rPr lang="zh-CN" altLang="en-US" sz="1600" kern="1200" baseline="0" dirty="0" smtClean="0">
                          <a:solidFill>
                            <a:schemeClr val="dk1"/>
                          </a:solidFill>
                          <a:latin typeface="楷体" pitchFamily="49" charset="-122"/>
                          <a:ea typeface="楷体" pitchFamily="49" charset="-122"/>
                          <a:cs typeface="+mn-cs"/>
                        </a:rPr>
                        <a:t>链表在给出结点位置后，插入和删除时间仅为</a:t>
                      </a:r>
                      <a:r>
                        <a:rPr lang="en-US" altLang="zh-CN" sz="1600" kern="1200" baseline="0" dirty="0" smtClean="0">
                          <a:solidFill>
                            <a:schemeClr val="dk1"/>
                          </a:solidFill>
                          <a:latin typeface="楷体" pitchFamily="49" charset="-122"/>
                          <a:ea typeface="楷体" pitchFamily="49" charset="-122"/>
                          <a:cs typeface="+mn-cs"/>
                        </a:rPr>
                        <a:t>O(1)</a:t>
                      </a:r>
                      <a:endParaRPr lang="zh-CN" altLang="en-US" sz="1600" kern="1200" dirty="0" smtClean="0">
                        <a:solidFill>
                          <a:schemeClr val="dk1"/>
                        </a:solidFill>
                        <a:latin typeface="楷体" pitchFamily="49" charset="-122"/>
                        <a:ea typeface="楷体" pitchFamily="49" charset="-122"/>
                        <a:cs typeface="+mn-cs"/>
                      </a:endParaRPr>
                    </a:p>
                  </a:txBody>
                  <a:tcPr/>
                </a:tc>
              </a:tr>
            </a:tbl>
          </a:graphicData>
        </a:graphic>
      </p:graphicFrame>
      <p:graphicFrame>
        <p:nvGraphicFramePr>
          <p:cNvPr id="10" name="表格 9"/>
          <p:cNvGraphicFramePr>
            <a:graphicFrameLocks noGrp="1"/>
          </p:cNvGraphicFramePr>
          <p:nvPr/>
        </p:nvGraphicFramePr>
        <p:xfrm>
          <a:off x="5868144" y="980728"/>
          <a:ext cx="2615952" cy="309634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tblGrid>
              <a:tr h="550156">
                <a:tc>
                  <a:txBody>
                    <a:bodyPr/>
                    <a:lstStyle/>
                    <a:p>
                      <a:pPr algn="ctr"/>
                      <a:r>
                        <a:rPr lang="zh-CN" altLang="en-US" dirty="0" smtClean="0">
                          <a:solidFill>
                            <a:srgbClr val="FFFF00"/>
                          </a:solidFill>
                          <a:latin typeface="楷体" pitchFamily="49" charset="-122"/>
                          <a:ea typeface="楷体" pitchFamily="49" charset="-122"/>
                        </a:rPr>
                        <a:t>空间性能</a:t>
                      </a:r>
                      <a:endParaRPr lang="zh-CN" altLang="en-US" dirty="0">
                        <a:solidFill>
                          <a:srgbClr val="FFFF00"/>
                        </a:solidFill>
                        <a:latin typeface="楷体" pitchFamily="49" charset="-122"/>
                        <a:ea typeface="楷体" pitchFamily="49" charset="-122"/>
                      </a:endParaRPr>
                    </a:p>
                  </a:txBody>
                  <a:tcPr>
                    <a:solidFill>
                      <a:schemeClr val="tx2"/>
                    </a:solidFill>
                  </a:tcPr>
                </a:tc>
              </a:tr>
              <a:tr h="2546188">
                <a:tc>
                  <a:txBody>
                    <a:bodyPr/>
                    <a:lstStyle/>
                    <a:p>
                      <a:pPr>
                        <a:buFont typeface="Arial" pitchFamily="34" charset="0"/>
                        <a:buChar char="•"/>
                      </a:pPr>
                      <a:r>
                        <a:rPr lang="en-US" altLang="zh-CN" sz="2000" dirty="0" smtClean="0"/>
                        <a:t> </a:t>
                      </a:r>
                      <a:r>
                        <a:rPr lang="zh-CN" altLang="en-US" sz="1600" dirty="0" smtClean="0">
                          <a:latin typeface="楷体" pitchFamily="49" charset="-122"/>
                          <a:ea typeface="楷体" pitchFamily="49" charset="-122"/>
                        </a:rPr>
                        <a:t>顺序存储需要事先分配存储空间，分大了浪费，分小了易发生溢出</a:t>
                      </a:r>
                      <a:endParaRPr lang="en-US" altLang="zh-CN" sz="1600" dirty="0" smtClean="0">
                        <a:latin typeface="楷体" pitchFamily="49" charset="-122"/>
                        <a:ea typeface="楷体" pitchFamily="49" charset="-122"/>
                      </a:endParaRPr>
                    </a:p>
                    <a:p>
                      <a:pPr>
                        <a:buFont typeface="Arial" pitchFamily="34" charset="0"/>
                        <a:buChar char="•"/>
                      </a:pPr>
                      <a:r>
                        <a:rPr lang="en-US" altLang="zh-CN" sz="1600" baseline="0" dirty="0" smtClean="0">
                          <a:latin typeface="楷体" pitchFamily="49" charset="-122"/>
                          <a:ea typeface="楷体" pitchFamily="49" charset="-122"/>
                        </a:rPr>
                        <a:t> </a:t>
                      </a:r>
                      <a:r>
                        <a:rPr lang="zh-CN" altLang="en-US" sz="1600" baseline="0" dirty="0" smtClean="0">
                          <a:latin typeface="楷体" pitchFamily="49" charset="-122"/>
                          <a:ea typeface="楷体" pitchFamily="49" charset="-122"/>
                        </a:rPr>
                        <a:t>链表不需要事先分配存储空间，需要时分配结点，元素个数不受限制</a:t>
                      </a:r>
                      <a:endParaRPr lang="zh-CN" altLang="en-US" sz="2000" dirty="0"/>
                    </a:p>
                  </a:txBody>
                  <a:tcPr/>
                </a:tc>
              </a:tr>
            </a:tbl>
          </a:graphicData>
        </a:graphic>
      </p:graphicFrame>
      <p:grpSp>
        <p:nvGrpSpPr>
          <p:cNvPr id="11" name="Group 38"/>
          <p:cNvGrpSpPr>
            <a:grpSpLocks/>
          </p:cNvGrpSpPr>
          <p:nvPr/>
        </p:nvGrpSpPr>
        <p:grpSpPr bwMode="auto">
          <a:xfrm>
            <a:off x="0" y="4077072"/>
            <a:ext cx="8964758" cy="2780928"/>
            <a:chOff x="133" y="1130"/>
            <a:chExt cx="5136" cy="2420"/>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2280"/>
            </a:xfrm>
            <a:prstGeom prst="rect">
              <a:avLst/>
            </a:prstGeom>
            <a:noFill/>
            <a:ln w="9525">
              <a:noFill/>
              <a:miter lim="800000"/>
              <a:headEnd/>
              <a:tailEnd/>
            </a:ln>
          </p:spPr>
          <p:txBody>
            <a:bodyPr wrap="square">
              <a:spAutoFit/>
            </a:bodyPr>
            <a:lstStyle/>
            <a:p>
              <a:pPr algn="just" fontAlgn="base">
                <a:spcBef>
                  <a:spcPct val="0"/>
                </a:spcBef>
              </a:pPr>
              <a:r>
                <a:rPr lang="zh-CN" altLang="en-US" sz="2600" b="1" dirty="0" smtClean="0">
                  <a:solidFill>
                    <a:srgbClr val="000080"/>
                  </a:solidFill>
                  <a:latin typeface="幼圆" pitchFamily="49" charset="-122"/>
                  <a:ea typeface="幼圆" pitchFamily="49" charset="-122"/>
                </a:rPr>
                <a:t>结论：</a:t>
              </a:r>
              <a:endParaRPr lang="en-US" altLang="zh-CN" sz="2600" b="1" dirty="0" smtClean="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smtClean="0">
                  <a:solidFill>
                    <a:srgbClr val="000080"/>
                  </a:solidFill>
                  <a:latin typeface="幼圆" pitchFamily="49" charset="-122"/>
                  <a:ea typeface="幼圆" pitchFamily="49" charset="-122"/>
                </a:rPr>
                <a:t>若线性表需要频繁查找（通讯录），较少进行插入和删除操作时，宜采用顺序存储结构。若需要频繁插入和删除时（如单词表），宜采用链表结构。</a:t>
              </a:r>
              <a:endParaRPr lang="en-US" altLang="zh-CN" sz="2000" baseline="0" dirty="0" smtClean="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smtClean="0">
                  <a:solidFill>
                    <a:srgbClr val="000080"/>
                  </a:solidFill>
                  <a:latin typeface="幼圆" pitchFamily="49" charset="-122"/>
                  <a:ea typeface="幼圆" pitchFamily="49" charset="-122"/>
                </a:rPr>
                <a:t>当线性表中的元素个数变化较大或者根本不知道有多大时（如单词表），最好用链表结构。而如果事先知道线性的大致长度，用顺序结构次效率会高些。</a:t>
              </a:r>
              <a:endParaRPr lang="zh-CN" altLang="en-US" sz="20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7088" y="1127125"/>
            <a:ext cx="7416800" cy="3970338"/>
            <a:chOff x="860" y="646"/>
            <a:chExt cx="4445" cy="1016"/>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646"/>
              <a:ext cx="4400" cy="1016"/>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50000"/>
                </a:lnSpc>
                <a:spcBef>
                  <a:spcPct val="0"/>
                </a:spcBef>
              </a:pPr>
              <a:r>
                <a:rPr kumimoji="1" lang="zh-CN" altLang="en-US" sz="2800" baseline="0" dirty="0">
                  <a:solidFill>
                    <a:srgbClr val="FFFF00"/>
                  </a:solidFill>
                  <a:latin typeface="幼圆" pitchFamily="49" charset="-122"/>
                  <a:ea typeface="幼圆" pitchFamily="49" charset="-122"/>
                </a:rPr>
                <a:t>已知</a:t>
              </a:r>
              <a:r>
                <a:rPr kumimoji="1" lang="en-US" altLang="zh-CN" sz="2800" baseline="0" dirty="0">
                  <a:solidFill>
                    <a:srgbClr val="FFFF00"/>
                  </a:solidFill>
                  <a:latin typeface="幼圆" pitchFamily="49" charset="-122"/>
                  <a:ea typeface="幼圆" pitchFamily="49" charset="-122"/>
                </a:rPr>
                <a:t>List</a:t>
              </a:r>
              <a:r>
                <a:rPr kumimoji="1" lang="zh-CN" altLang="en-US" sz="2800" baseline="0" dirty="0">
                  <a:solidFill>
                    <a:srgbClr val="FFFF00"/>
                  </a:solidFill>
                  <a:latin typeface="幼圆" pitchFamily="49" charset="-122"/>
                  <a:ea typeface="幼圆" pitchFamily="49" charset="-122"/>
                </a:rPr>
                <a:t>为没有头结点的单链表中第一个结点的指针</a:t>
              </a: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2800" baseline="0" dirty="0">
                <a:solidFill>
                  <a:srgbClr val="FFFF00"/>
                </a:solidFill>
                <a:latin typeface="幼圆" pitchFamily="49" charset="-122"/>
                <a:ea typeface="幼圆" pitchFamily="49" charset="-122"/>
              </a:endParaRPr>
            </a:p>
            <a:p>
              <a:pPr indent="228600">
                <a:lnSpc>
                  <a:spcPct val="150000"/>
                </a:lnSpc>
                <a:spcBef>
                  <a:spcPct val="0"/>
                </a:spcBef>
              </a:pP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要求用尽量少的时间和尽量少的空间</a:t>
              </a:r>
              <a:r>
                <a:rPr kumimoji="1" lang="en-US" altLang="zh-CN" sz="2800" baseline="0" dirty="0">
                  <a:solidFill>
                    <a:srgbClr val="FFFF00"/>
                  </a:solidFill>
                  <a:latin typeface="幼圆" pitchFamily="49" charset="-122"/>
                  <a:ea typeface="幼圆" pitchFamily="49" charset="-122"/>
                </a:rPr>
                <a:t>)</a:t>
              </a:r>
              <a:endParaRPr lang="zh-CN" altLang="en-US" sz="28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34925" y="227013"/>
            <a:ext cx="2305050" cy="898525"/>
            <a:chOff x="476" y="506"/>
            <a:chExt cx="516" cy="565"/>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a:solidFill>
                    <a:srgbClr val="FF0000"/>
                  </a:solidFill>
                  <a:ea typeface="华文新魏" pitchFamily="2" charset="-122"/>
                </a:rPr>
                <a:t>思考题 </a:t>
              </a:r>
            </a:p>
          </p:txBody>
        </p:sp>
      </p:grpSp>
      <p:grpSp>
        <p:nvGrpSpPr>
          <p:cNvPr id="4" name="Group 144"/>
          <p:cNvGrpSpPr>
            <a:grpSpLocks/>
          </p:cNvGrpSpPr>
          <p:nvPr/>
        </p:nvGrpSpPr>
        <p:grpSpPr bwMode="auto">
          <a:xfrm>
            <a:off x="1014413" y="5300663"/>
            <a:ext cx="7086600" cy="1295400"/>
            <a:chOff x="480" y="1344"/>
            <a:chExt cx="4464" cy="816"/>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32785"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32786"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192992"/>
            <a:ext cx="3659188" cy="554038"/>
            <a:chOff x="576" y="813"/>
            <a:chExt cx="2305" cy="349"/>
          </a:xfrm>
        </p:grpSpPr>
        <p:sp>
          <p:nvSpPr>
            <p:cNvPr id="52280" name="Rectangle 3"/>
            <p:cNvSpPr>
              <a:spLocks noChangeArrowheads="1"/>
            </p:cNvSpPr>
            <p:nvPr/>
          </p:nvSpPr>
          <p:spPr bwMode="auto">
            <a:xfrm>
              <a:off x="955" y="813"/>
              <a:ext cx="1926" cy="330"/>
            </a:xfrm>
            <a:prstGeom prst="rect">
              <a:avLst/>
            </a:prstGeom>
            <a:noFill/>
            <a:ln w="9525">
              <a:noFill/>
              <a:miter lim="800000"/>
              <a:headEnd/>
              <a:tailEnd/>
            </a:ln>
          </p:spPr>
          <p:txBody>
            <a:bodyPr wrap="none">
              <a:spAutoFit/>
            </a:bodyPr>
            <a:lstStyle/>
            <a:p>
              <a:r>
                <a:rPr lang="zh-CN" altLang="en-US" sz="2800" baseline="0" dirty="0" smtClean="0">
                  <a:solidFill>
                    <a:srgbClr val="002C84"/>
                  </a:solidFill>
                  <a:ea typeface="幼圆" pitchFamily="49" charset="-122"/>
                </a:rPr>
                <a:t>数据表（文件）：</a:t>
              </a:r>
              <a:endParaRPr lang="zh-CN" altLang="en-US" sz="2800" baseline="0" dirty="0">
                <a:solidFill>
                  <a:srgbClr val="002C84"/>
                </a:solidFill>
                <a:ea typeface="幼圆" pitchFamily="49" charset="-122"/>
              </a:endParaRPr>
            </a:p>
          </p:txBody>
        </p:sp>
        <p:grpSp>
          <p:nvGrpSpPr>
            <p:cNvPr id="3" name="Group 4"/>
            <p:cNvGrpSpPr>
              <a:grpSpLocks/>
            </p:cNvGrpSpPr>
            <p:nvPr/>
          </p:nvGrpSpPr>
          <p:grpSpPr bwMode="auto">
            <a:xfrm>
              <a:off x="576" y="816"/>
              <a:ext cx="288" cy="346"/>
              <a:chOff x="384" y="2986"/>
              <a:chExt cx="288" cy="34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000" baseline="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1863725" y="5105400"/>
            <a:ext cx="2022475" cy="838200"/>
            <a:chOff x="1174" y="3216"/>
            <a:chExt cx="1274" cy="528"/>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2279" name="Rectangle 9"/>
            <p:cNvSpPr>
              <a:spLocks noChangeArrowheads="1"/>
            </p:cNvSpPr>
            <p:nvPr/>
          </p:nvSpPr>
          <p:spPr bwMode="auto">
            <a:xfrm>
              <a:off x="1216" y="3273"/>
              <a:ext cx="1178" cy="416"/>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1801813" y="1781175"/>
            <a:ext cx="6657975" cy="2797175"/>
            <a:chOff x="1135" y="1122"/>
            <a:chExt cx="4194" cy="1762"/>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99001</a:t>
                  </a:r>
                  <a:endParaRPr kumimoji="1" lang="zh-CN" altLang="en-US" sz="2400" b="0" baseline="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张 华</a:t>
                  </a:r>
                  <a:endParaRPr kumimoji="1" lang="zh-CN" altLang="zh-CN" sz="2200" b="0" baseline="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女</a:t>
                  </a:r>
                  <a:endParaRPr kumimoji="1" lang="zh-CN" altLang="en-US" sz="2400" b="0" baseline="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99002</a:t>
                  </a:r>
                  <a:endParaRPr kumimoji="1" lang="zh-CN" altLang="en-US" sz="2400" b="0" baseline="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李 军</a:t>
                  </a:r>
                  <a:endParaRPr kumimoji="1" lang="zh-CN" altLang="en-US" sz="2400" b="0" baseline="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18</a:t>
                  </a:r>
                  <a:endParaRPr kumimoji="1" lang="zh-CN" altLang="en-US" sz="2400" b="0" baseline="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99003</a:t>
                  </a:r>
                  <a:endParaRPr kumimoji="1" lang="zh-CN" altLang="en-US" sz="2400" b="0" baseline="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王 明 </a:t>
                  </a:r>
                  <a:r>
                    <a:rPr kumimoji="1" lang="zh-CN" altLang="en-US" sz="2400" baseline="0" dirty="0">
                      <a:latin typeface="楷体_GB2312" pitchFamily="49" charset="-122"/>
                    </a:rPr>
                    <a:t> </a:t>
                  </a:r>
                  <a:endParaRPr kumimoji="1" lang="zh-CN" altLang="en-US" sz="2400" b="0" baseline="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99050</a:t>
                  </a:r>
                  <a:endParaRPr kumimoji="1" lang="zh-CN" altLang="en-US" sz="2400" b="0" baseline="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刘 东</a:t>
                  </a:r>
                  <a:endParaRPr kumimoji="1" lang="zh-CN" altLang="en-US" sz="2400" b="0" baseline="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t> 女</a:t>
                  </a:r>
                  <a:endParaRPr kumimoji="1" lang="zh-CN" altLang="en-US" sz="2400" b="0" baseline="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19</a:t>
                  </a:r>
                  <a:endParaRPr kumimoji="1" lang="zh-CN" altLang="en-US" sz="2400" b="0" baseline="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t> </a:t>
                  </a:r>
                  <a:r>
                    <a:rPr kumimoji="1" lang="zh-CN" altLang="en-US" sz="2400" baseline="0">
                      <a:solidFill>
                        <a:schemeClr val="bg1"/>
                      </a:solidFill>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r>
                    <a:rPr kumimoji="1" lang="zh-CN" altLang="en-US" sz="2400" baseline="0">
                      <a:solidFill>
                        <a:schemeClr val="bg1"/>
                      </a:solidFill>
                      <a:ea typeface="宋体" charset="-122"/>
                    </a:rPr>
                    <a:t>……</a:t>
                  </a:r>
                  <a:endParaRPr kumimoji="1" lang="zh-CN" altLang="en-US" sz="2400" b="0" baseline="0">
                    <a:solidFill>
                      <a:schemeClr val="bg1"/>
                    </a:solidFill>
                    <a:ea typeface="宋体" charset="-122"/>
                  </a:endParaRP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000" baseline="0">
                    <a:solidFill>
                      <a:srgbClr val="0000CC"/>
                    </a:solidFill>
                    <a:latin typeface="幼圆" pitchFamily="49" charset="-122"/>
                    <a:ea typeface="幼圆" pitchFamily="49" charset="-122"/>
                  </a:rPr>
                  <a:t>学 号   姓 名  性别 年龄     其  他</a:t>
                </a:r>
                <a:endParaRPr kumimoji="1" lang="zh-CN" altLang="en-US" sz="2400" b="0" baseline="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t> </a:t>
                  </a:r>
                  <a:r>
                    <a:rPr kumimoji="1" lang="zh-CN" altLang="en-US" sz="2400" baseline="0">
                      <a:solidFill>
                        <a:schemeClr val="bg1"/>
                      </a:solidFill>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r>
                    <a:rPr kumimoji="1" lang="zh-CN" altLang="en-US" sz="2400" baseline="0">
                      <a:solidFill>
                        <a:schemeClr val="bg1"/>
                      </a:solidFill>
                      <a:ea typeface="宋体" charset="-122"/>
                    </a:rPr>
                    <a:t>……</a:t>
                  </a:r>
                  <a:endParaRPr kumimoji="1" lang="zh-CN" altLang="en-US" sz="2400" b="0" baseline="0">
                    <a:solidFill>
                      <a:schemeClr val="bg1"/>
                    </a:solidFill>
                    <a:ea typeface="宋体" charset="-122"/>
                  </a:endParaRP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t> </a:t>
                  </a:r>
                  <a:r>
                    <a:rPr kumimoji="1" lang="zh-CN" altLang="en-US" sz="2400" baseline="0">
                      <a:solidFill>
                        <a:schemeClr val="bg1"/>
                      </a:solidFill>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r>
                    <a:rPr kumimoji="1" lang="zh-CN" altLang="en-US" sz="2400" baseline="0">
                      <a:solidFill>
                        <a:schemeClr val="bg1"/>
                      </a:solidFill>
                      <a:ea typeface="宋体" charset="-122"/>
                      <a:sym typeface="Symbol" pitchFamily="18" charset="2"/>
                    </a:rPr>
                    <a:t></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r>
                    <a:rPr kumimoji="1" lang="zh-CN" altLang="en-US" sz="2400" baseline="0">
                      <a:solidFill>
                        <a:schemeClr val="bg1"/>
                      </a:solidFill>
                      <a:ea typeface="宋体" charset="-122"/>
                    </a:rPr>
                    <a:t>……</a:t>
                  </a:r>
                  <a:endParaRPr kumimoji="1" lang="zh-CN" altLang="en-US" sz="2400" b="0" baseline="0">
                    <a:solidFill>
                      <a:schemeClr val="bg1"/>
                    </a:solidFill>
                    <a:ea typeface="宋体" charset="-122"/>
                  </a:endParaRPr>
                </a:p>
              </p:txBody>
            </p:sp>
          </p:grpSp>
        </p:grpSp>
        <p:grpSp>
          <p:nvGrpSpPr>
            <p:cNvPr id="14" name="Group 55"/>
            <p:cNvGrpSpPr>
              <a:grpSpLocks/>
            </p:cNvGrpSpPr>
            <p:nvPr/>
          </p:nvGrpSpPr>
          <p:grpSpPr bwMode="auto">
            <a:xfrm>
              <a:off x="1135" y="1290"/>
              <a:ext cx="384" cy="1594"/>
              <a:chOff x="1152" y="1344"/>
              <a:chExt cx="384" cy="1594"/>
            </a:xfrm>
          </p:grpSpPr>
          <p:sp>
            <p:nvSpPr>
              <p:cNvPr id="52231" name="Text Box 56"/>
              <p:cNvSpPr txBox="1">
                <a:spLocks noChangeArrowheads="1"/>
              </p:cNvSpPr>
              <p:nvPr/>
            </p:nvSpPr>
            <p:spPr bwMode="auto">
              <a:xfrm>
                <a:off x="1152" y="1344"/>
                <a:ext cx="384" cy="159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2</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3  </a:t>
                </a: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r>
                  <a:rPr lang="en-US" altLang="zh-CN" sz="2400" baseline="0">
                    <a:solidFill>
                      <a:schemeClr val="accent2"/>
                    </a:solidFill>
                  </a:rPr>
                  <a:t>a</a:t>
                </a:r>
                <a:r>
                  <a:rPr lang="en-US" altLang="zh-CN" sz="2000" baseline="-25000">
                    <a:solidFill>
                      <a:schemeClr val="accent2"/>
                    </a:solidFill>
                  </a:rPr>
                  <a:t>50</a:t>
                </a:r>
                <a:endParaRPr lang="zh-CN" altLang="en-US" sz="2000" baseline="0">
                  <a:solidFill>
                    <a:schemeClr val="accent2"/>
                  </a:solidFill>
                </a:endParaRPr>
              </a:p>
            </p:txBody>
          </p:sp>
          <p:sp>
            <p:nvSpPr>
              <p:cNvPr id="52232" name="Text Box 57"/>
              <p:cNvSpPr txBox="1">
                <a:spLocks noChangeArrowheads="1"/>
              </p:cNvSpPr>
              <p:nvPr/>
            </p:nvSpPr>
            <p:spPr bwMode="auto">
              <a:xfrm>
                <a:off x="1202" y="2287"/>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3" name="Text Box 58"/>
              <p:cNvSpPr txBox="1">
                <a:spLocks noChangeArrowheads="1"/>
              </p:cNvSpPr>
              <p:nvPr/>
            </p:nvSpPr>
            <p:spPr bwMode="auto">
              <a:xfrm>
                <a:off x="1199" y="2175"/>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4" name="Text Box 59"/>
              <p:cNvSpPr txBox="1">
                <a:spLocks noChangeArrowheads="1"/>
              </p:cNvSpPr>
              <p:nvPr/>
            </p:nvSpPr>
            <p:spPr bwMode="auto">
              <a:xfrm>
                <a:off x="1199" y="2064"/>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1042988" y="2133600"/>
            <a:ext cx="6869112" cy="1008063"/>
            <a:chOff x="776" y="1525"/>
            <a:chExt cx="4327" cy="635"/>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48" y="182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776" y="152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695325" y="1677988"/>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线性链表</a:t>
            </a:r>
          </a:p>
        </p:txBody>
      </p:sp>
      <p:grpSp>
        <p:nvGrpSpPr>
          <p:cNvPr id="9" name="Group 181"/>
          <p:cNvGrpSpPr>
            <a:grpSpLocks/>
          </p:cNvGrpSpPr>
          <p:nvPr/>
        </p:nvGrpSpPr>
        <p:grpSpPr bwMode="auto">
          <a:xfrm>
            <a:off x="1042988" y="4186238"/>
            <a:ext cx="6869112" cy="1042987"/>
            <a:chOff x="768" y="1680"/>
            <a:chExt cx="4327" cy="657"/>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1785938" y="4491038"/>
            <a:ext cx="6419850" cy="539750"/>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684213" y="3624263"/>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sp>
        <p:nvSpPr>
          <p:cNvPr id="249049" name="Text Box 217"/>
          <p:cNvSpPr txBox="1">
            <a:spLocks noChangeArrowheads="1"/>
          </p:cNvSpPr>
          <p:nvPr/>
        </p:nvSpPr>
        <p:spPr bwMode="auto">
          <a:xfrm>
            <a:off x="3987800" y="2219325"/>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sp>
        <p:nvSpPr>
          <p:cNvPr id="249050" name="Text Box 218"/>
          <p:cNvSpPr txBox="1">
            <a:spLocks noChangeArrowheads="1"/>
          </p:cNvSpPr>
          <p:nvPr/>
        </p:nvSpPr>
        <p:spPr bwMode="auto">
          <a:xfrm>
            <a:off x="3995738" y="5132388"/>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grpSp>
        <p:nvGrpSpPr>
          <p:cNvPr id="16" name="Group 219"/>
          <p:cNvGrpSpPr>
            <a:grpSpLocks/>
          </p:cNvGrpSpPr>
          <p:nvPr/>
        </p:nvGrpSpPr>
        <p:grpSpPr bwMode="auto">
          <a:xfrm>
            <a:off x="635000" y="585788"/>
            <a:ext cx="3432175" cy="682625"/>
            <a:chOff x="312" y="348"/>
            <a:chExt cx="2162" cy="43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500" baseline="0" dirty="0">
                  <a:solidFill>
                    <a:srgbClr val="FF3300"/>
                  </a:solidFill>
                </a:rPr>
                <a:t> </a:t>
              </a:r>
              <a:r>
                <a:rPr kumimoji="1" lang="zh-CN" altLang="en-US" sz="3500" b="1" baseline="0" dirty="0">
                  <a:solidFill>
                    <a:srgbClr val="FF3300"/>
                  </a:solidFill>
                </a:rPr>
                <a:t>2.4 </a:t>
              </a:r>
              <a:r>
                <a:rPr kumimoji="1" lang="zh-CN" altLang="en-US" sz="3500" b="1" baseline="0"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971550" y="333375"/>
            <a:ext cx="7777163" cy="2919413"/>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992"/>
              <a:chOff x="583" y="617"/>
              <a:chExt cx="4807" cy="992"/>
            </a:xfrm>
          </p:grpSpPr>
          <p:sp>
            <p:nvSpPr>
              <p:cNvPr id="34869" name="Text Box 6"/>
              <p:cNvSpPr txBox="1">
                <a:spLocks noChangeArrowheads="1"/>
              </p:cNvSpPr>
              <p:nvPr/>
            </p:nvSpPr>
            <p:spPr bwMode="auto">
              <a:xfrm>
                <a:off x="583" y="657"/>
                <a:ext cx="4807" cy="952"/>
              </a:xfrm>
              <a:prstGeom prst="rect">
                <a:avLst/>
              </a:prstGeom>
              <a:noFill/>
              <a:ln w="9525">
                <a:noFill/>
                <a:miter lim="800000"/>
                <a:headEnd/>
                <a:tailEnd/>
              </a:ln>
            </p:spPr>
            <p:txBody>
              <a:bodyPr>
                <a:spAutoFit/>
              </a:bodyPr>
              <a:lstStyle/>
              <a:p>
                <a:pPr lvl="2" indent="-533400" fontAlgn="base">
                  <a:lnSpc>
                    <a:spcPct val="115000"/>
                  </a:lnSpc>
                  <a:spcBef>
                    <a:spcPct val="0"/>
                  </a:spcBef>
                </a:pPr>
                <a:r>
                  <a:rPr lang="zh-CN" altLang="en-US" sz="2700" baseline="0" dirty="0">
                    <a:latin typeface="幼圆" pitchFamily="49" charset="-122"/>
                    <a:ea typeface="幼圆" pitchFamily="49" charset="-122"/>
                  </a:rPr>
                  <a:t>              </a:t>
                </a:r>
                <a:r>
                  <a:rPr lang="zh-CN" altLang="en-US" sz="2700" baseline="0" dirty="0">
                    <a:solidFill>
                      <a:schemeClr val="bg1"/>
                    </a:solidFill>
                    <a:latin typeface="幼圆" pitchFamily="49" charset="-122"/>
                    <a:ea typeface="幼圆" pitchFamily="49" charset="-122"/>
                  </a:rPr>
                  <a:t>是指链表中最后那个链</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结点的指针域存放指向链表最前面那个</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37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baseline="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1082675" y="3716338"/>
            <a:ext cx="7521575" cy="1604962"/>
            <a:chOff x="682" y="2341"/>
            <a:chExt cx="4738" cy="1011"/>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480" y="301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08" y="269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56"/>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400" y="152400"/>
            <a:ext cx="7605713" cy="1493838"/>
            <a:chOff x="256" y="288"/>
            <a:chExt cx="4791" cy="941"/>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292" y="8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20" y="594"/>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52"/>
            </a:xfrm>
            <a:prstGeom prst="rect">
              <a:avLst/>
            </a:prstGeom>
            <a:noFill/>
            <a:ln w="12700" cap="sq">
              <a:noFill/>
              <a:miter lim="800000"/>
              <a:headEnd/>
              <a:tailEnd/>
            </a:ln>
          </p:spPr>
          <p:txBody>
            <a:bodyPr>
              <a:spAutoFit/>
            </a:bodyPr>
            <a:lstStyle/>
            <a:p>
              <a:pPr>
                <a:spcBef>
                  <a:spcPct val="0"/>
                </a:spcBef>
              </a:pPr>
              <a:r>
                <a:rPr lang="zh-CN" altLang="en-US" sz="2000" b="1" dirty="0">
                  <a:solidFill>
                    <a:srgbClr val="0033CC"/>
                  </a:solidFill>
                  <a:ea typeface="幼圆" pitchFamily="49" charset="-122"/>
                </a:rPr>
                <a:t>线性链表</a:t>
              </a:r>
            </a:p>
          </p:txBody>
        </p:sp>
      </p:grpSp>
      <p:grpSp>
        <p:nvGrpSpPr>
          <p:cNvPr id="9" name="Group 116"/>
          <p:cNvGrpSpPr>
            <a:grpSpLocks/>
          </p:cNvGrpSpPr>
          <p:nvPr/>
        </p:nvGrpSpPr>
        <p:grpSpPr bwMode="auto">
          <a:xfrm>
            <a:off x="469900" y="1828800"/>
            <a:ext cx="7912100" cy="1557338"/>
            <a:chOff x="296" y="1152"/>
            <a:chExt cx="4984" cy="981"/>
          </a:xfrm>
        </p:grpSpPr>
        <p:grpSp>
          <p:nvGrpSpPr>
            <p:cNvPr id="10" name="Group 30"/>
            <p:cNvGrpSpPr>
              <a:grpSpLocks/>
            </p:cNvGrpSpPr>
            <p:nvPr/>
          </p:nvGrpSpPr>
          <p:grpSpPr bwMode="auto">
            <a:xfrm>
              <a:off x="768" y="1476"/>
              <a:ext cx="4327" cy="657"/>
              <a:chOff x="768" y="1680"/>
              <a:chExt cx="4327" cy="657"/>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52"/>
            </a:xfrm>
            <a:prstGeom prst="rect">
              <a:avLst/>
            </a:prstGeom>
            <a:noFill/>
            <a:ln w="12700" cap="sq">
              <a:noFill/>
              <a:miter lim="800000"/>
              <a:headEnd/>
              <a:tailEnd/>
            </a:ln>
          </p:spPr>
          <p:txBody>
            <a:bodyPr>
              <a:spAutoFit/>
            </a:bodyPr>
            <a:lstStyle/>
            <a:p>
              <a:r>
                <a:rPr lang="zh-CN" altLang="en-US" sz="2000" b="1" dirty="0">
                  <a:solidFill>
                    <a:schemeClr val="accent2"/>
                  </a:solidFill>
                  <a:ea typeface="幼圆" pitchFamily="49" charset="-122"/>
                </a:rPr>
                <a:t>循环链表</a:t>
              </a:r>
            </a:p>
          </p:txBody>
        </p:sp>
      </p:grpSp>
      <p:sp>
        <p:nvSpPr>
          <p:cNvPr id="94" name="Rectangle 32"/>
          <p:cNvSpPr>
            <a:spLocks noChangeArrowheads="1"/>
          </p:cNvSpPr>
          <p:nvPr/>
        </p:nvSpPr>
        <p:spPr bwMode="auto">
          <a:xfrm>
            <a:off x="971600" y="4221088"/>
            <a:ext cx="7962900" cy="503238"/>
          </a:xfrm>
          <a:prstGeom prst="rect">
            <a:avLst/>
          </a:prstGeom>
          <a:noFill/>
          <a:ln w="12700" cap="sq">
            <a:noFill/>
            <a:miter lim="800000"/>
            <a:headEnd/>
            <a:tailEnd/>
          </a:ln>
        </p:spPr>
        <p:txBody>
          <a:bodyPr>
            <a:spAutoFit/>
          </a:bodyPr>
          <a:lstStyle/>
          <a:p>
            <a:r>
              <a:rPr lang="zh-CN" altLang="en-US" sz="2700" baseline="0" dirty="0" smtClean="0">
                <a:solidFill>
                  <a:srgbClr val="00008C"/>
                </a:solidFill>
                <a:latin typeface="幼圆" pitchFamily="49" charset="-122"/>
                <a:ea typeface="幼圆" pitchFamily="49" charset="-122"/>
              </a:rPr>
              <a:t>对于</a:t>
            </a:r>
            <a:r>
              <a:rPr lang="zh-CN" altLang="en-US" sz="2700" baseline="0" dirty="0">
                <a:solidFill>
                  <a:srgbClr val="00008C"/>
                </a:solidFill>
                <a:latin typeface="幼圆" pitchFamily="49" charset="-122"/>
                <a:ea typeface="幼圆" pitchFamily="49" charset="-122"/>
              </a:rPr>
              <a:t>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62000" y="228600"/>
            <a:ext cx="7059613" cy="1493838"/>
            <a:chOff x="488" y="624"/>
            <a:chExt cx="4447" cy="941"/>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180" y="1229"/>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08" y="93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368"/>
            </a:xfrm>
            <a:prstGeom prst="rect">
              <a:avLst/>
            </a:prstGeom>
            <a:noFill/>
            <a:ln w="12700" cap="sq">
              <a:noFill/>
              <a:miter lim="800000"/>
              <a:headEnd/>
              <a:tailEnd/>
            </a:ln>
          </p:spPr>
          <p:txBody>
            <a:bodyPr>
              <a:spAutoFit/>
            </a:bodyPr>
            <a:lstStyle/>
            <a:p>
              <a:pPr>
                <a:spcBef>
                  <a:spcPct val="0"/>
                </a:spcBef>
              </a:pPr>
              <a:r>
                <a:rPr lang="zh-CN" altLang="en-US" sz="3200" dirty="0">
                  <a:solidFill>
                    <a:srgbClr val="0033CC"/>
                  </a:solidFill>
                  <a:ea typeface="幼圆" pitchFamily="49" charset="-122"/>
                </a:rPr>
                <a:t>线性链表</a:t>
              </a:r>
            </a:p>
          </p:txBody>
        </p:sp>
      </p:grpSp>
      <p:grpSp>
        <p:nvGrpSpPr>
          <p:cNvPr id="9" name="Group 156"/>
          <p:cNvGrpSpPr>
            <a:grpSpLocks/>
          </p:cNvGrpSpPr>
          <p:nvPr/>
        </p:nvGrpSpPr>
        <p:grpSpPr bwMode="auto">
          <a:xfrm>
            <a:off x="838200" y="3505200"/>
            <a:ext cx="7258050" cy="1592263"/>
            <a:chOff x="528" y="2208"/>
            <a:chExt cx="4572" cy="1003"/>
          </a:xfrm>
        </p:grpSpPr>
        <p:grpSp>
          <p:nvGrpSpPr>
            <p:cNvPr id="10" name="Group 31"/>
            <p:cNvGrpSpPr>
              <a:grpSpLocks/>
            </p:cNvGrpSpPr>
            <p:nvPr/>
          </p:nvGrpSpPr>
          <p:grpSpPr bwMode="auto">
            <a:xfrm>
              <a:off x="576" y="2554"/>
              <a:ext cx="4327" cy="657"/>
              <a:chOff x="768" y="1680"/>
              <a:chExt cx="4327" cy="657"/>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368"/>
            </a:xfrm>
            <a:prstGeom prst="rect">
              <a:avLst/>
            </a:prstGeom>
            <a:noFill/>
            <a:ln w="12700" cap="sq">
              <a:noFill/>
              <a:miter lim="800000"/>
              <a:headEnd/>
              <a:tailEnd/>
            </a:ln>
          </p:spPr>
          <p:txBody>
            <a:bodyPr wrap="square">
              <a:spAutoFit/>
            </a:bodyPr>
            <a:lstStyle/>
            <a:p>
              <a:pPr>
                <a:spcBef>
                  <a:spcPct val="0"/>
                </a:spcBef>
              </a:pPr>
              <a:r>
                <a:rPr lang="zh-CN" altLang="en-US" sz="3200" dirty="0">
                  <a:solidFill>
                    <a:srgbClr val="000099"/>
                  </a:solidFill>
                  <a:ea typeface="幼圆" pitchFamily="49" charset="-122"/>
                </a:rPr>
                <a:t>循环链表</a:t>
              </a:r>
            </a:p>
          </p:txBody>
        </p:sp>
      </p:grpSp>
      <p:sp>
        <p:nvSpPr>
          <p:cNvPr id="448574" name="Rectangle 62"/>
          <p:cNvSpPr>
            <a:spLocks noChangeArrowheads="1"/>
          </p:cNvSpPr>
          <p:nvPr/>
        </p:nvSpPr>
        <p:spPr bwMode="auto">
          <a:xfrm>
            <a:off x="1522413" y="1600200"/>
            <a:ext cx="382587" cy="519113"/>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17" name="Group 72"/>
          <p:cNvGrpSpPr>
            <a:grpSpLocks/>
          </p:cNvGrpSpPr>
          <p:nvPr/>
        </p:nvGrpSpPr>
        <p:grpSpPr bwMode="auto">
          <a:xfrm>
            <a:off x="1543050" y="1581150"/>
            <a:ext cx="1582738" cy="571500"/>
            <a:chOff x="972" y="1140"/>
            <a:chExt cx="997" cy="360"/>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8" name="Group 75"/>
          <p:cNvGrpSpPr>
            <a:grpSpLocks/>
          </p:cNvGrpSpPr>
          <p:nvPr/>
        </p:nvGrpSpPr>
        <p:grpSpPr bwMode="auto">
          <a:xfrm>
            <a:off x="2760663" y="1562100"/>
            <a:ext cx="1582737" cy="571500"/>
            <a:chOff x="972" y="1140"/>
            <a:chExt cx="997" cy="360"/>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9" name="Group 78"/>
          <p:cNvGrpSpPr>
            <a:grpSpLocks/>
          </p:cNvGrpSpPr>
          <p:nvPr/>
        </p:nvGrpSpPr>
        <p:grpSpPr bwMode="auto">
          <a:xfrm>
            <a:off x="5846763" y="1581150"/>
            <a:ext cx="1582737" cy="571500"/>
            <a:chOff x="972" y="1140"/>
            <a:chExt cx="997" cy="360"/>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0" name="Group 87"/>
          <p:cNvGrpSpPr>
            <a:grpSpLocks/>
          </p:cNvGrpSpPr>
          <p:nvPr/>
        </p:nvGrpSpPr>
        <p:grpSpPr bwMode="auto">
          <a:xfrm>
            <a:off x="7027863" y="1600200"/>
            <a:ext cx="1658937" cy="571500"/>
            <a:chOff x="4427" y="1152"/>
            <a:chExt cx="1045" cy="360"/>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6096000" y="2393950"/>
            <a:ext cx="2667000" cy="1219200"/>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991" cy="32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2800" baseline="0">
                  <a:ea typeface="幼圆" pitchFamily="49" charset="-122"/>
                </a:rPr>
                <a:t>p=NULL</a:t>
              </a:r>
              <a:endParaRPr lang="zh-CN" altLang="en-US" sz="2800" baseline="0">
                <a:ea typeface="幼圆" pitchFamily="49" charset="-122"/>
              </a:endParaRPr>
            </a:p>
          </p:txBody>
        </p:sp>
      </p:grpSp>
      <p:grpSp>
        <p:nvGrpSpPr>
          <p:cNvPr id="23" name="Group 106"/>
          <p:cNvGrpSpPr>
            <a:grpSpLocks/>
          </p:cNvGrpSpPr>
          <p:nvPr/>
        </p:nvGrpSpPr>
        <p:grpSpPr bwMode="auto">
          <a:xfrm>
            <a:off x="7180263" y="4933950"/>
            <a:ext cx="1658937" cy="571500"/>
            <a:chOff x="4427" y="1152"/>
            <a:chExt cx="1045" cy="360"/>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1524000" y="4967288"/>
            <a:ext cx="382588" cy="519112"/>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5" name="Group 97"/>
          <p:cNvGrpSpPr>
            <a:grpSpLocks/>
          </p:cNvGrpSpPr>
          <p:nvPr/>
        </p:nvGrpSpPr>
        <p:grpSpPr bwMode="auto">
          <a:xfrm>
            <a:off x="1524000" y="4953000"/>
            <a:ext cx="1582738" cy="571500"/>
            <a:chOff x="972" y="1140"/>
            <a:chExt cx="997" cy="360"/>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6" name="Group 155"/>
          <p:cNvGrpSpPr>
            <a:grpSpLocks/>
          </p:cNvGrpSpPr>
          <p:nvPr/>
        </p:nvGrpSpPr>
        <p:grpSpPr bwMode="auto">
          <a:xfrm>
            <a:off x="533400" y="5410200"/>
            <a:ext cx="2667000" cy="1143000"/>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p>
          </p:txBody>
        </p:sp>
        <p:sp>
          <p:nvSpPr>
            <p:cNvPr id="37913" name="Rectangle 115"/>
            <p:cNvSpPr>
              <a:spLocks noChangeArrowheads="1"/>
            </p:cNvSpPr>
            <p:nvPr/>
          </p:nvSpPr>
          <p:spPr bwMode="auto">
            <a:xfrm>
              <a:off x="845" y="3537"/>
              <a:ext cx="750" cy="3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baseline="0">
                  <a:ea typeface="幼圆" pitchFamily="49" charset="-122"/>
                </a:rPr>
                <a:t>p=list</a:t>
              </a:r>
              <a:endParaRPr lang="zh-CN" altLang="en-US" sz="3300" baseline="0">
                <a:ea typeface="幼圆" pitchFamily="49" charset="-122"/>
              </a:endParaRPr>
            </a:p>
          </p:txBody>
        </p:sp>
      </p:grpSp>
      <p:grpSp>
        <p:nvGrpSpPr>
          <p:cNvPr id="27" name="Group 131"/>
          <p:cNvGrpSpPr>
            <a:grpSpLocks/>
          </p:cNvGrpSpPr>
          <p:nvPr/>
        </p:nvGrpSpPr>
        <p:grpSpPr bwMode="auto">
          <a:xfrm>
            <a:off x="222250" y="2209800"/>
            <a:ext cx="654050" cy="1276350"/>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310" cy="39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400" baseline="0" dirty="0">
                  <a:solidFill>
                    <a:srgbClr val="FF3300"/>
                  </a:solidFill>
                  <a:ea typeface="华文新魏" pitchFamily="2" charset="-122"/>
                </a:rPr>
                <a:t>例</a:t>
              </a:r>
            </a:p>
            <a:p>
              <a:pPr>
                <a:lnSpc>
                  <a:spcPct val="70000"/>
                </a:lnSpc>
                <a:spcBef>
                  <a:spcPct val="0"/>
                </a:spcBef>
              </a:pPr>
              <a:r>
                <a:rPr lang="zh-CN" altLang="en-US" sz="2400" baseline="0" dirty="0">
                  <a:solidFill>
                    <a:srgbClr val="FF3300"/>
                  </a:solidFill>
                  <a:ea typeface="华文新魏" pitchFamily="2" charset="-122"/>
                </a:rPr>
                <a:t>如</a:t>
              </a:r>
            </a:p>
          </p:txBody>
        </p:sp>
      </p:grpSp>
      <p:grpSp>
        <p:nvGrpSpPr>
          <p:cNvPr id="28" name="Group 146"/>
          <p:cNvGrpSpPr>
            <a:grpSpLocks/>
          </p:cNvGrpSpPr>
          <p:nvPr/>
        </p:nvGrpSpPr>
        <p:grpSpPr bwMode="auto">
          <a:xfrm>
            <a:off x="1720850" y="2667000"/>
            <a:ext cx="4222750" cy="650875"/>
            <a:chOff x="1084" y="1680"/>
            <a:chExt cx="2660" cy="410"/>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35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baseline="0">
                  <a:solidFill>
                    <a:srgbClr val="FF3300"/>
                  </a:solidFill>
                </a:rPr>
                <a:t>p=p</a:t>
              </a:r>
              <a:r>
                <a:rPr lang="en-US" altLang="zh-CN" sz="3100" baseline="0">
                  <a:solidFill>
                    <a:srgbClr val="FF3300"/>
                  </a:solidFill>
                  <a:latin typeface="宋体" charset="-122"/>
                  <a:ea typeface="宋体" charset="-122"/>
                </a:rPr>
                <a:t>-</a:t>
              </a:r>
              <a:r>
                <a:rPr lang="en-US" altLang="zh-CN" sz="3100" baseline="0">
                  <a:solidFill>
                    <a:srgbClr val="FF3300"/>
                  </a:solidFill>
                </a:rPr>
                <a:t>&gt;link;</a:t>
              </a:r>
              <a:endParaRPr lang="zh-CN" altLang="en-US" sz="3100" baseline="0">
                <a:solidFill>
                  <a:srgbClr val="FF3300"/>
                </a:solidFill>
              </a:endParaRPr>
            </a:p>
          </p:txBody>
        </p:sp>
        <p:sp>
          <p:nvSpPr>
            <p:cNvPr id="37909" name="Rectangle 142"/>
            <p:cNvSpPr>
              <a:spLocks noChangeArrowheads="1"/>
            </p:cNvSpPr>
            <p:nvPr/>
          </p:nvSpPr>
          <p:spPr bwMode="auto">
            <a:xfrm>
              <a:off x="1084" y="1718"/>
              <a:ext cx="1436" cy="288"/>
            </a:xfrm>
            <a:prstGeom prst="rect">
              <a:avLst/>
            </a:prstGeom>
            <a:noFill/>
            <a:ln w="12700" cap="sq">
              <a:noFill/>
              <a:miter lim="800000"/>
              <a:headEnd/>
              <a:tailEnd/>
            </a:ln>
          </p:spPr>
          <p:txBody>
            <a:bodyPr>
              <a:spAutoFit/>
            </a:bodyPr>
            <a:lstStyle/>
            <a:p>
              <a:pPr>
                <a:spcBef>
                  <a:spcPct val="0"/>
                </a:spcBef>
              </a:pPr>
              <a:r>
                <a:rPr lang="zh-CN" altLang="en-US" sz="2400" baseline="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2703513" y="4953000"/>
            <a:ext cx="1582737" cy="571500"/>
            <a:chOff x="972" y="1140"/>
            <a:chExt cx="997" cy="360"/>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838200"/>
            <a:ext cx="8324850" cy="2667000"/>
            <a:chOff x="288" y="528"/>
            <a:chExt cx="5244" cy="1680"/>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36" y="660"/>
              <a:ext cx="4752" cy="1218"/>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99"/>
                  </a:solidFill>
                </a:rPr>
                <a:t>int</a:t>
              </a:r>
              <a:r>
                <a:rPr lang="en-US" altLang="zh-CN" sz="2300" baseline="0" dirty="0">
                  <a:solidFill>
                    <a:srgbClr val="000099"/>
                  </a:solidFill>
                </a:rPr>
                <a:t>  </a:t>
              </a:r>
              <a:r>
                <a:rPr lang="en-US" altLang="zh-CN" sz="2300" dirty="0" smtClean="0">
                  <a:solidFill>
                    <a:srgbClr val="000099"/>
                  </a:solidFill>
                </a:rPr>
                <a:t>length</a:t>
              </a:r>
              <a:r>
                <a:rPr lang="en-US" altLang="zh-CN" sz="2300" baseline="0" dirty="0" smtClean="0">
                  <a:solidFill>
                    <a:srgbClr val="000099"/>
                  </a:solidFill>
                </a:rPr>
                <a:t>( </a:t>
              </a:r>
              <a:r>
                <a:rPr lang="en-US" altLang="zh-CN" sz="2300" baseline="0" dirty="0" err="1" smtClean="0">
                  <a:solidFill>
                    <a:srgbClr val="000099"/>
                  </a:solidFill>
                </a:rPr>
                <a:t>NodePtr</a:t>
              </a:r>
              <a:r>
                <a:rPr lang="en-US" altLang="zh-CN" sz="2300" baseline="0" dirty="0" smtClean="0">
                  <a:solidFill>
                    <a:srgbClr val="000099"/>
                  </a:solidFill>
                </a:rPr>
                <a:t> </a:t>
              </a:r>
              <a:r>
                <a:rPr lang="en-US" altLang="zh-CN" sz="2300" baseline="0" dirty="0">
                  <a:solidFill>
                    <a:srgbClr val="000099"/>
                  </a:solidFill>
                </a:rPr>
                <a:t>list )</a:t>
              </a:r>
            </a:p>
            <a:p>
              <a:pPr marL="381000" lvl="2" fontAlgn="base">
                <a:lnSpc>
                  <a:spcPct val="65000"/>
                </a:lnSpc>
                <a:spcBef>
                  <a:spcPct val="0"/>
                </a:spcBef>
              </a:pPr>
              <a:r>
                <a:rPr lang="en-US" altLang="zh-CN" sz="2300" baseline="0" dirty="0">
                  <a:solidFill>
                    <a:srgbClr val="000099"/>
                  </a:solidFill>
                </a:rPr>
                <a:t>{</a:t>
              </a:r>
            </a:p>
            <a:p>
              <a:pPr marL="381000" lvl="2" fontAlgn="base">
                <a:lnSpc>
                  <a:spcPct val="65000"/>
                </a:lnSpc>
                <a:spcBef>
                  <a:spcPct val="0"/>
                </a:spcBef>
              </a:pPr>
              <a:r>
                <a:rPr lang="en-US" altLang="zh-CN" sz="2300" baseline="0" dirty="0">
                  <a:solidFill>
                    <a:srgbClr val="000099"/>
                  </a:solidFill>
                </a:rPr>
                <a:t>      </a:t>
              </a:r>
              <a:r>
                <a:rPr lang="en-US" altLang="zh-CN" sz="2300" dirty="0" err="1" smtClean="0">
                  <a:solidFill>
                    <a:srgbClr val="000099"/>
                  </a:solidFill>
                </a:rPr>
                <a:t>Nodeptr</a:t>
              </a:r>
              <a:r>
                <a:rPr lang="en-US" altLang="zh-CN" sz="2300" baseline="0" dirty="0" smtClean="0">
                  <a:solidFill>
                    <a:srgbClr val="000099"/>
                  </a:solidFill>
                </a:rPr>
                <a:t> </a:t>
              </a:r>
              <a:r>
                <a:rPr lang="en-US" altLang="zh-CN" sz="2300" baseline="0" dirty="0" smtClean="0">
                  <a:solidFill>
                    <a:srgbClr val="000099"/>
                  </a:solidFill>
                </a:rPr>
                <a:t>p;</a:t>
              </a:r>
              <a:endParaRPr lang="en-US" altLang="zh-CN" sz="2300" baseline="0" dirty="0">
                <a:solidFill>
                  <a:srgbClr val="000099"/>
                </a:solidFill>
              </a:endParaRPr>
            </a:p>
            <a:p>
              <a:pPr marL="381000" lvl="2" fontAlgn="base">
                <a:lnSpc>
                  <a:spcPct val="65000"/>
                </a:lnSpc>
                <a:spcBef>
                  <a:spcPct val="0"/>
                </a:spcBef>
              </a:pPr>
              <a:r>
                <a:rPr lang="en-US" altLang="zh-CN" sz="2300" baseline="0" dirty="0">
                  <a:solidFill>
                    <a:srgbClr val="000099"/>
                  </a:solidFill>
                </a:rPr>
                <a:t>      </a:t>
              </a:r>
              <a:r>
                <a:rPr lang="en-US" altLang="zh-CN" sz="2300" baseline="0" dirty="0" err="1">
                  <a:solidFill>
                    <a:srgbClr val="000099"/>
                  </a:solidFill>
                </a:rPr>
                <a:t>int</a:t>
              </a:r>
              <a:r>
                <a:rPr lang="en-US" altLang="zh-CN" sz="2300" baseline="0" dirty="0">
                  <a:solidFill>
                    <a:srgbClr val="000099"/>
                  </a:solidFill>
                </a:rPr>
                <a:t> </a:t>
              </a:r>
              <a:r>
                <a:rPr lang="en-US" altLang="zh-CN" sz="2300" baseline="0" dirty="0" smtClean="0">
                  <a:solidFill>
                    <a:srgbClr val="000099"/>
                  </a:solidFill>
                </a:rPr>
                <a:t>n;                        </a:t>
              </a:r>
              <a:r>
                <a:rPr lang="en-US" altLang="zh-CN" sz="2100" baseline="0" dirty="0">
                  <a:solidFill>
                    <a:srgbClr val="000099"/>
                  </a:solidFill>
                </a:rPr>
                <a:t>/* </a:t>
              </a:r>
              <a:r>
                <a:rPr lang="zh-CN" altLang="en-US" sz="2100" baseline="0" dirty="0">
                  <a:solidFill>
                    <a:srgbClr val="000099"/>
                  </a:solidFill>
                  <a:latin typeface="幼圆" pitchFamily="49" charset="-122"/>
                  <a:ea typeface="幼圆" pitchFamily="49" charset="-122"/>
                </a:rPr>
                <a:t>链表的长度</a:t>
              </a:r>
              <a:r>
                <a:rPr lang="zh-CN" altLang="zh-CN" sz="2100" baseline="0" dirty="0">
                  <a:solidFill>
                    <a:srgbClr val="000099"/>
                  </a:solidFill>
                  <a:latin typeface="幼圆" pitchFamily="49" charset="-122"/>
                  <a:ea typeface="幼圆" pitchFamily="49" charset="-122"/>
                </a:rPr>
                <a:t>置</a:t>
              </a:r>
              <a:r>
                <a:rPr lang="zh-CN" altLang="en-US" sz="2100" baseline="0" dirty="0">
                  <a:solidFill>
                    <a:srgbClr val="000099"/>
                  </a:solidFill>
                  <a:latin typeface="幼圆" pitchFamily="49" charset="-122"/>
                  <a:ea typeface="幼圆" pitchFamily="49" charset="-122"/>
                </a:rPr>
                <a:t>初值0</a:t>
              </a:r>
              <a:r>
                <a:rPr lang="zh-CN" altLang="en-US" sz="2100" baseline="0" dirty="0">
                  <a:solidFill>
                    <a:srgbClr val="000099"/>
                  </a:solidFill>
                  <a:latin typeface="宋体" charset="-122"/>
                </a:rPr>
                <a:t> </a:t>
              </a:r>
              <a:r>
                <a:rPr lang="zh-CN" altLang="en-US" sz="2100" baseline="0" dirty="0">
                  <a:solidFill>
                    <a:srgbClr val="000099"/>
                  </a:solidFill>
                </a:rPr>
                <a:t>*/</a:t>
              </a:r>
              <a:r>
                <a:rPr lang="zh-CN" altLang="en-US" sz="2300" baseline="0" dirty="0">
                  <a:solidFill>
                    <a:srgbClr val="000099"/>
                  </a:solidFill>
                  <a:latin typeface="宋体" charset="-122"/>
                </a:rPr>
                <a:t> </a:t>
              </a:r>
              <a:endParaRPr lang="zh-CN" altLang="en-US" sz="2300" baseline="0" dirty="0">
                <a:solidFill>
                  <a:srgbClr val="000099"/>
                </a:solidFill>
              </a:endParaRPr>
            </a:p>
            <a:p>
              <a:pPr marL="381000" lvl="2" algn="just" fontAlgn="base">
                <a:lnSpc>
                  <a:spcPct val="65000"/>
                </a:lnSpc>
                <a:spcBef>
                  <a:spcPct val="0"/>
                </a:spcBef>
              </a:pPr>
              <a:r>
                <a:rPr lang="zh-CN" altLang="zh-CN" sz="2300" baseline="0" dirty="0">
                  <a:solidFill>
                    <a:srgbClr val="000099"/>
                  </a:solidFill>
                  <a:latin typeface="宋体" charset="-122"/>
                </a:rPr>
                <a:t>   </a:t>
              </a:r>
              <a:r>
                <a:rPr lang="en-US" altLang="zh-CN" sz="2300" dirty="0" smtClean="0">
                  <a:solidFill>
                    <a:srgbClr val="000099"/>
                  </a:solidFill>
                </a:rPr>
                <a:t>for</a:t>
              </a:r>
              <a:r>
                <a:rPr lang="en-US" altLang="zh-CN" sz="2300" baseline="0" dirty="0" smtClean="0">
                  <a:solidFill>
                    <a:srgbClr val="000099"/>
                  </a:solidFill>
                </a:rPr>
                <a:t>(p=</a:t>
              </a:r>
              <a:r>
                <a:rPr lang="en-US" altLang="zh-CN" sz="2300" baseline="0" dirty="0" err="1" smtClean="0">
                  <a:solidFill>
                    <a:srgbClr val="000099"/>
                  </a:solidFill>
                </a:rPr>
                <a:t>list,n</a:t>
              </a:r>
              <a:r>
                <a:rPr lang="en-US" altLang="zh-CN" sz="2300" baseline="0" dirty="0" smtClean="0">
                  <a:solidFill>
                    <a:srgbClr val="000099"/>
                  </a:solidFill>
                </a:rPr>
                <a:t>=0; </a:t>
              </a:r>
              <a:r>
                <a:rPr lang="en-US" altLang="zh-CN" sz="2300" baseline="0" dirty="0" smtClean="0">
                  <a:solidFill>
                    <a:srgbClr val="FF3300"/>
                  </a:solidFill>
                </a:rPr>
                <a:t>p</a:t>
              </a:r>
              <a:r>
                <a:rPr lang="en-US" altLang="zh-CN" sz="2300" baseline="0" dirty="0">
                  <a:solidFill>
                    <a:srgbClr val="FF3300"/>
                  </a:solidFill>
                </a:rPr>
                <a:t>!=</a:t>
              </a:r>
              <a:r>
                <a:rPr lang="en-US" altLang="zh-CN" sz="2300" baseline="0" dirty="0" smtClean="0">
                  <a:solidFill>
                    <a:srgbClr val="FF3300"/>
                  </a:solidFill>
                </a:rPr>
                <a:t>NULL; </a:t>
              </a:r>
              <a:r>
                <a:rPr lang="en-US" altLang="zh-CN" sz="2300" dirty="0" smtClean="0">
                  <a:solidFill>
                    <a:srgbClr val="000099"/>
                  </a:solidFill>
                </a:rPr>
                <a:t>p=p</a:t>
              </a:r>
              <a:r>
                <a:rPr lang="en-US" altLang="zh-CN" sz="2300" dirty="0" smtClean="0">
                  <a:solidFill>
                    <a:srgbClr val="000099"/>
                  </a:solidFill>
                  <a:latin typeface="宋体" charset="-122"/>
                  <a:ea typeface="宋体" charset="-122"/>
                </a:rPr>
                <a:t>-</a:t>
              </a:r>
              <a:r>
                <a:rPr lang="en-US" altLang="zh-CN" sz="2300" dirty="0" smtClean="0">
                  <a:solidFill>
                    <a:srgbClr val="000099"/>
                  </a:solidFill>
                </a:rPr>
                <a:t>&gt;</a:t>
              </a:r>
              <a:r>
                <a:rPr lang="en-US" altLang="zh-CN" sz="2300" dirty="0" err="1" smtClean="0">
                  <a:solidFill>
                    <a:srgbClr val="000099"/>
                  </a:solidFill>
                </a:rPr>
                <a:t>link,n</a:t>
              </a:r>
              <a:r>
                <a:rPr lang="en-US" altLang="zh-CN" sz="2300" dirty="0" smtClean="0">
                  <a:solidFill>
                    <a:srgbClr val="000099"/>
                  </a:solidFill>
                </a:rPr>
                <a:t>++)</a:t>
              </a:r>
              <a:endParaRPr lang="en-US" altLang="zh-CN" sz="2300" baseline="0" dirty="0">
                <a:solidFill>
                  <a:srgbClr val="000099"/>
                </a:solidFill>
              </a:endParaRPr>
            </a:p>
            <a:p>
              <a:pPr marL="381000" lvl="2" algn="just" fontAlgn="base">
                <a:lnSpc>
                  <a:spcPct val="65000"/>
                </a:lnSpc>
                <a:spcBef>
                  <a:spcPct val="0"/>
                </a:spcBef>
              </a:pPr>
              <a:r>
                <a:rPr lang="en-US" altLang="zh-CN" sz="2300" baseline="0" dirty="0" smtClean="0">
                  <a:solidFill>
                    <a:srgbClr val="000099"/>
                  </a:solidFill>
                </a:rPr>
                <a:t>            ;</a:t>
              </a:r>
              <a:endParaRPr lang="en-US" altLang="zh-CN" sz="2300" baseline="0" dirty="0">
                <a:solidFill>
                  <a:srgbClr val="000099"/>
                </a:solidFill>
              </a:endParaRPr>
            </a:p>
            <a:p>
              <a:pPr marL="381000" lvl="2" fontAlgn="base">
                <a:lnSpc>
                  <a:spcPct val="65000"/>
                </a:lnSpc>
                <a:spcBef>
                  <a:spcPct val="0"/>
                </a:spcBef>
              </a:pPr>
              <a:r>
                <a:rPr lang="en-US" altLang="zh-CN" sz="2300" baseline="0" dirty="0" smtClean="0">
                  <a:solidFill>
                    <a:srgbClr val="000099"/>
                  </a:solidFill>
                </a:rPr>
                <a:t>      return </a:t>
              </a:r>
              <a:r>
                <a:rPr lang="en-US" altLang="zh-CN" sz="2300" baseline="0" dirty="0">
                  <a:solidFill>
                    <a:srgbClr val="000099"/>
                  </a:solidFill>
                </a:rPr>
                <a:t>n;                       </a:t>
              </a:r>
              <a:r>
                <a:rPr lang="en-US" altLang="zh-CN" sz="2100" baseline="0" dirty="0">
                  <a:solidFill>
                    <a:srgbClr val="000099"/>
                  </a:solidFill>
                </a:rPr>
                <a:t>/* </a:t>
              </a:r>
              <a:r>
                <a:rPr lang="zh-CN" altLang="en-US" sz="2100" baseline="0" dirty="0">
                  <a:solidFill>
                    <a:srgbClr val="000099"/>
                  </a:solidFill>
                  <a:latin typeface="宋体" charset="-122"/>
                  <a:ea typeface="幼圆" pitchFamily="49" charset="-122"/>
                </a:rPr>
                <a:t>返回链表的长度</a:t>
              </a:r>
              <a:r>
                <a:rPr lang="en-US" altLang="en-US" sz="2100" baseline="0" dirty="0">
                  <a:solidFill>
                    <a:srgbClr val="000099"/>
                  </a:solidFill>
                  <a:latin typeface="宋体" charset="-122"/>
                </a:rPr>
                <a:t>n </a:t>
              </a:r>
              <a:r>
                <a:rPr lang="en-US" altLang="zh-CN" sz="2100" baseline="0" dirty="0">
                  <a:solidFill>
                    <a:srgbClr val="000099"/>
                  </a:solidFill>
                </a:rPr>
                <a:t>*/</a:t>
              </a:r>
              <a:r>
                <a:rPr lang="en-US" altLang="zh-CN" sz="2300" baseline="0" dirty="0">
                  <a:solidFill>
                    <a:srgbClr val="000099"/>
                  </a:solidFill>
                </a:rPr>
                <a:t> </a:t>
              </a:r>
              <a:endParaRPr lang="en-US" altLang="zh-CN" sz="2300" baseline="0" dirty="0">
                <a:solidFill>
                  <a:srgbClr val="000099"/>
                </a:solidFill>
                <a:latin typeface="宋体" charset="-122"/>
              </a:endParaRPr>
            </a:p>
            <a:p>
              <a:pPr algn="just" fontAlgn="base">
                <a:lnSpc>
                  <a:spcPct val="65000"/>
                </a:lnSpc>
                <a:spcBef>
                  <a:spcPct val="0"/>
                </a:spcBef>
              </a:pPr>
              <a:r>
                <a:rPr lang="zh-CN" altLang="en-US" sz="2300" baseline="0" dirty="0">
                  <a:solidFill>
                    <a:srgbClr val="000099"/>
                  </a:solidFill>
                  <a:latin typeface="宋体" charset="-122"/>
                </a:rPr>
                <a:t>  </a:t>
              </a:r>
              <a:r>
                <a:rPr lang="en-US" altLang="zh-CN" sz="2300" baseline="0" dirty="0">
                  <a:solidFill>
                    <a:srgbClr val="000099"/>
                  </a:solidFill>
                </a:rPr>
                <a:t>}</a:t>
              </a:r>
              <a:endParaRPr lang="zh-CN" altLang="en-US" sz="2300" baseline="0" dirty="0">
                <a:solidFill>
                  <a:srgbClr val="000099"/>
                </a:solidFill>
              </a:endParaRPr>
            </a:p>
          </p:txBody>
        </p:sp>
        <p:sp>
          <p:nvSpPr>
            <p:cNvPr id="38924" name="Rectangle 5"/>
            <p:cNvSpPr>
              <a:spLocks noChangeArrowheads="1"/>
            </p:cNvSpPr>
            <p:nvPr/>
          </p:nvSpPr>
          <p:spPr bwMode="auto">
            <a:xfrm>
              <a:off x="5100" y="900"/>
              <a:ext cx="432" cy="10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非</a:t>
              </a:r>
            </a:p>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571500" y="3733801"/>
            <a:ext cx="8191500" cy="2805113"/>
            <a:chOff x="360" y="2352"/>
            <a:chExt cx="5160" cy="1767"/>
          </a:xfrm>
        </p:grpSpPr>
        <p:sp>
          <p:nvSpPr>
            <p:cNvPr id="38919" name="Rectangle 7"/>
            <p:cNvSpPr>
              <a:spLocks noChangeArrowheads="1"/>
            </p:cNvSpPr>
            <p:nvPr/>
          </p:nvSpPr>
          <p:spPr bwMode="auto">
            <a:xfrm>
              <a:off x="720" y="2352"/>
              <a:ext cx="4704" cy="1680"/>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659"/>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00"/>
                  </a:solidFill>
                </a:rPr>
                <a:t>int</a:t>
              </a:r>
              <a:r>
                <a:rPr lang="en-US" altLang="zh-CN" sz="2300" baseline="0" dirty="0">
                  <a:solidFill>
                    <a:srgbClr val="000000"/>
                  </a:solidFill>
                </a:rPr>
                <a:t>  </a:t>
              </a:r>
              <a:r>
                <a:rPr lang="en-US" altLang="zh-CN" sz="2300" dirty="0" smtClean="0">
                  <a:solidFill>
                    <a:srgbClr val="000000"/>
                  </a:solidFill>
                </a:rPr>
                <a:t>length</a:t>
              </a:r>
              <a:r>
                <a:rPr lang="en-US" altLang="zh-CN" sz="2300" baseline="0" dirty="0" smtClean="0">
                  <a:solidFill>
                    <a:srgbClr val="000000"/>
                  </a:solidFill>
                </a:rPr>
                <a:t>( </a:t>
              </a:r>
              <a:r>
                <a:rPr lang="en-US" altLang="zh-CN" sz="2300" baseline="0" dirty="0" err="1" smtClean="0">
                  <a:solidFill>
                    <a:srgbClr val="000000"/>
                  </a:solidFill>
                </a:rPr>
                <a:t>Nodeptr</a:t>
              </a:r>
              <a:r>
                <a:rPr lang="en-US" altLang="zh-CN" sz="2300" baseline="0" dirty="0" smtClean="0">
                  <a:solidFill>
                    <a:srgbClr val="000000"/>
                  </a:solidFill>
                </a:rPr>
                <a:t> </a:t>
              </a:r>
              <a:r>
                <a:rPr lang="en-US" altLang="zh-CN" sz="2300" baseline="0" dirty="0">
                  <a:solidFill>
                    <a:srgbClr val="000000"/>
                  </a:solidFill>
                </a:rPr>
                <a:t>list )</a:t>
              </a:r>
            </a:p>
            <a:p>
              <a:pPr marL="381000" lvl="2" fontAlgn="base">
                <a:lnSpc>
                  <a:spcPct val="65000"/>
                </a:lnSpc>
                <a:spcBef>
                  <a:spcPct val="0"/>
                </a:spcBef>
              </a:pPr>
              <a:r>
                <a:rPr lang="en-US" altLang="zh-CN" sz="2300" baseline="0" dirty="0">
                  <a:solidFill>
                    <a:srgbClr val="000000"/>
                  </a:solidFill>
                </a:rPr>
                <a:t>{</a:t>
              </a:r>
            </a:p>
            <a:p>
              <a:pPr marL="381000" lvl="2" fontAlgn="base">
                <a:lnSpc>
                  <a:spcPct val="65000"/>
                </a:lnSpc>
                <a:spcBef>
                  <a:spcPct val="0"/>
                </a:spcBef>
              </a:pPr>
              <a:r>
                <a:rPr lang="en-US" altLang="zh-CN" sz="2300" baseline="0" dirty="0">
                  <a:solidFill>
                    <a:srgbClr val="000000"/>
                  </a:solidFill>
                </a:rPr>
                <a:t>      </a:t>
              </a:r>
              <a:r>
                <a:rPr lang="en-US" altLang="zh-CN" sz="2300" dirty="0" err="1" smtClean="0">
                  <a:solidFill>
                    <a:srgbClr val="000000"/>
                  </a:solidFill>
                </a:rPr>
                <a:t>Nodeptr</a:t>
              </a:r>
              <a:r>
                <a:rPr lang="en-US" altLang="zh-CN" sz="2300" baseline="0" dirty="0" smtClean="0">
                  <a:solidFill>
                    <a:srgbClr val="000000"/>
                  </a:solidFill>
                </a:rPr>
                <a:t> </a:t>
              </a:r>
              <a:r>
                <a:rPr lang="en-US" altLang="zh-CN" sz="2300" baseline="0" dirty="0">
                  <a:solidFill>
                    <a:srgbClr val="000000"/>
                  </a:solidFill>
                </a:rPr>
                <a:t>p=list;</a:t>
              </a:r>
            </a:p>
            <a:p>
              <a:pPr marL="381000" lvl="2" fontAlgn="base">
                <a:lnSpc>
                  <a:spcPct val="65000"/>
                </a:lnSpc>
                <a:spcBef>
                  <a:spcPct val="0"/>
                </a:spcBef>
              </a:pPr>
              <a:r>
                <a:rPr lang="en-US" altLang="zh-CN" sz="2300" baseline="0" dirty="0">
                  <a:solidFill>
                    <a:srgbClr val="000000"/>
                  </a:solidFill>
                </a:rPr>
                <a:t>      </a:t>
              </a:r>
              <a:r>
                <a:rPr lang="en-US" altLang="zh-CN" sz="2300" baseline="0" dirty="0" err="1">
                  <a:solidFill>
                    <a:srgbClr val="000000"/>
                  </a:solidFill>
                </a:rPr>
                <a:t>int</a:t>
              </a:r>
              <a:r>
                <a:rPr lang="en-US" altLang="zh-CN" sz="2300" baseline="0" dirty="0">
                  <a:solidFill>
                    <a:srgbClr val="000000"/>
                  </a:solidFill>
                </a:rPr>
                <a:t> n=0;   </a:t>
              </a:r>
              <a:r>
                <a:rPr lang="en-US" altLang="zh-CN" sz="2300" baseline="0" dirty="0" smtClean="0">
                  <a:solidFill>
                    <a:srgbClr val="000000"/>
                  </a:solidFill>
                </a:rPr>
                <a:t>                     </a:t>
              </a:r>
              <a:r>
                <a:rPr lang="en-US" altLang="zh-CN" sz="2100" baseline="0" dirty="0">
                  <a:solidFill>
                    <a:srgbClr val="000000"/>
                  </a:solidFill>
                </a:rPr>
                <a:t>/* </a:t>
              </a:r>
              <a:r>
                <a:rPr lang="zh-CN" altLang="en-US" sz="2100" baseline="0" dirty="0">
                  <a:solidFill>
                    <a:srgbClr val="000000"/>
                  </a:solidFill>
                  <a:latin typeface="幼圆" pitchFamily="49" charset="-122"/>
                  <a:ea typeface="幼圆" pitchFamily="49" charset="-122"/>
                </a:rPr>
                <a:t>链表的长度</a:t>
              </a:r>
              <a:r>
                <a:rPr lang="zh-CN" altLang="zh-CN" sz="2100" baseline="0" dirty="0">
                  <a:solidFill>
                    <a:srgbClr val="000000"/>
                  </a:solidFill>
                  <a:latin typeface="幼圆" pitchFamily="49" charset="-122"/>
                  <a:ea typeface="幼圆" pitchFamily="49" charset="-122"/>
                </a:rPr>
                <a:t>置</a:t>
              </a:r>
              <a:r>
                <a:rPr lang="zh-CN" altLang="en-US" sz="2100" baseline="0" dirty="0">
                  <a:solidFill>
                    <a:srgbClr val="000000"/>
                  </a:solidFill>
                  <a:latin typeface="幼圆" pitchFamily="49" charset="-122"/>
                  <a:ea typeface="幼圆" pitchFamily="49" charset="-122"/>
                </a:rPr>
                <a:t>初值0</a:t>
              </a:r>
              <a:r>
                <a:rPr lang="zh-CN" altLang="en-US" sz="2100" baseline="0" dirty="0">
                  <a:solidFill>
                    <a:srgbClr val="000000"/>
                  </a:solidFill>
                  <a:latin typeface="宋体" charset="-122"/>
                </a:rPr>
                <a:t> </a:t>
              </a:r>
              <a:r>
                <a:rPr lang="zh-CN" altLang="en-US" sz="2100" baseline="0" dirty="0" smtClean="0">
                  <a:solidFill>
                    <a:srgbClr val="000000"/>
                  </a:solidFill>
                </a:rPr>
                <a:t>*/</a:t>
              </a:r>
              <a:endParaRPr lang="en-US" altLang="zh-CN" sz="2100" baseline="0" dirty="0" smtClean="0">
                <a:solidFill>
                  <a:srgbClr val="000000"/>
                </a:solidFill>
              </a:endParaRPr>
            </a:p>
            <a:p>
              <a:pPr marL="381000" lvl="2" fontAlgn="base">
                <a:lnSpc>
                  <a:spcPct val="65000"/>
                </a:lnSpc>
                <a:spcBef>
                  <a:spcPct val="0"/>
                </a:spcBef>
              </a:pPr>
              <a:r>
                <a:rPr lang="en-US" altLang="zh-CN" sz="2100" dirty="0" smtClean="0">
                  <a:solidFill>
                    <a:srgbClr val="000000"/>
                  </a:solidFill>
                  <a:latin typeface="宋体" charset="-122"/>
                </a:rPr>
                <a:t> </a:t>
              </a:r>
              <a:r>
                <a:rPr lang="en-US" altLang="zh-CN" sz="2100" dirty="0" smtClean="0">
                  <a:solidFill>
                    <a:srgbClr val="000000"/>
                  </a:solidFill>
                  <a:latin typeface="宋体" charset="-122"/>
                </a:rPr>
                <a:t>  if(list == NULL) return 0;</a:t>
              </a:r>
              <a:r>
                <a:rPr lang="zh-CN" altLang="en-US" sz="2300" baseline="0" dirty="0" smtClean="0">
                  <a:solidFill>
                    <a:srgbClr val="000000"/>
                  </a:solidFill>
                  <a:latin typeface="宋体" charset="-122"/>
                </a:rPr>
                <a:t> </a:t>
              </a:r>
              <a:endParaRPr lang="zh-CN" altLang="en-US" sz="2300" baseline="0" dirty="0">
                <a:solidFill>
                  <a:srgbClr val="000000"/>
                </a:solidFill>
              </a:endParaRPr>
            </a:p>
            <a:p>
              <a:pPr marL="381000" lvl="2" algn="just" fontAlgn="base">
                <a:lnSpc>
                  <a:spcPct val="65000"/>
                </a:lnSpc>
                <a:spcBef>
                  <a:spcPct val="0"/>
                </a:spcBef>
              </a:pPr>
              <a:r>
                <a:rPr lang="zh-CN" altLang="zh-CN" sz="2300" baseline="0" dirty="0">
                  <a:solidFill>
                    <a:srgbClr val="000000"/>
                  </a:solidFill>
                  <a:latin typeface="宋体" charset="-122"/>
                </a:rPr>
                <a:t>   </a:t>
              </a:r>
              <a:r>
                <a:rPr lang="zh-CN" altLang="en-US" sz="2300" baseline="0" dirty="0">
                  <a:solidFill>
                    <a:srgbClr val="000000"/>
                  </a:solidFill>
                  <a:latin typeface="宋体" charset="-122"/>
                </a:rPr>
                <a:t>d</a:t>
              </a:r>
              <a:r>
                <a:rPr lang="en-US" altLang="zh-CN" sz="2300" baseline="0" dirty="0">
                  <a:solidFill>
                    <a:srgbClr val="000000"/>
                  </a:solidFill>
                  <a:latin typeface="宋体" charset="-122"/>
                </a:rPr>
                <a:t>o</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p=p</a:t>
              </a:r>
              <a:r>
                <a:rPr lang="en-US" altLang="zh-CN" sz="2300" baseline="0" dirty="0">
                  <a:solidFill>
                    <a:srgbClr val="000000"/>
                  </a:solidFill>
                  <a:latin typeface="宋体" charset="-122"/>
                  <a:ea typeface="宋体" charset="-122"/>
                </a:rPr>
                <a:t>-</a:t>
              </a:r>
              <a:r>
                <a:rPr lang="en-US" altLang="zh-CN" sz="2300" baseline="0" dirty="0">
                  <a:solidFill>
                    <a:srgbClr val="000000"/>
                  </a:solidFill>
                </a:rPr>
                <a:t>&gt;link;</a:t>
              </a:r>
            </a:p>
            <a:p>
              <a:pPr marL="381000" lvl="2" fontAlgn="base">
                <a:lnSpc>
                  <a:spcPct val="65000"/>
                </a:lnSpc>
                <a:spcBef>
                  <a:spcPct val="0"/>
                </a:spcBef>
              </a:pPr>
              <a:r>
                <a:rPr lang="en-US" altLang="zh-CN" sz="2300" baseline="0" dirty="0">
                  <a:solidFill>
                    <a:srgbClr val="000000"/>
                  </a:solidFill>
                </a:rPr>
                <a:t>            n++;</a:t>
              </a:r>
            </a:p>
            <a:p>
              <a:pPr marL="381000" lvl="2" algn="just" fontAlgn="base">
                <a:lnSpc>
                  <a:spcPct val="65000"/>
                </a:lnSpc>
                <a:spcBef>
                  <a:spcPct val="0"/>
                </a:spcBef>
              </a:pPr>
              <a:r>
                <a:rPr lang="en-US" altLang="zh-CN" sz="2300" baseline="0" dirty="0">
                  <a:solidFill>
                    <a:srgbClr val="000000"/>
                  </a:solidFill>
                </a:rPr>
                <a:t>      }while(</a:t>
              </a:r>
              <a:r>
                <a:rPr lang="en-US" altLang="zh-CN" sz="2400" baseline="0" dirty="0">
                  <a:solidFill>
                    <a:srgbClr val="FF3300"/>
                  </a:solidFill>
                </a:rPr>
                <a:t>p!=list</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return n;                       </a:t>
              </a:r>
              <a:r>
                <a:rPr lang="en-US" altLang="zh-CN" sz="2100" baseline="0" dirty="0">
                  <a:solidFill>
                    <a:srgbClr val="000000"/>
                  </a:solidFill>
                </a:rPr>
                <a:t>/* </a:t>
              </a:r>
              <a:r>
                <a:rPr lang="zh-CN" altLang="en-US" sz="2100" baseline="0" dirty="0">
                  <a:solidFill>
                    <a:srgbClr val="000000"/>
                  </a:solidFill>
                  <a:latin typeface="宋体" charset="-122"/>
                  <a:ea typeface="幼圆" pitchFamily="49" charset="-122"/>
                </a:rPr>
                <a:t>返回链表的长度</a:t>
              </a:r>
              <a:r>
                <a:rPr lang="en-US" altLang="en-US" sz="2100" baseline="0" dirty="0">
                  <a:solidFill>
                    <a:srgbClr val="000000"/>
                  </a:solidFill>
                  <a:latin typeface="宋体" charset="-122"/>
                </a:rPr>
                <a:t>n </a:t>
              </a:r>
              <a:r>
                <a:rPr lang="en-US" altLang="zh-CN" sz="2100" baseline="0" dirty="0">
                  <a:solidFill>
                    <a:srgbClr val="000000"/>
                  </a:solidFill>
                </a:rPr>
                <a:t>*/</a:t>
              </a:r>
              <a:r>
                <a:rPr lang="en-US" altLang="zh-CN" sz="2300" baseline="0" dirty="0">
                  <a:solidFill>
                    <a:srgbClr val="000000"/>
                  </a:solidFill>
                </a:rPr>
                <a:t> </a:t>
              </a:r>
              <a:endParaRPr lang="en-US" altLang="zh-CN" sz="2300" baseline="0" dirty="0">
                <a:solidFill>
                  <a:srgbClr val="000000"/>
                </a:solidFill>
                <a:latin typeface="宋体" charset="-122"/>
              </a:endParaRPr>
            </a:p>
            <a:p>
              <a:pPr algn="just" fontAlgn="base">
                <a:lnSpc>
                  <a:spcPct val="65000"/>
                </a:lnSpc>
                <a:spcBef>
                  <a:spcPct val="0"/>
                </a:spcBef>
              </a:pPr>
              <a:r>
                <a:rPr lang="zh-CN" altLang="en-US" sz="2300" baseline="0" dirty="0">
                  <a:solidFill>
                    <a:srgbClr val="000000"/>
                  </a:solidFill>
                  <a:latin typeface="宋体" charset="-122"/>
                </a:rPr>
                <a:t>  </a:t>
              </a:r>
              <a:r>
                <a:rPr lang="en-US" altLang="zh-CN" sz="2300" baseline="0" dirty="0">
                  <a:solidFill>
                    <a:srgbClr val="000000"/>
                  </a:solidFill>
                </a:rPr>
                <a:t>}</a:t>
              </a:r>
              <a:endParaRPr lang="zh-CN" altLang="en-US" sz="2300" baseline="0" dirty="0">
                <a:solidFill>
                  <a:srgbClr val="000000"/>
                </a:solidFill>
              </a:endParaRPr>
            </a:p>
          </p:txBody>
        </p:sp>
        <p:sp>
          <p:nvSpPr>
            <p:cNvPr id="38921" name="Rectangle 9"/>
            <p:cNvSpPr>
              <a:spLocks noChangeArrowheads="1"/>
            </p:cNvSpPr>
            <p:nvPr/>
          </p:nvSpPr>
          <p:spPr bwMode="auto">
            <a:xfrm>
              <a:off x="360" y="2838"/>
              <a:ext cx="432" cy="8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304800" y="171450"/>
            <a:ext cx="5410200" cy="628650"/>
            <a:chOff x="192" y="108"/>
            <a:chExt cx="3408" cy="396"/>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394"/>
            </a:xfrm>
            <a:prstGeom prst="rect">
              <a:avLst/>
            </a:prstGeom>
            <a:noFill/>
            <a:ln w="12700" cap="sq">
              <a:noFill/>
              <a:miter lim="800000"/>
              <a:headEnd/>
              <a:tailEnd/>
            </a:ln>
          </p:spPr>
          <p:txBody>
            <a:bodyPr>
              <a:spAutoFit/>
            </a:bodyPr>
            <a:lstStyle/>
            <a:p>
              <a:r>
                <a:rPr kumimoji="1" lang="zh-CN" altLang="en-US" sz="3500" baseline="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685800" y="1066800"/>
            <a:ext cx="5257800" cy="548640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200"/>
            </a:xfrm>
            <a:prstGeom prst="rect">
              <a:avLst/>
            </a:prstGeom>
            <a:noFill/>
            <a:ln w="9525">
              <a:noFill/>
              <a:miter lim="800000"/>
              <a:headEnd/>
              <a:tailEnd/>
            </a:ln>
          </p:spPr>
          <p:txBody>
            <a:bodyPr>
              <a:spAutoFit/>
            </a:bodyPr>
            <a:lstStyle/>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    已知</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个人</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不妨分别以</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编号</a:t>
              </a:r>
              <a:r>
                <a:rPr lang="zh-CN" altLang="en-US" sz="2600" baseline="0">
                  <a:solidFill>
                    <a:srgbClr val="00008C"/>
                  </a:solidFill>
                  <a:ea typeface="幼圆" pitchFamily="49" charset="-122"/>
                </a:rPr>
                <a:t>1,2,3,…,</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代表）围坐在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一张圆桌周围，编号为</a:t>
              </a:r>
              <a:r>
                <a:rPr lang="en-US" altLang="zh-CN" sz="2600" baseline="0">
                  <a:solidFill>
                    <a:srgbClr val="00008C"/>
                  </a:solidFill>
                  <a:ea typeface="幼圆" pitchFamily="49" charset="-122"/>
                </a:rPr>
                <a:t>k</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人从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的那</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个人出列，他的下一个人又</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开始继续报数,数到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那个人出列,</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,依此重复下</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去，直到圆桌周围的人全部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出列。</a:t>
              </a:r>
              <a:endParaRPr kumimoji="1" lang="zh-CN" altLang="en-US" sz="2600" baseline="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6096000" y="609600"/>
            <a:ext cx="2533650" cy="838200"/>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36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200" i="1" dirty="0">
                  <a:ea typeface="黑体" pitchFamily="2" charset="-122"/>
                </a:rPr>
                <a:t>圆桌问题</a:t>
              </a:r>
            </a:p>
          </p:txBody>
        </p:sp>
      </p:grpSp>
      <p:grpSp>
        <p:nvGrpSpPr>
          <p:cNvPr id="4" name="Group 731"/>
          <p:cNvGrpSpPr>
            <a:grpSpLocks/>
          </p:cNvGrpSpPr>
          <p:nvPr/>
        </p:nvGrpSpPr>
        <p:grpSpPr bwMode="auto">
          <a:xfrm>
            <a:off x="361950" y="365125"/>
            <a:ext cx="5810250" cy="808038"/>
            <a:chOff x="228" y="230"/>
            <a:chExt cx="3660" cy="50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356"/>
            </a:xfrm>
            <a:prstGeom prst="rect">
              <a:avLst/>
            </a:prstGeom>
            <a:noFill/>
            <a:ln w="12700" cap="sq">
              <a:noFill/>
              <a:miter lim="800000"/>
              <a:headEnd/>
              <a:tailEnd/>
            </a:ln>
          </p:spPr>
          <p:txBody>
            <a:bodyPr>
              <a:spAutoFit/>
            </a:bodyPr>
            <a:lstStyle/>
            <a:p>
              <a:r>
                <a:rPr kumimoji="1" lang="zh-CN" altLang="en-US" sz="3100" baseline="0" dirty="0">
                  <a:solidFill>
                    <a:srgbClr val="000099"/>
                  </a:solidFill>
                </a:rPr>
                <a:t>约瑟夫(</a:t>
              </a:r>
              <a:r>
                <a:rPr kumimoji="1" lang="en-US" altLang="zh-CN" sz="3100" baseline="0" dirty="0">
                  <a:solidFill>
                    <a:srgbClr val="000099"/>
                  </a:solidFill>
                </a:rPr>
                <a:t>JOSEPHU)</a:t>
              </a:r>
              <a:r>
                <a:rPr kumimoji="1" lang="zh-CN" altLang="en-US" sz="3100" baseline="0" dirty="0">
                  <a:solidFill>
                    <a:srgbClr val="000099"/>
                  </a:solidFill>
                </a:rPr>
                <a:t>问题</a:t>
              </a:r>
            </a:p>
          </p:txBody>
        </p:sp>
        <p:sp>
          <p:nvSpPr>
            <p:cNvPr id="39958" name="Rectangle 730"/>
            <p:cNvSpPr>
              <a:spLocks noChangeArrowheads="1"/>
            </p:cNvSpPr>
            <p:nvPr/>
          </p:nvSpPr>
          <p:spPr bwMode="auto">
            <a:xfrm>
              <a:off x="316" y="230"/>
              <a:ext cx="492" cy="50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4700" baseline="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1069975" y="5181600"/>
            <a:ext cx="4470400" cy="488950"/>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baseline="0">
                <a:solidFill>
                  <a:srgbClr val="FF3300"/>
                </a:solidFill>
                <a:ea typeface="幼圆" pitchFamily="49" charset="-122"/>
              </a:rPr>
              <a:t>直到圆桌周围只剩一个人。</a:t>
            </a:r>
          </a:p>
        </p:txBody>
      </p:sp>
      <p:grpSp>
        <p:nvGrpSpPr>
          <p:cNvPr id="5" name="Group 736"/>
          <p:cNvGrpSpPr>
            <a:grpSpLocks/>
          </p:cNvGrpSpPr>
          <p:nvPr/>
        </p:nvGrpSpPr>
        <p:grpSpPr bwMode="auto">
          <a:xfrm>
            <a:off x="5829300" y="2187575"/>
            <a:ext cx="2933700" cy="2841625"/>
            <a:chOff x="3672" y="1378"/>
            <a:chExt cx="1848" cy="179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1</a:t>
              </a:r>
            </a:p>
          </p:txBody>
        </p:sp>
        <p:sp>
          <p:nvSpPr>
            <p:cNvPr id="39945" name="Text Box 739"/>
            <p:cNvSpPr txBox="1">
              <a:spLocks noChangeArrowheads="1"/>
            </p:cNvSpPr>
            <p:nvPr/>
          </p:nvSpPr>
          <p:spPr bwMode="auto">
            <a:xfrm>
              <a:off x="4800" y="1440"/>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2</a:t>
              </a:r>
            </a:p>
          </p:txBody>
        </p:sp>
        <p:sp>
          <p:nvSpPr>
            <p:cNvPr id="39946" name="Text Box 740"/>
            <p:cNvSpPr txBox="1">
              <a:spLocks noChangeArrowheads="1"/>
            </p:cNvSpPr>
            <p:nvPr/>
          </p:nvSpPr>
          <p:spPr bwMode="auto">
            <a:xfrm>
              <a:off x="5040" y="1584"/>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3</a:t>
              </a:r>
            </a:p>
          </p:txBody>
        </p:sp>
        <p:sp>
          <p:nvSpPr>
            <p:cNvPr id="39947" name="Text Box 741"/>
            <p:cNvSpPr txBox="1">
              <a:spLocks noChangeArrowheads="1"/>
            </p:cNvSpPr>
            <p:nvPr/>
          </p:nvSpPr>
          <p:spPr bwMode="auto">
            <a:xfrm>
              <a:off x="4176" y="1440"/>
              <a:ext cx="336"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a:t>
              </a:r>
            </a:p>
          </p:txBody>
        </p:sp>
        <p:sp>
          <p:nvSpPr>
            <p:cNvPr id="39948" name="Text Box 742"/>
            <p:cNvSpPr txBox="1">
              <a:spLocks noChangeArrowheads="1"/>
            </p:cNvSpPr>
            <p:nvPr/>
          </p:nvSpPr>
          <p:spPr bwMode="auto">
            <a:xfrm>
              <a:off x="4464" y="2880"/>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sp>
          <p:nvSpPr>
            <p:cNvPr id="39949" name="Text Box 743"/>
            <p:cNvSpPr txBox="1">
              <a:spLocks noChangeArrowheads="1"/>
            </p:cNvSpPr>
            <p:nvPr/>
          </p:nvSpPr>
          <p:spPr bwMode="auto">
            <a:xfrm>
              <a:off x="5232" y="1824"/>
              <a:ext cx="196" cy="250"/>
            </a:xfrm>
            <a:prstGeom prst="rect">
              <a:avLst/>
            </a:prstGeom>
            <a:noFill/>
            <a:ln w="9525">
              <a:noFill/>
              <a:miter lim="800000"/>
              <a:headEnd/>
              <a:tailEnd/>
            </a:ln>
          </p:spPr>
          <p:txBody>
            <a:bodyPr wrap="none">
              <a:spAutoFit/>
            </a:bodyPr>
            <a:lstStyle/>
            <a:p>
              <a:pPr algn="ctr"/>
              <a:r>
                <a:rPr lang="zh-CN" altLang="en-US" sz="2000" baseline="0">
                  <a:solidFill>
                    <a:schemeClr val="bg2"/>
                  </a:solidFill>
                  <a:ea typeface="宋体" charset="-122"/>
                </a:rPr>
                <a:t>4</a:t>
              </a:r>
            </a:p>
          </p:txBody>
        </p:sp>
        <p:sp>
          <p:nvSpPr>
            <p:cNvPr id="39950" name="Text Box 744"/>
            <p:cNvSpPr txBox="1">
              <a:spLocks noChangeArrowheads="1"/>
            </p:cNvSpPr>
            <p:nvPr/>
          </p:nvSpPr>
          <p:spPr bwMode="auto">
            <a:xfrm>
              <a:off x="5316" y="2064"/>
              <a:ext cx="196" cy="250"/>
            </a:xfrm>
            <a:prstGeom prst="rect">
              <a:avLst/>
            </a:prstGeom>
            <a:noFill/>
            <a:ln w="9525">
              <a:noFill/>
              <a:miter lim="800000"/>
              <a:headEnd/>
              <a:tailEnd/>
            </a:ln>
          </p:spPr>
          <p:txBody>
            <a:bodyPr wrap="none">
              <a:spAutoFit/>
            </a:bodyPr>
            <a:lstStyle/>
            <a:p>
              <a:r>
                <a:rPr lang="zh-CN" altLang="en-US" sz="2000" baseline="0">
                  <a:solidFill>
                    <a:schemeClr val="bg2"/>
                  </a:solidFill>
                  <a:ea typeface="宋体" charset="-122"/>
                </a:rPr>
                <a:t>5</a:t>
              </a:r>
            </a:p>
          </p:txBody>
        </p:sp>
        <p:sp>
          <p:nvSpPr>
            <p:cNvPr id="39951" name="Text Box 745"/>
            <p:cNvSpPr txBox="1">
              <a:spLocks noChangeArrowheads="1"/>
            </p:cNvSpPr>
            <p:nvPr/>
          </p:nvSpPr>
          <p:spPr bwMode="auto">
            <a:xfrm>
              <a:off x="5356" y="2208"/>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2975187">
              <a:off x="3794" y="1526"/>
              <a:ext cx="545"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n-1</a:t>
              </a:r>
            </a:p>
          </p:txBody>
        </p:sp>
        <p:sp>
          <p:nvSpPr>
            <p:cNvPr id="39955" name="Text Box 749"/>
            <p:cNvSpPr txBox="1">
              <a:spLocks noChangeArrowheads="1"/>
            </p:cNvSpPr>
            <p:nvPr/>
          </p:nvSpPr>
          <p:spPr bwMode="auto">
            <a:xfrm rot="-4266704">
              <a:off x="3610" y="1838"/>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4/3*#ppt_w"/>
                                          </p:val>
                                        </p:tav>
                                        <p:tav tm="100000">
                                          <p:val>
                                            <p:strVal val="#ppt_w"/>
                                          </p:val>
                                        </p:tav>
                                      </p:tavLst>
                                    </p:anim>
                                    <p:anim calcmode="lin" valueType="num">
                                      <p:cBhvr>
                                        <p:cTn id="13"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Righ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91198"/>
                                        </p:tgtEl>
                                        <p:attrNameLst>
                                          <p:attrName>style.visibility</p:attrName>
                                        </p:attrNameLst>
                                      </p:cBhvr>
                                      <p:to>
                                        <p:strVal val="visible"/>
                                      </p:to>
                                    </p:set>
                                    <p:animEffect transition="in" filter="slide(fromBottom)">
                                      <p:cBhvr>
                                        <p:cTn id="28"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676400" y="4267200"/>
            <a:ext cx="3800475" cy="685800"/>
            <a:chOff x="1008" y="2592"/>
            <a:chExt cx="2394" cy="432"/>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346"/>
            </a:xfrm>
            <a:prstGeom prst="rect">
              <a:avLst/>
            </a:prstGeom>
            <a:noFill/>
            <a:ln w="12700" cap="sq">
              <a:noFill/>
              <a:miter lim="800000"/>
              <a:headEnd/>
              <a:tailEnd/>
            </a:ln>
          </p:spPr>
          <p:txBody>
            <a:bodyPr>
              <a:spAutoFit/>
            </a:bodyPr>
            <a:lstStyle/>
            <a:p>
              <a:r>
                <a:rPr lang="zh-CN" altLang="en-US" sz="3000" baseline="0">
                  <a:solidFill>
                    <a:srgbClr val="00008C"/>
                  </a:solidFill>
                </a:rPr>
                <a:t> </a:t>
              </a:r>
              <a:r>
                <a:rPr lang="zh-CN" altLang="en-US" sz="3000" baseline="0">
                  <a:solidFill>
                    <a:srgbClr val="00008C"/>
                  </a:solidFill>
                  <a:ea typeface="黑体" pitchFamily="2" charset="-122"/>
                </a:rPr>
                <a:t>若假设</a:t>
              </a:r>
              <a:r>
                <a:rPr lang="zh-CN" altLang="en-US" sz="3000" baseline="0">
                  <a:solidFill>
                    <a:srgbClr val="00008C"/>
                  </a:solidFill>
                </a:rPr>
                <a:t> </a:t>
              </a:r>
              <a:r>
                <a:rPr lang="en-US" altLang="zh-CN" sz="3000" baseline="0">
                  <a:solidFill>
                    <a:srgbClr val="00008C"/>
                  </a:solidFill>
                  <a:ea typeface="宋体" charset="-122"/>
                </a:rPr>
                <a:t>k=3,  m=4</a:t>
              </a:r>
            </a:p>
          </p:txBody>
        </p:sp>
      </p:grpSp>
      <p:sp>
        <p:nvSpPr>
          <p:cNvPr id="387125" name="Text Box 53"/>
          <p:cNvSpPr txBox="1">
            <a:spLocks noChangeArrowheads="1"/>
          </p:cNvSpPr>
          <p:nvPr/>
        </p:nvSpPr>
        <p:spPr bwMode="auto">
          <a:xfrm>
            <a:off x="2286000" y="5218113"/>
            <a:ext cx="4495800" cy="1182687"/>
          </a:xfrm>
          <a:prstGeom prst="rect">
            <a:avLst/>
          </a:prstGeom>
          <a:noFill/>
          <a:ln w="9525">
            <a:noFill/>
            <a:miter lim="800000"/>
            <a:headEnd/>
            <a:tailEnd/>
          </a:ln>
        </p:spPr>
        <p:txBody>
          <a:bodyPr>
            <a:spAutoFit/>
          </a:bodyPr>
          <a:lstStyle/>
          <a:p>
            <a:pPr>
              <a:lnSpc>
                <a:spcPct val="85000"/>
              </a:lnSpc>
              <a:spcBef>
                <a:spcPct val="0"/>
              </a:spcBef>
            </a:pPr>
            <a:r>
              <a:rPr lang="en-US" altLang="zh-CN" sz="2800" baseline="0">
                <a:solidFill>
                  <a:srgbClr val="00008C"/>
                </a:solidFill>
                <a:ea typeface="幼圆" pitchFamily="49" charset="-122"/>
              </a:rPr>
              <a:t>n </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2800" baseline="0">
                <a:solidFill>
                  <a:srgbClr val="00008C"/>
                </a:solidFill>
                <a:ea typeface="幼圆" pitchFamily="49" charset="-122"/>
              </a:rPr>
              <a:t>k</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第一个出发点；</a:t>
            </a:r>
          </a:p>
          <a:p>
            <a:pPr>
              <a:lnSpc>
                <a:spcPct val="85000"/>
              </a:lnSpc>
              <a:spcBef>
                <a:spcPct val="0"/>
              </a:spcBef>
            </a:pPr>
            <a:r>
              <a:rPr lang="en-US" altLang="zh-CN" sz="2800" baseline="0">
                <a:solidFill>
                  <a:srgbClr val="00008C"/>
                </a:solidFill>
                <a:ea typeface="幼圆" pitchFamily="49" charset="-122"/>
              </a:rPr>
              <a:t>m</a:t>
            </a:r>
            <a:r>
              <a:rPr lang="en-US" altLang="zh-CN" sz="2800" baseline="0">
                <a:solidFill>
                  <a:srgbClr val="00008C"/>
                </a:solidFill>
                <a:latin typeface="幼圆" pitchFamily="49" charset="-122"/>
                <a:ea typeface="幼圆" pitchFamily="49" charset="-122"/>
              </a:rPr>
              <a:t>：</a:t>
            </a:r>
            <a:r>
              <a:rPr lang="zh-CN" altLang="en-US" sz="2800" baseline="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1371600" y="762000"/>
            <a:ext cx="5867400" cy="1066800"/>
            <a:chOff x="864" y="288"/>
            <a:chExt cx="3696" cy="672"/>
          </a:xfrm>
        </p:grpSpPr>
        <p:sp>
          <p:nvSpPr>
            <p:cNvPr id="41013" name="Rectangle 77"/>
            <p:cNvSpPr>
              <a:spLocks noChangeArrowheads="1"/>
            </p:cNvSpPr>
            <p:nvPr/>
          </p:nvSpPr>
          <p:spPr bwMode="auto">
            <a:xfrm>
              <a:off x="864" y="336"/>
              <a:ext cx="3696" cy="319"/>
            </a:xfrm>
            <a:prstGeom prst="rect">
              <a:avLst/>
            </a:prstGeom>
            <a:noFill/>
            <a:ln w="31750" cap="sq">
              <a:noFill/>
              <a:miter lim="800000"/>
              <a:headEnd/>
              <a:tailEnd/>
            </a:ln>
          </p:spPr>
          <p:txBody>
            <a:bodyPr>
              <a:spAutoFit/>
            </a:bodyPr>
            <a:lstStyle/>
            <a:p>
              <a:pPr algn="ctr">
                <a:lnSpc>
                  <a:spcPct val="85000"/>
                </a:lnSpc>
                <a:spcBef>
                  <a:spcPct val="0"/>
                </a:spcBef>
              </a:pPr>
              <a:r>
                <a:rPr lang="zh-CN" altLang="en-US" sz="3200" i="1" baseline="0">
                  <a:solidFill>
                    <a:srgbClr val="00008C"/>
                  </a:solidFill>
                  <a:latin typeface="黑体" pitchFamily="2" charset="-122"/>
                  <a:ea typeface="黑体" pitchFamily="2" charset="-122"/>
                </a:rPr>
                <a:t>利用一个不带头结点的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1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700" i="1" baseline="0">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228600" y="2438400"/>
            <a:ext cx="8575675" cy="1084263"/>
            <a:chOff x="144" y="1536"/>
            <a:chExt cx="5402" cy="683"/>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191" y="1933"/>
              <a:ext cx="284" cy="260"/>
            </a:xfrm>
            <a:prstGeom prst="rect">
              <a:avLst/>
            </a:prstGeom>
            <a:noFill/>
            <a:ln w="12700" cap="sq">
              <a:noFill/>
              <a:miter lim="800000"/>
              <a:headEnd/>
              <a:tailEnd/>
            </a:ln>
          </p:spPr>
          <p:txBody>
            <a:bodyPr wrap="none">
              <a:spAutoFit/>
            </a:bodyPr>
            <a:lstStyle/>
            <a:p>
              <a:pPr algn="ctr"/>
              <a:r>
                <a:rPr lang="zh-CN" altLang="en-US" sz="2100" baseline="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44" y="1536"/>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838200" y="609600"/>
            <a:ext cx="7924800" cy="3048000"/>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244742" name="Text Box 6"/>
          <p:cNvSpPr txBox="1">
            <a:spLocks noChangeArrowheads="1"/>
          </p:cNvSpPr>
          <p:nvPr/>
        </p:nvSpPr>
        <p:spPr bwMode="auto">
          <a:xfrm>
            <a:off x="1524000" y="1676400"/>
            <a:ext cx="6858000" cy="549275"/>
          </a:xfrm>
          <a:prstGeom prst="rect">
            <a:avLst/>
          </a:prstGeom>
          <a:noFill/>
          <a:ln w="9525">
            <a:noFill/>
            <a:miter lim="800000"/>
            <a:headEnd/>
            <a:tailEnd/>
          </a:ln>
        </p:spPr>
        <p:txBody>
          <a:bodyPr>
            <a:spAutoFit/>
          </a:bodyPr>
          <a:lstStyle/>
          <a:p>
            <a:r>
              <a:rPr lang="zh-CN" altLang="en-US" sz="3000" baseline="0" dirty="0">
                <a:solidFill>
                  <a:srgbClr val="00008C"/>
                </a:solidFill>
                <a:ea typeface="幼圆" pitchFamily="49" charset="-122"/>
              </a:rPr>
              <a:t>1.</a:t>
            </a:r>
            <a:r>
              <a:rPr lang="zh-CN" altLang="en-US" sz="3000" baseline="0" dirty="0">
                <a:solidFill>
                  <a:srgbClr val="00008C"/>
                </a:solidFill>
                <a:latin typeface="幼圆" pitchFamily="49" charset="-122"/>
                <a:ea typeface="幼圆" pitchFamily="49" charset="-122"/>
              </a:rPr>
              <a:t> 建立一</a:t>
            </a:r>
            <a:r>
              <a:rPr lang="zh-CN" altLang="en-US" sz="3000" baseline="0" dirty="0" smtClean="0">
                <a:solidFill>
                  <a:srgbClr val="00008C"/>
                </a:solidFill>
                <a:latin typeface="幼圆" pitchFamily="49" charset="-122"/>
                <a:ea typeface="幼圆" pitchFamily="49" charset="-122"/>
              </a:rPr>
              <a:t>个循环</a:t>
            </a:r>
            <a:r>
              <a:rPr lang="zh-CN" altLang="en-US" sz="3000" baseline="0" dirty="0">
                <a:solidFill>
                  <a:srgbClr val="00008C"/>
                </a:solidFill>
                <a:latin typeface="幼圆" pitchFamily="49" charset="-122"/>
                <a:ea typeface="幼圆" pitchFamily="49" charset="-122"/>
              </a:rPr>
              <a:t>链表；</a:t>
            </a:r>
          </a:p>
        </p:txBody>
      </p:sp>
      <p:grpSp>
        <p:nvGrpSpPr>
          <p:cNvPr id="3" name="Group 102"/>
          <p:cNvGrpSpPr>
            <a:grpSpLocks/>
          </p:cNvGrpSpPr>
          <p:nvPr/>
        </p:nvGrpSpPr>
        <p:grpSpPr bwMode="auto">
          <a:xfrm>
            <a:off x="228600" y="4191000"/>
            <a:ext cx="8575675" cy="1084263"/>
            <a:chOff x="144" y="960"/>
            <a:chExt cx="5402" cy="683"/>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908050"/>
            <a:ext cx="8610600" cy="6070602"/>
            <a:chOff x="0" y="620"/>
            <a:chExt cx="5424" cy="3824"/>
          </a:xfrm>
        </p:grpSpPr>
        <p:sp>
          <p:nvSpPr>
            <p:cNvPr id="43019" name="Rectangle 3"/>
            <p:cNvSpPr>
              <a:spLocks noChangeArrowheads="1"/>
            </p:cNvSpPr>
            <p:nvPr/>
          </p:nvSpPr>
          <p:spPr bwMode="auto">
            <a:xfrm>
              <a:off x="336" y="624"/>
              <a:ext cx="5040" cy="3264"/>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824"/>
            </a:xfrm>
            <a:prstGeom prst="rect">
              <a:avLst/>
            </a:prstGeom>
            <a:noFill/>
            <a:ln w="9525">
              <a:noFill/>
              <a:miter lim="800000"/>
              <a:headEnd/>
              <a:tailEnd/>
            </a:ln>
          </p:spPr>
          <p:txBody>
            <a:bodyPr>
              <a:spAutoFit/>
            </a:bodyPr>
            <a:lstStyle/>
            <a:p>
              <a:pPr lvl="2" indent="-247650" algn="just" fontAlgn="base">
                <a:lnSpc>
                  <a:spcPct val="75000"/>
                </a:lnSpc>
                <a:spcBef>
                  <a:spcPct val="0"/>
                </a:spcBef>
              </a:pPr>
              <a:r>
                <a:rPr lang="en-US" altLang="zh-CN" sz="2600" dirty="0" err="1" smtClean="0">
                  <a:solidFill>
                    <a:srgbClr val="00008C"/>
                  </a:solidFill>
                </a:rPr>
                <a:t>Nodeptr</a:t>
              </a:r>
              <a:r>
                <a:rPr lang="en-US" altLang="zh-CN" sz="2600" dirty="0" smtClean="0">
                  <a:solidFill>
                    <a:srgbClr val="00008C"/>
                  </a:solidFill>
                </a:rPr>
                <a:t>  </a:t>
              </a:r>
              <a:r>
                <a:rPr lang="en-US" altLang="zh-CN" sz="2600" dirty="0" err="1" smtClean="0">
                  <a:solidFill>
                    <a:srgbClr val="00008C"/>
                  </a:solidFill>
                </a:rPr>
                <a:t>createList</a:t>
              </a:r>
              <a:r>
                <a:rPr lang="en-US" altLang="zh-CN" sz="2600" baseline="0" dirty="0" smtClean="0">
                  <a:solidFill>
                    <a:srgbClr val="00008C"/>
                  </a:solidFill>
                </a:rPr>
                <a:t>( </a:t>
              </a:r>
              <a:r>
                <a:rPr lang="en-US" altLang="zh-CN" sz="2600" baseline="0" dirty="0" err="1">
                  <a:solidFill>
                    <a:srgbClr val="00008C"/>
                  </a:solidFill>
                </a:rPr>
                <a:t>int</a:t>
              </a:r>
              <a:r>
                <a:rPr lang="en-US" altLang="zh-CN" sz="2600" baseline="0" dirty="0">
                  <a:solidFill>
                    <a:srgbClr val="00008C"/>
                  </a:solidFill>
                </a:rPr>
                <a:t> </a:t>
              </a:r>
              <a:r>
                <a:rPr lang="en-US" altLang="zh-CN" sz="2600" baseline="0" dirty="0" smtClean="0">
                  <a:solidFill>
                    <a:srgbClr val="00008C"/>
                  </a:solidFill>
                </a:rPr>
                <a:t>n)</a:t>
              </a:r>
              <a:endParaRPr lang="en-US" altLang="zh-CN" sz="2600" baseline="0" dirty="0">
                <a:solidFill>
                  <a:srgbClr val="00008C"/>
                </a:solidFill>
              </a:endParaRPr>
            </a:p>
            <a:p>
              <a:pPr lvl="2" indent="-247650" algn="just" fontAlgn="base">
                <a:lnSpc>
                  <a:spcPct val="75000"/>
                </a:lnSpc>
                <a:spcBef>
                  <a:spcPct val="0"/>
                </a:spcBef>
              </a:pP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a:t>
              </a:r>
              <a:r>
                <a:rPr lang="en-US" altLang="zh-CN" sz="2600" dirty="0" err="1" smtClean="0">
                  <a:solidFill>
                    <a:srgbClr val="00008C"/>
                  </a:solidFill>
                </a:rPr>
                <a:t>Nodeptr</a:t>
              </a:r>
              <a:r>
                <a:rPr lang="en-US" altLang="zh-CN" sz="2600" baseline="0" dirty="0" smtClean="0">
                  <a:solidFill>
                    <a:srgbClr val="00008C"/>
                  </a:solidFill>
                </a:rPr>
                <a:t> </a:t>
              </a:r>
              <a:r>
                <a:rPr lang="en-US" altLang="zh-CN" sz="2600" baseline="0" dirty="0" err="1" smtClean="0">
                  <a:solidFill>
                    <a:srgbClr val="00008C"/>
                  </a:solidFill>
                </a:rPr>
                <a:t>p,r</a:t>
              </a:r>
              <a:r>
                <a:rPr lang="en-US" altLang="zh-CN" sz="2600" baseline="0" dirty="0" smtClean="0">
                  <a:solidFill>
                    <a:srgbClr val="00008C"/>
                  </a:solidFill>
                </a:rPr>
                <a:t>, head = NULL;</a:t>
              </a:r>
              <a:endParaRPr lang="en-US" altLang="zh-CN" sz="2600" baseline="0" dirty="0">
                <a:solidFill>
                  <a:srgbClr val="00008C"/>
                </a:solidFill>
              </a:endParaRPr>
            </a:p>
            <a:p>
              <a:pPr lvl="2" indent="-247650" algn="just" fontAlgn="base">
                <a:lnSpc>
                  <a:spcPct val="75000"/>
                </a:lnSpc>
                <a:spcBef>
                  <a:spcPct val="0"/>
                </a:spcBef>
              </a:pPr>
              <a:r>
                <a:rPr lang="en-US" altLang="zh-CN" sz="2600" baseline="0" dirty="0">
                  <a:solidFill>
                    <a:srgbClr val="00008C"/>
                  </a:solidFill>
                </a:rPr>
                <a:t>     </a:t>
              </a:r>
              <a:r>
                <a:rPr lang="en-US" altLang="zh-CN" sz="2800" dirty="0" err="1" smtClean="0">
                  <a:solidFill>
                    <a:srgbClr val="00008C"/>
                  </a:solidFill>
                </a:rPr>
                <a:t>D</a:t>
              </a:r>
              <a:r>
                <a:rPr lang="en-US" altLang="zh-CN" sz="2800" dirty="0" err="1" smtClean="0">
                  <a:solidFill>
                    <a:srgbClr val="00008C"/>
                  </a:solidFill>
                </a:rPr>
                <a:t>atatype</a:t>
              </a:r>
              <a:r>
                <a:rPr lang="en-US" altLang="zh-CN" sz="2800" dirty="0" smtClean="0">
                  <a:solidFill>
                    <a:srgbClr val="00008C"/>
                  </a:solidFill>
                </a:rPr>
                <a:t> </a:t>
              </a:r>
              <a:r>
                <a:rPr lang="en-US" altLang="zh-CN" sz="2800" dirty="0" smtClean="0">
                  <a:solidFill>
                    <a:srgbClr val="00008C"/>
                  </a:solidFill>
                </a:rPr>
                <a:t>a;</a:t>
              </a:r>
              <a:r>
                <a:rPr lang="en-US" altLang="zh-CN" sz="2600" baseline="0" dirty="0" smtClean="0">
                  <a:solidFill>
                    <a:srgbClr val="00008C"/>
                  </a:solidFill>
                </a:rPr>
                <a:t>              </a:t>
              </a:r>
              <a:r>
                <a:rPr lang="en-US" altLang="zh-CN" sz="2200" baseline="0" dirty="0">
                  <a:solidFill>
                    <a:srgbClr val="00008C"/>
                  </a:solidFill>
                </a:rPr>
                <a:t>/* </a:t>
              </a:r>
              <a:r>
                <a:rPr lang="zh-CN" altLang="en-US" sz="2200" baseline="0" dirty="0">
                  <a:solidFill>
                    <a:srgbClr val="00008C"/>
                  </a:solidFill>
                  <a:ea typeface="幼圆" pitchFamily="49" charset="-122"/>
                </a:rPr>
                <a:t>创建一个空链表</a:t>
              </a:r>
              <a:r>
                <a:rPr lang="zh-CN" altLang="en-US" sz="2200" baseline="0" dirty="0">
                  <a:solidFill>
                    <a:srgbClr val="00008C"/>
                  </a:solidFill>
                </a:rPr>
                <a:t> */</a:t>
              </a:r>
            </a:p>
            <a:p>
              <a:pPr lvl="2" indent="-247650" algn="just" fontAlgn="base">
                <a:lnSpc>
                  <a:spcPct val="75000"/>
                </a:lnSpc>
                <a:spcBef>
                  <a:spcPct val="0"/>
                </a:spcBef>
              </a:pPr>
              <a:r>
                <a:rPr lang="zh-CN" altLang="en-US" sz="2200" baseline="0" dirty="0">
                  <a:solidFill>
                    <a:srgbClr val="00008C"/>
                  </a:solidFill>
                </a:rPr>
                <a:t>      </a:t>
              </a:r>
              <a:endParaRPr lang="en-US" altLang="zh-CN" sz="2200" baseline="0" dirty="0">
                <a:solidFill>
                  <a:srgbClr val="00008C"/>
                </a:solidFill>
              </a:endParaRPr>
            </a:p>
            <a:p>
              <a:pPr lvl="2" indent="-247650" algn="just" fontAlgn="base">
                <a:lnSpc>
                  <a:spcPct val="75000"/>
                </a:lnSpc>
                <a:spcBef>
                  <a:spcPct val="0"/>
                </a:spcBef>
              </a:pPr>
              <a:r>
                <a:rPr lang="zh-CN" altLang="en-US" sz="2600" baseline="0" dirty="0">
                  <a:solidFill>
                    <a:srgbClr val="00008C"/>
                  </a:solidFill>
                </a:rPr>
                <a:t>     </a:t>
              </a:r>
              <a:r>
                <a:rPr lang="en-US" altLang="zh-CN" sz="2600" baseline="0" dirty="0" smtClean="0">
                  <a:solidFill>
                    <a:srgbClr val="00008C"/>
                  </a:solidFill>
                </a:rPr>
                <a:t>for(</a:t>
              </a:r>
              <a:r>
                <a:rPr lang="en-US" altLang="zh-CN" sz="2600" baseline="0" dirty="0" err="1" smtClean="0">
                  <a:solidFill>
                    <a:srgbClr val="00008C"/>
                  </a:solidFill>
                </a:rPr>
                <a:t>i</a:t>
              </a:r>
              <a:r>
                <a:rPr lang="en-US" altLang="zh-CN" sz="2600" baseline="0" dirty="0" smtClean="0">
                  <a:solidFill>
                    <a:srgbClr val="00008C"/>
                  </a:solidFill>
                </a:rPr>
                <a:t>=0;i&lt;</a:t>
              </a:r>
              <a:r>
                <a:rPr lang="en-US" altLang="zh-CN" sz="2600" baseline="0" dirty="0" err="1" smtClean="0">
                  <a:solidFill>
                    <a:srgbClr val="00008C"/>
                  </a:solidFill>
                </a:rPr>
                <a:t>n;i</a:t>
              </a: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READ(a);                 </a:t>
              </a:r>
              <a:r>
                <a:rPr lang="en-US" altLang="zh-CN" sz="2200" baseline="0" dirty="0">
                  <a:solidFill>
                    <a:srgbClr val="00008C"/>
                  </a:solidFill>
                </a:rPr>
                <a:t>/* </a:t>
              </a:r>
              <a:r>
                <a:rPr lang="zh-CN" altLang="en-US" sz="2200" baseline="0" dirty="0">
                  <a:solidFill>
                    <a:srgbClr val="00008C"/>
                  </a:solidFill>
                  <a:ea typeface="幼圆" pitchFamily="49" charset="-122"/>
                </a:rPr>
                <a:t>取一个数据元素</a:t>
              </a:r>
              <a:r>
                <a:rPr lang="zh-CN" altLang="en-US" sz="2200" baseline="0" dirty="0">
                  <a:solidFill>
                    <a:srgbClr val="00008C"/>
                  </a:solidFill>
                </a:rPr>
                <a:t> */</a:t>
              </a:r>
              <a:r>
                <a:rPr lang="zh-CN" altLang="en-US" sz="2600" baseline="0" dirty="0">
                  <a:solidFill>
                    <a:srgbClr val="00008C"/>
                  </a:solidFill>
                </a:rPr>
                <a:t> </a:t>
              </a:r>
            </a:p>
            <a:p>
              <a:pPr lvl="2" indent="-247650" algn="just" fontAlgn="base">
                <a:lnSpc>
                  <a:spcPct val="75000"/>
                </a:lnSpc>
                <a:spcBef>
                  <a:spcPct val="0"/>
                </a:spcBef>
              </a:pPr>
              <a:r>
                <a:rPr lang="zh-CN" altLang="en-US" sz="2600" baseline="0" dirty="0">
                  <a:solidFill>
                    <a:srgbClr val="00008C"/>
                  </a:solidFill>
                </a:rPr>
                <a:t>          </a:t>
              </a:r>
              <a:r>
                <a:rPr lang="en-US" altLang="zh-CN" sz="2600" dirty="0" smtClean="0">
                  <a:solidFill>
                    <a:srgbClr val="00008C"/>
                  </a:solidFill>
                </a:rPr>
                <a:t>r</a:t>
              </a:r>
              <a:r>
                <a:rPr lang="en-US" altLang="zh-CN" sz="2600" baseline="0" dirty="0" smtClean="0">
                  <a:solidFill>
                    <a:srgbClr val="00008C"/>
                  </a:solidFill>
                </a:rPr>
                <a:t>=(</a:t>
              </a:r>
              <a:r>
                <a:rPr lang="en-US" altLang="zh-CN" sz="2600" dirty="0" err="1" smtClean="0">
                  <a:solidFill>
                    <a:srgbClr val="00008C"/>
                  </a:solidFill>
                </a:rPr>
                <a:t>NodePtr</a:t>
              </a:r>
              <a:r>
                <a:rPr lang="en-US" altLang="zh-CN" sz="2600" baseline="0" dirty="0" smtClean="0">
                  <a:solidFill>
                    <a:srgbClr val="00008C"/>
                  </a:solidFill>
                </a:rPr>
                <a:t>)</a:t>
              </a:r>
              <a:r>
                <a:rPr lang="en-US" altLang="zh-CN" sz="2600" baseline="0" dirty="0" err="1" smtClean="0">
                  <a:solidFill>
                    <a:srgbClr val="00008C"/>
                  </a:solidFill>
                </a:rPr>
                <a:t>malloc</a:t>
              </a:r>
              <a:r>
                <a:rPr lang="en-US" altLang="zh-CN" sz="2600" baseline="0" dirty="0" smtClean="0">
                  <a:solidFill>
                    <a:srgbClr val="00008C"/>
                  </a:solidFill>
                </a:rPr>
                <a:t>(</a:t>
              </a:r>
              <a:r>
                <a:rPr lang="en-US" altLang="zh-CN" sz="2600" baseline="0" dirty="0" err="1" smtClean="0">
                  <a:solidFill>
                    <a:srgbClr val="00008C"/>
                  </a:solidFill>
                </a:rPr>
                <a:t>sizeof</a:t>
              </a:r>
              <a:r>
                <a:rPr lang="en-US" altLang="zh-CN" sz="2600" baseline="0" dirty="0" smtClean="0">
                  <a:solidFill>
                    <a:srgbClr val="00008C"/>
                  </a:solidFill>
                </a:rPr>
                <a:t>(Node));</a:t>
              </a:r>
              <a:endParaRPr lang="en-US" altLang="zh-CN" sz="2600" baseline="0" dirty="0">
                <a:solidFill>
                  <a:srgbClr val="00008C"/>
                </a:solidFill>
              </a:endParaRPr>
            </a:p>
            <a:p>
              <a:pPr lvl="2" indent="-247650" algn="just" fontAlgn="base">
                <a:lnSpc>
                  <a:spcPct val="75000"/>
                </a:lnSpc>
                <a:spcBef>
                  <a:spcPct val="0"/>
                </a:spcBef>
              </a:pPr>
              <a:r>
                <a:rPr lang="zh-CN" altLang="en-US" sz="2600" baseline="0" dirty="0">
                  <a:solidFill>
                    <a:srgbClr val="00008C"/>
                  </a:solidFill>
                </a:rPr>
                <a:t>         </a:t>
              </a:r>
              <a:r>
                <a:rPr lang="zh-CN" altLang="zh-CN" sz="2600" baseline="0" dirty="0">
                  <a:solidFill>
                    <a:srgbClr val="00008C"/>
                  </a:solidFill>
                </a:rPr>
                <a:t> </a:t>
              </a:r>
              <a:r>
                <a:rPr lang="en-US" altLang="zh-CN" sz="2600" dirty="0" smtClean="0">
                  <a:solidFill>
                    <a:srgbClr val="00008C"/>
                  </a:solidFill>
                </a:rPr>
                <a:t>r</a:t>
              </a:r>
              <a:r>
                <a:rPr lang="zh-CN" altLang="en-US" sz="2600" baseline="0" dirty="0" smtClean="0">
                  <a:solidFill>
                    <a:srgbClr val="00008C"/>
                  </a:solidFill>
                  <a:latin typeface="宋体" charset="-122"/>
                  <a:ea typeface="宋体" charset="-122"/>
                </a:rPr>
                <a:t>-</a:t>
              </a:r>
              <a:r>
                <a:rPr lang="zh-CN" altLang="en-US" sz="2600" baseline="0" dirty="0" smtClean="0">
                  <a:solidFill>
                    <a:srgbClr val="00008C"/>
                  </a:solidFill>
                </a:rPr>
                <a:t>&gt;</a:t>
              </a:r>
              <a:r>
                <a:rPr lang="en-US" altLang="zh-CN" sz="2600" baseline="0" dirty="0">
                  <a:solidFill>
                    <a:srgbClr val="00008C"/>
                  </a:solidFill>
                </a:rPr>
                <a:t>data=a;</a:t>
              </a:r>
            </a:p>
            <a:p>
              <a:pPr lvl="2" indent="-247650" algn="just" fontAlgn="base">
                <a:lnSpc>
                  <a:spcPct val="75000"/>
                </a:lnSpc>
                <a:spcBef>
                  <a:spcPct val="0"/>
                </a:spcBef>
              </a:pPr>
              <a:r>
                <a:rPr lang="en-US" altLang="zh-CN" sz="2600" baseline="0" dirty="0">
                  <a:solidFill>
                    <a:srgbClr val="00008C"/>
                  </a:solidFill>
                </a:rPr>
                <a:t>          </a:t>
              </a:r>
              <a:r>
                <a:rPr lang="en-US" altLang="zh-CN" sz="2600" baseline="0" dirty="0" smtClean="0">
                  <a:solidFill>
                    <a:srgbClr val="00008C"/>
                  </a:solidFill>
                </a:rPr>
                <a:t>r</a:t>
              </a:r>
              <a:r>
                <a:rPr lang="en-US" altLang="zh-CN" sz="2600" baseline="0" dirty="0" smtClean="0">
                  <a:solidFill>
                    <a:srgbClr val="00008C"/>
                  </a:solidFill>
                  <a:latin typeface="宋体" charset="-122"/>
                  <a:ea typeface="宋体" charset="-122"/>
                </a:rPr>
                <a:t>-</a:t>
              </a:r>
              <a:r>
                <a:rPr lang="en-US" altLang="zh-CN" sz="2600" baseline="0" dirty="0" smtClean="0">
                  <a:solidFill>
                    <a:srgbClr val="00008C"/>
                  </a:solidFill>
                </a:rPr>
                <a:t>&gt;</a:t>
              </a:r>
              <a:r>
                <a:rPr lang="en-US" altLang="zh-CN" sz="2600" baseline="0" dirty="0">
                  <a:solidFill>
                    <a:srgbClr val="00008C"/>
                  </a:solidFill>
                </a:rPr>
                <a:t>link=NULL;</a:t>
              </a:r>
            </a:p>
            <a:p>
              <a:pPr lvl="2" indent="-247650" algn="just" fontAlgn="base">
                <a:lnSpc>
                  <a:spcPct val="75000"/>
                </a:lnSpc>
                <a:spcBef>
                  <a:spcPct val="0"/>
                </a:spcBef>
              </a:pPr>
              <a:r>
                <a:rPr lang="en-US" altLang="zh-CN" sz="2600" baseline="0" dirty="0">
                  <a:solidFill>
                    <a:srgbClr val="00008C"/>
                  </a:solidFill>
                </a:rPr>
                <a:t>          if </a:t>
              </a:r>
              <a:r>
                <a:rPr lang="en-US" altLang="zh-CN" sz="2600" baseline="0" dirty="0" smtClean="0">
                  <a:solidFill>
                    <a:srgbClr val="00008C"/>
                  </a:solidFill>
                </a:rPr>
                <a:t>(</a:t>
              </a:r>
              <a:r>
                <a:rPr lang="en-US" altLang="zh-CN" sz="2600" dirty="0" smtClean="0">
                  <a:solidFill>
                    <a:srgbClr val="00008C"/>
                  </a:solidFill>
                </a:rPr>
                <a:t>head</a:t>
              </a:r>
              <a:r>
                <a:rPr lang="en-US" altLang="zh-CN" sz="2600" baseline="0" dirty="0" smtClean="0">
                  <a:solidFill>
                    <a:srgbClr val="00008C"/>
                  </a:solidFill>
                </a:rPr>
                <a:t>==</a:t>
              </a:r>
              <a:r>
                <a:rPr lang="en-US" altLang="zh-CN" sz="2600" baseline="0" dirty="0">
                  <a:solidFill>
                    <a:srgbClr val="00008C"/>
                  </a:solidFill>
                </a:rPr>
                <a:t>NULL)</a:t>
              </a:r>
            </a:p>
            <a:p>
              <a:pPr lvl="2" indent="-247650" algn="just" fontAlgn="base">
                <a:lnSpc>
                  <a:spcPct val="75000"/>
                </a:lnSpc>
                <a:spcBef>
                  <a:spcPct val="0"/>
                </a:spcBef>
              </a:pPr>
              <a:r>
                <a:rPr lang="en-US" altLang="zh-CN" sz="2600" baseline="0" dirty="0">
                  <a:solidFill>
                    <a:srgbClr val="00008C"/>
                  </a:solidFill>
                </a:rPr>
                <a:t>                </a:t>
              </a:r>
              <a:r>
                <a:rPr lang="en-US" altLang="zh-CN" sz="2600" baseline="0" dirty="0" smtClean="0">
                  <a:solidFill>
                    <a:srgbClr val="00008C"/>
                  </a:solidFill>
                </a:rPr>
                <a:t>list=p=r;</a:t>
              </a:r>
              <a:endParaRPr lang="en-US" altLang="zh-CN" sz="2600" baseline="0" dirty="0">
                <a:solidFill>
                  <a:srgbClr val="00008C"/>
                </a:solidFill>
              </a:endParaRPr>
            </a:p>
            <a:p>
              <a:pPr lvl="2" indent="-247650" algn="just" fontAlgn="base">
                <a:lnSpc>
                  <a:spcPct val="75000"/>
                </a:lnSpc>
                <a:spcBef>
                  <a:spcPct val="0"/>
                </a:spcBef>
              </a:pPr>
              <a:r>
                <a:rPr lang="en-US" altLang="zh-CN" sz="2600" baseline="0" dirty="0">
                  <a:solidFill>
                    <a:srgbClr val="00008C"/>
                  </a:solidFill>
                </a:rPr>
                <a:t>          </a:t>
              </a:r>
              <a:r>
                <a:rPr lang="en-US" altLang="zh-CN" sz="2600" baseline="0" dirty="0" smtClean="0">
                  <a:solidFill>
                    <a:srgbClr val="00008C"/>
                  </a:solidFill>
                </a:rPr>
                <a:t>else {</a:t>
              </a:r>
              <a:endParaRPr lang="en-US" altLang="zh-CN" sz="2600" baseline="0" dirty="0">
                <a:solidFill>
                  <a:srgbClr val="00008C"/>
                </a:solidFill>
              </a:endParaRPr>
            </a:p>
            <a:p>
              <a:pPr lvl="2" indent="-247650" algn="just" fontAlgn="base">
                <a:lnSpc>
                  <a:spcPct val="75000"/>
                </a:lnSpc>
                <a:spcBef>
                  <a:spcPct val="0"/>
                </a:spcBef>
              </a:pPr>
              <a:r>
                <a:rPr lang="en-US" altLang="zh-CN" sz="2600" baseline="0" dirty="0">
                  <a:solidFill>
                    <a:srgbClr val="00008C"/>
                  </a:solidFill>
                </a:rPr>
                <a:t>                </a:t>
              </a:r>
              <a:r>
                <a:rPr lang="en-US" altLang="zh-CN" sz="2600" baseline="0" dirty="0" smtClean="0">
                  <a:solidFill>
                    <a:srgbClr val="00008C"/>
                  </a:solidFill>
                </a:rPr>
                <a:t>p</a:t>
              </a:r>
              <a:r>
                <a:rPr lang="en-US" altLang="zh-CN" sz="2600" baseline="0" dirty="0" smtClean="0">
                  <a:solidFill>
                    <a:srgbClr val="00008C"/>
                  </a:solidFill>
                  <a:latin typeface="宋体" charset="-122"/>
                  <a:ea typeface="宋体" charset="-122"/>
                </a:rPr>
                <a:t>-</a:t>
              </a:r>
              <a:r>
                <a:rPr lang="en-US" altLang="zh-CN" sz="2600" baseline="0" dirty="0" smtClean="0">
                  <a:solidFill>
                    <a:srgbClr val="00008C"/>
                  </a:solidFill>
                </a:rPr>
                <a:t>&gt;link=r;          </a:t>
              </a:r>
              <a:r>
                <a:rPr lang="en-US" altLang="zh-CN" sz="2200" baseline="0" dirty="0">
                  <a:solidFill>
                    <a:srgbClr val="00008C"/>
                  </a:solidFill>
                </a:rPr>
                <a:t>/* </a:t>
              </a:r>
              <a:r>
                <a:rPr lang="zh-CN" altLang="en-US" sz="2200" baseline="0" dirty="0">
                  <a:solidFill>
                    <a:srgbClr val="00008C"/>
                  </a:solidFill>
                  <a:ea typeface="幼圆" pitchFamily="49" charset="-122"/>
                </a:rPr>
                <a:t>将新结点链接在链表尾部</a:t>
              </a:r>
              <a:r>
                <a:rPr lang="zh-CN" altLang="en-US" sz="2200" baseline="0" dirty="0">
                  <a:solidFill>
                    <a:srgbClr val="00008C"/>
                  </a:solidFill>
                </a:rPr>
                <a:t> */</a:t>
              </a:r>
            </a:p>
            <a:p>
              <a:pPr algn="just" fontAlgn="base">
                <a:lnSpc>
                  <a:spcPct val="75000"/>
                </a:lnSpc>
                <a:spcBef>
                  <a:spcPct val="0"/>
                </a:spcBef>
              </a:pPr>
              <a:r>
                <a:rPr lang="zh-CN" altLang="en-US" sz="2600" baseline="0" dirty="0">
                  <a:solidFill>
                    <a:srgbClr val="00008C"/>
                  </a:solidFill>
                </a:rPr>
                <a:t>         </a:t>
              </a:r>
              <a:r>
                <a:rPr lang="zh-CN" altLang="en-US" sz="2600" baseline="0" dirty="0" smtClean="0">
                  <a:solidFill>
                    <a:srgbClr val="00008C"/>
                  </a:solidFill>
                </a:rPr>
                <a:t>               </a:t>
              </a:r>
              <a:r>
                <a:rPr lang="en-US" altLang="zh-CN" sz="2600" dirty="0" smtClean="0">
                  <a:solidFill>
                    <a:srgbClr val="00008C"/>
                  </a:solidFill>
                </a:rPr>
                <a:t>p</a:t>
              </a:r>
              <a:r>
                <a:rPr lang="en-US" altLang="zh-CN" sz="2600" baseline="0" dirty="0" smtClean="0">
                  <a:solidFill>
                    <a:srgbClr val="00008C"/>
                  </a:solidFill>
                </a:rPr>
                <a:t>=p-&gt;link</a:t>
              </a:r>
              <a:r>
                <a:rPr lang="en-US" altLang="zh-CN" sz="2600" baseline="0" dirty="0" smtClean="0">
                  <a:solidFill>
                    <a:srgbClr val="00008C"/>
                  </a:solidFill>
                </a:rPr>
                <a:t>;</a:t>
              </a:r>
            </a:p>
            <a:p>
              <a:pPr algn="just" fontAlgn="base">
                <a:lnSpc>
                  <a:spcPct val="75000"/>
                </a:lnSpc>
                <a:spcBef>
                  <a:spcPct val="0"/>
                </a:spcBef>
              </a:pPr>
              <a:r>
                <a:rPr lang="en-US" altLang="zh-CN" sz="2600" dirty="0" smtClean="0">
                  <a:solidFill>
                    <a:srgbClr val="00008C"/>
                  </a:solidFill>
                </a:rPr>
                <a:t> </a:t>
              </a:r>
              <a:r>
                <a:rPr lang="en-US" altLang="zh-CN" sz="2600" dirty="0" smtClean="0">
                  <a:solidFill>
                    <a:srgbClr val="00008C"/>
                  </a:solidFill>
                </a:rPr>
                <a:t>                  }</a:t>
              </a:r>
              <a:endParaRPr lang="en-US" altLang="zh-CN" sz="2600" baseline="0" dirty="0">
                <a:solidFill>
                  <a:srgbClr val="00008C"/>
                </a:solidFill>
              </a:endParaRPr>
            </a:p>
            <a:p>
              <a:pPr algn="just" fontAlgn="base">
                <a:lnSpc>
                  <a:spcPct val="75000"/>
                </a:lnSpc>
                <a:spcBef>
                  <a:spcPct val="0"/>
                </a:spcBef>
              </a:pPr>
              <a:r>
                <a:rPr lang="en-US" altLang="zh-CN" sz="2600" baseline="0" dirty="0">
                  <a:solidFill>
                    <a:srgbClr val="00008C"/>
                  </a:solidFill>
                </a:rPr>
                <a:t>             </a:t>
              </a:r>
              <a:r>
                <a:rPr lang="en-US" altLang="zh-CN" sz="2600" baseline="0" dirty="0" smtClean="0">
                  <a:solidFill>
                    <a:srgbClr val="00008C"/>
                  </a:solidFill>
                </a:rPr>
                <a:t>}</a:t>
              </a:r>
            </a:p>
            <a:p>
              <a:pPr algn="just" fontAlgn="base">
                <a:lnSpc>
                  <a:spcPct val="75000"/>
                </a:lnSpc>
                <a:spcBef>
                  <a:spcPct val="0"/>
                </a:spcBef>
              </a:pPr>
              <a:r>
                <a:rPr lang="en-US" altLang="zh-CN" sz="2600" dirty="0" smtClean="0">
                  <a:solidFill>
                    <a:srgbClr val="00008C"/>
                  </a:solidFill>
                </a:rPr>
                <a:t> </a:t>
              </a:r>
              <a:r>
                <a:rPr lang="en-US" altLang="zh-CN" sz="2600" dirty="0" smtClean="0">
                  <a:solidFill>
                    <a:srgbClr val="00008C"/>
                  </a:solidFill>
                </a:rPr>
                <a:t>            </a:t>
              </a:r>
              <a:r>
                <a:rPr lang="en-US" altLang="zh-CN" sz="2600" dirty="0" smtClean="0">
                  <a:solidFill>
                    <a:srgbClr val="FF3300"/>
                  </a:solidFill>
                </a:rPr>
                <a:t>p</a:t>
              </a:r>
              <a:r>
                <a:rPr lang="en-US" altLang="zh-CN" sz="2600" dirty="0" smtClean="0">
                  <a:solidFill>
                    <a:srgbClr val="FF3300"/>
                  </a:solidFill>
                  <a:latin typeface="宋体" charset="-122"/>
                  <a:ea typeface="宋体" charset="-122"/>
                </a:rPr>
                <a:t>-</a:t>
              </a:r>
              <a:r>
                <a:rPr lang="en-US" altLang="zh-CN" sz="2600" dirty="0" smtClean="0">
                  <a:solidFill>
                    <a:srgbClr val="FF3300"/>
                  </a:solidFill>
                </a:rPr>
                <a:t>&gt;link=head;</a:t>
              </a:r>
            </a:p>
            <a:p>
              <a:pPr algn="just" fontAlgn="base">
                <a:lnSpc>
                  <a:spcPct val="75000"/>
                </a:lnSpc>
                <a:spcBef>
                  <a:spcPct val="0"/>
                </a:spcBef>
              </a:pPr>
              <a:r>
                <a:rPr lang="en-US" altLang="zh-CN" sz="2600" dirty="0" smtClean="0">
                  <a:solidFill>
                    <a:srgbClr val="00008C"/>
                  </a:solidFill>
                </a:rPr>
                <a:t>             </a:t>
              </a:r>
              <a:r>
                <a:rPr lang="en-US" altLang="zh-CN" sz="2600" dirty="0" smtClean="0">
                  <a:solidFill>
                    <a:srgbClr val="00008C"/>
                  </a:solidFill>
                </a:rPr>
                <a:t>return head;</a:t>
              </a:r>
              <a:endParaRPr lang="en-US" altLang="zh-CN" sz="2600" baseline="0" dirty="0">
                <a:solidFill>
                  <a:srgbClr val="00008C"/>
                </a:solidFill>
              </a:endParaRPr>
            </a:p>
            <a:p>
              <a:pPr algn="just" fontAlgn="base">
                <a:lnSpc>
                  <a:spcPct val="75000"/>
                </a:lnSpc>
                <a:spcBef>
                  <a:spcPct val="0"/>
                </a:spcBef>
              </a:pPr>
              <a:r>
                <a:rPr lang="zh-CN" altLang="zh-CN" sz="2600" baseline="0" dirty="0">
                  <a:solidFill>
                    <a:srgbClr val="00008C"/>
                  </a:solidFill>
                </a:rPr>
                <a:t>        </a:t>
              </a:r>
              <a:r>
                <a:rPr lang="zh-CN" altLang="en-US" sz="2600" baseline="0" dirty="0">
                  <a:solidFill>
                    <a:srgbClr val="00008C"/>
                  </a:solidFill>
                </a:rPr>
                <a:t>}</a:t>
              </a:r>
              <a:endParaRPr lang="en-US" altLang="zh-CN" sz="2600" baseline="0" dirty="0">
                <a:solidFill>
                  <a:srgbClr val="00008C"/>
                </a:solidFill>
              </a:endParaRPr>
            </a:p>
          </p:txBody>
        </p:sp>
      </p:grpSp>
      <p:sp>
        <p:nvSpPr>
          <p:cNvPr id="498698" name="Rectangle 10"/>
          <p:cNvSpPr>
            <a:spLocks noChangeArrowheads="1"/>
          </p:cNvSpPr>
          <p:nvPr/>
        </p:nvSpPr>
        <p:spPr bwMode="auto">
          <a:xfrm>
            <a:off x="1403648" y="3789040"/>
            <a:ext cx="2438400" cy="432048"/>
          </a:xfrm>
          <a:prstGeom prst="rect">
            <a:avLst/>
          </a:prstGeom>
          <a:noFill/>
          <a:ln w="44450">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dissolve">
                                      <p:cBhvr>
                                        <p:cTn id="12"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1547813"/>
            <a:ext cx="6477000" cy="549275"/>
          </a:xfrm>
          <a:prstGeom prst="rect">
            <a:avLst/>
          </a:prstGeom>
          <a:noFill/>
          <a:ln w="9525">
            <a:noFill/>
            <a:miter lim="800000"/>
            <a:headEnd/>
            <a:tailEnd/>
          </a:ln>
          <a:effectLst>
            <a:outerShdw dist="35921" dir="2700000" algn="ctr" rotWithShape="0">
              <a:schemeClr val="bg1"/>
            </a:outerShdw>
          </a:effectLst>
        </p:spPr>
        <p:txBody>
          <a:bodyPr>
            <a:spAutoFit/>
          </a:bodyPr>
          <a:lstStyle/>
          <a:p>
            <a:r>
              <a:rPr lang="zh-CN" altLang="en-US" sz="3000" baseline="0">
                <a:solidFill>
                  <a:srgbClr val="FFFF00"/>
                </a:solidFill>
                <a:ea typeface="幼圆" pitchFamily="49" charset="-122"/>
              </a:rPr>
              <a:t>1.</a:t>
            </a:r>
            <a:r>
              <a:rPr lang="zh-CN" altLang="en-US" sz="3000" baseline="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228600" y="3933825"/>
            <a:ext cx="8575675" cy="1084263"/>
            <a:chOff x="144" y="960"/>
            <a:chExt cx="5402" cy="683"/>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2016125" y="4525963"/>
            <a:ext cx="914400" cy="609600"/>
          </a:xfrm>
          <a:prstGeom prst="ellipse">
            <a:avLst/>
          </a:prstGeom>
          <a:noFill/>
          <a:ln w="34925">
            <a:solidFill>
              <a:srgbClr val="CC99FF"/>
            </a:solidFill>
            <a:prstDash val="lgDash"/>
            <a:round/>
            <a:headEnd/>
            <a:tailEnd/>
          </a:ln>
        </p:spPr>
        <p:txBody>
          <a:bodyPr wrap="none" anchor="ctr"/>
          <a:lstStyle/>
          <a:p>
            <a:endParaRPr lang="zh-CN" altLang="en-US"/>
          </a:p>
        </p:txBody>
      </p:sp>
      <p:sp>
        <p:nvSpPr>
          <p:cNvPr id="612404" name="Oval 52"/>
          <p:cNvSpPr>
            <a:spLocks noChangeArrowheads="1"/>
          </p:cNvSpPr>
          <p:nvPr/>
        </p:nvSpPr>
        <p:spPr bwMode="auto">
          <a:xfrm>
            <a:off x="4271963" y="4560888"/>
            <a:ext cx="914400" cy="476250"/>
          </a:xfrm>
          <a:prstGeom prst="ellipse">
            <a:avLst/>
          </a:prstGeom>
          <a:noFill/>
          <a:ln w="28575">
            <a:solidFill>
              <a:srgbClr val="FF0000"/>
            </a:solidFill>
            <a:prstDash val="dash"/>
            <a:round/>
            <a:headEnd/>
            <a:tailEnd/>
          </a:ln>
        </p:spPr>
        <p:txBody>
          <a:bodyPr wrap="none" anchor="ctr"/>
          <a:lstStyle/>
          <a:p>
            <a:endParaRPr lang="zh-CN" altLang="en-US"/>
          </a:p>
        </p:txBody>
      </p:sp>
      <p:sp>
        <p:nvSpPr>
          <p:cNvPr id="612405" name="Freeform 53"/>
          <p:cNvSpPr>
            <a:spLocks/>
          </p:cNvSpPr>
          <p:nvPr/>
        </p:nvSpPr>
        <p:spPr bwMode="auto">
          <a:xfrm rot="-431447">
            <a:off x="4095750" y="4256088"/>
            <a:ext cx="1244600" cy="482600"/>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anchor="ctr"/>
          <a:lstStyle/>
          <a:p>
            <a:endParaRPr lang="zh-CN" altLang="en-US"/>
          </a:p>
        </p:txBody>
      </p:sp>
      <p:sp>
        <p:nvSpPr>
          <p:cNvPr id="612406" name="Rectangle 54"/>
          <p:cNvSpPr>
            <a:spLocks noChangeArrowheads="1"/>
          </p:cNvSpPr>
          <p:nvPr/>
        </p:nvSpPr>
        <p:spPr bwMode="auto">
          <a:xfrm>
            <a:off x="4256088" y="4537075"/>
            <a:ext cx="952500" cy="514350"/>
          </a:xfrm>
          <a:prstGeom prst="rect">
            <a:avLst/>
          </a:prstGeom>
          <a:solidFill>
            <a:srgbClr val="FFFFFF"/>
          </a:solidFill>
          <a:ln w="12700" cap="sq">
            <a:noFill/>
            <a:miter lim="800000"/>
            <a:headEnd/>
            <a:tailEnd/>
          </a:ln>
        </p:spPr>
        <p:txBody>
          <a:bodyPr wrap="none" anchor="ctr"/>
          <a:lstStyle/>
          <a:p>
            <a:endParaRPr lang="zh-CN" altLang="en-US"/>
          </a:p>
        </p:txBody>
      </p:sp>
      <p:grpSp>
        <p:nvGrpSpPr>
          <p:cNvPr id="13" name="Group 55"/>
          <p:cNvGrpSpPr>
            <a:grpSpLocks/>
          </p:cNvGrpSpPr>
          <p:nvPr/>
        </p:nvGrpSpPr>
        <p:grpSpPr bwMode="auto">
          <a:xfrm>
            <a:off x="838200" y="404813"/>
            <a:ext cx="7924800" cy="3048000"/>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1543050" y="1928813"/>
            <a:ext cx="4953000" cy="549275"/>
          </a:xfrm>
          <a:prstGeom prst="rect">
            <a:avLst/>
          </a:prstGeom>
          <a:noFill/>
          <a:ln w="9525">
            <a:noFill/>
            <a:miter lim="800000"/>
            <a:headEnd/>
            <a:tailEnd/>
          </a:ln>
        </p:spPr>
        <p:txBody>
          <a:bodyPr>
            <a:spAutoFit/>
          </a:bodyPr>
          <a:lstStyle/>
          <a:p>
            <a:r>
              <a:rPr lang="en-US" altLang="zh-CN" sz="3000" dirty="0" smtClean="0">
                <a:solidFill>
                  <a:srgbClr val="00008C"/>
                </a:solidFill>
                <a:ea typeface="幼圆" pitchFamily="49" charset="-122"/>
              </a:rPr>
              <a:t>1</a:t>
            </a:r>
            <a:r>
              <a:rPr lang="zh-CN" altLang="en-US" sz="3000" baseline="0" dirty="0" smtClean="0">
                <a:solidFill>
                  <a:srgbClr val="00008C"/>
                </a:solidFill>
                <a:ea typeface="幼圆" pitchFamily="49" charset="-122"/>
              </a:rPr>
              <a:t>.</a:t>
            </a:r>
            <a:r>
              <a:rPr lang="zh-CN" altLang="en-US" sz="3000" baseline="0" dirty="0" smtClean="0">
                <a:solidFill>
                  <a:srgbClr val="00008C"/>
                </a:solidFill>
                <a:latin typeface="幼圆" pitchFamily="49" charset="-122"/>
                <a:ea typeface="幼圆" pitchFamily="49" charset="-122"/>
              </a:rPr>
              <a:t> </a:t>
            </a:r>
            <a:r>
              <a:rPr lang="zh-CN" altLang="en-US" sz="3000" baseline="0" dirty="0">
                <a:solidFill>
                  <a:srgbClr val="00008C"/>
                </a:solidFill>
                <a:latin typeface="幼圆" pitchFamily="49" charset="-122"/>
                <a:ea typeface="幼圆" pitchFamily="49" charset="-122"/>
              </a:rPr>
              <a:t>找到第一个出发点；</a:t>
            </a:r>
          </a:p>
        </p:txBody>
      </p:sp>
      <p:sp>
        <p:nvSpPr>
          <p:cNvPr id="612412" name="Text Box 60"/>
          <p:cNvSpPr txBox="1">
            <a:spLocks noChangeArrowheads="1"/>
          </p:cNvSpPr>
          <p:nvPr/>
        </p:nvSpPr>
        <p:spPr bwMode="auto">
          <a:xfrm>
            <a:off x="1524000" y="2405063"/>
            <a:ext cx="5711825" cy="549275"/>
          </a:xfrm>
          <a:prstGeom prst="rect">
            <a:avLst/>
          </a:prstGeom>
          <a:noFill/>
          <a:ln w="9525">
            <a:noFill/>
            <a:miter lim="800000"/>
            <a:headEnd/>
            <a:tailEnd/>
          </a:ln>
        </p:spPr>
        <p:txBody>
          <a:bodyPr>
            <a:spAutoFit/>
          </a:bodyPr>
          <a:lstStyle/>
          <a:p>
            <a:r>
              <a:rPr lang="en-US" altLang="zh-CN" sz="3000" dirty="0" smtClean="0">
                <a:solidFill>
                  <a:srgbClr val="00008C"/>
                </a:solidFill>
                <a:ea typeface="幼圆" pitchFamily="49" charset="-122"/>
              </a:rPr>
              <a:t>2</a:t>
            </a:r>
            <a:r>
              <a:rPr lang="zh-CN" altLang="en-US" sz="3000" baseline="0" dirty="0" smtClean="0">
                <a:solidFill>
                  <a:srgbClr val="00008C"/>
                </a:solidFill>
                <a:ea typeface="幼圆" pitchFamily="49" charset="-122"/>
              </a:rPr>
              <a:t>.</a:t>
            </a:r>
            <a:r>
              <a:rPr lang="zh-CN" altLang="en-US" sz="3000" baseline="0" dirty="0" smtClean="0">
                <a:solidFill>
                  <a:srgbClr val="00008C"/>
                </a:solidFill>
                <a:latin typeface="幼圆" pitchFamily="49" charset="-122"/>
                <a:ea typeface="幼圆" pitchFamily="49" charset="-122"/>
              </a:rPr>
              <a:t> </a:t>
            </a:r>
            <a:r>
              <a:rPr lang="zh-CN" altLang="en-US" sz="3000" baseline="0" dirty="0">
                <a:solidFill>
                  <a:srgbClr val="FF0000"/>
                </a:solidFill>
                <a:latin typeface="黑体" pitchFamily="2" charset="-122"/>
                <a:ea typeface="黑体" pitchFamily="2" charset="-122"/>
              </a:rPr>
              <a:t>反复</a:t>
            </a:r>
            <a:r>
              <a:rPr lang="zh-CN" altLang="en-US" sz="3000" baseline="0" dirty="0">
                <a:solidFill>
                  <a:srgbClr val="00008C"/>
                </a:solidFill>
                <a:latin typeface="幼圆" pitchFamily="49" charset="-122"/>
                <a:ea typeface="幼圆" pitchFamily="49" charset="-122"/>
              </a:rPr>
              <a:t>删除第</a:t>
            </a:r>
            <a:r>
              <a:rPr lang="en-US" altLang="zh-CN" sz="3000" baseline="0" dirty="0">
                <a:solidFill>
                  <a:srgbClr val="00008C"/>
                </a:solidFill>
                <a:ea typeface="幼圆" pitchFamily="49" charset="-122"/>
              </a:rPr>
              <a:t>m</a:t>
            </a:r>
            <a:r>
              <a:rPr lang="zh-CN" altLang="en-US" sz="3000" baseline="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1276350" y="5502275"/>
            <a:ext cx="3727450" cy="576263"/>
            <a:chOff x="804" y="3535"/>
            <a:chExt cx="2348" cy="363"/>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08"/>
            </a:xfrm>
            <a:prstGeom prst="rect">
              <a:avLst/>
            </a:prstGeom>
            <a:noFill/>
            <a:ln w="12700" cap="sq">
              <a:noFill/>
              <a:miter lim="800000"/>
              <a:headEnd/>
              <a:tailEnd/>
            </a:ln>
          </p:spPr>
          <p:txBody>
            <a:bodyPr>
              <a:spAutoFit/>
            </a:bodyPr>
            <a:lstStyle/>
            <a:p>
              <a:r>
                <a:rPr lang="zh-CN" altLang="en-US" sz="2600" baseline="0">
                  <a:solidFill>
                    <a:srgbClr val="00008C"/>
                  </a:solidFill>
                </a:rPr>
                <a:t> </a:t>
              </a:r>
              <a:r>
                <a:rPr lang="zh-CN" altLang="en-US" sz="2600" baseline="0">
                  <a:solidFill>
                    <a:srgbClr val="00008C"/>
                  </a:solidFill>
                  <a:ea typeface="黑体" pitchFamily="2" charset="-122"/>
                </a:rPr>
                <a:t>若假设</a:t>
              </a:r>
              <a:r>
                <a:rPr lang="zh-CN" altLang="en-US" sz="2600" baseline="0">
                  <a:solidFill>
                    <a:srgbClr val="00008C"/>
                  </a:solidFill>
                </a:rPr>
                <a:t> </a:t>
              </a:r>
              <a:r>
                <a:rPr lang="en-US" altLang="zh-CN" sz="2600" baseline="0">
                  <a:solidFill>
                    <a:srgbClr val="00008C"/>
                  </a:solidFill>
                  <a:ea typeface="宋体" charset="-122"/>
                </a:rPr>
                <a:t>k=3,  m=4</a:t>
              </a:r>
            </a:p>
          </p:txBody>
        </p:sp>
      </p:grpSp>
      <p:grpSp>
        <p:nvGrpSpPr>
          <p:cNvPr id="15" name="Group 64"/>
          <p:cNvGrpSpPr>
            <a:grpSpLocks/>
          </p:cNvGrpSpPr>
          <p:nvPr/>
        </p:nvGrpSpPr>
        <p:grpSpPr bwMode="auto">
          <a:xfrm>
            <a:off x="5003800" y="5513388"/>
            <a:ext cx="2286000" cy="576262"/>
            <a:chOff x="3417" y="3521"/>
            <a:chExt cx="1440" cy="363"/>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800" baseline="0">
                  <a:solidFill>
                    <a:srgbClr val="FF3300"/>
                  </a:solidFill>
                </a:rPr>
                <a:t>p=p</a:t>
              </a:r>
              <a:r>
                <a:rPr lang="en-US" altLang="zh-CN" sz="2800" baseline="0">
                  <a:solidFill>
                    <a:srgbClr val="FF3300"/>
                  </a:solidFill>
                  <a:latin typeface="宋体" charset="-122"/>
                  <a:ea typeface="宋体" charset="-122"/>
                </a:rPr>
                <a:t>-</a:t>
              </a:r>
              <a:r>
                <a:rPr lang="en-US" altLang="zh-CN" sz="2800" baseline="0">
                  <a:solidFill>
                    <a:srgbClr val="FF3300"/>
                  </a:solidFill>
                </a:rPr>
                <a:t>&gt;link;</a:t>
              </a:r>
              <a:endParaRPr lang="zh-CN" altLang="en-US" sz="2800" baseline="0">
                <a:solidFill>
                  <a:srgbClr val="FF3300"/>
                </a:solidFill>
              </a:endParaRPr>
            </a:p>
          </p:txBody>
        </p:sp>
      </p:grpSp>
      <p:sp>
        <p:nvSpPr>
          <p:cNvPr id="612419" name="Text Box 67"/>
          <p:cNvSpPr txBox="1">
            <a:spLocks noChangeArrowheads="1"/>
          </p:cNvSpPr>
          <p:nvPr/>
        </p:nvSpPr>
        <p:spPr bwMode="auto">
          <a:xfrm>
            <a:off x="5148263" y="6061075"/>
            <a:ext cx="1389062" cy="427038"/>
          </a:xfrm>
          <a:prstGeom prst="rect">
            <a:avLst/>
          </a:prstGeom>
          <a:noFill/>
          <a:ln w="9525">
            <a:noFill/>
            <a:miter lim="800000"/>
            <a:headEnd/>
            <a:tailEnd/>
          </a:ln>
        </p:spPr>
        <p:txBody>
          <a:bodyPr>
            <a:spAutoFit/>
          </a:bodyPr>
          <a:lstStyle/>
          <a:p>
            <a:r>
              <a:rPr lang="en-US" altLang="zh-CN" sz="2200" baseline="0">
                <a:solidFill>
                  <a:srgbClr val="000099"/>
                </a:solidFill>
              </a:rPr>
              <a:t>k</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
        <p:nvSpPr>
          <p:cNvPr id="612430" name="Text Box 78"/>
          <p:cNvSpPr txBox="1">
            <a:spLocks noChangeArrowheads="1"/>
          </p:cNvSpPr>
          <p:nvPr/>
        </p:nvSpPr>
        <p:spPr bwMode="auto">
          <a:xfrm>
            <a:off x="6189663" y="6027738"/>
            <a:ext cx="1389062" cy="427037"/>
          </a:xfrm>
          <a:prstGeom prst="rect">
            <a:avLst/>
          </a:prstGeom>
          <a:noFill/>
          <a:ln w="9525">
            <a:noFill/>
            <a:miter lim="800000"/>
            <a:headEnd/>
            <a:tailEnd/>
          </a:ln>
        </p:spPr>
        <p:txBody>
          <a:bodyPr>
            <a:spAutoFit/>
          </a:bodyPr>
          <a:lstStyle/>
          <a:p>
            <a:r>
              <a:rPr lang="en-US" altLang="zh-CN" sz="2200" baseline="0">
                <a:solidFill>
                  <a:srgbClr val="000099"/>
                </a:solidFill>
              </a:rPr>
              <a:t>m</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587375"/>
            <a:ext cx="5832475" cy="609600"/>
            <a:chOff x="324" y="432"/>
            <a:chExt cx="3356" cy="384"/>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531813" y="1466850"/>
            <a:ext cx="4953000" cy="488950"/>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1.  </a:t>
            </a:r>
            <a:r>
              <a:rPr lang="zh-CN" altLang="en-US" sz="2600" baseline="0">
                <a:solidFill>
                  <a:srgbClr val="FF0000"/>
                </a:solidFill>
                <a:ea typeface="黑体" pitchFamily="2" charset="-122"/>
              </a:rPr>
              <a:t>创建</a:t>
            </a:r>
            <a:r>
              <a:rPr lang="zh-CN" altLang="en-US" sz="2600" baseline="0">
                <a:solidFill>
                  <a:srgbClr val="000082"/>
                </a:solidFill>
                <a:ea typeface="幼圆" pitchFamily="49" charset="-122"/>
              </a:rPr>
              <a:t>一个新的线性表</a:t>
            </a:r>
            <a:r>
              <a:rPr lang="zh-CN" altLang="en-US" sz="2600" baseline="0">
                <a:solidFill>
                  <a:srgbClr val="000082"/>
                </a:solidFill>
              </a:rPr>
              <a:t>。</a:t>
            </a:r>
            <a:endParaRPr lang="zh-CN" altLang="en-US" sz="2600" b="0" baseline="0">
              <a:solidFill>
                <a:srgbClr val="000082"/>
              </a:solidFill>
            </a:endParaRPr>
          </a:p>
        </p:txBody>
      </p:sp>
      <p:sp>
        <p:nvSpPr>
          <p:cNvPr id="584710" name="Text Box 6"/>
          <p:cNvSpPr txBox="1">
            <a:spLocks noChangeArrowheads="1"/>
          </p:cNvSpPr>
          <p:nvPr/>
        </p:nvSpPr>
        <p:spPr bwMode="auto">
          <a:xfrm>
            <a:off x="538163" y="1866900"/>
            <a:ext cx="40386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2.  </a:t>
            </a:r>
            <a:r>
              <a:rPr lang="zh-CN" altLang="en-US" sz="2600" baseline="0">
                <a:solidFill>
                  <a:srgbClr val="000082"/>
                </a:solidFill>
                <a:ea typeface="幼圆" pitchFamily="49" charset="-122"/>
              </a:rPr>
              <a:t>求线性表的长度</a:t>
            </a:r>
            <a:r>
              <a:rPr lang="zh-CN" altLang="en-US" sz="2600" baseline="0">
                <a:solidFill>
                  <a:srgbClr val="000082"/>
                </a:solidFill>
              </a:rPr>
              <a:t>。</a:t>
            </a:r>
            <a:endParaRPr kumimoji="1" lang="zh-CN" altLang="en-US" sz="2600" b="0" baseline="0">
              <a:solidFill>
                <a:srgbClr val="000082"/>
              </a:solidFill>
            </a:endParaRPr>
          </a:p>
        </p:txBody>
      </p:sp>
      <p:sp>
        <p:nvSpPr>
          <p:cNvPr id="584711" name="Text Box 7"/>
          <p:cNvSpPr txBox="1">
            <a:spLocks noChangeArrowheads="1"/>
          </p:cNvSpPr>
          <p:nvPr/>
        </p:nvSpPr>
        <p:spPr bwMode="auto">
          <a:xfrm>
            <a:off x="527050" y="2305050"/>
            <a:ext cx="558165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3.  </a:t>
            </a:r>
            <a:r>
              <a:rPr lang="zh-CN" altLang="en-US" sz="2600" baseline="0">
                <a:solidFill>
                  <a:srgbClr val="FF0000"/>
                </a:solidFill>
                <a:ea typeface="黑体" pitchFamily="2" charset="-122"/>
              </a:rPr>
              <a:t>检索</a:t>
            </a:r>
            <a:r>
              <a:rPr lang="zh-CN" altLang="en-US" sz="2600" baseline="0">
                <a:solidFill>
                  <a:srgbClr val="000082"/>
                </a:solidFill>
                <a:ea typeface="幼圆" pitchFamily="49" charset="-122"/>
              </a:rPr>
              <a:t>线性表中第</a:t>
            </a:r>
            <a:r>
              <a:rPr lang="en-US" altLang="zh-CN" sz="2600" baseline="0">
                <a:solidFill>
                  <a:srgbClr val="000082"/>
                </a:solidFill>
              </a:rPr>
              <a:t>i</a:t>
            </a:r>
            <a:r>
              <a:rPr lang="zh-CN" altLang="en-US" sz="2600" baseline="0">
                <a:solidFill>
                  <a:srgbClr val="000082"/>
                </a:solidFill>
                <a:ea typeface="幼圆" pitchFamily="49" charset="-122"/>
              </a:rPr>
              <a:t>个数据元素</a:t>
            </a:r>
            <a:r>
              <a:rPr lang="zh-CN" altLang="en-US" sz="2600" baseline="0">
                <a:solidFill>
                  <a:srgbClr val="000082"/>
                </a:solidFill>
              </a:rPr>
              <a:t>。</a:t>
            </a:r>
            <a:endParaRPr kumimoji="1" lang="zh-CN" altLang="en-US" sz="2600" b="0" baseline="0">
              <a:solidFill>
                <a:srgbClr val="000082"/>
              </a:solidFill>
            </a:endParaRPr>
          </a:p>
        </p:txBody>
      </p:sp>
      <p:sp>
        <p:nvSpPr>
          <p:cNvPr id="584712" name="Text Box 8"/>
          <p:cNvSpPr txBox="1">
            <a:spLocks noChangeArrowheads="1"/>
          </p:cNvSpPr>
          <p:nvPr/>
        </p:nvSpPr>
        <p:spPr bwMode="auto">
          <a:xfrm>
            <a:off x="446088" y="2762250"/>
            <a:ext cx="7974012"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0" baseline="0" dirty="0">
                <a:solidFill>
                  <a:srgbClr val="FF0000"/>
                </a:solidFill>
              </a:rPr>
              <a:t>      </a:t>
            </a:r>
            <a:r>
              <a:rPr lang="zh-CN" altLang="en-US" sz="2600" baseline="0" dirty="0">
                <a:solidFill>
                  <a:srgbClr val="FF0000"/>
                </a:solidFill>
              </a:rPr>
              <a:t>4.  </a:t>
            </a:r>
            <a:r>
              <a:rPr lang="zh-CN" altLang="en-US" sz="2600" baseline="0" dirty="0">
                <a:solidFill>
                  <a:srgbClr val="FF000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2600" baseline="0" dirty="0">
                <a:solidFill>
                  <a:srgbClr val="FF0000"/>
                </a:solidFill>
                <a:latin typeface="幼圆" pitchFamily="49" charset="-122"/>
                <a:ea typeface="幼圆" pitchFamily="49" charset="-122"/>
              </a:rPr>
              <a:t>     值求该数据元素在线性表中的</a:t>
            </a:r>
            <a:r>
              <a:rPr lang="zh-CN" altLang="en-US" sz="2600" baseline="0" dirty="0" smtClean="0">
                <a:solidFill>
                  <a:srgbClr val="FF0000"/>
                </a:solidFill>
                <a:latin typeface="幼圆" pitchFamily="49" charset="-122"/>
                <a:ea typeface="幼圆" pitchFamily="49" charset="-122"/>
              </a:rPr>
              <a:t>位置（</a:t>
            </a:r>
            <a:r>
              <a:rPr lang="zh-CN" altLang="en-US" sz="2600" b="1" baseline="0" dirty="0" smtClean="0">
                <a:solidFill>
                  <a:srgbClr val="FF0000"/>
                </a:solidFill>
                <a:latin typeface="幼圆" pitchFamily="49" charset="-122"/>
                <a:ea typeface="幼圆" pitchFamily="49" charset="-122"/>
              </a:rPr>
              <a:t>查找</a:t>
            </a:r>
            <a:r>
              <a:rPr lang="zh-CN" altLang="en-US" sz="2600" baseline="0" dirty="0" smtClean="0">
                <a:solidFill>
                  <a:srgbClr val="FF0000"/>
                </a:solidFill>
                <a:latin typeface="幼圆" pitchFamily="49" charset="-122"/>
                <a:ea typeface="幼圆" pitchFamily="49" charset="-122"/>
              </a:rPr>
              <a:t>）</a:t>
            </a:r>
            <a:r>
              <a:rPr lang="zh-CN" altLang="en-US" sz="2600" baseline="0" dirty="0" smtClean="0">
                <a:solidFill>
                  <a:srgbClr val="FF0000"/>
                </a:solidFill>
              </a:rPr>
              <a:t>。</a:t>
            </a:r>
            <a:endParaRPr kumimoji="1" lang="zh-CN" altLang="en-US" sz="2600" baseline="0" dirty="0">
              <a:solidFill>
                <a:srgbClr val="FF0000"/>
              </a:solidFill>
            </a:endParaRPr>
          </a:p>
        </p:txBody>
      </p:sp>
      <p:sp>
        <p:nvSpPr>
          <p:cNvPr id="584713" name="Text Box 9"/>
          <p:cNvSpPr txBox="1">
            <a:spLocks noChangeArrowheads="1"/>
          </p:cNvSpPr>
          <p:nvPr/>
        </p:nvSpPr>
        <p:spPr bwMode="auto">
          <a:xfrm>
            <a:off x="946150" y="3543300"/>
            <a:ext cx="8178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aseline="0" dirty="0">
                <a:solidFill>
                  <a:srgbClr val="000082"/>
                </a:solidFill>
              </a:rPr>
              <a:t>5.  </a:t>
            </a:r>
            <a:r>
              <a:rPr lang="zh-CN" altLang="en-US" sz="2600" baseline="0" dirty="0">
                <a:solidFill>
                  <a:srgbClr val="000082"/>
                </a:solidFill>
                <a:ea typeface="幼圆" pitchFamily="49" charset="-122"/>
              </a:rPr>
              <a:t>在线性表的第</a:t>
            </a:r>
            <a:r>
              <a:rPr lang="en-US" altLang="zh-CN" sz="2600" baseline="0" dirty="0" err="1">
                <a:solidFill>
                  <a:srgbClr val="000082"/>
                </a:solidFill>
              </a:rPr>
              <a:t>i</a:t>
            </a:r>
            <a:r>
              <a:rPr lang="zh-CN" altLang="en-US" sz="2600" baseline="0" dirty="0">
                <a:solidFill>
                  <a:srgbClr val="000082"/>
                </a:solidFill>
                <a:ea typeface="幼圆" pitchFamily="49" charset="-122"/>
              </a:rPr>
              <a:t>个位置上存入一个新的数据元素</a:t>
            </a:r>
            <a:r>
              <a:rPr lang="zh-CN" altLang="en-US" sz="2600" baseline="0" dirty="0">
                <a:solidFill>
                  <a:srgbClr val="000082"/>
                </a:solidFill>
              </a:rPr>
              <a:t>。</a:t>
            </a:r>
            <a:endParaRPr kumimoji="1" lang="zh-CN" altLang="en-US" sz="2600" baseline="0" dirty="0">
              <a:solidFill>
                <a:srgbClr val="000082"/>
              </a:solidFill>
            </a:endParaRPr>
          </a:p>
        </p:txBody>
      </p:sp>
      <p:grpSp>
        <p:nvGrpSpPr>
          <p:cNvPr id="3" name="Group 10"/>
          <p:cNvGrpSpPr>
            <a:grpSpLocks/>
          </p:cNvGrpSpPr>
          <p:nvPr/>
        </p:nvGrpSpPr>
        <p:grpSpPr bwMode="auto">
          <a:xfrm>
            <a:off x="2298700" y="4605338"/>
            <a:ext cx="2149475" cy="795337"/>
            <a:chOff x="1448" y="2778"/>
            <a:chExt cx="1354" cy="501"/>
          </a:xfrm>
        </p:grpSpPr>
        <p:sp>
          <p:nvSpPr>
            <p:cNvPr id="53277" name="AutoShape 11"/>
            <p:cNvSpPr>
              <a:spLocks noChangeArrowheads="1"/>
            </p:cNvSpPr>
            <p:nvPr/>
          </p:nvSpPr>
          <p:spPr bwMode="auto">
            <a:xfrm>
              <a:off x="1448" y="2810"/>
              <a:ext cx="912" cy="240"/>
            </a:xfrm>
            <a:prstGeom prst="wedgeRectCallout">
              <a:avLst>
                <a:gd name="adj1" fmla="val 30042"/>
                <a:gd name="adj2" fmla="val -205000"/>
              </a:avLst>
            </a:prstGeom>
            <a:noFill/>
            <a:ln w="44450" cap="sq">
              <a:solidFill>
                <a:srgbClr val="2CB3B0"/>
              </a:solidFill>
              <a:miter lim="800000"/>
              <a:headEnd/>
              <a:tailEnd/>
            </a:ln>
          </p:spPr>
          <p:txBody>
            <a:bodyPr anchor="ctr"/>
            <a:lstStyle/>
            <a:p>
              <a:pPr algn="ctr"/>
              <a:endParaRPr lang="zh-CN" altLang="en-US" sz="2600" b="0"/>
            </a:p>
          </p:txBody>
        </p:sp>
        <p:sp>
          <p:nvSpPr>
            <p:cNvPr id="53278" name="Rectangle 12"/>
            <p:cNvSpPr>
              <a:spLocks noChangeArrowheads="1"/>
            </p:cNvSpPr>
            <p:nvPr/>
          </p:nvSpPr>
          <p:spPr bwMode="auto">
            <a:xfrm>
              <a:off x="1474" y="2778"/>
              <a:ext cx="1328" cy="308"/>
            </a:xfrm>
            <a:prstGeom prst="rect">
              <a:avLst/>
            </a:prstGeom>
            <a:noFill/>
            <a:ln w="12700" cap="sq">
              <a:noFill/>
              <a:miter lim="800000"/>
              <a:headEnd/>
              <a:tailEnd/>
            </a:ln>
          </p:spPr>
          <p:txBody>
            <a:bodyPr>
              <a:spAutoFit/>
            </a:bodyPr>
            <a:lstStyle/>
            <a:p>
              <a:r>
                <a:rPr lang="zh-CN" altLang="en-US" sz="2600" baseline="0">
                  <a:solidFill>
                    <a:schemeClr val="accent2"/>
                  </a:solidFill>
                  <a:ea typeface="幼圆" pitchFamily="49" charset="-122"/>
                </a:rPr>
                <a:t>1</a:t>
              </a:r>
              <a:r>
                <a:rPr lang="zh-CN" altLang="en-US" sz="2600" baseline="0">
                  <a:solidFill>
                    <a:schemeClr val="accent2"/>
                  </a:solidFill>
                  <a:ea typeface="宋体" charset="-122"/>
                  <a:cs typeface="Times New Roman" pitchFamily="18" charset="0"/>
                </a:rPr>
                <a:t>≤</a:t>
              </a:r>
              <a:r>
                <a:rPr lang="en-US" altLang="zh-CN" sz="2600" baseline="0">
                  <a:solidFill>
                    <a:schemeClr val="accent2"/>
                  </a:solidFill>
                  <a:ea typeface="宋体" charset="-122"/>
                  <a:cs typeface="Times New Roman" pitchFamily="18" charset="0"/>
                </a:rPr>
                <a:t>i≤n</a:t>
              </a:r>
              <a:endParaRPr lang="zh-CN" altLang="en-US" sz="2600" baseline="0">
                <a:solidFill>
                  <a:schemeClr val="accent2"/>
                </a:solidFill>
                <a:ea typeface="宋体" charset="-122"/>
                <a:cs typeface="Times New Roman" pitchFamily="18" charset="0"/>
              </a:endParaRPr>
            </a:p>
          </p:txBody>
        </p:sp>
        <p:sp>
          <p:nvSpPr>
            <p:cNvPr id="53279" name="Rectangle 13"/>
            <p:cNvSpPr>
              <a:spLocks noChangeArrowheads="1"/>
            </p:cNvSpPr>
            <p:nvPr/>
          </p:nvSpPr>
          <p:spPr bwMode="auto">
            <a:xfrm>
              <a:off x="1492" y="3039"/>
              <a:ext cx="974" cy="240"/>
            </a:xfrm>
            <a:prstGeom prst="rect">
              <a:avLst/>
            </a:prstGeom>
            <a:noFill/>
            <a:ln w="12700" cap="sq">
              <a:noFill/>
              <a:miter lim="800000"/>
              <a:headEnd/>
              <a:tailEnd/>
            </a:ln>
          </p:spPr>
          <p:txBody>
            <a:bodyPr>
              <a:spAutoFit/>
            </a:bodyPr>
            <a:lstStyle/>
            <a:p>
              <a:r>
                <a:rPr lang="en-US" altLang="zh-CN" sz="1900" baseline="0">
                  <a:solidFill>
                    <a:srgbClr val="000099"/>
                  </a:solidFill>
                  <a:ea typeface="黑体" pitchFamily="2" charset="-122"/>
                </a:rPr>
                <a:t>i </a:t>
              </a:r>
              <a:r>
                <a:rPr lang="zh-CN" altLang="en-US" sz="1900" baseline="0">
                  <a:solidFill>
                    <a:srgbClr val="000099"/>
                  </a:solidFill>
                  <a:latin typeface="黑体" pitchFamily="2" charset="-122"/>
                  <a:ea typeface="黑体" pitchFamily="2" charset="-122"/>
                </a:rPr>
                <a:t>的合适值</a:t>
              </a:r>
            </a:p>
          </p:txBody>
        </p:sp>
      </p:grpSp>
      <p:grpSp>
        <p:nvGrpSpPr>
          <p:cNvPr id="4" name="Group 14"/>
          <p:cNvGrpSpPr>
            <a:grpSpLocks/>
          </p:cNvGrpSpPr>
          <p:nvPr/>
        </p:nvGrpSpPr>
        <p:grpSpPr bwMode="auto">
          <a:xfrm>
            <a:off x="936625" y="3943350"/>
            <a:ext cx="7948613" cy="1557338"/>
            <a:chOff x="590" y="2376"/>
            <a:chExt cx="5007" cy="981"/>
          </a:xfrm>
        </p:grpSpPr>
        <p:sp>
          <p:nvSpPr>
            <p:cNvPr id="53275" name="Rectangle 15"/>
            <p:cNvSpPr>
              <a:spLocks noChangeArrowheads="1"/>
            </p:cNvSpPr>
            <p:nvPr/>
          </p:nvSpPr>
          <p:spPr bwMode="auto">
            <a:xfrm>
              <a:off x="1352" y="2405"/>
              <a:ext cx="1361" cy="952"/>
            </a:xfrm>
            <a:prstGeom prst="rect">
              <a:avLst/>
            </a:prstGeom>
            <a:solidFill>
              <a:srgbClr val="FFFFFF"/>
            </a:solidFill>
            <a:ln w="9525">
              <a:noFill/>
              <a:miter lim="800000"/>
              <a:headEnd/>
              <a:tailEnd/>
            </a:ln>
          </p:spPr>
          <p:txBody>
            <a:bodyPr wrap="none" anchor="ctr"/>
            <a:lstStyle/>
            <a:p>
              <a:endParaRPr lang="zh-CN" altLang="en-US"/>
            </a:p>
          </p:txBody>
        </p:sp>
        <p:sp>
          <p:nvSpPr>
            <p:cNvPr id="53276" name="Text Box 16"/>
            <p:cNvSpPr txBox="1">
              <a:spLocks noChangeArrowheads="1"/>
            </p:cNvSpPr>
            <p:nvPr/>
          </p:nvSpPr>
          <p:spPr bwMode="auto">
            <a:xfrm>
              <a:off x="590" y="2376"/>
              <a:ext cx="5007" cy="333"/>
            </a:xfrm>
            <a:prstGeom prst="rect">
              <a:avLst/>
            </a:prstGeom>
            <a:noFill/>
            <a:ln w="9525">
              <a:noFill/>
              <a:miter lim="800000"/>
              <a:headEnd/>
              <a:tailEnd/>
            </a:ln>
          </p:spPr>
          <p:txBody>
            <a:bodyPr>
              <a:spAutoFit/>
            </a:bodyPr>
            <a:lstStyle/>
            <a:p>
              <a:pPr fontAlgn="base">
                <a:lnSpc>
                  <a:spcPct val="110000"/>
                </a:lnSpc>
                <a:spcBef>
                  <a:spcPct val="0"/>
                </a:spcBef>
              </a:pPr>
              <a:r>
                <a:rPr lang="zh-CN" altLang="en-US" sz="2600" baseline="0" dirty="0">
                  <a:solidFill>
                    <a:srgbClr val="FF0000"/>
                  </a:solidFill>
                </a:rPr>
                <a:t>6.  </a:t>
              </a:r>
              <a:r>
                <a:rPr lang="zh-CN" altLang="en-US" sz="2600" baseline="0" dirty="0">
                  <a:solidFill>
                    <a:srgbClr val="FF0000"/>
                  </a:solidFill>
                  <a:ea typeface="幼圆" pitchFamily="49" charset="-122"/>
                </a:rPr>
                <a:t>在线性表的第</a:t>
              </a:r>
              <a:r>
                <a:rPr lang="en-US" altLang="zh-CN" sz="2600" baseline="0" dirty="0" err="1">
                  <a:solidFill>
                    <a:srgbClr val="FF0000"/>
                  </a:solidFill>
                </a:rPr>
                <a:t>i</a:t>
              </a:r>
              <a:r>
                <a:rPr lang="zh-CN" altLang="en-US" sz="2600" baseline="0" dirty="0">
                  <a:solidFill>
                    <a:srgbClr val="FF0000"/>
                  </a:solidFill>
                  <a:ea typeface="幼圆" pitchFamily="49" charset="-122"/>
                </a:rPr>
                <a:t>个位置上</a:t>
              </a:r>
              <a:r>
                <a:rPr lang="zh-CN" altLang="en-US" sz="2600" b="1" baseline="0" dirty="0">
                  <a:solidFill>
                    <a:srgbClr val="FF0000"/>
                  </a:solidFill>
                  <a:ea typeface="幼圆" pitchFamily="49" charset="-122"/>
                </a:rPr>
                <a:t>插入</a:t>
              </a:r>
              <a:r>
                <a:rPr lang="zh-CN" altLang="en-US" sz="2600" baseline="0" dirty="0">
                  <a:solidFill>
                    <a:srgbClr val="FF0000"/>
                  </a:solidFill>
                  <a:ea typeface="幼圆" pitchFamily="49" charset="-122"/>
                </a:rPr>
                <a:t>一个新的数据元素</a:t>
              </a:r>
              <a:r>
                <a:rPr lang="zh-CN" altLang="en-US" sz="2600" baseline="0" dirty="0">
                  <a:solidFill>
                    <a:srgbClr val="FF0000"/>
                  </a:solidFill>
                </a:rPr>
                <a:t>。</a:t>
              </a:r>
              <a:endParaRPr lang="zh-CN" altLang="en-US" sz="2600" b="0" baseline="0" dirty="0">
                <a:solidFill>
                  <a:srgbClr val="FF0000"/>
                </a:solidFill>
              </a:endParaRPr>
            </a:p>
          </p:txBody>
        </p:sp>
      </p:grpSp>
      <p:grpSp>
        <p:nvGrpSpPr>
          <p:cNvPr id="5" name="Group 17"/>
          <p:cNvGrpSpPr>
            <a:grpSpLocks/>
          </p:cNvGrpSpPr>
          <p:nvPr/>
        </p:nvGrpSpPr>
        <p:grpSpPr bwMode="auto">
          <a:xfrm>
            <a:off x="2771775" y="5054600"/>
            <a:ext cx="2090738" cy="835025"/>
            <a:chOff x="1746" y="3029"/>
            <a:chExt cx="1317" cy="526"/>
          </a:xfrm>
        </p:grpSpPr>
        <p:sp>
          <p:nvSpPr>
            <p:cNvPr id="53272" name="AutoShape 18"/>
            <p:cNvSpPr>
              <a:spLocks noChangeArrowheads="1"/>
            </p:cNvSpPr>
            <p:nvPr/>
          </p:nvSpPr>
          <p:spPr bwMode="auto">
            <a:xfrm>
              <a:off x="1746" y="3043"/>
              <a:ext cx="1089" cy="288"/>
            </a:xfrm>
            <a:prstGeom prst="wedgeRectCallout">
              <a:avLst>
                <a:gd name="adj1" fmla="val -10972"/>
                <a:gd name="adj2" fmla="val -175694"/>
              </a:avLst>
            </a:prstGeom>
            <a:noFill/>
            <a:ln w="44450" cap="sq">
              <a:solidFill>
                <a:srgbClr val="2CB3B0"/>
              </a:solidFill>
              <a:miter lim="800000"/>
              <a:headEnd/>
              <a:tailEnd/>
            </a:ln>
          </p:spPr>
          <p:txBody>
            <a:bodyPr anchor="ctr"/>
            <a:lstStyle/>
            <a:p>
              <a:pPr algn="ctr"/>
              <a:endParaRPr lang="zh-CN" altLang="en-US" sz="2600" b="0"/>
            </a:p>
          </p:txBody>
        </p:sp>
        <p:sp>
          <p:nvSpPr>
            <p:cNvPr id="53273" name="Text Box 19"/>
            <p:cNvSpPr txBox="1">
              <a:spLocks noChangeArrowheads="1"/>
            </p:cNvSpPr>
            <p:nvPr/>
          </p:nvSpPr>
          <p:spPr bwMode="auto">
            <a:xfrm>
              <a:off x="1760" y="3029"/>
              <a:ext cx="1303" cy="308"/>
            </a:xfrm>
            <a:prstGeom prst="rect">
              <a:avLst/>
            </a:prstGeom>
            <a:noFill/>
            <a:ln w="12700" cap="sq">
              <a:noFill/>
              <a:miter lim="800000"/>
              <a:headEnd/>
              <a:tailEnd/>
            </a:ln>
          </p:spPr>
          <p:txBody>
            <a:bodyPr>
              <a:spAutoFit/>
            </a:bodyPr>
            <a:lstStyle/>
            <a:p>
              <a:r>
                <a:rPr lang="zh-CN" altLang="en-US" sz="2600" baseline="0">
                  <a:solidFill>
                    <a:schemeClr val="accent2"/>
                  </a:solidFill>
                  <a:ea typeface="幼圆" pitchFamily="49" charset="-122"/>
                </a:rPr>
                <a:t>1</a:t>
              </a:r>
              <a:r>
                <a:rPr lang="zh-CN" altLang="en-US" sz="2600" baseline="0">
                  <a:solidFill>
                    <a:schemeClr val="accent2"/>
                  </a:solidFill>
                  <a:ea typeface="宋体" charset="-122"/>
                  <a:cs typeface="Times New Roman" pitchFamily="18" charset="0"/>
                </a:rPr>
                <a:t>≤</a:t>
              </a:r>
              <a:r>
                <a:rPr lang="en-US" altLang="zh-CN" sz="2600" baseline="0">
                  <a:solidFill>
                    <a:schemeClr val="accent2"/>
                  </a:solidFill>
                  <a:ea typeface="宋体" charset="-122"/>
                  <a:cs typeface="Times New Roman" pitchFamily="18" charset="0"/>
                </a:rPr>
                <a:t>i≤n+1</a:t>
              </a:r>
              <a:endParaRPr lang="zh-CN" altLang="en-US" sz="2600" baseline="0">
                <a:solidFill>
                  <a:schemeClr val="accent2"/>
                </a:solidFill>
                <a:ea typeface="宋体" charset="-122"/>
                <a:cs typeface="Times New Roman" pitchFamily="18" charset="0"/>
              </a:endParaRPr>
            </a:p>
          </p:txBody>
        </p:sp>
        <p:sp>
          <p:nvSpPr>
            <p:cNvPr id="53274" name="Rectangle 20"/>
            <p:cNvSpPr>
              <a:spLocks noChangeArrowheads="1"/>
            </p:cNvSpPr>
            <p:nvPr/>
          </p:nvSpPr>
          <p:spPr bwMode="auto">
            <a:xfrm>
              <a:off x="1879" y="3305"/>
              <a:ext cx="1045" cy="250"/>
            </a:xfrm>
            <a:prstGeom prst="rect">
              <a:avLst/>
            </a:prstGeom>
            <a:noFill/>
            <a:ln w="12700" cap="sq">
              <a:noFill/>
              <a:miter lim="800000"/>
              <a:headEnd/>
              <a:tailEnd/>
            </a:ln>
          </p:spPr>
          <p:txBody>
            <a:bodyPr>
              <a:spAutoFit/>
            </a:bodyPr>
            <a:lstStyle/>
            <a:p>
              <a:r>
                <a:rPr lang="en-US" altLang="zh-CN" sz="2000" baseline="0">
                  <a:solidFill>
                    <a:srgbClr val="000099"/>
                  </a:solidFill>
                  <a:ea typeface="黑体" pitchFamily="2" charset="-122"/>
                </a:rPr>
                <a:t>i </a:t>
              </a:r>
              <a:r>
                <a:rPr lang="zh-CN" altLang="en-US" sz="2000" baseline="0">
                  <a:solidFill>
                    <a:srgbClr val="000099"/>
                  </a:solidFill>
                  <a:latin typeface="黑体" pitchFamily="2" charset="-122"/>
                  <a:ea typeface="黑体" pitchFamily="2" charset="-122"/>
                </a:rPr>
                <a:t>的合适值</a:t>
              </a:r>
            </a:p>
          </p:txBody>
        </p:sp>
      </p:grpSp>
      <p:sp>
        <p:nvSpPr>
          <p:cNvPr id="584725" name="Freeform 21"/>
          <p:cNvSpPr>
            <a:spLocks/>
          </p:cNvSpPr>
          <p:nvPr/>
        </p:nvSpPr>
        <p:spPr bwMode="auto">
          <a:xfrm>
            <a:off x="4749800" y="3589338"/>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anchor="ctr"/>
          <a:lstStyle/>
          <a:p>
            <a:endParaRPr lang="zh-CN" altLang="en-US"/>
          </a:p>
        </p:txBody>
      </p:sp>
      <p:sp>
        <p:nvSpPr>
          <p:cNvPr id="584726" name="Freeform 22"/>
          <p:cNvSpPr>
            <a:spLocks/>
          </p:cNvSpPr>
          <p:nvPr/>
        </p:nvSpPr>
        <p:spPr bwMode="auto">
          <a:xfrm>
            <a:off x="4765675" y="4032250"/>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anchor="ctr"/>
          <a:lstStyle/>
          <a:p>
            <a:endParaRPr lang="zh-CN" altLang="en-US"/>
          </a:p>
        </p:txBody>
      </p:sp>
      <p:grpSp>
        <p:nvGrpSpPr>
          <p:cNvPr id="6" name="Group 23"/>
          <p:cNvGrpSpPr>
            <a:grpSpLocks/>
          </p:cNvGrpSpPr>
          <p:nvPr/>
        </p:nvGrpSpPr>
        <p:grpSpPr bwMode="auto">
          <a:xfrm>
            <a:off x="760413" y="4360863"/>
            <a:ext cx="5616575" cy="1587500"/>
            <a:chOff x="479" y="2640"/>
            <a:chExt cx="3538" cy="1000"/>
          </a:xfrm>
        </p:grpSpPr>
        <p:sp>
          <p:nvSpPr>
            <p:cNvPr id="53270" name="Rectangle 24"/>
            <p:cNvSpPr>
              <a:spLocks noChangeArrowheads="1"/>
            </p:cNvSpPr>
            <p:nvPr/>
          </p:nvSpPr>
          <p:spPr bwMode="auto">
            <a:xfrm>
              <a:off x="1474" y="2687"/>
              <a:ext cx="1451" cy="953"/>
            </a:xfrm>
            <a:prstGeom prst="rect">
              <a:avLst/>
            </a:prstGeom>
            <a:solidFill>
              <a:srgbClr val="FFFFFF"/>
            </a:solidFill>
            <a:ln w="9525">
              <a:noFill/>
              <a:miter lim="800000"/>
              <a:headEnd/>
              <a:tailEnd/>
            </a:ln>
          </p:spPr>
          <p:txBody>
            <a:bodyPr wrap="none" anchor="ctr"/>
            <a:lstStyle/>
            <a:p>
              <a:endParaRPr lang="zh-CN" altLang="en-US"/>
            </a:p>
          </p:txBody>
        </p:sp>
        <p:sp>
          <p:nvSpPr>
            <p:cNvPr id="53271" name="Text Box 25"/>
            <p:cNvSpPr txBox="1">
              <a:spLocks noChangeArrowheads="1"/>
            </p:cNvSpPr>
            <p:nvPr/>
          </p:nvSpPr>
          <p:spPr bwMode="auto">
            <a:xfrm>
              <a:off x="479" y="2640"/>
              <a:ext cx="3538" cy="335"/>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dirty="0">
                  <a:solidFill>
                    <a:srgbClr val="FF0000"/>
                  </a:solidFill>
                </a:rPr>
                <a:t>  </a:t>
              </a:r>
              <a:r>
                <a:rPr lang="zh-CN" altLang="en-US" sz="2600" baseline="0" dirty="0">
                  <a:solidFill>
                    <a:srgbClr val="FF0000"/>
                  </a:solidFill>
                </a:rPr>
                <a:t>7.  </a:t>
              </a:r>
              <a:r>
                <a:rPr lang="zh-CN" altLang="en-US" sz="2600" b="1" baseline="0" dirty="0">
                  <a:solidFill>
                    <a:srgbClr val="FF0000"/>
                  </a:solidFill>
                  <a:ea typeface="幼圆" pitchFamily="49" charset="-122"/>
                </a:rPr>
                <a:t>删除</a:t>
              </a:r>
              <a:r>
                <a:rPr lang="zh-CN" altLang="en-US" sz="2600" baseline="0" dirty="0">
                  <a:solidFill>
                    <a:srgbClr val="7030A0"/>
                  </a:solidFill>
                  <a:ea typeface="幼圆" pitchFamily="49" charset="-122"/>
                </a:rPr>
                <a:t>线性表中第</a:t>
              </a:r>
              <a:r>
                <a:rPr lang="en-US" altLang="zh-CN" sz="2600" baseline="0" dirty="0" err="1">
                  <a:solidFill>
                    <a:srgbClr val="7030A0"/>
                  </a:solidFill>
                </a:rPr>
                <a:t>i</a:t>
              </a:r>
              <a:r>
                <a:rPr lang="zh-CN" altLang="en-US" sz="2600" baseline="0" dirty="0">
                  <a:solidFill>
                    <a:srgbClr val="7030A0"/>
                  </a:solidFill>
                  <a:ea typeface="幼圆" pitchFamily="49" charset="-122"/>
                </a:rPr>
                <a:t>个数据元素</a:t>
              </a:r>
              <a:r>
                <a:rPr lang="zh-CN" altLang="en-US" sz="2600" baseline="0" dirty="0">
                  <a:solidFill>
                    <a:srgbClr val="7030A0"/>
                  </a:solidFill>
                </a:rPr>
                <a:t>。</a:t>
              </a:r>
              <a:endParaRPr kumimoji="1" lang="zh-CN" altLang="en-US" sz="2600" b="0" baseline="0" dirty="0">
                <a:solidFill>
                  <a:srgbClr val="7030A0"/>
                </a:solidFill>
              </a:endParaRPr>
            </a:p>
          </p:txBody>
        </p:sp>
      </p:grpSp>
      <p:sp>
        <p:nvSpPr>
          <p:cNvPr id="584730" name="Rectangle 26"/>
          <p:cNvSpPr>
            <a:spLocks noChangeArrowheads="1"/>
          </p:cNvSpPr>
          <p:nvPr/>
        </p:nvSpPr>
        <p:spPr bwMode="auto">
          <a:xfrm>
            <a:off x="5724525" y="2292350"/>
            <a:ext cx="2108200" cy="488950"/>
          </a:xfrm>
          <a:prstGeom prst="rect">
            <a:avLst/>
          </a:prstGeom>
          <a:noFill/>
          <a:ln w="12700" cap="sq">
            <a:noFill/>
            <a:miter lim="800000"/>
            <a:headEnd/>
            <a:tailEnd/>
          </a:ln>
        </p:spPr>
        <p:txBody>
          <a:bodyPr>
            <a:spAutoFit/>
          </a:bodyPr>
          <a:lstStyle/>
          <a:p>
            <a:r>
              <a:rPr lang="en-US" altLang="zh-CN" sz="2600" baseline="0">
                <a:solidFill>
                  <a:schemeClr val="accent2"/>
                </a:solidFill>
                <a:ea typeface="Dotum" pitchFamily="34" charset="-127"/>
              </a:rPr>
              <a:t>(1</a:t>
            </a:r>
            <a:r>
              <a:rPr lang="en-US" altLang="zh-CN" sz="2600" baseline="0">
                <a:solidFill>
                  <a:schemeClr val="accent2"/>
                </a:solidFill>
                <a:ea typeface="Dotum" pitchFamily="34" charset="-127"/>
                <a:cs typeface="Times New Roman" pitchFamily="18" charset="0"/>
              </a:rPr>
              <a:t>≤i≤n)</a:t>
            </a:r>
            <a:endParaRPr lang="zh-CN" altLang="en-US" sz="2600" baseline="0">
              <a:solidFill>
                <a:schemeClr val="accent2"/>
              </a:solidFill>
              <a:ea typeface="Dotum" pitchFamily="34" charset="-127"/>
              <a:cs typeface="Times New Roman" pitchFamily="18" charset="0"/>
            </a:endParaRPr>
          </a:p>
        </p:txBody>
      </p:sp>
      <p:grpSp>
        <p:nvGrpSpPr>
          <p:cNvPr id="7" name="Group 27"/>
          <p:cNvGrpSpPr>
            <a:grpSpLocks/>
          </p:cNvGrpSpPr>
          <p:nvPr/>
        </p:nvGrpSpPr>
        <p:grpSpPr bwMode="auto">
          <a:xfrm>
            <a:off x="2547938" y="5233988"/>
            <a:ext cx="2168525" cy="820737"/>
            <a:chOff x="1613" y="3257"/>
            <a:chExt cx="1366" cy="517"/>
          </a:xfrm>
        </p:grpSpPr>
        <p:sp>
          <p:nvSpPr>
            <p:cNvPr id="53267" name="AutoShape 28"/>
            <p:cNvSpPr>
              <a:spLocks noChangeArrowheads="1"/>
            </p:cNvSpPr>
            <p:nvPr/>
          </p:nvSpPr>
          <p:spPr bwMode="auto">
            <a:xfrm>
              <a:off x="1613" y="3294"/>
              <a:ext cx="912" cy="240"/>
            </a:xfrm>
            <a:prstGeom prst="wedgeRectCallout">
              <a:avLst>
                <a:gd name="adj1" fmla="val 33880"/>
                <a:gd name="adj2" fmla="val -153750"/>
              </a:avLst>
            </a:prstGeom>
            <a:noFill/>
            <a:ln w="44450" cap="sq">
              <a:solidFill>
                <a:srgbClr val="2CB3B0"/>
              </a:solidFill>
              <a:miter lim="800000"/>
              <a:headEnd/>
              <a:tailEnd/>
            </a:ln>
          </p:spPr>
          <p:txBody>
            <a:bodyPr anchor="ctr"/>
            <a:lstStyle/>
            <a:p>
              <a:pPr algn="ctr"/>
              <a:endParaRPr lang="zh-CN" altLang="en-US" sz="2600" b="0"/>
            </a:p>
          </p:txBody>
        </p:sp>
        <p:sp>
          <p:nvSpPr>
            <p:cNvPr id="53268" name="Rectangle 29"/>
            <p:cNvSpPr>
              <a:spLocks noChangeArrowheads="1"/>
            </p:cNvSpPr>
            <p:nvPr/>
          </p:nvSpPr>
          <p:spPr bwMode="auto">
            <a:xfrm>
              <a:off x="1651" y="3257"/>
              <a:ext cx="1328" cy="308"/>
            </a:xfrm>
            <a:prstGeom prst="rect">
              <a:avLst/>
            </a:prstGeom>
            <a:noFill/>
            <a:ln w="12700" cap="sq">
              <a:noFill/>
              <a:miter lim="800000"/>
              <a:headEnd/>
              <a:tailEnd/>
            </a:ln>
          </p:spPr>
          <p:txBody>
            <a:bodyPr>
              <a:spAutoFit/>
            </a:bodyPr>
            <a:lstStyle/>
            <a:p>
              <a:r>
                <a:rPr lang="zh-CN" altLang="en-US" sz="2600" baseline="0">
                  <a:solidFill>
                    <a:schemeClr val="accent2"/>
                  </a:solidFill>
                  <a:ea typeface="幼圆" pitchFamily="49" charset="-122"/>
                </a:rPr>
                <a:t>1</a:t>
              </a:r>
              <a:r>
                <a:rPr lang="zh-CN" altLang="en-US" sz="2600" baseline="0">
                  <a:solidFill>
                    <a:schemeClr val="accent2"/>
                  </a:solidFill>
                  <a:ea typeface="宋体" charset="-122"/>
                  <a:cs typeface="Times New Roman" pitchFamily="18" charset="0"/>
                </a:rPr>
                <a:t>≤</a:t>
              </a:r>
              <a:r>
                <a:rPr lang="en-US" altLang="zh-CN" sz="2600" baseline="0">
                  <a:solidFill>
                    <a:schemeClr val="accent2"/>
                  </a:solidFill>
                  <a:ea typeface="宋体" charset="-122"/>
                  <a:cs typeface="Times New Roman" pitchFamily="18" charset="0"/>
                </a:rPr>
                <a:t>i≤n</a:t>
              </a:r>
              <a:endParaRPr lang="zh-CN" altLang="en-US" sz="2600" baseline="0">
                <a:solidFill>
                  <a:schemeClr val="accent2"/>
                </a:solidFill>
                <a:ea typeface="宋体" charset="-122"/>
                <a:cs typeface="Times New Roman" pitchFamily="18" charset="0"/>
              </a:endParaRPr>
            </a:p>
          </p:txBody>
        </p:sp>
        <p:sp>
          <p:nvSpPr>
            <p:cNvPr id="53269" name="Rectangle 30"/>
            <p:cNvSpPr>
              <a:spLocks noChangeArrowheads="1"/>
            </p:cNvSpPr>
            <p:nvPr/>
          </p:nvSpPr>
          <p:spPr bwMode="auto">
            <a:xfrm>
              <a:off x="1671" y="3534"/>
              <a:ext cx="974" cy="240"/>
            </a:xfrm>
            <a:prstGeom prst="rect">
              <a:avLst/>
            </a:prstGeom>
            <a:noFill/>
            <a:ln w="12700" cap="sq">
              <a:noFill/>
              <a:miter lim="800000"/>
              <a:headEnd/>
              <a:tailEnd/>
            </a:ln>
          </p:spPr>
          <p:txBody>
            <a:bodyPr>
              <a:spAutoFit/>
            </a:bodyPr>
            <a:lstStyle/>
            <a:p>
              <a:r>
                <a:rPr lang="en-US" altLang="zh-CN" sz="1900" baseline="0">
                  <a:solidFill>
                    <a:srgbClr val="000099"/>
                  </a:solidFill>
                  <a:ea typeface="黑体" pitchFamily="2" charset="-122"/>
                </a:rPr>
                <a:t>i </a:t>
              </a:r>
              <a:r>
                <a:rPr lang="zh-CN" altLang="en-US" sz="1900" baseline="0">
                  <a:solidFill>
                    <a:srgbClr val="000099"/>
                  </a:solidFill>
                  <a:latin typeface="黑体" pitchFamily="2" charset="-122"/>
                  <a:ea typeface="黑体" pitchFamily="2" charset="-122"/>
                </a:rPr>
                <a:t>的合适值</a:t>
              </a:r>
            </a:p>
          </p:txBody>
        </p:sp>
      </p:grpSp>
      <p:grpSp>
        <p:nvGrpSpPr>
          <p:cNvPr id="8" name="Group 31"/>
          <p:cNvGrpSpPr>
            <a:grpSpLocks/>
          </p:cNvGrpSpPr>
          <p:nvPr/>
        </p:nvGrpSpPr>
        <p:grpSpPr bwMode="auto">
          <a:xfrm>
            <a:off x="954089" y="4840288"/>
            <a:ext cx="7661275" cy="1295400"/>
            <a:chOff x="585" y="3038"/>
            <a:chExt cx="4826" cy="816"/>
          </a:xfrm>
        </p:grpSpPr>
        <p:sp>
          <p:nvSpPr>
            <p:cNvPr id="53265" name="Rectangle 32"/>
            <p:cNvSpPr>
              <a:spLocks noChangeArrowheads="1"/>
            </p:cNvSpPr>
            <p:nvPr/>
          </p:nvSpPr>
          <p:spPr bwMode="auto">
            <a:xfrm>
              <a:off x="1324" y="3038"/>
              <a:ext cx="1407" cy="816"/>
            </a:xfrm>
            <a:prstGeom prst="rect">
              <a:avLst/>
            </a:prstGeom>
            <a:solidFill>
              <a:srgbClr val="FFFFFF"/>
            </a:solidFill>
            <a:ln w="9525">
              <a:noFill/>
              <a:miter lim="800000"/>
              <a:headEnd/>
              <a:tailEnd/>
            </a:ln>
          </p:spPr>
          <p:txBody>
            <a:bodyPr wrap="none" anchor="ctr"/>
            <a:lstStyle/>
            <a:p>
              <a:endParaRPr lang="zh-CN" altLang="en-US"/>
            </a:p>
          </p:txBody>
        </p:sp>
        <p:sp>
          <p:nvSpPr>
            <p:cNvPr id="53266" name="Rectangle 33"/>
            <p:cNvSpPr>
              <a:spLocks noChangeArrowheads="1"/>
            </p:cNvSpPr>
            <p:nvPr/>
          </p:nvSpPr>
          <p:spPr bwMode="auto">
            <a:xfrm>
              <a:off x="585" y="3058"/>
              <a:ext cx="4826" cy="508"/>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0082"/>
                  </a:solidFill>
                </a:rPr>
                <a:t>8.  </a:t>
              </a:r>
              <a:r>
                <a:rPr lang="zh-CN" altLang="en-US" sz="2600" baseline="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2600" baseline="0" dirty="0">
                  <a:solidFill>
                    <a:srgbClr val="000082"/>
                  </a:solidFill>
                  <a:latin typeface="幼圆" pitchFamily="49" charset="-122"/>
                  <a:ea typeface="幼圆" pitchFamily="49" charset="-122"/>
                </a:rPr>
                <a:t>  大小做升序或者降序</a:t>
              </a:r>
              <a:r>
                <a:rPr lang="zh-CN" altLang="en-US" sz="2600" baseline="0" dirty="0">
                  <a:solidFill>
                    <a:srgbClr val="FF0000"/>
                  </a:solidFill>
                  <a:latin typeface="黑体" pitchFamily="2" charset="-122"/>
                  <a:ea typeface="黑体" pitchFamily="2" charset="-122"/>
                </a:rPr>
                <a:t>排序</a:t>
              </a:r>
              <a:r>
                <a:rPr lang="zh-CN" altLang="en-US" sz="2600" baseline="0" dirty="0">
                  <a:solidFill>
                    <a:srgbClr val="000082"/>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4725"/>
                                        </p:tgtEl>
                                        <p:attrNameLst>
                                          <p:attrName>style.visibility</p:attrName>
                                        </p:attrNameLst>
                                      </p:cBhvr>
                                      <p:to>
                                        <p:strVal val="visible"/>
                                      </p:to>
                                    </p:set>
                                    <p:animEffect transition="in" filter="wipe(left)">
                                      <p:cBhvr>
                                        <p:cTn id="22" dur="500"/>
                                        <p:tgtEl>
                                          <p:spTgt spid="584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84726"/>
                                        </p:tgtEl>
                                        <p:attrNameLst>
                                          <p:attrName>style.visibility</p:attrName>
                                        </p:attrNameLst>
                                      </p:cBhvr>
                                      <p:to>
                                        <p:strVal val="visible"/>
                                      </p:to>
                                    </p:set>
                                    <p:animEffect transition="in" filter="wipe(right)">
                                      <p:cBhvr>
                                        <p:cTn id="27" dur="500"/>
                                        <p:tgtEl>
                                          <p:spTgt spid="584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lide(fromRigh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25" grpId="0" animBg="1"/>
      <p:bldP spid="58472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rot="348209">
            <a:off x="346075" y="201613"/>
            <a:ext cx="1995488" cy="838200"/>
            <a:chOff x="218" y="127"/>
            <a:chExt cx="1257" cy="528"/>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754291">
              <a:off x="366" y="134"/>
              <a:ext cx="1108" cy="42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3800" i="1" baseline="0">
                  <a:ea typeface="黑体" pitchFamily="2" charset="-122"/>
                </a:rPr>
                <a:t>算法</a:t>
              </a:r>
            </a:p>
          </p:txBody>
        </p:sp>
      </p:grpSp>
      <p:sp>
        <p:nvSpPr>
          <p:cNvPr id="599045" name="Text Box 5"/>
          <p:cNvSpPr txBox="1">
            <a:spLocks noChangeArrowheads="1"/>
          </p:cNvSpPr>
          <p:nvPr/>
        </p:nvSpPr>
        <p:spPr bwMode="auto">
          <a:xfrm>
            <a:off x="-339725" y="1055688"/>
            <a:ext cx="6705600" cy="4247317"/>
          </a:xfrm>
          <a:prstGeom prst="rect">
            <a:avLst/>
          </a:prstGeom>
          <a:noFill/>
          <a:ln w="9525">
            <a:noFill/>
            <a:miter lim="800000"/>
            <a:headEnd/>
            <a:tailEnd/>
          </a:ln>
        </p:spPr>
        <p:txBody>
          <a:bodyPr>
            <a:spAutoFit/>
          </a:bodyPr>
          <a:lstStyle/>
          <a:p>
            <a:pPr marL="571500" lvl="2" fontAlgn="base">
              <a:lnSpc>
                <a:spcPct val="75000"/>
              </a:lnSpc>
              <a:spcBef>
                <a:spcPct val="0"/>
              </a:spcBef>
            </a:pPr>
            <a:r>
              <a:rPr lang="en-US" altLang="zh-CN" sz="2400" baseline="0" dirty="0"/>
              <a:t>void </a:t>
            </a:r>
            <a:r>
              <a:rPr lang="en-US" altLang="zh-CN" sz="2400" baseline="0" dirty="0" err="1" smtClean="0"/>
              <a:t>josephu</a:t>
            </a:r>
            <a:r>
              <a:rPr lang="en-US" altLang="zh-CN" sz="2400" baseline="0" dirty="0" smtClean="0"/>
              <a:t>( </a:t>
            </a:r>
            <a:r>
              <a:rPr lang="en-US" altLang="zh-CN" sz="2400" baseline="0" dirty="0" err="1"/>
              <a:t>int</a:t>
            </a:r>
            <a:r>
              <a:rPr lang="en-US" altLang="zh-CN" sz="2400" baseline="0" dirty="0"/>
              <a:t> n, </a:t>
            </a:r>
            <a:r>
              <a:rPr lang="en-US" altLang="zh-CN" sz="2400" baseline="0" dirty="0" err="1"/>
              <a:t>int</a:t>
            </a:r>
            <a:r>
              <a:rPr lang="en-US" altLang="zh-CN" sz="2400" baseline="0" dirty="0"/>
              <a:t> k, </a:t>
            </a:r>
            <a:r>
              <a:rPr lang="en-US" altLang="zh-CN" sz="2400" baseline="0" dirty="0" err="1"/>
              <a:t>int</a:t>
            </a:r>
            <a:r>
              <a:rPr lang="en-US" altLang="zh-CN" sz="2400" baseline="0" dirty="0"/>
              <a:t> m )</a:t>
            </a:r>
          </a:p>
          <a:p>
            <a:pPr marL="571500" lvl="2" fontAlgn="base">
              <a:lnSpc>
                <a:spcPct val="75000"/>
              </a:lnSpc>
              <a:spcBef>
                <a:spcPct val="0"/>
              </a:spcBef>
            </a:pPr>
            <a:r>
              <a:rPr lang="en-US" altLang="zh-CN" sz="2400" baseline="0" dirty="0"/>
              <a:t>{    </a:t>
            </a:r>
            <a:r>
              <a:rPr lang="en-US" altLang="zh-CN" sz="2400" dirty="0" err="1" smtClean="0"/>
              <a:t>Nodeptr</a:t>
            </a:r>
            <a:r>
              <a:rPr lang="en-US" altLang="zh-CN" sz="2400" dirty="0" smtClean="0"/>
              <a:t> </a:t>
            </a:r>
            <a:r>
              <a:rPr lang="en-US" altLang="zh-CN" sz="2400" dirty="0" err="1" smtClean="0"/>
              <a:t>list,</a:t>
            </a:r>
            <a:r>
              <a:rPr lang="en-US" altLang="zh-CN" sz="2400" baseline="0" dirty="0" err="1" smtClean="0"/>
              <a:t>p,r</a:t>
            </a:r>
            <a:r>
              <a:rPr lang="en-US" altLang="zh-CN" sz="2400" baseline="0" dirty="0"/>
              <a:t>;</a:t>
            </a:r>
          </a:p>
          <a:p>
            <a:pPr marL="571500" lvl="2" fontAlgn="base">
              <a:lnSpc>
                <a:spcPct val="75000"/>
              </a:lnSpc>
              <a:spcBef>
                <a:spcPct val="0"/>
              </a:spcBef>
            </a:pPr>
            <a:r>
              <a:rPr lang="en-US" altLang="zh-CN" sz="2400" baseline="0" dirty="0"/>
              <a:t>      </a:t>
            </a:r>
            <a:r>
              <a:rPr lang="en-US" altLang="zh-CN" sz="2400" baseline="0" dirty="0" err="1"/>
              <a:t>int</a:t>
            </a:r>
            <a:r>
              <a:rPr lang="en-US" altLang="zh-CN" sz="2400" baseline="0" dirty="0"/>
              <a:t> </a:t>
            </a:r>
            <a:r>
              <a:rPr lang="en-US" altLang="zh-CN" sz="2400" baseline="0" dirty="0" err="1"/>
              <a:t>i</a:t>
            </a:r>
            <a:r>
              <a:rPr lang="en-US" altLang="zh-CN" sz="2400" baseline="0" dirty="0"/>
              <a:t>;</a:t>
            </a:r>
            <a:endParaRPr lang="en-US" altLang="zh-CN" sz="2000" baseline="0" dirty="0"/>
          </a:p>
          <a:p>
            <a:pPr marL="571500" lvl="2" fontAlgn="base">
              <a:lnSpc>
                <a:spcPct val="75000"/>
              </a:lnSpc>
              <a:spcBef>
                <a:spcPct val="0"/>
              </a:spcBef>
            </a:pPr>
            <a:r>
              <a:rPr lang="en-US" altLang="zh-CN" sz="2000" baseline="0" dirty="0">
                <a:solidFill>
                  <a:srgbClr val="008000"/>
                </a:solidFill>
              </a:rPr>
              <a:t>       </a:t>
            </a:r>
            <a:r>
              <a:rPr lang="en-US" altLang="zh-CN" sz="2400" dirty="0" smtClean="0">
                <a:solidFill>
                  <a:srgbClr val="008000"/>
                </a:solidFill>
              </a:rPr>
              <a:t>list</a:t>
            </a:r>
            <a:r>
              <a:rPr lang="en-US" altLang="zh-CN" sz="2400" baseline="0" dirty="0" smtClean="0">
                <a:solidFill>
                  <a:srgbClr val="008000"/>
                </a:solidFill>
              </a:rPr>
              <a:t>=NULL</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for(</a:t>
            </a:r>
            <a:r>
              <a:rPr lang="en-US" altLang="zh-CN" sz="2400" baseline="0" dirty="0" err="1" smtClean="0">
                <a:solidFill>
                  <a:srgbClr val="008000"/>
                </a:solidFill>
              </a:rPr>
              <a:t>i</a:t>
            </a:r>
            <a:r>
              <a:rPr lang="en-US" altLang="zh-CN" sz="2400" baseline="0" dirty="0" smtClean="0">
                <a:solidFill>
                  <a:srgbClr val="008000"/>
                </a:solidFill>
              </a:rPr>
              <a:t>=0;i&lt;</a:t>
            </a:r>
            <a:r>
              <a:rPr lang="en-US" altLang="zh-CN" sz="2400" baseline="0" dirty="0" err="1" smtClean="0">
                <a:solidFill>
                  <a:srgbClr val="008000"/>
                </a:solidFill>
              </a:rPr>
              <a:t>n;i</a:t>
            </a:r>
            <a:r>
              <a:rPr lang="en-US" altLang="zh-CN" sz="2400" baseline="0" dirty="0">
                <a:solidFill>
                  <a:srgbClr val="008000"/>
                </a:solidFill>
              </a:rPr>
              <a:t>++) { </a:t>
            </a: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r=(</a:t>
            </a:r>
            <a:r>
              <a:rPr lang="en-US" altLang="zh-CN" sz="2400" dirty="0" err="1" smtClean="0">
                <a:solidFill>
                  <a:srgbClr val="008000"/>
                </a:solidFill>
              </a:rPr>
              <a:t>Nodeptr</a:t>
            </a:r>
            <a:r>
              <a:rPr lang="en-US" altLang="zh-CN" sz="2400" baseline="0" dirty="0" smtClean="0">
                <a:solidFill>
                  <a:srgbClr val="008000"/>
                </a:solidFill>
              </a:rPr>
              <a:t>)</a:t>
            </a:r>
            <a:r>
              <a:rPr lang="en-US" altLang="zh-CN" sz="2400" baseline="0" dirty="0" err="1" smtClean="0">
                <a:solidFill>
                  <a:srgbClr val="008000"/>
                </a:solidFill>
              </a:rPr>
              <a:t>malloc</a:t>
            </a:r>
            <a:r>
              <a:rPr lang="en-US" altLang="zh-CN" sz="2400" baseline="0" dirty="0" smtClean="0">
                <a:solidFill>
                  <a:srgbClr val="008000"/>
                </a:solidFill>
              </a:rPr>
              <a:t>(</a:t>
            </a:r>
            <a:r>
              <a:rPr lang="en-US" altLang="zh-CN" sz="2400" baseline="0" dirty="0" err="1" smtClean="0">
                <a:solidFill>
                  <a:srgbClr val="008000"/>
                </a:solidFill>
              </a:rPr>
              <a:t>sizeof</a:t>
            </a:r>
            <a:r>
              <a:rPr lang="en-US" altLang="zh-CN" sz="2400" baseline="0" dirty="0" smtClean="0">
                <a:solidFill>
                  <a:srgbClr val="008000"/>
                </a:solidFill>
              </a:rPr>
              <a:t>(Node</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r-&gt;</a:t>
            </a:r>
            <a:r>
              <a:rPr lang="en-US" altLang="zh-CN" sz="2400" baseline="0" dirty="0">
                <a:solidFill>
                  <a:srgbClr val="008000"/>
                </a:solidFill>
              </a:rPr>
              <a:t>data=</a:t>
            </a:r>
            <a:r>
              <a:rPr lang="en-US" altLang="zh-CN" sz="2400" baseline="0" dirty="0" err="1">
                <a:solidFill>
                  <a:srgbClr val="008000"/>
                </a:solidFill>
              </a:rPr>
              <a:t>i</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if(list==</a:t>
            </a:r>
            <a:r>
              <a:rPr lang="en-US" altLang="zh-CN" sz="2400" baseline="0" dirty="0">
                <a:solidFill>
                  <a:srgbClr val="008000"/>
                </a:solidFill>
              </a:rPr>
              <a:t>NULL) </a:t>
            </a:r>
          </a:p>
          <a:p>
            <a:pPr marL="571500" lvl="2" fontAlgn="base">
              <a:lnSpc>
                <a:spcPct val="75000"/>
              </a:lnSpc>
              <a:spcBef>
                <a:spcPct val="0"/>
              </a:spcBef>
            </a:pPr>
            <a:r>
              <a:rPr lang="en-US" altLang="zh-CN" sz="2400" baseline="0" dirty="0">
                <a:solidFill>
                  <a:srgbClr val="008000"/>
                </a:solidFill>
              </a:rPr>
              <a:t>               </a:t>
            </a:r>
            <a:r>
              <a:rPr lang="en-US" altLang="zh-CN" sz="2400" dirty="0" smtClean="0">
                <a:solidFill>
                  <a:srgbClr val="008000"/>
                </a:solidFill>
              </a:rPr>
              <a:t>list</a:t>
            </a:r>
            <a:r>
              <a:rPr lang="en-US" altLang="zh-CN" sz="2400" baseline="0" dirty="0" smtClean="0">
                <a:solidFill>
                  <a:srgbClr val="008000"/>
                </a:solidFill>
              </a:rPr>
              <a:t>=p=r;</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else {</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p-&gt;link=r;</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     p=p-&gt;link;</a:t>
            </a:r>
          </a:p>
          <a:p>
            <a:pPr marL="571500" lvl="2" fontAlgn="base">
              <a:lnSpc>
                <a:spcPct val="75000"/>
              </a:lnSpc>
              <a:spcBef>
                <a:spcPct val="0"/>
              </a:spcBef>
            </a:pPr>
            <a:r>
              <a:rPr lang="en-US" altLang="zh-CN" sz="2400" dirty="0" smtClean="0">
                <a:solidFill>
                  <a:srgbClr val="008000"/>
                </a:solidFill>
              </a:rPr>
              <a:t>          }</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r>
              <a:rPr lang="en-US" altLang="zh-CN" sz="2400" baseline="0" dirty="0" smtClean="0">
                <a:solidFill>
                  <a:srgbClr val="008000"/>
                </a:solidFill>
              </a:rPr>
              <a:t>}</a:t>
            </a:r>
          </a:p>
          <a:p>
            <a:pPr marL="571500" lvl="2" fontAlgn="base">
              <a:lnSpc>
                <a:spcPct val="75000"/>
              </a:lnSpc>
              <a:spcBef>
                <a:spcPct val="0"/>
              </a:spcBef>
            </a:pPr>
            <a:r>
              <a:rPr lang="en-US" altLang="zh-CN" sz="2400" baseline="0" dirty="0" smtClean="0">
                <a:solidFill>
                  <a:schemeClr val="bg1"/>
                </a:solidFill>
              </a:rPr>
              <a:t>    </a:t>
            </a:r>
            <a:endParaRPr lang="zh-CN" altLang="en-US" sz="2400" baseline="0" dirty="0">
              <a:solidFill>
                <a:schemeClr val="bg1"/>
              </a:solidFill>
            </a:endParaRPr>
          </a:p>
        </p:txBody>
      </p:sp>
      <p:sp>
        <p:nvSpPr>
          <p:cNvPr id="599046" name="Rectangle 6"/>
          <p:cNvSpPr>
            <a:spLocks noChangeArrowheads="1"/>
          </p:cNvSpPr>
          <p:nvPr/>
        </p:nvSpPr>
        <p:spPr bwMode="auto">
          <a:xfrm>
            <a:off x="-252536" y="4797152"/>
            <a:ext cx="5943600" cy="800219"/>
          </a:xfrm>
          <a:prstGeom prst="rect">
            <a:avLst/>
          </a:prstGeom>
          <a:noFill/>
          <a:ln w="9525">
            <a:noFill/>
            <a:miter lim="800000"/>
            <a:headEnd/>
            <a:tailEnd/>
          </a:ln>
        </p:spPr>
        <p:txBody>
          <a:bodyPr>
            <a:spAutoFit/>
          </a:bodyPr>
          <a:lstStyle/>
          <a:p>
            <a:pPr lvl="2" fontAlgn="base"/>
            <a:r>
              <a:rPr lang="en-US" altLang="zh-CN" sz="2400" baseline="0" dirty="0">
                <a:solidFill>
                  <a:srgbClr val="FF3300"/>
                </a:solidFill>
              </a:rPr>
              <a:t>p</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smtClean="0">
                <a:solidFill>
                  <a:srgbClr val="FF3300"/>
                </a:solidFill>
              </a:rPr>
              <a:t>link=head;     </a:t>
            </a:r>
            <a:r>
              <a:rPr lang="en-US" altLang="zh-CN" sz="2200" baseline="0" dirty="0">
                <a:solidFill>
                  <a:srgbClr val="FF3300"/>
                </a:solidFill>
              </a:rPr>
              <a:t>/* </a:t>
            </a:r>
            <a:r>
              <a:rPr lang="zh-CN" altLang="en-US" sz="2000" baseline="0" dirty="0">
                <a:solidFill>
                  <a:srgbClr val="FF3300"/>
                </a:solidFill>
                <a:ea typeface="幼圆" pitchFamily="49" charset="-122"/>
              </a:rPr>
              <a:t>建立循环链表</a:t>
            </a:r>
            <a:r>
              <a:rPr lang="zh-CN" altLang="en-US" sz="2000" baseline="0" dirty="0">
                <a:solidFill>
                  <a:srgbClr val="FF3300"/>
                </a:solidFill>
              </a:rPr>
              <a:t> </a:t>
            </a:r>
            <a:r>
              <a:rPr lang="zh-CN" altLang="en-US" sz="2200" baseline="0" dirty="0" smtClean="0">
                <a:solidFill>
                  <a:srgbClr val="FF3300"/>
                </a:solidFill>
              </a:rPr>
              <a:t>*/</a:t>
            </a:r>
            <a:endParaRPr lang="en-US" altLang="zh-CN" sz="2200" baseline="0" dirty="0" smtClean="0">
              <a:solidFill>
                <a:srgbClr val="FF3300"/>
              </a:solidFill>
            </a:endParaRPr>
          </a:p>
          <a:p>
            <a:pPr lvl="2" fontAlgn="base"/>
            <a:r>
              <a:rPr lang="en-US" altLang="zh-CN" sz="2200" dirty="0" smtClean="0">
                <a:solidFill>
                  <a:srgbClr val="FF3300"/>
                </a:solidFill>
              </a:rPr>
              <a:t>r</a:t>
            </a:r>
            <a:r>
              <a:rPr lang="en-US" altLang="zh-CN" sz="2200" dirty="0" smtClean="0">
                <a:solidFill>
                  <a:srgbClr val="FF3300"/>
                </a:solidFill>
              </a:rPr>
              <a:t> = p;</a:t>
            </a:r>
            <a:endParaRPr lang="zh-CN" altLang="en-US" sz="2200" baseline="0" dirty="0">
              <a:solidFill>
                <a:srgbClr val="FF3300"/>
              </a:solidFill>
            </a:endParaRPr>
          </a:p>
        </p:txBody>
      </p:sp>
      <p:sp>
        <p:nvSpPr>
          <p:cNvPr id="599047" name="Rectangle 7"/>
          <p:cNvSpPr>
            <a:spLocks noChangeArrowheads="1"/>
          </p:cNvSpPr>
          <p:nvPr/>
        </p:nvSpPr>
        <p:spPr bwMode="auto">
          <a:xfrm>
            <a:off x="-252536" y="5517232"/>
            <a:ext cx="55626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2" fontAlgn="base">
              <a:lnSpc>
                <a:spcPct val="75000"/>
              </a:lnSpc>
              <a:spcBef>
                <a:spcPct val="0"/>
              </a:spcBef>
              <a:defRPr/>
            </a:pPr>
            <a:r>
              <a:rPr lang="en-US" altLang="zh-CN" sz="2400" baseline="0" dirty="0" smtClean="0">
                <a:solidFill>
                  <a:srgbClr val="0033CC"/>
                </a:solidFill>
              </a:rPr>
              <a:t>for(p=</a:t>
            </a:r>
            <a:r>
              <a:rPr lang="en-US" altLang="zh-CN" sz="2400" baseline="0" dirty="0" err="1" smtClean="0">
                <a:solidFill>
                  <a:srgbClr val="0033CC"/>
                </a:solidFill>
              </a:rPr>
              <a:t>list,i</a:t>
            </a:r>
            <a:r>
              <a:rPr lang="en-US" altLang="zh-CN" sz="2400" baseline="0" dirty="0" smtClean="0">
                <a:solidFill>
                  <a:srgbClr val="0033CC"/>
                </a:solidFill>
              </a:rPr>
              <a:t>=0;i&lt;k-1;i++,r=</a:t>
            </a:r>
            <a:r>
              <a:rPr lang="en-US" altLang="zh-CN" sz="2400" baseline="0" dirty="0" err="1" smtClean="0">
                <a:solidFill>
                  <a:srgbClr val="0033CC"/>
                </a:solidFill>
              </a:rPr>
              <a:t>p,p</a:t>
            </a:r>
            <a:r>
              <a:rPr lang="en-US" altLang="zh-CN" sz="2400" baseline="0" dirty="0" smtClean="0">
                <a:solidFill>
                  <a:srgbClr val="0033CC"/>
                </a:solidFill>
              </a:rPr>
              <a:t>=p-&gt;link)</a:t>
            </a:r>
            <a:endParaRPr lang="en-US" altLang="zh-CN" sz="2400" baseline="0" dirty="0">
              <a:solidFill>
                <a:srgbClr val="0033CC"/>
              </a:solidFill>
            </a:endParaRPr>
          </a:p>
          <a:p>
            <a:pPr lvl="2" fontAlgn="base">
              <a:lnSpc>
                <a:spcPct val="75000"/>
              </a:lnSpc>
              <a:spcBef>
                <a:spcPct val="0"/>
              </a:spcBef>
              <a:defRPr/>
            </a:pPr>
            <a:r>
              <a:rPr lang="en-US" altLang="zh-CN" sz="2400" baseline="0" dirty="0" smtClean="0"/>
              <a:t>       ;  </a:t>
            </a:r>
            <a:endParaRPr lang="en-US" altLang="zh-CN" sz="2400" baseline="0" dirty="0"/>
          </a:p>
          <a:p>
            <a:pPr lvl="2" fontAlgn="base">
              <a:lnSpc>
                <a:spcPct val="75000"/>
              </a:lnSpc>
              <a:spcBef>
                <a:spcPct val="0"/>
              </a:spcBef>
              <a:defRPr/>
            </a:pPr>
            <a:r>
              <a:rPr lang="en-US" altLang="zh-CN" sz="2200" baseline="0" dirty="0" smtClean="0">
                <a:solidFill>
                  <a:srgbClr val="0033CC"/>
                </a:solidFill>
              </a:rPr>
              <a:t>               /* </a:t>
            </a:r>
            <a:r>
              <a:rPr lang="zh-CN" altLang="en-US" sz="2000" baseline="0" dirty="0">
                <a:solidFill>
                  <a:srgbClr val="0033CC"/>
                </a:solidFill>
                <a:ea typeface="幼圆" pitchFamily="49" charset="-122"/>
              </a:rPr>
              <a:t>找到第一个点</a:t>
            </a:r>
            <a:r>
              <a:rPr lang="zh-CN" altLang="en-US" sz="2200" baseline="0" dirty="0">
                <a:solidFill>
                  <a:srgbClr val="0033CC"/>
                </a:solidFill>
              </a:rPr>
              <a:t> */</a:t>
            </a:r>
            <a:r>
              <a:rPr lang="zh-CN" altLang="en-US" sz="2400" baseline="0" dirty="0">
                <a:solidFill>
                  <a:srgbClr val="0033CC"/>
                </a:solidFill>
              </a:rPr>
              <a:t> </a:t>
            </a:r>
          </a:p>
        </p:txBody>
      </p:sp>
      <p:sp>
        <p:nvSpPr>
          <p:cNvPr id="599048" name="Line 8"/>
          <p:cNvSpPr>
            <a:spLocks noChangeShapeType="1"/>
          </p:cNvSpPr>
          <p:nvPr/>
        </p:nvSpPr>
        <p:spPr bwMode="auto">
          <a:xfrm>
            <a:off x="5334000" y="144463"/>
            <a:ext cx="0" cy="6553200"/>
          </a:xfrm>
          <a:prstGeom prst="line">
            <a:avLst/>
          </a:prstGeom>
          <a:noFill/>
          <a:ln w="31750">
            <a:solidFill>
              <a:srgbClr val="00FFFF"/>
            </a:solidFill>
            <a:prstDash val="dash"/>
            <a:round/>
            <a:headEnd/>
            <a:tailEnd/>
          </a:ln>
        </p:spPr>
        <p:txBody>
          <a:bodyPr wrap="none" anchor="ctr"/>
          <a:lstStyle/>
          <a:p>
            <a:endParaRPr lang="zh-CN" altLang="en-US"/>
          </a:p>
        </p:txBody>
      </p:sp>
      <p:grpSp>
        <p:nvGrpSpPr>
          <p:cNvPr id="4" name="Group 9"/>
          <p:cNvGrpSpPr>
            <a:grpSpLocks/>
          </p:cNvGrpSpPr>
          <p:nvPr/>
        </p:nvGrpSpPr>
        <p:grpSpPr bwMode="auto">
          <a:xfrm>
            <a:off x="4267200" y="1416050"/>
            <a:ext cx="5562600" cy="4908550"/>
            <a:chOff x="2688" y="892"/>
            <a:chExt cx="3504" cy="3092"/>
          </a:xfrm>
        </p:grpSpPr>
        <p:sp>
          <p:nvSpPr>
            <p:cNvPr id="45076" name="Text Box 10"/>
            <p:cNvSpPr txBox="1">
              <a:spLocks noChangeArrowheads="1"/>
            </p:cNvSpPr>
            <p:nvPr/>
          </p:nvSpPr>
          <p:spPr bwMode="auto">
            <a:xfrm>
              <a:off x="2688" y="892"/>
              <a:ext cx="3504" cy="2516"/>
            </a:xfrm>
            <a:prstGeom prst="rect">
              <a:avLst/>
            </a:prstGeom>
            <a:noFill/>
            <a:ln w="9525">
              <a:noFill/>
              <a:miter lim="800000"/>
              <a:headEnd/>
              <a:tailEnd/>
            </a:ln>
          </p:spPr>
          <p:txBody>
            <a:bodyPr>
              <a:spAutoFit/>
            </a:bodyPr>
            <a:lstStyle/>
            <a:p>
              <a:pPr marL="1047750" lvl="2" indent="-133350" fontAlgn="base">
                <a:lnSpc>
                  <a:spcPct val="80000"/>
                </a:lnSpc>
                <a:spcBef>
                  <a:spcPct val="0"/>
                </a:spcBef>
              </a:pPr>
              <a:r>
                <a:rPr lang="zh-CN" altLang="en-US" sz="2400" b="0" baseline="0" dirty="0">
                  <a:solidFill>
                    <a:schemeClr val="accent2"/>
                  </a:solidFill>
                  <a:latin typeface="宋体" charset="-122"/>
                  <a:ea typeface="宋体" charset="-122"/>
                </a:rPr>
                <a:t>  </a:t>
              </a:r>
              <a:r>
                <a:rPr lang="en-US" altLang="zh-CN" sz="2400" baseline="0" dirty="0">
                  <a:solidFill>
                    <a:schemeClr val="accent2"/>
                  </a:solidFill>
                </a:rPr>
                <a:t>while(p-&gt;link!=p){</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smtClean="0">
                  <a:solidFill>
                    <a:schemeClr val="accent2"/>
                  </a:solidFill>
                </a:rPr>
                <a:t>for(</a:t>
              </a:r>
              <a:r>
                <a:rPr lang="en-US" altLang="zh-CN" sz="2400" baseline="0" dirty="0" err="1" smtClean="0">
                  <a:solidFill>
                    <a:schemeClr val="accent2"/>
                  </a:solidFill>
                </a:rPr>
                <a:t>i</a:t>
              </a:r>
              <a:r>
                <a:rPr lang="en-US" altLang="zh-CN" sz="2400" baseline="0" dirty="0" smtClean="0">
                  <a:solidFill>
                    <a:schemeClr val="accent2"/>
                  </a:solidFill>
                </a:rPr>
                <a:t>=0;i&lt;m-1;i</a:t>
              </a:r>
              <a:r>
                <a:rPr lang="en-US" altLang="zh-CN" sz="2400" baseline="0" dirty="0">
                  <a:solidFill>
                    <a:schemeClr val="accent2"/>
                  </a:solidFill>
                </a:rPr>
                <a:t>++){</a:t>
              </a:r>
            </a:p>
            <a:p>
              <a:pPr marL="1047750" lvl="2" indent="-133350" fontAlgn="base">
                <a:lnSpc>
                  <a:spcPct val="80000"/>
                </a:lnSpc>
                <a:spcBef>
                  <a:spcPct val="0"/>
                </a:spcBef>
              </a:pPr>
              <a:r>
                <a:rPr lang="en-US" altLang="zh-CN" sz="2400" baseline="0" dirty="0">
                  <a:solidFill>
                    <a:schemeClr val="accent2"/>
                  </a:solidFill>
                </a:rPr>
                <a:t>               r=p;</a:t>
              </a:r>
            </a:p>
            <a:p>
              <a:pPr marL="1047750" lvl="2" indent="-133350" fontAlgn="base">
                <a:lnSpc>
                  <a:spcPct val="80000"/>
                </a:lnSpc>
                <a:spcBef>
                  <a:spcPct val="0"/>
                </a:spcBef>
              </a:pPr>
              <a:r>
                <a:rPr lang="en-US" altLang="zh-CN" sz="2400" baseline="0" dirty="0">
                  <a:solidFill>
                    <a:schemeClr val="accent2"/>
                  </a:solidFill>
                </a:rPr>
                <a:t>               p=p-&gt;link;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r-&gt;link=p-&gt;link;</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(“%3d”,p-&gt;data);</a:t>
              </a:r>
            </a:p>
            <a:p>
              <a:pPr marL="1047750" lvl="2" indent="-133350" fontAlgn="base">
                <a:lnSpc>
                  <a:spcPct val="80000"/>
                </a:lnSpc>
                <a:spcBef>
                  <a:spcPct val="0"/>
                </a:spcBef>
              </a:pPr>
              <a:r>
                <a:rPr lang="en-US" altLang="zh-CN" sz="2400" baseline="0" dirty="0">
                  <a:solidFill>
                    <a:schemeClr val="accent2"/>
                  </a:solidFill>
                </a:rPr>
                <a:t>          free(p);</a:t>
              </a:r>
            </a:p>
            <a:p>
              <a:pPr marL="1047750" lvl="2" indent="-133350" fontAlgn="base">
                <a:lnSpc>
                  <a:spcPct val="80000"/>
                </a:lnSpc>
                <a:spcBef>
                  <a:spcPct val="0"/>
                </a:spcBef>
              </a:pPr>
              <a:r>
                <a:rPr lang="en-US" altLang="zh-CN" sz="2400" baseline="0" dirty="0">
                  <a:solidFill>
                    <a:schemeClr val="accent2"/>
                  </a:solidFill>
                </a:rPr>
                <a:t>          p=r-&gt;link;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 p-&gt;data);</a:t>
              </a:r>
            </a:p>
            <a:p>
              <a:pPr fontAlgn="base">
                <a:lnSpc>
                  <a:spcPct val="80000"/>
                </a:lnSpc>
                <a:spcBef>
                  <a:spcPct val="0"/>
                </a:spcBef>
              </a:pPr>
              <a:r>
                <a:rPr lang="en-US" altLang="zh-CN" sz="2400" baseline="0" dirty="0">
                  <a:solidFill>
                    <a:schemeClr val="accent2"/>
                  </a:solidFill>
                </a:rPr>
                <a:t>              }</a:t>
              </a:r>
              <a:endParaRPr lang="en-US" altLang="zh-CN" sz="2000" b="0" baseline="0" dirty="0">
                <a:solidFill>
                  <a:schemeClr val="accent2"/>
                </a:solidFill>
              </a:endParaRPr>
            </a:p>
            <a:p>
              <a:pPr eaLnBrk="1" fontAlgn="base" hangingPunct="1">
                <a:lnSpc>
                  <a:spcPct val="80000"/>
                </a:lnSpc>
              </a:pPr>
              <a:endParaRPr kumimoji="1" lang="zh-CN" altLang="en-US" sz="2000" b="0" baseline="0" dirty="0">
                <a:solidFill>
                  <a:schemeClr val="accent2"/>
                </a:solidFill>
                <a:ea typeface="宋体" charset="-122"/>
              </a:endParaRPr>
            </a:p>
          </p:txBody>
        </p:sp>
        <p:grpSp>
          <p:nvGrpSpPr>
            <p:cNvPr id="5" name="Group 11"/>
            <p:cNvGrpSpPr>
              <a:grpSpLocks/>
            </p:cNvGrpSpPr>
            <p:nvPr/>
          </p:nvGrpSpPr>
          <p:grpSpPr bwMode="auto">
            <a:xfrm>
              <a:off x="3552" y="3552"/>
              <a:ext cx="2084" cy="432"/>
              <a:chOff x="3600" y="3600"/>
              <a:chExt cx="2084" cy="432"/>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00"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376"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31"/>
              </a:xfrm>
              <a:prstGeom prst="rect">
                <a:avLst/>
              </a:prstGeom>
              <a:noFill/>
              <a:ln w="9525">
                <a:noFill/>
                <a:miter lim="800000"/>
                <a:headEnd/>
                <a:tailEnd/>
              </a:ln>
            </p:spPr>
            <p:txBody>
              <a:bodyPr>
                <a:spAutoFit/>
              </a:bodyPr>
              <a:lstStyle/>
              <a:p>
                <a:r>
                  <a:rPr lang="en-US" altLang="zh-CN" sz="1800" b="0" baseline="0">
                    <a:solidFill>
                      <a:srgbClr val="FF3300"/>
                    </a:solidFill>
                    <a:ea typeface="宋体" charset="-122"/>
                  </a:rPr>
                  <a:t>p</a:t>
                </a:r>
              </a:p>
            </p:txBody>
          </p:sp>
          <p:sp>
            <p:nvSpPr>
              <p:cNvPr id="45088" name="Text Box 28"/>
              <p:cNvSpPr txBox="1">
                <a:spLocks noChangeArrowheads="1"/>
              </p:cNvSpPr>
              <p:nvPr/>
            </p:nvSpPr>
            <p:spPr bwMode="auto">
              <a:xfrm>
                <a:off x="4080" y="3744"/>
                <a:ext cx="180" cy="288"/>
              </a:xfrm>
              <a:prstGeom prst="rect">
                <a:avLst/>
              </a:prstGeom>
              <a:noFill/>
              <a:ln w="9525">
                <a:noFill/>
                <a:miter lim="800000"/>
                <a:headEnd/>
                <a:tailEnd/>
              </a:ln>
            </p:spPr>
            <p:txBody>
              <a:bodyPr wrap="none">
                <a:spAutoFit/>
              </a:bodyPr>
              <a:lstStyle/>
              <a:p>
                <a:pPr algn="ctr"/>
                <a:r>
                  <a:rPr lang="en-US" altLang="zh-CN" sz="2400" b="0" baseline="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76200" y="5516563"/>
            <a:ext cx="895350" cy="576262"/>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3275856" y="5805264"/>
            <a:ext cx="2206625" cy="466725"/>
            <a:chOff x="1944" y="3485"/>
            <a:chExt cx="1390" cy="294"/>
          </a:xfrm>
        </p:grpSpPr>
        <p:sp>
          <p:nvSpPr>
            <p:cNvPr id="45071" name="AutoShape 35"/>
            <p:cNvSpPr>
              <a:spLocks noChangeArrowheads="1"/>
            </p:cNvSpPr>
            <p:nvPr/>
          </p:nvSpPr>
          <p:spPr bwMode="auto">
            <a:xfrm>
              <a:off x="1944" y="3485"/>
              <a:ext cx="1344" cy="263"/>
            </a:xfrm>
            <a:prstGeom prst="wedgeRectCallout">
              <a:avLst>
                <a:gd name="adj1" fmla="val -101565"/>
                <a:gd name="adj2" fmla="val -22245"/>
              </a:avLst>
            </a:prstGeom>
            <a:noFill/>
            <a:ln w="50800" cap="sq">
              <a:solidFill>
                <a:srgbClr val="2EB9B6"/>
              </a:solidFill>
              <a:miter lim="800000"/>
              <a:headEnd/>
              <a:tailEnd/>
            </a:ln>
          </p:spPr>
          <p:txBody>
            <a:bodyPr anchor="ctr"/>
            <a:lstStyle/>
            <a:p>
              <a:pPr algn="ctr"/>
              <a:endParaRPr lang="zh-CN" altLang="en-US" sz="2600" b="0"/>
            </a:p>
          </p:txBody>
        </p:sp>
        <p:sp>
          <p:nvSpPr>
            <p:cNvPr id="45072" name="Text Box 36"/>
            <p:cNvSpPr txBox="1">
              <a:spLocks noChangeArrowheads="1"/>
            </p:cNvSpPr>
            <p:nvPr/>
          </p:nvSpPr>
          <p:spPr bwMode="auto">
            <a:xfrm>
              <a:off x="1990" y="3500"/>
              <a:ext cx="1344" cy="279"/>
            </a:xfrm>
            <a:prstGeom prst="rect">
              <a:avLst/>
            </a:prstGeom>
            <a:noFill/>
            <a:ln w="12700" cap="sq">
              <a:noFill/>
              <a:miter lim="800000"/>
              <a:headEnd/>
              <a:tailEnd/>
            </a:ln>
          </p:spPr>
          <p:txBody>
            <a:bodyPr>
              <a:spAutoFit/>
            </a:bodyPr>
            <a:lstStyle/>
            <a:p>
              <a:r>
                <a:rPr lang="zh-CN" altLang="en-US" sz="2300" baseline="0">
                  <a:solidFill>
                    <a:schemeClr val="accent2"/>
                  </a:solidFill>
                  <a:ea typeface="黑体" pitchFamily="2" charset="-122"/>
                </a:rPr>
                <a:t>当 </a:t>
              </a:r>
              <a:r>
                <a:rPr lang="en-US" altLang="zh-CN" sz="2300" baseline="0">
                  <a:solidFill>
                    <a:schemeClr val="accent2"/>
                  </a:solidFill>
                  <a:ea typeface="黑体" pitchFamily="2" charset="-122"/>
                </a:rPr>
                <a:t>k</a:t>
              </a:r>
              <a:r>
                <a:rPr lang="en-US" altLang="zh-CN" sz="2300" baseline="0">
                  <a:solidFill>
                    <a:schemeClr val="accent2"/>
                  </a:solidFill>
                  <a:ea typeface="黑体" pitchFamily="2" charset="-122"/>
                  <a:sym typeface="Symbol" pitchFamily="18" charset="2"/>
                </a:rPr>
                <a:t>1,m=1</a:t>
              </a:r>
              <a:r>
                <a:rPr lang="zh-CN" altLang="en-US" sz="2300" baseline="0">
                  <a:solidFill>
                    <a:schemeClr val="accent2"/>
                  </a:solidFill>
                  <a:ea typeface="黑体" pitchFamily="2" charset="-122"/>
                  <a:sym typeface="Symbol" pitchFamily="18" charset="2"/>
                </a:rPr>
                <a:t>时</a:t>
              </a:r>
              <a:endParaRPr lang="zh-CN" altLang="en-US" sz="2300" baseline="0">
                <a:solidFill>
                  <a:schemeClr val="accent2"/>
                </a:solidFill>
                <a:ea typeface="黑体" pitchFamily="2" charset="-122"/>
              </a:endParaRPr>
            </a:p>
          </p:txBody>
        </p:sp>
      </p:grpSp>
      <p:grpSp>
        <p:nvGrpSpPr>
          <p:cNvPr id="11" name="Group 37"/>
          <p:cNvGrpSpPr>
            <a:grpSpLocks/>
          </p:cNvGrpSpPr>
          <p:nvPr/>
        </p:nvGrpSpPr>
        <p:grpSpPr bwMode="auto">
          <a:xfrm>
            <a:off x="5576888" y="457200"/>
            <a:ext cx="3459162" cy="533400"/>
            <a:chOff x="3513" y="288"/>
            <a:chExt cx="2179" cy="33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2600" b="0"/>
            </a:p>
          </p:txBody>
        </p:sp>
        <p:sp>
          <p:nvSpPr>
            <p:cNvPr id="45070" name="Rectangle 39"/>
            <p:cNvSpPr>
              <a:spLocks noChangeArrowheads="1"/>
            </p:cNvSpPr>
            <p:nvPr/>
          </p:nvSpPr>
          <p:spPr bwMode="auto">
            <a:xfrm>
              <a:off x="3551" y="315"/>
              <a:ext cx="2141" cy="279"/>
            </a:xfrm>
            <a:prstGeom prst="rect">
              <a:avLst/>
            </a:prstGeom>
            <a:noFill/>
            <a:ln w="12700" cap="sq">
              <a:noFill/>
              <a:miter lim="800000"/>
              <a:headEnd/>
              <a:tailEnd/>
            </a:ln>
          </p:spPr>
          <p:txBody>
            <a:bodyPr>
              <a:spAutoFit/>
            </a:bodyPr>
            <a:lstStyle/>
            <a:p>
              <a:r>
                <a:rPr lang="zh-CN" altLang="en-US" sz="2300" baseline="0">
                  <a:solidFill>
                    <a:srgbClr val="000096"/>
                  </a:solidFill>
                  <a:ea typeface="黑体" pitchFamily="2" charset="-122"/>
                </a:rPr>
                <a:t>反复寻找并删除结点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99047"/>
                                        </p:tgtEl>
                                        <p:attrNameLst>
                                          <p:attrName>style.visibility</p:attrName>
                                        </p:attrNameLst>
                                      </p:cBhvr>
                                      <p:to>
                                        <p:strVal val="visible"/>
                                      </p:to>
                                    </p:set>
                                    <p:animEffect transition="in" filter="wipe(up)">
                                      <p:cBhvr>
                                        <p:cTn id="18" dur="500"/>
                                        <p:tgtEl>
                                          <p:spTgt spid="5990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99048"/>
                                        </p:tgtEl>
                                        <p:attrNameLst>
                                          <p:attrName>style.visibility</p:attrName>
                                        </p:attrNameLst>
                                      </p:cBhvr>
                                      <p:to>
                                        <p:strVal val="visible"/>
                                      </p:to>
                                    </p:set>
                                    <p:animEffect transition="in" filter="barn(outHorizontal)">
                                      <p:cBhvr>
                                        <p:cTn id="23" dur="500"/>
                                        <p:tgtEl>
                                          <p:spTgt spid="5990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utoUpdateAnimBg="0"/>
      <p:bldP spid="599046" grpId="0" autoUpdateAnimBg="0"/>
      <p:bldP spid="599047" grpId="0" autoUpdateAnimBg="0"/>
      <p:bldP spid="59904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3400" y="914400"/>
            <a:ext cx="8077200" cy="4649788"/>
            <a:chOff x="336" y="672"/>
            <a:chExt cx="5088" cy="2929"/>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2641"/>
            </a:xfrm>
            <a:prstGeom prst="rect">
              <a:avLst/>
            </a:prstGeom>
            <a:noFill/>
            <a:ln w="9525">
              <a:noFill/>
              <a:miter lim="800000"/>
              <a:headEnd/>
              <a:tailEnd/>
            </a:ln>
          </p:spPr>
          <p:txBody>
            <a:bodyPr>
              <a:spAutoFit/>
            </a:bodyPr>
            <a:lstStyle/>
            <a:p>
              <a:pPr>
                <a:lnSpc>
                  <a:spcPct val="90000"/>
                </a:lnSpc>
                <a:spcBef>
                  <a:spcPct val="0"/>
                </a:spcBef>
              </a:pPr>
              <a:endParaRPr lang="zh-CN" altLang="en-US" sz="2600" baseline="0" dirty="0">
                <a:solidFill>
                  <a:srgbClr val="000096"/>
                </a:solidFill>
              </a:endParaRPr>
            </a:p>
            <a:p>
              <a:pPr>
                <a:lnSpc>
                  <a:spcPct val="90000"/>
                </a:lnSpc>
                <a:spcBef>
                  <a:spcPct val="0"/>
                </a:spcBef>
              </a:pPr>
              <a:r>
                <a:rPr lang="zh-CN" altLang="en-US" sz="2600" baseline="0" dirty="0">
                  <a:solidFill>
                    <a:srgbClr val="000096"/>
                  </a:solidFill>
                </a:rPr>
                <a:t>       </a:t>
              </a:r>
              <a:r>
                <a:rPr lang="zh-CN" altLang="en-US" sz="2700" baseline="0" dirty="0">
                  <a:solidFill>
                    <a:srgbClr val="000096"/>
                  </a:solidFill>
                </a:rPr>
                <a:t>#</a:t>
              </a:r>
              <a:r>
                <a:rPr lang="en-US" altLang="zh-CN" sz="2700" baseline="0" dirty="0">
                  <a:solidFill>
                    <a:srgbClr val="000096"/>
                  </a:solidFill>
                </a:rPr>
                <a:t>include   </a:t>
              </a:r>
              <a:r>
                <a:rPr lang="en-US" altLang="zh-CN" sz="2700" baseline="0" dirty="0" smtClean="0">
                  <a:solidFill>
                    <a:srgbClr val="000096"/>
                  </a:solidFill>
                </a:rPr>
                <a:t>&lt;</a:t>
              </a:r>
              <a:r>
                <a:rPr lang="en-US" altLang="zh-CN" sz="2700" dirty="0" err="1" smtClean="0">
                  <a:solidFill>
                    <a:srgbClr val="000096"/>
                  </a:solidFill>
                </a:rPr>
                <a:t>stdlib</a:t>
              </a:r>
              <a:r>
                <a:rPr lang="en-US" altLang="zh-CN" sz="2700" baseline="0" dirty="0" err="1" smtClean="0">
                  <a:solidFill>
                    <a:srgbClr val="000096"/>
                  </a:solidFill>
                </a:rPr>
                <a:t>.h</a:t>
              </a:r>
              <a:r>
                <a:rPr lang="en-US" altLang="zh-CN" sz="2700" baseline="0" dirty="0" smtClean="0">
                  <a:solidFill>
                    <a:srgbClr val="000096"/>
                  </a:solidFill>
                </a:rPr>
                <a:t>&gt;</a:t>
              </a:r>
            </a:p>
            <a:p>
              <a:pPr>
                <a:lnSpc>
                  <a:spcPct val="90000"/>
                </a:lnSpc>
                <a:spcBef>
                  <a:spcPct val="0"/>
                </a:spcBef>
              </a:pPr>
              <a:r>
                <a:rPr lang="en-US" altLang="zh-CN" sz="2700" dirty="0" smtClean="0">
                  <a:solidFill>
                    <a:srgbClr val="000096"/>
                  </a:solidFill>
                </a:rPr>
                <a:t>      void </a:t>
              </a:r>
              <a:r>
                <a:rPr lang="en-US" altLang="zh-CN" sz="2700" dirty="0" err="1" smtClean="0">
                  <a:solidFill>
                    <a:srgbClr val="000096"/>
                  </a:solidFill>
                </a:rPr>
                <a:t>josephu</a:t>
              </a:r>
              <a:r>
                <a:rPr lang="en-US" altLang="zh-CN" sz="2700" dirty="0" smtClean="0">
                  <a:solidFill>
                    <a:srgbClr val="000096"/>
                  </a:solidFill>
                </a:rPr>
                <a:t>(</a:t>
              </a:r>
              <a:r>
                <a:rPr lang="en-US" altLang="zh-CN" sz="2700" dirty="0" err="1" smtClean="0">
                  <a:solidFill>
                    <a:srgbClr val="000096"/>
                  </a:solidFill>
                </a:rPr>
                <a:t>int</a:t>
              </a:r>
              <a:r>
                <a:rPr lang="en-US" altLang="zh-CN" sz="2700" dirty="0" smtClean="0">
                  <a:solidFill>
                    <a:srgbClr val="000096"/>
                  </a:solidFill>
                </a:rPr>
                <a:t> n, </a:t>
              </a:r>
              <a:r>
                <a:rPr lang="en-US" altLang="zh-CN" sz="2700" dirty="0" err="1" smtClean="0">
                  <a:solidFill>
                    <a:srgbClr val="000096"/>
                  </a:solidFill>
                </a:rPr>
                <a:t>int</a:t>
              </a:r>
              <a:r>
                <a:rPr lang="en-US" altLang="zh-CN" sz="2700" dirty="0" smtClean="0">
                  <a:solidFill>
                    <a:srgbClr val="000096"/>
                  </a:solidFill>
                </a:rPr>
                <a:t> k, </a:t>
              </a:r>
              <a:r>
                <a:rPr lang="en-US" altLang="zh-CN" sz="2700" dirty="0" err="1" smtClean="0">
                  <a:solidFill>
                    <a:srgbClr val="000096"/>
                  </a:solidFill>
                </a:rPr>
                <a:t>int</a:t>
              </a:r>
              <a:r>
                <a:rPr lang="en-US" altLang="zh-CN" sz="2700" dirty="0" smtClean="0">
                  <a:solidFill>
                    <a:srgbClr val="000096"/>
                  </a:solidFill>
                </a:rPr>
                <a:t> m);</a:t>
              </a:r>
              <a:endParaRPr lang="en-US" altLang="zh-CN" sz="2700" baseline="0" dirty="0">
                <a:solidFill>
                  <a:srgbClr val="000096"/>
                </a:solidFill>
              </a:endParaRPr>
            </a:p>
            <a:p>
              <a:pPr>
                <a:lnSpc>
                  <a:spcPct val="90000"/>
                </a:lnSpc>
                <a:spcBef>
                  <a:spcPct val="0"/>
                </a:spcBef>
              </a:pPr>
              <a:r>
                <a:rPr lang="zh-CN" altLang="en-US" sz="2700" baseline="0" dirty="0">
                  <a:solidFill>
                    <a:srgbClr val="000096"/>
                  </a:solidFill>
                </a:rPr>
                <a:t>       </a:t>
              </a:r>
              <a:r>
                <a:rPr lang="en-US" altLang="zh-CN" sz="2700" baseline="0" dirty="0" err="1" smtClean="0">
                  <a:solidFill>
                    <a:srgbClr val="000096"/>
                  </a:solidFill>
                </a:rPr>
                <a:t>int</a:t>
              </a:r>
              <a:r>
                <a:rPr lang="en-US" altLang="zh-CN" sz="2700" baseline="0" dirty="0" smtClean="0">
                  <a:solidFill>
                    <a:srgbClr val="000096"/>
                  </a:solidFill>
                </a:rPr>
                <a:t> main</a:t>
              </a:r>
              <a:r>
                <a:rPr lang="en-US" altLang="zh-CN" sz="2700" baseline="0" dirty="0">
                  <a:solidFill>
                    <a:srgbClr val="000096"/>
                  </a:solidFill>
                </a:rPr>
                <a:t>( )</a:t>
              </a:r>
            </a:p>
            <a:p>
              <a:pPr>
                <a:lnSpc>
                  <a:spcPct val="90000"/>
                </a:lnSpc>
                <a:spcBef>
                  <a:spcPct val="0"/>
                </a:spcBef>
              </a:pPr>
              <a:r>
                <a:rPr lang="en-US" altLang="zh-CN" sz="2700" baseline="0" dirty="0">
                  <a:solidFill>
                    <a:srgbClr val="000096"/>
                  </a:solidFill>
                </a:rPr>
                <a:t>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n, k, m;</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printf</a:t>
              </a:r>
              <a:r>
                <a:rPr lang="en-US" altLang="zh-CN" sz="2700" baseline="0" dirty="0">
                  <a:solidFill>
                    <a:srgbClr val="000096"/>
                  </a:solidFill>
                </a:rPr>
                <a:t>(“\</a:t>
              </a:r>
              <a:r>
                <a:rPr lang="en-US" altLang="zh-CN" sz="2700" baseline="0" dirty="0" err="1">
                  <a:solidFill>
                    <a:srgbClr val="000096"/>
                  </a:solidFill>
                </a:rPr>
                <a:t>nInput</a:t>
              </a:r>
              <a:r>
                <a:rPr lang="en-US" altLang="zh-CN" sz="2700" baseline="0" dirty="0">
                  <a:solidFill>
                    <a:srgbClr val="000096"/>
                  </a:solidFill>
                </a:rPr>
                <a:t> n, k, m: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scanf</a:t>
              </a:r>
              <a:r>
                <a:rPr lang="en-US" altLang="zh-CN" sz="2700" baseline="0" dirty="0">
                  <a:solidFill>
                    <a:srgbClr val="000096"/>
                  </a:solidFill>
                </a:rPr>
                <a:t>(“%d %d %</a:t>
              </a:r>
              <a:r>
                <a:rPr lang="en-US" altLang="zh-CN" sz="2700" baseline="0" dirty="0" err="1" smtClean="0">
                  <a:solidFill>
                    <a:srgbClr val="000096"/>
                  </a:solidFill>
                </a:rPr>
                <a:t>d”,&amp;</a:t>
              </a:r>
              <a:r>
                <a:rPr lang="en-US" altLang="zh-CN" sz="2700" baseline="0" dirty="0" err="1">
                  <a:solidFill>
                    <a:srgbClr val="000096"/>
                  </a:solidFill>
                </a:rPr>
                <a:t>n</a:t>
              </a:r>
              <a:r>
                <a:rPr lang="en-US" altLang="zh-CN" sz="2700" baseline="0" dirty="0">
                  <a:solidFill>
                    <a:srgbClr val="000096"/>
                  </a:solidFill>
                </a:rPr>
                <a:t>, &amp;</a:t>
              </a:r>
              <a:r>
                <a:rPr lang="en-US" altLang="zh-CN" sz="2700" baseline="0" dirty="0" err="1">
                  <a:solidFill>
                    <a:srgbClr val="000096"/>
                  </a:solidFill>
                </a:rPr>
                <a:t>k,&amp;m</a:t>
              </a:r>
              <a:r>
                <a:rPr lang="en-US" altLang="zh-CN" sz="2700" baseline="0" dirty="0">
                  <a:solidFill>
                    <a:srgbClr val="000096"/>
                  </a:solidFill>
                </a:rPr>
                <a:t>);</a:t>
              </a:r>
            </a:p>
            <a:p>
              <a:pPr>
                <a:lnSpc>
                  <a:spcPct val="90000"/>
                </a:lnSpc>
                <a:spcBef>
                  <a:spcPct val="0"/>
                </a:spcBef>
              </a:pPr>
              <a:r>
                <a:rPr lang="en-US" altLang="zh-CN" sz="2700" baseline="0" dirty="0">
                  <a:solidFill>
                    <a:srgbClr val="000096"/>
                  </a:solidFill>
                </a:rPr>
                <a:t>              </a:t>
              </a:r>
              <a:r>
                <a:rPr lang="en-US" altLang="zh-CN" sz="2700" baseline="0" dirty="0" err="1" smtClean="0">
                  <a:solidFill>
                    <a:srgbClr val="FF3300"/>
                  </a:solidFill>
                </a:rPr>
                <a:t>josephu</a:t>
              </a:r>
              <a:r>
                <a:rPr lang="en-US" altLang="zh-CN" sz="2700" baseline="0" dirty="0" smtClean="0">
                  <a:solidFill>
                    <a:srgbClr val="FF3300"/>
                  </a:solidFill>
                </a:rPr>
                <a:t>(</a:t>
              </a:r>
              <a:r>
                <a:rPr lang="en-US" altLang="zh-CN" sz="2700" baseline="0" dirty="0" err="1" smtClean="0">
                  <a:solidFill>
                    <a:srgbClr val="FF3300"/>
                  </a:solidFill>
                </a:rPr>
                <a:t>n,k,m</a:t>
              </a:r>
              <a:r>
                <a:rPr lang="en-US" altLang="zh-CN" sz="2700" baseline="0" dirty="0" smtClean="0">
                  <a:solidFill>
                    <a:srgbClr val="FF3300"/>
                  </a:solidFill>
                </a:rPr>
                <a:t>);</a:t>
              </a:r>
            </a:p>
            <a:p>
              <a:pPr>
                <a:lnSpc>
                  <a:spcPct val="90000"/>
                </a:lnSpc>
                <a:spcBef>
                  <a:spcPct val="0"/>
                </a:spcBef>
              </a:pPr>
              <a:r>
                <a:rPr lang="en-US" altLang="zh-CN" sz="2700" dirty="0" smtClean="0">
                  <a:solidFill>
                    <a:srgbClr val="7030A0"/>
                  </a:solidFill>
                </a:rPr>
                <a:t>              return 0;</a:t>
              </a:r>
              <a:endParaRPr lang="en-US" altLang="zh-CN" sz="2700" baseline="0" dirty="0">
                <a:solidFill>
                  <a:srgbClr val="7030A0"/>
                </a:solidFill>
              </a:endParaRPr>
            </a:p>
            <a:p>
              <a:pPr>
                <a:lnSpc>
                  <a:spcPct val="90000"/>
                </a:lnSpc>
                <a:spcBef>
                  <a:spcPct val="0"/>
                </a:spcBef>
              </a:pPr>
              <a:r>
                <a:rPr lang="en-US" altLang="zh-CN" sz="2700" baseline="0" dirty="0">
                  <a:solidFill>
                    <a:srgbClr val="000096"/>
                  </a:solidFill>
                </a:rPr>
                <a:t>        }</a:t>
              </a:r>
            </a:p>
          </p:txBody>
        </p:sp>
        <p:sp>
          <p:nvSpPr>
            <p:cNvPr id="46091" name="Rectangle 6"/>
            <p:cNvSpPr>
              <a:spLocks noChangeArrowheads="1"/>
            </p:cNvSpPr>
            <p:nvPr/>
          </p:nvSpPr>
          <p:spPr bwMode="auto">
            <a:xfrm>
              <a:off x="744" y="672"/>
              <a:ext cx="1368" cy="50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4600" i="1" baseline="0">
                  <a:solidFill>
                    <a:srgbClr val="FF6600"/>
                  </a:solidFill>
                  <a:ea typeface="黑体" pitchFamily="2" charset="-122"/>
                </a:rPr>
                <a:t>主函数</a:t>
              </a:r>
            </a:p>
          </p:txBody>
        </p:sp>
      </p:grpSp>
      <p:grpSp>
        <p:nvGrpSpPr>
          <p:cNvPr id="3" name="Group 11"/>
          <p:cNvGrpSpPr>
            <a:grpSpLocks/>
          </p:cNvGrpSpPr>
          <p:nvPr/>
        </p:nvGrpSpPr>
        <p:grpSpPr bwMode="auto">
          <a:xfrm>
            <a:off x="5562600" y="1371600"/>
            <a:ext cx="2857500" cy="1066800"/>
            <a:chOff x="3504" y="955"/>
            <a:chExt cx="1800" cy="672"/>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2600" b="0"/>
            </a:p>
          </p:txBody>
        </p:sp>
        <p:sp>
          <p:nvSpPr>
            <p:cNvPr id="46088" name="Rectangle 10"/>
            <p:cNvSpPr>
              <a:spLocks noChangeArrowheads="1"/>
            </p:cNvSpPr>
            <p:nvPr/>
          </p:nvSpPr>
          <p:spPr bwMode="auto">
            <a:xfrm>
              <a:off x="3624" y="989"/>
              <a:ext cx="1680" cy="622"/>
            </a:xfrm>
            <a:prstGeom prst="rect">
              <a:avLst/>
            </a:prstGeom>
            <a:noFill/>
            <a:ln w="12700" cap="sq">
              <a:noFill/>
              <a:miter lim="800000"/>
              <a:headEnd/>
              <a:tailEnd/>
            </a:ln>
          </p:spPr>
          <p:txBody>
            <a:bodyPr>
              <a:spAutoFit/>
            </a:bodyPr>
            <a:lstStyle/>
            <a:p>
              <a:pPr>
                <a:lnSpc>
                  <a:spcPct val="85000"/>
                </a:lnSpc>
                <a:spcBef>
                  <a:spcPct val="0"/>
                </a:spcBef>
              </a:pPr>
              <a:r>
                <a:rPr lang="zh-CN" altLang="en-US" sz="2300" baseline="0">
                  <a:solidFill>
                    <a:schemeClr val="accent2"/>
                  </a:solidFill>
                  <a:latin typeface="黑体" pitchFamily="2" charset="-122"/>
                  <a:ea typeface="黑体" pitchFamily="2" charset="-122"/>
                </a:rPr>
                <a:t> 输入链结点总数</a:t>
              </a:r>
            </a:p>
            <a:p>
              <a:pPr>
                <a:lnSpc>
                  <a:spcPct val="85000"/>
                </a:lnSpc>
                <a:spcBef>
                  <a:spcPct val="0"/>
                </a:spcBef>
              </a:pPr>
              <a:r>
                <a:rPr lang="en-US" altLang="zh-CN" sz="2300" baseline="0">
                  <a:solidFill>
                    <a:schemeClr val="accent2"/>
                  </a:solidFill>
                  <a:ea typeface="黑体" pitchFamily="2" charset="-122"/>
                </a:rPr>
                <a:t>n</a:t>
              </a:r>
              <a:r>
                <a:rPr lang="en-US" altLang="zh-CN" sz="2300" baseline="0">
                  <a:solidFill>
                    <a:schemeClr val="accent2"/>
                  </a:solidFill>
                  <a:latin typeface="黑体" pitchFamily="2" charset="-122"/>
                  <a:ea typeface="黑体" pitchFamily="2" charset="-122"/>
                </a:rPr>
                <a:t>、</a:t>
              </a:r>
              <a:r>
                <a:rPr lang="zh-CN" altLang="en-US" sz="2300" baseline="0">
                  <a:solidFill>
                    <a:schemeClr val="accent2"/>
                  </a:solidFill>
                  <a:latin typeface="黑体" pitchFamily="2" charset="-122"/>
                  <a:ea typeface="黑体" pitchFamily="2" charset="-122"/>
                </a:rPr>
                <a:t>报数的起始位</a:t>
              </a:r>
            </a:p>
            <a:p>
              <a:pPr>
                <a:lnSpc>
                  <a:spcPct val="85000"/>
                </a:lnSpc>
                <a:spcBef>
                  <a:spcPct val="0"/>
                </a:spcBef>
              </a:pPr>
              <a:r>
                <a:rPr lang="zh-CN" altLang="en-US" sz="2300" baseline="0">
                  <a:solidFill>
                    <a:schemeClr val="accent2"/>
                  </a:solidFill>
                  <a:latin typeface="黑体" pitchFamily="2" charset="-122"/>
                  <a:ea typeface="黑体" pitchFamily="2" charset="-122"/>
                </a:rPr>
                <a:t>置</a:t>
              </a:r>
              <a:r>
                <a:rPr lang="en-US" altLang="zh-CN" sz="2300" baseline="0">
                  <a:solidFill>
                    <a:schemeClr val="accent2"/>
                  </a:solidFill>
                  <a:ea typeface="黑体" pitchFamily="2" charset="-122"/>
                </a:rPr>
                <a:t>k</a:t>
              </a:r>
              <a:r>
                <a:rPr lang="zh-CN" altLang="en-US" sz="2300" baseline="0">
                  <a:solidFill>
                    <a:schemeClr val="accent2"/>
                  </a:solidFill>
                  <a:latin typeface="黑体" pitchFamily="2" charset="-122"/>
                  <a:ea typeface="黑体" pitchFamily="2" charset="-122"/>
                </a:rPr>
                <a:t>与报数</a:t>
              </a:r>
              <a:r>
                <a:rPr lang="en-US" altLang="zh-CN" sz="2300" baseline="0">
                  <a:solidFill>
                    <a:schemeClr val="accent2"/>
                  </a:solidFill>
                  <a:ea typeface="黑体" pitchFamily="2" charset="-122"/>
                </a:rPr>
                <a:t>m</a:t>
              </a:r>
              <a:r>
                <a:rPr lang="en-US" altLang="zh-CN" sz="2300" baseline="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1981200" y="5562600"/>
            <a:ext cx="2895600" cy="533400"/>
            <a:chOff x="1248" y="3504"/>
            <a:chExt cx="1824" cy="336"/>
          </a:xfrm>
        </p:grpSpPr>
        <p:sp>
          <p:nvSpPr>
            <p:cNvPr id="46085" name="AutoShape 13"/>
            <p:cNvSpPr>
              <a:spLocks noChangeArrowheads="1"/>
            </p:cNvSpPr>
            <p:nvPr/>
          </p:nvSpPr>
          <p:spPr bwMode="auto">
            <a:xfrm>
              <a:off x="1248" y="3504"/>
              <a:ext cx="1824" cy="336"/>
            </a:xfrm>
            <a:prstGeom prst="wedgeRectCallout">
              <a:avLst>
                <a:gd name="adj1" fmla="val 2630"/>
                <a:gd name="adj2" fmla="val -266963"/>
              </a:avLst>
            </a:prstGeom>
            <a:noFill/>
            <a:ln w="57150" cap="sq">
              <a:solidFill>
                <a:srgbClr val="2EB9B6"/>
              </a:solidFill>
              <a:miter lim="800000"/>
              <a:headEnd/>
              <a:tailEnd/>
            </a:ln>
          </p:spPr>
          <p:txBody>
            <a:bodyPr anchor="ctr"/>
            <a:lstStyle/>
            <a:p>
              <a:pPr algn="ctr"/>
              <a:endParaRPr lang="zh-CN" altLang="en-US" sz="2600" b="0"/>
            </a:p>
          </p:txBody>
        </p:sp>
        <p:sp>
          <p:nvSpPr>
            <p:cNvPr id="46086" name="Rectangle 14"/>
            <p:cNvSpPr>
              <a:spLocks noChangeArrowheads="1"/>
            </p:cNvSpPr>
            <p:nvPr/>
          </p:nvSpPr>
          <p:spPr bwMode="auto">
            <a:xfrm>
              <a:off x="1284" y="3504"/>
              <a:ext cx="1738" cy="327"/>
            </a:xfrm>
            <a:prstGeom prst="rect">
              <a:avLst/>
            </a:prstGeom>
            <a:noFill/>
            <a:ln w="12700" cap="sq">
              <a:noFill/>
              <a:miter lim="800000"/>
              <a:headEnd/>
              <a:tailEnd/>
            </a:ln>
          </p:spPr>
          <p:txBody>
            <a:bodyPr>
              <a:spAutoFit/>
            </a:bodyPr>
            <a:lstStyle/>
            <a:p>
              <a:pPr algn="ctr"/>
              <a:r>
                <a:rPr lang="zh-CN" altLang="en-US" sz="2800" baseline="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92</a:t>
            </a:fld>
            <a:endParaRPr lang="en-US" altLang="zh-CN" smtClean="0"/>
          </a:p>
        </p:txBody>
      </p:sp>
      <p:sp>
        <p:nvSpPr>
          <p:cNvPr id="11469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2.3</a:t>
            </a:r>
            <a:r>
              <a:rPr lang="zh-CN" altLang="en-US" dirty="0" smtClean="0">
                <a:ea typeface="宋体" pitchFamily="2" charset="-122"/>
              </a:rPr>
              <a:t>：显示文件最后</a:t>
            </a:r>
            <a:r>
              <a:rPr lang="en-US" altLang="zh-CN" dirty="0" smtClean="0">
                <a:ea typeface="宋体" pitchFamily="2" charset="-122"/>
              </a:rPr>
              <a:t>n</a:t>
            </a:r>
            <a:r>
              <a:rPr lang="zh-CN" altLang="en-US" dirty="0" smtClean="0">
                <a:ea typeface="宋体" pitchFamily="2" charset="-122"/>
              </a:rPr>
              <a:t>行</a:t>
            </a:r>
            <a:endParaRPr lang="en-US" altLang="zh-CN" dirty="0" smtClean="0">
              <a:ea typeface="宋体" pitchFamily="2" charset="-122"/>
            </a:endParaRPr>
          </a:p>
        </p:txBody>
      </p:sp>
      <p:sp>
        <p:nvSpPr>
          <p:cNvPr id="114693" name="Rectangle 3"/>
          <p:cNvSpPr>
            <a:spLocks noGrp="1" noChangeArrowheads="1"/>
          </p:cNvSpPr>
          <p:nvPr>
            <p:ph type="body" idx="1"/>
          </p:nvPr>
        </p:nvSpPr>
        <p:spPr/>
        <p:txBody>
          <a:bodyPr/>
          <a:lstStyle/>
          <a:p>
            <a:r>
              <a:rPr lang="zh-CN" altLang="en-US" smtClean="0">
                <a:ea typeface="宋体" pitchFamily="2" charset="-122"/>
              </a:rPr>
              <a:t>问题：命令</a:t>
            </a:r>
            <a:r>
              <a:rPr lang="en-US" altLang="zh-CN" smtClean="0">
                <a:ea typeface="宋体" pitchFamily="2" charset="-122"/>
              </a:rPr>
              <a:t>tail</a:t>
            </a:r>
            <a:r>
              <a:rPr lang="zh-CN" altLang="en-US" smtClean="0">
                <a:ea typeface="宋体" pitchFamily="2" charset="-122"/>
              </a:rPr>
              <a:t>用来显示一个文件的最后</a:t>
            </a:r>
            <a:r>
              <a:rPr lang="en-US" altLang="zh-CN" smtClean="0">
                <a:ea typeface="宋体" pitchFamily="2" charset="-122"/>
              </a:rPr>
              <a:t>n</a:t>
            </a:r>
            <a:r>
              <a:rPr lang="zh-CN" altLang="en-US" smtClean="0">
                <a:ea typeface="宋体" pitchFamily="2" charset="-122"/>
              </a:rPr>
              <a:t>行。其格式为：</a:t>
            </a:r>
          </a:p>
          <a:p>
            <a:pPr marL="458788" lvl="1" indent="-65088">
              <a:buFont typeface="Wingdings" pitchFamily="2" charset="2"/>
              <a:buNone/>
            </a:pPr>
            <a:r>
              <a:rPr lang="en-US" altLang="zh-CN" smtClean="0">
                <a:ea typeface="宋体" pitchFamily="2" charset="-122"/>
              </a:rPr>
              <a:t>tail [-n] filename</a:t>
            </a:r>
          </a:p>
          <a:p>
            <a:pPr marL="458788" lvl="1" indent="-65088">
              <a:buFont typeface="Wingdings" pitchFamily="2" charset="2"/>
              <a:buNone/>
            </a:pPr>
            <a:r>
              <a:rPr lang="zh-CN" altLang="en-US" smtClean="0">
                <a:ea typeface="宋体" pitchFamily="2" charset="-122"/>
              </a:rPr>
              <a:t>其中：</a:t>
            </a:r>
          </a:p>
          <a:p>
            <a:pPr marL="458788" lvl="1" indent="-65088">
              <a:buFont typeface="Wingdings" pitchFamily="2" charset="2"/>
              <a:buNone/>
            </a:pPr>
            <a:r>
              <a:rPr lang="en-US" altLang="zh-CN" smtClean="0">
                <a:ea typeface="宋体" pitchFamily="2" charset="-122"/>
              </a:rPr>
              <a:t>-n </a:t>
            </a:r>
            <a:r>
              <a:rPr lang="zh-CN" altLang="en-US" smtClean="0">
                <a:ea typeface="宋体" pitchFamily="2" charset="-122"/>
              </a:rPr>
              <a:t>：</a:t>
            </a:r>
            <a:r>
              <a:rPr lang="en-US" altLang="zh-CN" smtClean="0">
                <a:ea typeface="宋体" pitchFamily="2" charset="-122"/>
              </a:rPr>
              <a:t>n</a:t>
            </a:r>
            <a:r>
              <a:rPr lang="zh-CN" altLang="en-US" smtClean="0">
                <a:ea typeface="宋体" pitchFamily="2" charset="-122"/>
              </a:rPr>
              <a:t>表示需要显示的行数，省略时</a:t>
            </a:r>
            <a:r>
              <a:rPr lang="en-US" altLang="zh-CN" smtClean="0">
                <a:ea typeface="宋体" pitchFamily="2" charset="-122"/>
              </a:rPr>
              <a:t>n</a:t>
            </a:r>
            <a:r>
              <a:rPr lang="zh-CN" altLang="en-US" smtClean="0">
                <a:ea typeface="宋体" pitchFamily="2" charset="-122"/>
              </a:rPr>
              <a:t>的值为</a:t>
            </a:r>
            <a:r>
              <a:rPr lang="en-US" altLang="zh-CN" smtClean="0">
                <a:ea typeface="宋体" pitchFamily="2" charset="-122"/>
              </a:rPr>
              <a:t>10</a:t>
            </a:r>
            <a:r>
              <a:rPr lang="zh-CN" altLang="en-US" smtClean="0">
                <a:ea typeface="宋体" pitchFamily="2" charset="-122"/>
              </a:rPr>
              <a:t>。</a:t>
            </a:r>
          </a:p>
          <a:p>
            <a:pPr marL="458788" lvl="1" indent="-65088">
              <a:buFont typeface="Wingdings" pitchFamily="2" charset="2"/>
              <a:buNone/>
            </a:pPr>
            <a:r>
              <a:rPr lang="en-US" altLang="zh-CN" smtClean="0">
                <a:ea typeface="宋体" pitchFamily="2" charset="-122"/>
              </a:rPr>
              <a:t>filename </a:t>
            </a:r>
            <a:r>
              <a:rPr lang="zh-CN" altLang="en-US" smtClean="0">
                <a:ea typeface="宋体" pitchFamily="2" charset="-122"/>
              </a:rPr>
              <a:t>：给定文件名。</a:t>
            </a:r>
          </a:p>
          <a:p>
            <a:pPr marL="458788" lvl="1" indent="-65088">
              <a:lnSpc>
                <a:spcPct val="80000"/>
              </a:lnSpc>
              <a:buFont typeface="Wingdings" pitchFamily="2" charset="2"/>
              <a:buNone/>
            </a:pPr>
            <a:r>
              <a:rPr lang="zh-CN" altLang="en-US" smtClean="0">
                <a:ea typeface="宋体" pitchFamily="2" charset="-122"/>
              </a:rPr>
              <a:t>如，命令</a:t>
            </a:r>
            <a:r>
              <a:rPr lang="en-US" altLang="zh-CN" smtClean="0">
                <a:ea typeface="宋体" pitchFamily="2" charset="-122"/>
              </a:rPr>
              <a:t>tail –20 example.txt </a:t>
            </a:r>
            <a:r>
              <a:rPr lang="zh-CN" altLang="en-US" smtClean="0">
                <a:ea typeface="宋体" pitchFamily="2" charset="-122"/>
              </a:rPr>
              <a:t>表示显示文件</a:t>
            </a:r>
            <a:r>
              <a:rPr lang="en-US" altLang="zh-CN" smtClean="0">
                <a:ea typeface="宋体" pitchFamily="2" charset="-122"/>
              </a:rPr>
              <a:t>example.txt</a:t>
            </a:r>
            <a:r>
              <a:rPr lang="zh-CN" altLang="en-US" smtClean="0">
                <a:ea typeface="宋体" pitchFamily="2" charset="-122"/>
              </a:rPr>
              <a:t>的最后</a:t>
            </a:r>
            <a:r>
              <a:rPr lang="en-US" altLang="zh-CN" smtClean="0">
                <a:ea typeface="宋体" pitchFamily="2" charset="-122"/>
              </a:rPr>
              <a:t>20</a:t>
            </a:r>
            <a:r>
              <a:rPr lang="zh-CN" altLang="en-US" smtClean="0">
                <a:ea typeface="宋体" pitchFamily="2" charset="-122"/>
              </a:rPr>
              <a:t>行。实现该程序，该程序应具有一定的错误处理能力，如能处理非法命令参数和非法文件名。</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93</a:t>
            </a:fld>
            <a:endParaRPr lang="en-US" altLang="zh-CN" smtClean="0"/>
          </a:p>
        </p:txBody>
      </p:sp>
      <p:sp>
        <p:nvSpPr>
          <p:cNvPr id="11674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2.3</a:t>
            </a:r>
            <a:r>
              <a:rPr lang="zh-CN" altLang="en-US" dirty="0" smtClean="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dirty="0" smtClean="0">
                <a:ea typeface="宋体" pitchFamily="2" charset="-122"/>
              </a:rPr>
              <a:t>方法之一：使用</a:t>
            </a:r>
            <a:r>
              <a:rPr lang="en-US" altLang="zh-CN" dirty="0" smtClean="0">
                <a:ea typeface="宋体" pitchFamily="2" charset="-122"/>
              </a:rPr>
              <a:t>n</a:t>
            </a:r>
            <a:r>
              <a:rPr lang="zh-CN" altLang="en-US" dirty="0" smtClean="0">
                <a:ea typeface="宋体" pitchFamily="2" charset="-122"/>
              </a:rPr>
              <a:t>个节点的循环链表。链表中始终存放最近读入的</a:t>
            </a:r>
            <a:r>
              <a:rPr lang="en-US" altLang="zh-CN" dirty="0" smtClean="0">
                <a:ea typeface="宋体" pitchFamily="2" charset="-122"/>
              </a:rPr>
              <a:t>n</a:t>
            </a:r>
            <a:r>
              <a:rPr lang="zh-CN" altLang="en-US" dirty="0" smtClean="0">
                <a:ea typeface="宋体" pitchFamily="2" charset="-122"/>
              </a:rPr>
              <a:t>行。</a:t>
            </a:r>
          </a:p>
          <a:p>
            <a:pPr marL="850900" lvl="1" indent="-457200">
              <a:buFont typeface="Wingdings" pitchFamily="2" charset="2"/>
              <a:buAutoNum type="arabicPeriod"/>
            </a:pPr>
            <a:r>
              <a:rPr lang="zh-CN" altLang="en-US" dirty="0" smtClean="0">
                <a:ea typeface="宋体" pitchFamily="2" charset="-122"/>
              </a:rPr>
              <a:t>首先创建一个空的循环链表；</a:t>
            </a:r>
          </a:p>
          <a:p>
            <a:pPr marL="850900" lvl="1" indent="-457200">
              <a:buFont typeface="Wingdings" pitchFamily="2" charset="2"/>
              <a:buAutoNum type="arabicPeriod"/>
            </a:pPr>
            <a:r>
              <a:rPr lang="zh-CN" altLang="en-US" dirty="0" smtClean="0">
                <a:ea typeface="宋体" pitchFamily="2" charset="-122"/>
              </a:rPr>
              <a:t>然后再依次读入文件的每一行挂在链表上，最后链表上即为最后</a:t>
            </a:r>
            <a:r>
              <a:rPr lang="en-US" altLang="zh-CN" dirty="0" smtClean="0">
                <a:ea typeface="宋体" pitchFamily="2" charset="-122"/>
              </a:rPr>
              <a:t>n</a:t>
            </a:r>
            <a:r>
              <a:rPr lang="zh-CN" altLang="en-US" dirty="0" smtClean="0">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94</a:t>
            </a:fld>
            <a:endParaRPr lang="en-US" altLang="zh-CN" smtClean="0"/>
          </a:p>
        </p:txBody>
      </p:sp>
      <p:sp>
        <p:nvSpPr>
          <p:cNvPr id="119812"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2.3</a:t>
            </a:r>
            <a:r>
              <a:rPr lang="zh-CN" altLang="en-US" dirty="0" smtClean="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smtClean="0">
                <a:ea typeface="宋体" pitchFamily="2" charset="-122"/>
              </a:rPr>
              <a:t>#include &lt;</a:t>
            </a:r>
            <a:r>
              <a:rPr lang="en-US" altLang="zh-CN" sz="1600" b="0" dirty="0" err="1" smtClean="0">
                <a:ea typeface="宋体" pitchFamily="2" charset="-122"/>
              </a:rPr>
              <a:t>stdio.h</a:t>
            </a:r>
            <a:r>
              <a:rPr lang="en-US" altLang="zh-CN" sz="1600" b="0" dirty="0" smtClean="0">
                <a:ea typeface="宋体" pitchFamily="2" charset="-122"/>
              </a:rPr>
              <a:t>&gt;</a:t>
            </a:r>
          </a:p>
          <a:p>
            <a:pPr>
              <a:lnSpc>
                <a:spcPct val="80000"/>
              </a:lnSpc>
              <a:buFont typeface="Wingdings" pitchFamily="2" charset="2"/>
              <a:buNone/>
            </a:pPr>
            <a:r>
              <a:rPr lang="en-US" altLang="zh-CN" sz="1600" b="0" dirty="0" smtClean="0">
                <a:ea typeface="宋体" pitchFamily="2" charset="-122"/>
              </a:rPr>
              <a:t>#include &lt;</a:t>
            </a:r>
            <a:r>
              <a:rPr lang="en-US" altLang="zh-CN" sz="1600" b="0" dirty="0" err="1" smtClean="0">
                <a:ea typeface="宋体" pitchFamily="2" charset="-122"/>
              </a:rPr>
              <a:t>stdlib.h</a:t>
            </a:r>
            <a:r>
              <a:rPr lang="en-US" altLang="zh-CN" sz="1600" b="0" dirty="0" smtClean="0">
                <a:ea typeface="宋体" pitchFamily="2" charset="-122"/>
              </a:rPr>
              <a:t>&gt;</a:t>
            </a:r>
          </a:p>
          <a:p>
            <a:pPr>
              <a:lnSpc>
                <a:spcPct val="80000"/>
              </a:lnSpc>
              <a:buFont typeface="Wingdings" pitchFamily="2" charset="2"/>
              <a:buNone/>
            </a:pPr>
            <a:r>
              <a:rPr lang="en-US" altLang="zh-CN" sz="1600" b="0" dirty="0" smtClean="0">
                <a:ea typeface="宋体" pitchFamily="2" charset="-122"/>
              </a:rPr>
              <a:t>#include &lt;</a:t>
            </a:r>
            <a:r>
              <a:rPr lang="en-US" altLang="zh-CN" sz="1600" b="0" dirty="0" err="1" smtClean="0">
                <a:ea typeface="宋体" pitchFamily="2" charset="-122"/>
              </a:rPr>
              <a:t>string.h</a:t>
            </a:r>
            <a:r>
              <a:rPr lang="en-US" altLang="zh-CN" sz="1600" b="0" dirty="0" smtClean="0">
                <a:ea typeface="宋体" pitchFamily="2" charset="-122"/>
              </a:rPr>
              <a:t>&gt;</a:t>
            </a:r>
          </a:p>
          <a:p>
            <a:pPr>
              <a:lnSpc>
                <a:spcPct val="80000"/>
              </a:lnSpc>
              <a:buFont typeface="Wingdings" pitchFamily="2" charset="2"/>
              <a:buNone/>
            </a:pPr>
            <a:r>
              <a:rPr lang="en-US" altLang="zh-CN" sz="1600" b="0" dirty="0" smtClean="0">
                <a:ea typeface="宋体" pitchFamily="2" charset="-122"/>
              </a:rPr>
              <a:t>#define DEFLINES  10</a:t>
            </a:r>
          </a:p>
          <a:p>
            <a:pPr>
              <a:lnSpc>
                <a:spcPct val="80000"/>
              </a:lnSpc>
              <a:buFont typeface="Wingdings" pitchFamily="2" charset="2"/>
              <a:buNone/>
            </a:pPr>
            <a:r>
              <a:rPr lang="en-US" altLang="zh-CN" sz="1600" b="0" dirty="0" smtClean="0">
                <a:ea typeface="宋体" pitchFamily="2" charset="-122"/>
              </a:rPr>
              <a:t>#define MAXLEN    81</a:t>
            </a:r>
          </a:p>
          <a:p>
            <a:pPr>
              <a:lnSpc>
                <a:spcPct val="80000"/>
              </a:lnSpc>
              <a:buFont typeface="Wingdings" pitchFamily="2" charset="2"/>
              <a:buNone/>
            </a:pPr>
            <a:r>
              <a:rPr lang="en-US" altLang="zh-CN" sz="1600" b="0" dirty="0" err="1" smtClean="0">
                <a:ea typeface="宋体" pitchFamily="2" charset="-122"/>
              </a:rPr>
              <a:t>struct</a:t>
            </a:r>
            <a:r>
              <a:rPr lang="en-US" altLang="zh-CN" sz="1600" b="0" dirty="0" smtClean="0">
                <a:ea typeface="宋体" pitchFamily="2" charset="-122"/>
              </a:rPr>
              <a:t> Node {</a:t>
            </a:r>
          </a:p>
          <a:p>
            <a:pPr>
              <a:lnSpc>
                <a:spcPct val="80000"/>
              </a:lnSpc>
              <a:buFont typeface="Wingdings" pitchFamily="2" charset="2"/>
              <a:buNone/>
            </a:pPr>
            <a:r>
              <a:rPr lang="en-US" altLang="zh-CN" sz="1600" b="0" dirty="0" smtClean="0">
                <a:ea typeface="宋体" pitchFamily="2" charset="-122"/>
              </a:rPr>
              <a:t>  char *line;</a:t>
            </a:r>
          </a:p>
          <a:p>
            <a:pPr>
              <a:lnSpc>
                <a:spcPct val="8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struct</a:t>
            </a:r>
            <a:r>
              <a:rPr lang="en-US" altLang="zh-CN" sz="1600" b="0" dirty="0" smtClean="0">
                <a:ea typeface="宋体" pitchFamily="2" charset="-122"/>
              </a:rPr>
              <a:t> Node *next;</a:t>
            </a:r>
          </a:p>
          <a:p>
            <a:pPr>
              <a:lnSpc>
                <a:spcPct val="80000"/>
              </a:lnSpc>
              <a:buFont typeface="Wingdings" pitchFamily="2" charset="2"/>
              <a:buNone/>
            </a:pPr>
            <a:r>
              <a:rPr lang="en-US" altLang="zh-CN" sz="1600" b="0" dirty="0" smtClean="0">
                <a:ea typeface="宋体" pitchFamily="2" charset="-122"/>
              </a:rPr>
              <a:t>};</a:t>
            </a:r>
            <a:endParaRPr lang="en-US" altLang="zh-CN" sz="1600" dirty="0" smtClean="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95</a:t>
            </a:fld>
            <a:endParaRPr lang="en-US" altLang="zh-CN" smtClean="0"/>
          </a:p>
        </p:txBody>
      </p:sp>
      <p:sp>
        <p:nvSpPr>
          <p:cNvPr id="120836"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2.3</a:t>
            </a:r>
            <a:r>
              <a:rPr lang="zh-CN" altLang="en-US" dirty="0" smtClean="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smtClean="0">
                <a:ea typeface="宋体" pitchFamily="2" charset="-122"/>
              </a:rPr>
              <a:t>if((</a:t>
            </a:r>
            <a:r>
              <a:rPr lang="en-US" altLang="zh-CN" sz="1600" b="0" dirty="0" err="1" smtClean="0">
                <a:ea typeface="宋体" pitchFamily="2" charset="-122"/>
              </a:rPr>
              <a:t>fp</a:t>
            </a:r>
            <a:r>
              <a:rPr lang="en-US" altLang="zh-CN" sz="1600" b="0" dirty="0" smtClean="0">
                <a:ea typeface="宋体" pitchFamily="2" charset="-122"/>
              </a:rPr>
              <a:t> = </a:t>
            </a:r>
            <a:r>
              <a:rPr lang="en-US" altLang="zh-CN" sz="1600" b="0" dirty="0" err="1" smtClean="0">
                <a:ea typeface="宋体" pitchFamily="2" charset="-122"/>
              </a:rPr>
              <a:t>fopen</a:t>
            </a:r>
            <a:r>
              <a:rPr lang="en-US" altLang="zh-CN" sz="1600" b="0" dirty="0" smtClean="0">
                <a:ea typeface="宋体" pitchFamily="2" charset="-122"/>
              </a:rPr>
              <a:t>(filename, "r")) == NULL){</a:t>
            </a:r>
          </a:p>
          <a:p>
            <a:pPr>
              <a:lnSpc>
                <a:spcPct val="70000"/>
              </a:lnSpc>
              <a:buFont typeface="Wingdings" pitchFamily="2" charset="2"/>
              <a:buNone/>
            </a:pPr>
            <a:r>
              <a:rPr lang="en-US" altLang="zh-CN" sz="1600" b="0" dirty="0" smtClean="0">
                <a:ea typeface="宋体" pitchFamily="2" charset="-122"/>
              </a:rPr>
              <a:t>      </a:t>
            </a:r>
            <a:r>
              <a:rPr lang="en-US" altLang="zh-CN" sz="1600" b="0" dirty="0" err="1" smtClean="0">
                <a:ea typeface="宋体" pitchFamily="2" charset="-122"/>
              </a:rPr>
              <a:t>printf</a:t>
            </a:r>
            <a:r>
              <a:rPr lang="en-US" altLang="zh-CN" sz="1600" b="0" dirty="0" smtClean="0">
                <a:ea typeface="宋体" pitchFamily="2" charset="-122"/>
              </a:rPr>
              <a:t>(" </a:t>
            </a:r>
            <a:r>
              <a:rPr lang="en-US" altLang="zh-CN" sz="1600" b="0" dirty="0" err="1" smtClean="0">
                <a:ea typeface="宋体" pitchFamily="2" charset="-122"/>
              </a:rPr>
              <a:t>Cann't</a:t>
            </a:r>
            <a:r>
              <a:rPr lang="en-US" altLang="zh-CN" sz="1600" b="0" dirty="0" smtClean="0">
                <a:ea typeface="宋体" pitchFamily="2" charset="-122"/>
              </a:rPr>
              <a:t> open file: %s !\n", filename);</a:t>
            </a:r>
          </a:p>
          <a:p>
            <a:pPr>
              <a:lnSpc>
                <a:spcPct val="70000"/>
              </a:lnSpc>
              <a:buFont typeface="Wingdings" pitchFamily="2" charset="2"/>
              <a:buNone/>
            </a:pPr>
            <a:r>
              <a:rPr lang="en-US" altLang="zh-CN" sz="1600" b="0" dirty="0" smtClean="0">
                <a:ea typeface="宋体" pitchFamily="2" charset="-122"/>
              </a:rPr>
              <a:t>      return (-1);</a:t>
            </a:r>
          </a:p>
          <a:p>
            <a:pPr>
              <a:lnSpc>
                <a:spcPct val="70000"/>
              </a:lnSpc>
              <a:buFont typeface="Wingdings" pitchFamily="2" charset="2"/>
              <a:buNone/>
            </a:pPr>
            <a:r>
              <a:rPr lang="en-US" altLang="zh-CN" sz="1600" b="0" dirty="0" smtClean="0">
                <a:ea typeface="宋体" pitchFamily="2" charset="-122"/>
              </a:rPr>
              <a:t>  </a:t>
            </a:r>
            <a:r>
              <a:rPr lang="en-US" altLang="zh-CN" sz="1600" b="0" dirty="0" smtClean="0">
                <a:ea typeface="宋体" pitchFamily="2" charset="-122"/>
              </a:rPr>
              <a:t>}</a:t>
            </a:r>
          </a:p>
          <a:p>
            <a:pPr>
              <a:lnSpc>
                <a:spcPct val="70000"/>
              </a:lnSpc>
              <a:buFont typeface="Wingdings" pitchFamily="2" charset="2"/>
              <a:buNone/>
            </a:pPr>
            <a:endParaRPr lang="en-US" altLang="zh-CN" sz="1600" b="0" dirty="0" smtClean="0">
              <a:ea typeface="宋体" pitchFamily="2" charset="-122"/>
            </a:endParaRPr>
          </a:p>
          <a:p>
            <a:pPr>
              <a:lnSpc>
                <a:spcPct val="70000"/>
              </a:lnSpc>
              <a:buFont typeface="Wingdings" pitchFamily="2" charset="2"/>
              <a:buNone/>
            </a:pPr>
            <a:endParaRPr lang="en-US" altLang="zh-CN" sz="1600" b="0" dirty="0" smtClean="0">
              <a:ea typeface="宋体" pitchFamily="2" charset="-122"/>
            </a:endParaRPr>
          </a:p>
        </p:txBody>
      </p:sp>
      <p:sp>
        <p:nvSpPr>
          <p:cNvPr id="194565" name="Rectangle 5"/>
          <p:cNvSpPr>
            <a:spLocks noChangeArrowheads="1"/>
          </p:cNvSpPr>
          <p:nvPr/>
        </p:nvSpPr>
        <p:spPr bwMode="auto">
          <a:xfrm>
            <a:off x="827584" y="2708920"/>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1187624" y="3429000"/>
            <a:ext cx="2492990" cy="369332"/>
          </a:xfrm>
          <a:prstGeom prst="rect">
            <a:avLst/>
          </a:prstGeom>
          <a:noFill/>
          <a:ln w="9525">
            <a:noFill/>
            <a:miter lim="800000"/>
            <a:headEnd/>
            <a:tailEnd/>
          </a:ln>
        </p:spPr>
        <p:txBody>
          <a:bodyPr wrap="none">
            <a:spAutoFit/>
          </a:bodyPr>
          <a:lstStyle/>
          <a:p>
            <a:r>
              <a:rPr lang="zh-CN" altLang="en-US" dirty="0" smtClean="0"/>
              <a:t>创建一个空的循环</a:t>
            </a:r>
            <a:r>
              <a:rPr lang="zh-CN" altLang="en-US" dirty="0"/>
              <a:t>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96</a:t>
            </a:fld>
            <a:endParaRPr lang="en-US" altLang="zh-CN" smtClean="0"/>
          </a:p>
        </p:txBody>
      </p:sp>
      <p:sp>
        <p:nvSpPr>
          <p:cNvPr id="121860" name="Rectangle 2"/>
          <p:cNvSpPr>
            <a:spLocks noGrp="1" noChangeArrowheads="1"/>
          </p:cNvSpPr>
          <p:nvPr>
            <p:ph type="title"/>
          </p:nvPr>
        </p:nvSpPr>
        <p:spPr/>
        <p:txBody>
          <a:bodyPr/>
          <a:lstStyle/>
          <a:p>
            <a:r>
              <a:rPr lang="zh-CN" altLang="en-US" dirty="0" smtClean="0">
                <a:ea typeface="宋体" pitchFamily="2" charset="-122"/>
              </a:rPr>
              <a:t>问题</a:t>
            </a:r>
            <a:r>
              <a:rPr lang="en-US" altLang="zh-CN" dirty="0" smtClean="0">
                <a:ea typeface="宋体" pitchFamily="2" charset="-122"/>
              </a:rPr>
              <a:t>2.3</a:t>
            </a:r>
            <a:r>
              <a:rPr lang="zh-CN" altLang="en-US" dirty="0" smtClean="0">
                <a:ea typeface="宋体" pitchFamily="2" charset="-122"/>
              </a:rPr>
              <a:t>：代码实现</a:t>
            </a:r>
          </a:p>
        </p:txBody>
      </p:sp>
      <p:sp>
        <p:nvSpPr>
          <p:cNvPr id="121861" name="Rectangle 3"/>
          <p:cNvSpPr>
            <a:spLocks noGrp="1" noChangeArrowheads="1"/>
          </p:cNvSpPr>
          <p:nvPr>
            <p:ph type="body" idx="1"/>
          </p:nvPr>
        </p:nvSpPr>
        <p:spPr>
          <a:solidFill>
            <a:schemeClr val="accent1"/>
          </a:solidFill>
        </p:spPr>
        <p:txBody>
          <a:bodyPr/>
          <a:lstStyle/>
          <a:p>
            <a:pPr>
              <a:lnSpc>
                <a:spcPct val="70000"/>
              </a:lnSpc>
              <a:buFont typeface="Wingdings" pitchFamily="2" charset="2"/>
              <a:buNone/>
            </a:pPr>
            <a:r>
              <a:rPr lang="en-US" altLang="zh-CN" sz="1400" b="0" dirty="0" smtClean="0">
                <a:ea typeface="宋体" pitchFamily="2" charset="-122"/>
              </a:rPr>
              <a:t>while(</a:t>
            </a:r>
            <a:r>
              <a:rPr lang="en-US" altLang="zh-CN" sz="1400" b="0" dirty="0" err="1" smtClean="0">
                <a:ea typeface="宋体" pitchFamily="2" charset="-122"/>
              </a:rPr>
              <a:t>fgets</a:t>
            </a:r>
            <a:r>
              <a:rPr lang="en-US" altLang="zh-CN" sz="1400" b="0" dirty="0" smtClean="0">
                <a:ea typeface="宋体" pitchFamily="2" charset="-122"/>
              </a:rPr>
              <a:t>(</a:t>
            </a:r>
            <a:r>
              <a:rPr lang="en-US" altLang="zh-CN" sz="1400" b="0" dirty="0" err="1" smtClean="0">
                <a:ea typeface="宋体" pitchFamily="2" charset="-122"/>
              </a:rPr>
              <a:t>curline</a:t>
            </a:r>
            <a:r>
              <a:rPr lang="en-US" altLang="zh-CN" sz="1400" b="0" dirty="0" smtClean="0">
                <a:ea typeface="宋体" pitchFamily="2" charset="-122"/>
              </a:rPr>
              <a:t>, MAXLEN, </a:t>
            </a:r>
            <a:r>
              <a:rPr lang="en-US" altLang="zh-CN" sz="1400" b="0" dirty="0" err="1" smtClean="0">
                <a:ea typeface="宋体" pitchFamily="2" charset="-122"/>
              </a:rPr>
              <a:t>fp</a:t>
            </a:r>
            <a:r>
              <a:rPr lang="en-US" altLang="zh-CN" sz="1400" b="0" dirty="0" smtClean="0">
                <a:ea typeface="宋体" pitchFamily="2" charset="-122"/>
              </a:rPr>
              <a:t>) != NULL</a:t>
            </a:r>
            <a:r>
              <a:rPr lang="en-US" altLang="zh-CN" sz="1400" b="0" dirty="0" smtClean="0">
                <a:ea typeface="宋体" pitchFamily="2" charset="-122"/>
              </a:rPr>
              <a:t>){</a:t>
            </a:r>
          </a:p>
          <a:p>
            <a:pPr>
              <a:lnSpc>
                <a:spcPct val="70000"/>
              </a:lnSpc>
              <a:buFont typeface="Wingdings" pitchFamily="2" charset="2"/>
              <a:buNone/>
            </a:pPr>
            <a:r>
              <a:rPr lang="en-US" altLang="zh-CN" sz="1400" b="0" dirty="0" smtClean="0">
                <a:ea typeface="宋体" pitchFamily="2" charset="-122"/>
              </a:rPr>
              <a:t> </a:t>
            </a:r>
            <a:r>
              <a:rPr lang="en-US" altLang="zh-CN" sz="1400" b="0" dirty="0" smtClean="0">
                <a:ea typeface="宋体" pitchFamily="2" charset="-122"/>
              </a:rPr>
              <a:t>     </a:t>
            </a:r>
            <a:r>
              <a:rPr lang="zh-CN" altLang="en-US" sz="1400" b="0" dirty="0" smtClean="0">
                <a:ea typeface="宋体" pitchFamily="2" charset="-122"/>
              </a:rPr>
              <a:t>将读入的每一行依次放到循环链表结点上；</a:t>
            </a:r>
            <a:endParaRPr lang="en-US" altLang="zh-CN" sz="1400" b="0" dirty="0" smtClean="0">
              <a:ea typeface="宋体" pitchFamily="2" charset="-122"/>
            </a:endParaRPr>
          </a:p>
          <a:p>
            <a:pPr>
              <a:lnSpc>
                <a:spcPct val="70000"/>
              </a:lnSpc>
              <a:buFont typeface="Wingdings" pitchFamily="2" charset="2"/>
              <a:buNone/>
            </a:pPr>
            <a:r>
              <a:rPr lang="en-US" altLang="zh-CN" sz="1400" b="0" dirty="0" smtClean="0">
                <a:ea typeface="宋体" pitchFamily="2" charset="-122"/>
              </a:rPr>
              <a:t>}</a:t>
            </a:r>
            <a:endParaRPr lang="en-US" altLang="zh-CN" sz="1400" b="0" dirty="0" smtClean="0">
              <a:ea typeface="宋体" pitchFamily="2" charset="-122"/>
            </a:endParaRPr>
          </a:p>
          <a:p>
            <a:pPr>
              <a:lnSpc>
                <a:spcPct val="70000"/>
              </a:lnSpc>
              <a:buFont typeface="Wingdings" pitchFamily="2" charset="2"/>
              <a:buNone/>
            </a:pPr>
            <a:r>
              <a:rPr lang="en-US" altLang="zh-CN" sz="1400" b="0" dirty="0" smtClean="0">
                <a:ea typeface="宋体" pitchFamily="2" charset="-122"/>
              </a:rPr>
              <a:t>  for(</a:t>
            </a:r>
            <a:r>
              <a:rPr lang="en-US" altLang="zh-CN" sz="1400" b="0" dirty="0" err="1" smtClean="0">
                <a:ea typeface="宋体" pitchFamily="2" charset="-122"/>
              </a:rPr>
              <a:t>i</a:t>
            </a:r>
            <a:r>
              <a:rPr lang="en-US" altLang="zh-CN" sz="1400" b="0" dirty="0" smtClean="0">
                <a:ea typeface="宋体" pitchFamily="2" charset="-122"/>
              </a:rPr>
              <a:t>=0; </a:t>
            </a:r>
            <a:r>
              <a:rPr lang="en-US" altLang="zh-CN" sz="1400" b="0" dirty="0" err="1" smtClean="0">
                <a:ea typeface="宋体" pitchFamily="2" charset="-122"/>
              </a:rPr>
              <a:t>i</a:t>
            </a:r>
            <a:r>
              <a:rPr lang="en-US" altLang="zh-CN" sz="1400" b="0" dirty="0" smtClean="0">
                <a:ea typeface="宋体" pitchFamily="2" charset="-122"/>
              </a:rPr>
              <a:t>&lt;n; </a:t>
            </a:r>
            <a:r>
              <a:rPr lang="en-US" altLang="zh-CN" sz="1400" b="0" dirty="0" err="1" smtClean="0">
                <a:ea typeface="宋体" pitchFamily="2" charset="-122"/>
              </a:rPr>
              <a:t>i</a:t>
            </a:r>
            <a:r>
              <a:rPr lang="en-US" altLang="zh-CN" sz="1400" b="0" dirty="0" smtClean="0">
                <a:ea typeface="宋体" pitchFamily="2" charset="-122"/>
              </a:rPr>
              <a:t>++) {</a:t>
            </a:r>
          </a:p>
          <a:p>
            <a:pPr>
              <a:lnSpc>
                <a:spcPct val="70000"/>
              </a:lnSpc>
              <a:buFont typeface="Wingdings" pitchFamily="2" charset="2"/>
              <a:buNone/>
            </a:pPr>
            <a:r>
              <a:rPr lang="en-US" altLang="zh-CN" sz="1400" b="0" dirty="0" smtClean="0">
                <a:ea typeface="宋体" pitchFamily="2" charset="-122"/>
              </a:rPr>
              <a:t>      if(</a:t>
            </a:r>
            <a:r>
              <a:rPr lang="en-US" altLang="zh-CN" sz="1400" b="0" dirty="0" err="1" smtClean="0">
                <a:ea typeface="宋体" pitchFamily="2" charset="-122"/>
              </a:rPr>
              <a:t>ptr</a:t>
            </a:r>
            <a:r>
              <a:rPr lang="en-US" altLang="zh-CN" sz="1400" b="0" dirty="0" smtClean="0">
                <a:ea typeface="宋体" pitchFamily="2" charset="-122"/>
              </a:rPr>
              <a:t>-&gt;line != NULL)</a:t>
            </a:r>
          </a:p>
          <a:p>
            <a:pPr>
              <a:lnSpc>
                <a:spcPct val="70000"/>
              </a:lnSpc>
              <a:buFont typeface="Wingdings" pitchFamily="2" charset="2"/>
              <a:buNone/>
            </a:pPr>
            <a:r>
              <a:rPr lang="en-US" altLang="zh-CN" sz="1400" b="0" dirty="0" smtClean="0">
                <a:ea typeface="宋体" pitchFamily="2" charset="-122"/>
              </a:rPr>
              <a:t>          </a:t>
            </a:r>
            <a:r>
              <a:rPr lang="en-US" altLang="zh-CN" sz="1400" b="0" dirty="0" err="1" smtClean="0">
                <a:ea typeface="宋体" pitchFamily="2" charset="-122"/>
              </a:rPr>
              <a:t>printf</a:t>
            </a:r>
            <a:r>
              <a:rPr lang="en-US" altLang="zh-CN" sz="1400" b="0" dirty="0" smtClean="0">
                <a:ea typeface="宋体" pitchFamily="2" charset="-122"/>
              </a:rPr>
              <a:t>("%</a:t>
            </a:r>
            <a:r>
              <a:rPr lang="en-US" altLang="zh-CN" sz="1400" b="0" dirty="0" err="1" smtClean="0">
                <a:ea typeface="宋体" pitchFamily="2" charset="-122"/>
              </a:rPr>
              <a:t>s",ptr</a:t>
            </a:r>
            <a:r>
              <a:rPr lang="en-US" altLang="zh-CN" sz="1400" b="0" dirty="0" smtClean="0">
                <a:ea typeface="宋体" pitchFamily="2" charset="-122"/>
              </a:rPr>
              <a:t>-&gt;line);</a:t>
            </a:r>
          </a:p>
          <a:p>
            <a:pPr>
              <a:lnSpc>
                <a:spcPct val="70000"/>
              </a:lnSpc>
              <a:buFont typeface="Wingdings" pitchFamily="2" charset="2"/>
              <a:buNone/>
            </a:pPr>
            <a:r>
              <a:rPr lang="en-US" altLang="zh-CN" sz="1400" b="0" dirty="0" smtClean="0">
                <a:ea typeface="宋体" pitchFamily="2" charset="-122"/>
              </a:rPr>
              <a:t>      </a:t>
            </a:r>
            <a:r>
              <a:rPr lang="en-US" altLang="zh-CN" sz="1400" b="0" dirty="0" err="1" smtClean="0">
                <a:ea typeface="宋体" pitchFamily="2" charset="-122"/>
              </a:rPr>
              <a:t>ptr</a:t>
            </a:r>
            <a:r>
              <a:rPr lang="en-US" altLang="zh-CN" sz="1400" b="0" dirty="0" smtClean="0">
                <a:ea typeface="宋体" pitchFamily="2" charset="-122"/>
              </a:rPr>
              <a:t> = </a:t>
            </a:r>
            <a:r>
              <a:rPr lang="en-US" altLang="zh-CN" sz="1400" b="0" dirty="0" err="1" smtClean="0">
                <a:ea typeface="宋体" pitchFamily="2" charset="-122"/>
              </a:rPr>
              <a:t>ptr</a:t>
            </a:r>
            <a:r>
              <a:rPr lang="en-US" altLang="zh-CN" sz="1400" b="0" dirty="0" smtClean="0">
                <a:ea typeface="宋体" pitchFamily="2" charset="-122"/>
              </a:rPr>
              <a:t>-&gt;next;</a:t>
            </a:r>
          </a:p>
          <a:p>
            <a:pPr>
              <a:lnSpc>
                <a:spcPct val="70000"/>
              </a:lnSpc>
              <a:buFont typeface="Wingdings" pitchFamily="2" charset="2"/>
              <a:buNone/>
            </a:pPr>
            <a:r>
              <a:rPr lang="en-US" altLang="zh-CN" sz="1400" b="0" dirty="0" smtClean="0">
                <a:ea typeface="宋体" pitchFamily="2" charset="-122"/>
              </a:rPr>
              <a:t>  }</a:t>
            </a:r>
          </a:p>
          <a:p>
            <a:pPr>
              <a:lnSpc>
                <a:spcPct val="70000"/>
              </a:lnSpc>
              <a:buFont typeface="Wingdings" pitchFamily="2" charset="2"/>
              <a:buNone/>
            </a:pPr>
            <a:r>
              <a:rPr lang="en-US" altLang="zh-CN" sz="1400" b="0" dirty="0" smtClean="0">
                <a:ea typeface="宋体" pitchFamily="2" charset="-122"/>
              </a:rPr>
              <a:t>  </a:t>
            </a:r>
            <a:r>
              <a:rPr lang="en-US" altLang="zh-CN" sz="1400" b="0" dirty="0" err="1" smtClean="0">
                <a:ea typeface="宋体" pitchFamily="2" charset="-122"/>
              </a:rPr>
              <a:t>fclose</a:t>
            </a:r>
            <a:r>
              <a:rPr lang="en-US" altLang="zh-CN" sz="1400" b="0" dirty="0" smtClean="0">
                <a:ea typeface="宋体" pitchFamily="2" charset="-122"/>
              </a:rPr>
              <a:t>(</a:t>
            </a:r>
            <a:r>
              <a:rPr lang="en-US" altLang="zh-CN" sz="1400" b="0" dirty="0" err="1" smtClean="0">
                <a:ea typeface="宋体" pitchFamily="2" charset="-122"/>
              </a:rPr>
              <a:t>fp</a:t>
            </a:r>
            <a:r>
              <a:rPr lang="en-US" altLang="zh-CN" sz="1400" b="0" dirty="0" smtClean="0">
                <a:ea typeface="宋体" pitchFamily="2" charset="-122"/>
              </a:rPr>
              <a:t>);</a:t>
            </a:r>
          </a:p>
          <a:p>
            <a:pPr>
              <a:lnSpc>
                <a:spcPct val="70000"/>
              </a:lnSpc>
              <a:buFont typeface="Wingdings" pitchFamily="2" charset="2"/>
              <a:buNone/>
            </a:pPr>
            <a:r>
              <a:rPr lang="en-US" altLang="zh-CN" sz="1400" b="0" dirty="0" smtClean="0">
                <a:ea typeface="宋体" pitchFamily="2" charset="-122"/>
              </a:rPr>
              <a:t>  return 0;</a:t>
            </a:r>
          </a:p>
          <a:p>
            <a:pPr>
              <a:lnSpc>
                <a:spcPct val="70000"/>
              </a:lnSpc>
              <a:buFont typeface="Wingdings" pitchFamily="2" charset="2"/>
              <a:buNone/>
            </a:pPr>
            <a:r>
              <a:rPr lang="en-US" altLang="zh-CN" sz="1400" b="0" dirty="0" smtClean="0">
                <a:ea typeface="宋体" pitchFamily="2" charset="-122"/>
              </a:rPr>
              <a:t>}</a:t>
            </a:r>
          </a:p>
          <a:p>
            <a:pPr>
              <a:lnSpc>
                <a:spcPct val="70000"/>
              </a:lnSpc>
            </a:pPr>
            <a:endParaRPr lang="en-US" altLang="zh-CN" sz="1400" dirty="0" smtClean="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723900" y="404813"/>
            <a:ext cx="7086600" cy="1387475"/>
            <a:chOff x="480" y="360"/>
            <a:chExt cx="4464" cy="874"/>
          </a:xfrm>
        </p:grpSpPr>
        <p:grpSp>
          <p:nvGrpSpPr>
            <p:cNvPr id="3" name="Group 27"/>
            <p:cNvGrpSpPr>
              <a:grpSpLocks/>
            </p:cNvGrpSpPr>
            <p:nvPr/>
          </p:nvGrpSpPr>
          <p:grpSpPr bwMode="auto">
            <a:xfrm>
              <a:off x="1318" y="624"/>
              <a:ext cx="3626" cy="610"/>
              <a:chOff x="780" y="871"/>
              <a:chExt cx="3626" cy="610"/>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grpSp>
        <p:sp>
          <p:nvSpPr>
            <p:cNvPr id="47201" name="Rectangle 29"/>
            <p:cNvSpPr>
              <a:spLocks noChangeArrowheads="1"/>
            </p:cNvSpPr>
            <p:nvPr/>
          </p:nvSpPr>
          <p:spPr bwMode="auto">
            <a:xfrm>
              <a:off x="480" y="360"/>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723900" y="3500438"/>
            <a:ext cx="7239000" cy="1284287"/>
            <a:chOff x="480" y="2263"/>
            <a:chExt cx="4560" cy="809"/>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sp>
          <p:nvSpPr>
            <p:cNvPr id="47185" name="Rectangle 57"/>
            <p:cNvSpPr>
              <a:spLocks noChangeArrowheads="1"/>
            </p:cNvSpPr>
            <p:nvPr/>
          </p:nvSpPr>
          <p:spPr bwMode="auto">
            <a:xfrm>
              <a:off x="480" y="2263"/>
              <a:ext cx="1392"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723900" y="1844675"/>
            <a:ext cx="7086600" cy="1295400"/>
            <a:chOff x="480" y="1344"/>
            <a:chExt cx="4464" cy="816"/>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156"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57"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723900" y="4797425"/>
            <a:ext cx="7239000" cy="1322388"/>
            <a:chOff x="480" y="3103"/>
            <a:chExt cx="4560" cy="833"/>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29" name="Rectangle 131"/>
            <p:cNvSpPr>
              <a:spLocks noChangeArrowheads="1"/>
            </p:cNvSpPr>
            <p:nvPr/>
          </p:nvSpPr>
          <p:spPr bwMode="auto">
            <a:xfrm>
              <a:off x="480" y="3103"/>
              <a:ext cx="2160"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4643438" y="260350"/>
            <a:ext cx="4419600" cy="838200"/>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0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2600" baseline="0">
                  <a:solidFill>
                    <a:srgbClr val="FF3300"/>
                  </a:solidFill>
                  <a:latin typeface="黑体" pitchFamily="2" charset="-122"/>
                  <a:ea typeface="黑体" pitchFamily="2" charset="-122"/>
                </a:rPr>
                <a:t>线性表的链式存储结构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609600" y="620713"/>
            <a:ext cx="5745163" cy="747712"/>
            <a:chOff x="708" y="3120"/>
            <a:chExt cx="3619" cy="47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800" baseline="0">
                  <a:solidFill>
                    <a:srgbClr val="FF3300"/>
                  </a:solidFill>
                </a:rPr>
                <a:t>2.5</a:t>
              </a:r>
              <a:r>
                <a:rPr kumimoji="1" lang="zh-CN" altLang="en-US" sz="3800" baseline="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1258888" y="2370138"/>
            <a:ext cx="6511925" cy="2211387"/>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0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6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2514600" y="3194050"/>
            <a:ext cx="4876800" cy="549275"/>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1.  </a:t>
            </a:r>
            <a:r>
              <a:rPr lang="zh-CN" altLang="en-US" sz="3000" baseline="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2497138" y="3705225"/>
            <a:ext cx="5638800" cy="549275"/>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2.  </a:t>
            </a:r>
            <a:r>
              <a:rPr lang="zh-CN" altLang="en-US" sz="3000" baseline="0" dirty="0">
                <a:solidFill>
                  <a:schemeClr val="bg1"/>
                </a:solidFill>
                <a:latin typeface="幼圆" pitchFamily="49" charset="-122"/>
                <a:ea typeface="幼圆" pitchFamily="49" charset="-122"/>
              </a:rPr>
              <a:t>双向链表的插入与删除</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1000" y="333375"/>
            <a:ext cx="5127625" cy="685800"/>
            <a:chOff x="317" y="288"/>
            <a:chExt cx="2626" cy="432"/>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688975" y="4221163"/>
            <a:ext cx="7921625" cy="1225550"/>
          </a:xfrm>
          <a:prstGeom prst="rect">
            <a:avLst/>
          </a:prstGeom>
          <a:noFill/>
          <a:ln w="9525">
            <a:noFill/>
            <a:miter lim="800000"/>
            <a:headEnd/>
            <a:tailEnd/>
          </a:ln>
        </p:spPr>
        <p:txBody>
          <a:bodyPr>
            <a:spAutoFit/>
          </a:bodyPr>
          <a:lstStyle/>
          <a:p>
            <a:pPr>
              <a:lnSpc>
                <a:spcPct val="95000"/>
              </a:lnSpc>
              <a:spcBef>
                <a:spcPct val="0"/>
              </a:spcBef>
            </a:pPr>
            <a:r>
              <a:rPr lang="zh-CN" altLang="en-US" sz="2600" baseline="0">
                <a:solidFill>
                  <a:srgbClr val="000096"/>
                </a:solidFill>
                <a:latin typeface="幼圆" pitchFamily="49" charset="-122"/>
                <a:ea typeface="幼圆" pitchFamily="49" charset="-122"/>
              </a:rPr>
              <a:t>其中，</a:t>
            </a:r>
            <a:r>
              <a:rPr lang="en-US" altLang="zh-CN" sz="2600" baseline="0">
                <a:solidFill>
                  <a:srgbClr val="000096"/>
                </a:solidFill>
                <a:ea typeface="幼圆" pitchFamily="49" charset="-122"/>
              </a:rPr>
              <a:t>data</a:t>
            </a:r>
            <a:r>
              <a:rPr lang="en-US" altLang="zh-CN" sz="2600" b="0" baseline="0">
                <a:solidFill>
                  <a:srgbClr val="000096"/>
                </a:solidFill>
                <a:ea typeface="幼圆" pitchFamily="49" charset="-122"/>
              </a:rPr>
              <a:t> </a:t>
            </a:r>
            <a:r>
              <a:rPr lang="zh-CN" altLang="en-US" sz="2600" baseline="0">
                <a:solidFill>
                  <a:srgbClr val="000096"/>
                </a:solidFill>
                <a:latin typeface="幼圆" pitchFamily="49" charset="-122"/>
                <a:ea typeface="幼圆" pitchFamily="49" charset="-122"/>
              </a:rPr>
              <a:t>为数据域</a:t>
            </a:r>
          </a:p>
          <a:p>
            <a:pPr>
              <a:lnSpc>
                <a:spcPct val="95000"/>
              </a:lnSpc>
              <a:spcBef>
                <a:spcPct val="0"/>
              </a:spcBef>
            </a:pPr>
            <a:r>
              <a:rPr lang="zh-CN" altLang="en-US" sz="2600" baseline="0">
                <a:solidFill>
                  <a:srgbClr val="000096"/>
                </a:solidFill>
                <a:latin typeface="幼圆" pitchFamily="49" charset="-122"/>
                <a:ea typeface="幼圆" pitchFamily="49" charset="-122"/>
              </a:rPr>
              <a:t>      </a:t>
            </a:r>
            <a:r>
              <a:rPr lang="en-US" altLang="zh-CN" sz="2600" baseline="0">
                <a:solidFill>
                  <a:srgbClr val="000096"/>
                </a:solidFill>
                <a:ea typeface="幼圆" pitchFamily="49" charset="-122"/>
              </a:rPr>
              <a:t>rlink, llink</a:t>
            </a:r>
            <a:r>
              <a:rPr lang="en-US" altLang="zh-CN" sz="260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2600" baseline="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2749550" y="3332163"/>
            <a:ext cx="3581400" cy="45720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llink</a:t>
                </a:r>
                <a:endParaRPr lang="en-US" altLang="zh-CN" sz="3600" baseline="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data</a:t>
                </a:r>
                <a:endParaRPr lang="en-US" altLang="zh-CN" sz="3600" baseline="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rlink</a:t>
                </a:r>
                <a:endParaRPr lang="en-US" altLang="zh-CN" sz="3600" baseline="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62547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8445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685800" y="1196975"/>
            <a:ext cx="7620000" cy="1685925"/>
            <a:chOff x="432" y="810"/>
            <a:chExt cx="4800" cy="1062"/>
          </a:xfrm>
        </p:grpSpPr>
        <p:sp>
          <p:nvSpPr>
            <p:cNvPr id="49165" name="Text Box 5"/>
            <p:cNvSpPr txBox="1">
              <a:spLocks noChangeArrowheads="1"/>
            </p:cNvSpPr>
            <p:nvPr/>
          </p:nvSpPr>
          <p:spPr bwMode="auto">
            <a:xfrm>
              <a:off x="432" y="814"/>
              <a:ext cx="4800" cy="1058"/>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所谓        是指链表的每一个结点中除了数据域以外设置两个指针域，其中之一指向结点的直接后继结点，另外一个指向结点的直接前驱结点。</a:t>
              </a:r>
            </a:p>
            <a:p>
              <a:pPr fontAlgn="base">
                <a:spcBef>
                  <a:spcPct val="0"/>
                </a:spcBef>
              </a:pPr>
              <a:r>
                <a:rPr lang="zh-CN" altLang="en-US" sz="2600" baseline="0">
                  <a:solidFill>
                    <a:srgbClr val="000096"/>
                  </a:solidFill>
                  <a:latin typeface="幼圆" pitchFamily="49" charset="-122"/>
                  <a:ea typeface="幼圆" pitchFamily="49" charset="-122"/>
                </a:rPr>
                <a:t>    链结点的实际构造可以形象地描述如下：</a:t>
              </a:r>
              <a:endParaRPr lang="zh-CN" altLang="en-US" sz="2600" b="0" baseline="0">
                <a:solidFill>
                  <a:srgbClr val="000096"/>
                </a:solidFill>
                <a:latin typeface="幼圆" pitchFamily="49" charset="-122"/>
                <a:ea typeface="幼圆" pitchFamily="49" charset="-122"/>
              </a:endParaRPr>
            </a:p>
          </p:txBody>
        </p:sp>
        <p:sp>
          <p:nvSpPr>
            <p:cNvPr id="49166" name="Rectangle 30"/>
            <p:cNvSpPr>
              <a:spLocks noChangeArrowheads="1"/>
            </p:cNvSpPr>
            <p:nvPr/>
          </p:nvSpPr>
          <p:spPr bwMode="auto">
            <a:xfrm>
              <a:off x="1254" y="810"/>
              <a:ext cx="1134" cy="3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2700" baseline="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971550" y="5035550"/>
            <a:ext cx="3486150" cy="1273175"/>
            <a:chOff x="612" y="3172"/>
            <a:chExt cx="2196" cy="802"/>
          </a:xfrm>
        </p:grpSpPr>
        <p:grpSp>
          <p:nvGrpSpPr>
            <p:cNvPr id="7" name="Group 28"/>
            <p:cNvGrpSpPr>
              <a:grpSpLocks/>
            </p:cNvGrpSpPr>
            <p:nvPr/>
          </p:nvGrpSpPr>
          <p:grpSpPr bwMode="auto">
            <a:xfrm>
              <a:off x="612" y="3638"/>
              <a:ext cx="2196" cy="336"/>
              <a:chOff x="612" y="3696"/>
              <a:chExt cx="2196" cy="336"/>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2600"/>
              </a:p>
            </p:txBody>
          </p:sp>
          <p:sp>
            <p:nvSpPr>
              <p:cNvPr id="49164" name="Rectangle 27"/>
              <p:cNvSpPr>
                <a:spLocks noChangeArrowheads="1"/>
              </p:cNvSpPr>
              <p:nvPr/>
            </p:nvSpPr>
            <p:spPr bwMode="auto">
              <a:xfrm>
                <a:off x="612" y="3714"/>
                <a:ext cx="2196"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06"/>
                                        </p:tgtEl>
                                        <p:attrNameLst>
                                          <p:attrName>style.visibility</p:attrName>
                                        </p:attrNameLst>
                                      </p:cBhvr>
                                      <p:to>
                                        <p:strVal val="visible"/>
                                      </p:to>
                                    </p:set>
                                    <p:animEffect transition="in" filter="wipe(left)">
                                      <p:cBhvr>
                                        <p:cTn id="17" dur="500"/>
                                        <p:tgtEl>
                                          <p:spTgt spid="439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9319"/>
                                        </p:tgtEl>
                                        <p:attrNameLst>
                                          <p:attrName>style.visibility</p:attrName>
                                        </p:attrNameLst>
                                      </p:cBhvr>
                                      <p:to>
                                        <p:strVal val="visible"/>
                                      </p:to>
                                    </p:set>
                                    <p:animEffect transition="in" filter="dissolve">
                                      <p:cBhvr>
                                        <p:cTn id="27" dur="500"/>
                                        <p:tgtEl>
                                          <p:spTgt spid="43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9320"/>
                                        </p:tgtEl>
                                        <p:attrNameLst>
                                          <p:attrName>style.visibility</p:attrName>
                                        </p:attrNameLst>
                                      </p:cBhvr>
                                      <p:to>
                                        <p:strVal val="visible"/>
                                      </p:to>
                                    </p:set>
                                    <p:animEffect transition="in" filter="dissolve">
                                      <p:cBhvr>
                                        <p:cTn id="32"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5203</TotalTime>
  <Words>10149</Words>
  <Application>Microsoft Office PowerPoint</Application>
  <PresentationFormat>全屏显示(4:3)</PresentationFormat>
  <Paragraphs>1922</Paragraphs>
  <Slides>116</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18" baseType="lpstr">
      <vt:lpstr>BUAA2</vt:lpstr>
      <vt:lpstr>Photo Editor 照片</vt:lpstr>
      <vt:lpstr>数据结构与程序设计基础 数据结构 （Data Structures and Programming ） </vt:lpstr>
      <vt:lpstr>幻灯片 2</vt:lpstr>
      <vt:lpstr>问题2.1：词频统计</vt:lpstr>
      <vt:lpstr>问题2.1：词频统计</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折半查找算法（续）</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问题2.1：词频统计 – 顺序表</vt:lpstr>
      <vt:lpstr>问题2.1：词频统计 – 顺序表</vt:lpstr>
      <vt:lpstr>问题2.1：词频统计 – 代码实现</vt:lpstr>
      <vt:lpstr>问题2.1：词频统计</vt:lpstr>
      <vt:lpstr>问题2.1：词频统计</vt:lpstr>
      <vt:lpstr>幻灯片 40</vt:lpstr>
      <vt:lpstr>线性表顺序存储结构的优缺点</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问题2.1：词频统计 – 链表</vt:lpstr>
      <vt:lpstr>问题2.1：词频统计 – 链表</vt:lpstr>
      <vt:lpstr>问题2.1：词频统计 – 链表（代码实现）</vt:lpstr>
      <vt:lpstr>问题2.1：词频统计 – 链表</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问题2.3：显示文件最后n行</vt:lpstr>
      <vt:lpstr>问题2.3：算法设计</vt:lpstr>
      <vt:lpstr>问题2.3：代码实现（循环链表）</vt:lpstr>
      <vt:lpstr>问题2.3：代码实现</vt:lpstr>
      <vt:lpstr>问题2.3：代码实现</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晏海华</cp:lastModifiedBy>
  <cp:revision>53</cp:revision>
  <dcterms:created xsi:type="dcterms:W3CDTF">2015-06-18T09:40:41Z</dcterms:created>
  <dcterms:modified xsi:type="dcterms:W3CDTF">2016-04-13T08:47:27Z</dcterms:modified>
</cp:coreProperties>
</file>