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9" r:id="rId2"/>
    <p:sldId id="339" r:id="rId3"/>
    <p:sldId id="340" r:id="rId4"/>
    <p:sldId id="262" r:id="rId5"/>
    <p:sldId id="263" r:id="rId6"/>
    <p:sldId id="264" r:id="rId7"/>
    <p:sldId id="265" r:id="rId8"/>
    <p:sldId id="266" r:id="rId9"/>
    <p:sldId id="269" r:id="rId10"/>
    <p:sldId id="357"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53" r:id="rId31"/>
    <p:sldId id="341" r:id="rId32"/>
    <p:sldId id="290" r:id="rId33"/>
    <p:sldId id="291" r:id="rId34"/>
    <p:sldId id="293" r:id="rId35"/>
    <p:sldId id="294" r:id="rId36"/>
    <p:sldId id="295" r:id="rId37"/>
    <p:sldId id="296" r:id="rId38"/>
    <p:sldId id="297" r:id="rId39"/>
    <p:sldId id="298" r:id="rId40"/>
    <p:sldId id="299" r:id="rId41"/>
    <p:sldId id="300" r:id="rId42"/>
    <p:sldId id="342" r:id="rId43"/>
    <p:sldId id="358" r:id="rId44"/>
    <p:sldId id="359" r:id="rId45"/>
    <p:sldId id="362" r:id="rId46"/>
    <p:sldId id="360" r:id="rId47"/>
    <p:sldId id="361" r:id="rId48"/>
    <p:sldId id="364" r:id="rId49"/>
    <p:sldId id="365" r:id="rId50"/>
    <p:sldId id="367" r:id="rId51"/>
    <p:sldId id="363" r:id="rId52"/>
    <p:sldId id="352"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68" r:id="rId85"/>
    <p:sldId id="347" r:id="rId86"/>
    <p:sldId id="348" r:id="rId87"/>
    <p:sldId id="350" r:id="rId88"/>
    <p:sldId id="332" r:id="rId89"/>
    <p:sldId id="333" r:id="rId90"/>
    <p:sldId id="334" r:id="rId91"/>
    <p:sldId id="335" r:id="rId92"/>
    <p:sldId id="336" r:id="rId93"/>
    <p:sldId id="337" r:id="rId94"/>
    <p:sldId id="338" r:id="rId95"/>
    <p:sldId id="260"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94660"/>
  </p:normalViewPr>
  <p:slideViewPr>
    <p:cSldViewPr>
      <p:cViewPr varScale="1">
        <p:scale>
          <a:sx n="70" d="100"/>
          <a:sy n="70" d="100"/>
        </p:scale>
        <p:origin x="-6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2017/5/22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87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smtClean="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页脚占位符 3"/>
          <p:cNvSpPr>
            <a:spLocks noGrp="1"/>
          </p:cNvSpPr>
          <p:nvPr>
            <p:ph type="ftr" sz="quarter" idx="10"/>
          </p:nvPr>
        </p:nvSpPr>
        <p:spPr/>
        <p:txBody>
          <a:bodyPr/>
          <a:lstStyle>
            <a:lvl1pPr>
              <a:defRPr/>
            </a:lvl1pPr>
          </a:lstStyle>
          <a:p>
            <a:r>
              <a:rPr lang="zh-CN" altLang="en-US" dirty="0" smtClean="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zh-CN" altLang="en-US" dirty="0" smtClean="0"/>
              <a:t>第一讲 绪论</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6801AA-A478-44F8-8C46-F9420D3CF34B}" type="slidenum">
              <a:rPr lang="en-US" altLang="zh-CN"/>
              <a:pPr>
                <a:defRPr/>
              </a:pPr>
              <a:t>‹#›</a:t>
            </a:fld>
            <a:endParaRPr lang="en-US" altLang="zh-CN"/>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2" r:id="rId7"/>
    <p:sldLayoutId id="2147483673"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844824"/>
            <a:ext cx="7772400" cy="1470025"/>
          </a:xfrm>
        </p:spPr>
        <p:txBody>
          <a:bodyPr/>
          <a:lstStyle/>
          <a:p>
            <a:pPr>
              <a:lnSpc>
                <a:spcPct val="100000"/>
              </a:lnSpc>
            </a:pPr>
            <a:r>
              <a:rPr lang="zh-CN" altLang="en-US" sz="4400" dirty="0" smtClean="0"/>
              <a:t>数据结构与程序设计基础</a:t>
            </a:r>
            <a:r>
              <a:rPr lang="en-US" altLang="zh-CN" sz="4400" dirty="0" smtClean="0"/>
              <a:t/>
            </a:r>
            <a:br>
              <a:rPr lang="en-US" altLang="zh-CN" sz="4400" dirty="0" smtClean="0"/>
            </a:br>
            <a:r>
              <a:rPr lang="zh-CN" altLang="en-US" sz="3600" smtClean="0">
                <a:solidFill>
                  <a:srgbClr val="7030A0"/>
                </a:solidFill>
                <a:latin typeface="隶书" pitchFamily="49" charset="-122"/>
                <a:ea typeface="隶书" pitchFamily="49" charset="-122"/>
              </a:rPr>
              <a:t>数据结构</a:t>
            </a:r>
            <a:r>
              <a:rPr lang="en-US" altLang="zh-CN" sz="4000" dirty="0" smtClean="0"/>
              <a:t/>
            </a:r>
            <a:br>
              <a:rPr lang="en-US" altLang="zh-CN" sz="4000" dirty="0" smtClean="0"/>
            </a:br>
            <a:r>
              <a:rPr lang="zh-CN" altLang="en-US" sz="2400" dirty="0" smtClean="0"/>
              <a:t>（</a:t>
            </a:r>
            <a:r>
              <a:rPr lang="en-US" altLang="zh-CN" sz="2400" dirty="0" smtClean="0"/>
              <a:t>D</a:t>
            </a:r>
            <a:r>
              <a:rPr lang="en-US" altLang="zh-CN" sz="2400" b="0" dirty="0" smtClean="0">
                <a:solidFill>
                  <a:schemeClr val="tx1">
                    <a:lumMod val="50000"/>
                    <a:lumOff val="50000"/>
                  </a:schemeClr>
                </a:solidFill>
              </a:rPr>
              <a:t>ata</a:t>
            </a:r>
            <a:r>
              <a:rPr lang="en-US" altLang="zh-CN" sz="2400" dirty="0" smtClean="0"/>
              <a:t> S</a:t>
            </a:r>
            <a:r>
              <a:rPr lang="en-US" altLang="zh-CN" sz="2400" b="0" dirty="0" smtClean="0">
                <a:solidFill>
                  <a:schemeClr val="tx1">
                    <a:lumMod val="50000"/>
                    <a:lumOff val="50000"/>
                  </a:schemeClr>
                </a:solidFill>
              </a:rPr>
              <a:t>tructures</a:t>
            </a:r>
            <a:r>
              <a:rPr lang="en-US" altLang="zh-CN" sz="2400" dirty="0" smtClean="0">
                <a:solidFill>
                  <a:schemeClr val="tx1">
                    <a:lumMod val="50000"/>
                    <a:lumOff val="50000"/>
                  </a:schemeClr>
                </a:solidFill>
              </a:rPr>
              <a:t> </a:t>
            </a:r>
            <a:r>
              <a:rPr lang="en-US" altLang="zh-CN" sz="2400" b="0" dirty="0" smtClean="0">
                <a:solidFill>
                  <a:schemeClr val="tx1">
                    <a:lumMod val="50000"/>
                    <a:lumOff val="50000"/>
                  </a:schemeClr>
                </a:solidFill>
              </a:rPr>
              <a:t>and</a:t>
            </a:r>
            <a:r>
              <a:rPr lang="en-US" altLang="zh-CN" sz="2400" dirty="0" smtClean="0"/>
              <a:t> P</a:t>
            </a:r>
            <a:r>
              <a:rPr lang="en-US" altLang="zh-CN" sz="2400" b="0" dirty="0" smtClean="0">
                <a:solidFill>
                  <a:schemeClr val="tx1">
                    <a:lumMod val="50000"/>
                    <a:lumOff val="50000"/>
                  </a:schemeClr>
                </a:solidFill>
              </a:rPr>
              <a:t>rogramming </a:t>
            </a:r>
            <a:r>
              <a:rPr lang="zh-CN" altLang="en-US" sz="2400" dirty="0" smtClean="0"/>
              <a:t>）</a:t>
            </a:r>
            <a:r>
              <a:rPr lang="en-US" altLang="zh-CN" sz="3200" dirty="0" smtClean="0"/>
              <a:t/>
            </a:r>
            <a:br>
              <a:rPr lang="en-US" altLang="zh-CN" sz="3200" dirty="0" smtClean="0"/>
            </a:br>
            <a:endParaRPr lang="zh-CN" altLang="en-US" dirty="0">
              <a:latin typeface="隶书" pitchFamily="49" charset="-122"/>
              <a:ea typeface="隶书" pitchFamily="49" charset="-122"/>
            </a:endParaRPr>
          </a:p>
        </p:txBody>
      </p:sp>
      <p:sp>
        <p:nvSpPr>
          <p:cNvPr id="3" name="副标题 2"/>
          <p:cNvSpPr>
            <a:spLocks noGrp="1"/>
          </p:cNvSpPr>
          <p:nvPr>
            <p:ph type="subTitle" idx="1"/>
          </p:nvPr>
        </p:nvSpPr>
        <p:spPr>
          <a:xfrm>
            <a:off x="1331640" y="4365104"/>
            <a:ext cx="6400800" cy="1752600"/>
          </a:xfrm>
        </p:spPr>
        <p:txBody>
          <a:bodyPr/>
          <a:lstStyle/>
          <a:p>
            <a:pPr>
              <a:lnSpc>
                <a:spcPts val="1800"/>
              </a:lnSpc>
            </a:pPr>
            <a:r>
              <a:rPr lang="zh-CN" altLang="en-US" dirty="0" smtClean="0">
                <a:solidFill>
                  <a:schemeClr val="tx1">
                    <a:lumMod val="50000"/>
                    <a:lumOff val="50000"/>
                  </a:schemeClr>
                </a:solidFill>
              </a:rPr>
              <a:t>北航计算机学院</a:t>
            </a:r>
            <a:endParaRPr lang="en-US" altLang="zh-CN" dirty="0" smtClean="0">
              <a:solidFill>
                <a:schemeClr val="tx1">
                  <a:lumMod val="50000"/>
                  <a:lumOff val="50000"/>
                </a:schemeClr>
              </a:solidFill>
            </a:endParaRPr>
          </a:p>
          <a:p>
            <a:pPr>
              <a:lnSpc>
                <a:spcPts val="1800"/>
              </a:lnSpc>
            </a:pPr>
            <a:r>
              <a:rPr lang="zh-CN" altLang="en-US" dirty="0" smtClean="0">
                <a:solidFill>
                  <a:schemeClr val="tx1">
                    <a:lumMod val="50000"/>
                    <a:lumOff val="50000"/>
                  </a:schemeClr>
                </a:solidFill>
              </a:rPr>
              <a:t>晏海华</a:t>
            </a:r>
            <a:endParaRPr lang="zh-CN" altLang="en-US" dirty="0">
              <a:solidFill>
                <a:schemeClr val="tx1">
                  <a:lumMod val="50000"/>
                  <a:lumOff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Rectangle 3"/>
          <p:cNvSpPr txBox="1">
            <a:spLocks noChangeArrowheads="1"/>
          </p:cNvSpPr>
          <p:nvPr/>
        </p:nvSpPr>
        <p:spPr bwMode="auto">
          <a:xfrm>
            <a:off x="1619672" y="3284984"/>
            <a:ext cx="6400800" cy="1752600"/>
          </a:xfrm>
          <a:prstGeom prst="rect">
            <a:avLst/>
          </a:prstGeom>
          <a:solidFill>
            <a:srgbClr val="FF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ts val="1500"/>
              </a:lnSpc>
              <a:spcBef>
                <a:spcPct val="60000"/>
              </a:spcBef>
              <a:spcAft>
                <a:spcPct val="0"/>
              </a:spcAft>
              <a:buClr>
                <a:srgbClr val="D60093"/>
              </a:buClr>
              <a:buSzPct val="70000"/>
              <a:buFont typeface="Wingdings" pitchFamily="2" charset="2"/>
              <a:buNone/>
              <a:tabLst/>
              <a:defRPr/>
            </a:pPr>
            <a:endParaRPr kumimoji="0" lang="en-US" altLang="zh-CN" sz="32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0" marR="0" lvl="0" indent="0" algn="ctr" defTabSz="914400" rtl="0" eaLnBrk="1" fontAlgn="base" latinLnBrk="0" hangingPunct="1">
              <a:lnSpc>
                <a:spcPts val="1500"/>
              </a:lnSpc>
              <a:spcBef>
                <a:spcPct val="60000"/>
              </a:spcBef>
              <a:spcAft>
                <a:spcPct val="0"/>
              </a:spcAft>
              <a:buClr>
                <a:srgbClr val="D60093"/>
              </a:buClr>
              <a:buSzPct val="70000"/>
              <a:buFont typeface="Wingdings" pitchFamily="2" charset="2"/>
              <a:buNone/>
              <a:tabLst/>
              <a:defRPr/>
            </a:pPr>
            <a:r>
              <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rPr>
              <a:t>第七讲：</a:t>
            </a:r>
            <a:r>
              <a:rPr lang="zh-CN" altLang="en-US" sz="3200" b="1" kern="0" dirty="0" smtClean="0">
                <a:ea typeface="宋体" pitchFamily="2" charset="-122"/>
              </a:rPr>
              <a:t>查找</a:t>
            </a:r>
            <a:r>
              <a:rPr lang="en-US" altLang="zh-CN" sz="3200" b="1" kern="0" dirty="0" smtClean="0">
                <a:ea typeface="宋体" pitchFamily="2" charset="-122"/>
              </a:rPr>
              <a:t>(Searching)</a:t>
            </a:r>
            <a:endParaRPr kumimoji="0" lang="zh-CN" altLang="en-US" sz="32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algn="ctr">
              <a:lnSpc>
                <a:spcPts val="1800"/>
              </a:lnSpc>
            </a:pPr>
            <a:endParaRPr lang="en-US" altLang="zh-CN" sz="2400"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北航计算机学院</a:t>
            </a: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endParaRPr lang="en-US" altLang="zh-CN" sz="2400" b="1" dirty="0" smtClean="0">
              <a:solidFill>
                <a:schemeClr val="tx1">
                  <a:lumMod val="50000"/>
                  <a:lumOff val="50000"/>
                </a:schemeClr>
              </a:solidFill>
              <a:latin typeface="楷体" pitchFamily="49" charset="-122"/>
              <a:ea typeface="楷体" pitchFamily="49" charset="-122"/>
            </a:endParaRPr>
          </a:p>
          <a:p>
            <a:pPr algn="ctr">
              <a:lnSpc>
                <a:spcPts val="1800"/>
              </a:lnSpc>
            </a:pPr>
            <a:r>
              <a:rPr lang="zh-CN" altLang="en-US" sz="2400" b="1" dirty="0" smtClean="0">
                <a:solidFill>
                  <a:schemeClr val="tx1">
                    <a:lumMod val="50000"/>
                    <a:lumOff val="50000"/>
                  </a:schemeClr>
                </a:solidFill>
                <a:latin typeface="楷体" pitchFamily="49" charset="-122"/>
                <a:ea typeface="楷体" pitchFamily="49" charset="-122"/>
              </a:rPr>
              <a:t>晏海华</a:t>
            </a:r>
            <a:endParaRPr lang="zh-CN" altLang="en-US" sz="2400" b="1" dirty="0">
              <a:solidFill>
                <a:schemeClr val="tx1">
                  <a:lumMod val="50000"/>
                  <a:lumOff val="50000"/>
                </a:schemeClr>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762000" y="1079500"/>
            <a:ext cx="8092480" cy="2032144"/>
            <a:chOff x="762000" y="1079500"/>
            <a:chExt cx="8092480" cy="2032144"/>
          </a:xfrm>
        </p:grpSpPr>
        <p:grpSp>
          <p:nvGrpSpPr>
            <p:cNvPr id="2" name="Group 40"/>
            <p:cNvGrpSpPr>
              <a:grpSpLocks/>
            </p:cNvGrpSpPr>
            <p:nvPr/>
          </p:nvGrpSpPr>
          <p:grpSpPr bwMode="auto">
            <a:xfrm>
              <a:off x="762000" y="1079500"/>
              <a:ext cx="3377952" cy="555625"/>
              <a:chOff x="480" y="680"/>
              <a:chExt cx="1266"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smtClean="0">
                    <a:solidFill>
                      <a:srgbClr val="FF0000"/>
                    </a:solidFill>
                    <a:ea typeface="幼圆" pitchFamily="49" charset="-122"/>
                  </a:rPr>
                  <a:t>静态查找表</a:t>
                </a:r>
                <a:endParaRPr lang="zh-CN" altLang="en-US" sz="2700" dirty="0">
                  <a:solidFill>
                    <a:srgbClr val="FF0000"/>
                  </a:solidFill>
                  <a:ea typeface="幼圆" pitchFamily="49" charset="-122"/>
                </a:endParaRPr>
              </a:p>
            </p:txBody>
          </p:sp>
        </p:grpSp>
        <p:sp>
          <p:nvSpPr>
            <p:cNvPr id="236553" name="Rectangle 9"/>
            <p:cNvSpPr>
              <a:spLocks noChangeArrowheads="1"/>
            </p:cNvSpPr>
            <p:nvPr/>
          </p:nvSpPr>
          <p:spPr bwMode="auto">
            <a:xfrm>
              <a:off x="1691680" y="1772816"/>
              <a:ext cx="7162800" cy="133882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smtClean="0">
                  <a:solidFill>
                    <a:srgbClr val="FF3300"/>
                  </a:solidFill>
                  <a:latin typeface="幼圆" pitchFamily="49" charset="-122"/>
                  <a:ea typeface="幼圆" pitchFamily="49" charset="-122"/>
                </a:rPr>
                <a:t>如果只在查找表中</a:t>
              </a:r>
              <a:r>
                <a:rPr lang="zh-CN" altLang="en-US" sz="2700" dirty="0">
                  <a:solidFill>
                    <a:srgbClr val="FF3300"/>
                  </a:solidFill>
                  <a:latin typeface="幼圆" pitchFamily="49" charset="-122"/>
                  <a:ea typeface="幼圆" pitchFamily="49" charset="-122"/>
                </a:rPr>
                <a:t>确定某个特定</a:t>
              </a:r>
              <a:r>
                <a:rPr lang="zh-CN" altLang="en-US" sz="2700" dirty="0" smtClean="0">
                  <a:solidFill>
                    <a:srgbClr val="FF3300"/>
                  </a:solidFill>
                  <a:latin typeface="幼圆" pitchFamily="49" charset="-122"/>
                  <a:ea typeface="幼圆" pitchFamily="49" charset="-122"/>
                </a:rPr>
                <a:t>记录是否存在或检索某个特定记录的属性，此类查找表为</a:t>
              </a:r>
              <a:r>
                <a:rPr lang="zh-CN" altLang="en-US" sz="2700" b="1" dirty="0" smtClean="0">
                  <a:solidFill>
                    <a:srgbClr val="FF3300"/>
                  </a:solidFill>
                  <a:latin typeface="幼圆" pitchFamily="49" charset="-122"/>
                  <a:ea typeface="幼圆" pitchFamily="49" charset="-122"/>
                </a:rPr>
                <a:t>静态查找表</a:t>
              </a:r>
              <a:r>
                <a:rPr lang="en-US" altLang="zh-CN" sz="2700" dirty="0" smtClean="0">
                  <a:solidFill>
                    <a:srgbClr val="FF3300"/>
                  </a:solidFill>
                  <a:latin typeface="幼圆" pitchFamily="49" charset="-122"/>
                  <a:ea typeface="幼圆" pitchFamily="49" charset="-122"/>
                </a:rPr>
                <a:t>(Static Search Table)</a:t>
              </a:r>
              <a:endParaRPr lang="zh-CN" altLang="en-US" sz="27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457200" y="228600"/>
            <a:ext cx="627504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smtClean="0">
                  <a:solidFill>
                    <a:srgbClr val="FFFF00"/>
                  </a:solidFill>
                  <a:latin typeface="黑体" pitchFamily="49" charset="-122"/>
                  <a:ea typeface="黑体" pitchFamily="49" charset="-122"/>
                </a:rPr>
                <a:t>五</a:t>
              </a:r>
              <a:r>
                <a:rPr lang="en-US" altLang="zh-CN" sz="3200" dirty="0" smtClean="0">
                  <a:solidFill>
                    <a:srgbClr val="FFFF00"/>
                  </a:solidFill>
                  <a:latin typeface="黑体" pitchFamily="49" charset="-122"/>
                  <a:ea typeface="黑体" pitchFamily="49" charset="-122"/>
                </a:rPr>
                <a:t>.</a:t>
              </a:r>
              <a:r>
                <a:rPr lang="zh-CN" altLang="en-US" sz="3200" dirty="0" smtClean="0">
                  <a:solidFill>
                    <a:srgbClr val="FFFF00"/>
                  </a:solidFill>
                  <a:latin typeface="黑体" pitchFamily="49" charset="-122"/>
                  <a:ea typeface="黑体" pitchFamily="49" charset="-122"/>
                </a:rPr>
                <a:t>静态查找表与动态查找表</a:t>
              </a:r>
              <a:endParaRPr lang="zh-CN" altLang="en-US" b="0" dirty="0">
                <a:solidFill>
                  <a:srgbClr val="FFFF00"/>
                </a:solidFill>
                <a:latin typeface="黑体" pitchFamily="49" charset="-122"/>
                <a:ea typeface="黑体" pitchFamily="49" charset="-122"/>
              </a:endParaRPr>
            </a:p>
          </p:txBody>
        </p:sp>
      </p:grpSp>
      <p:grpSp>
        <p:nvGrpSpPr>
          <p:cNvPr id="36" name="组合 35"/>
          <p:cNvGrpSpPr/>
          <p:nvPr/>
        </p:nvGrpSpPr>
        <p:grpSpPr>
          <a:xfrm>
            <a:off x="755576" y="3429000"/>
            <a:ext cx="8092480" cy="2447642"/>
            <a:chOff x="762000" y="1079500"/>
            <a:chExt cx="8092480" cy="2447642"/>
          </a:xfrm>
        </p:grpSpPr>
        <p:grpSp>
          <p:nvGrpSpPr>
            <p:cNvPr id="37" name="Group 40"/>
            <p:cNvGrpSpPr>
              <a:grpSpLocks/>
            </p:cNvGrpSpPr>
            <p:nvPr/>
          </p:nvGrpSpPr>
          <p:grpSpPr bwMode="auto">
            <a:xfrm>
              <a:off x="762000" y="1079500"/>
              <a:ext cx="3377952" cy="555625"/>
              <a:chOff x="480" y="680"/>
              <a:chExt cx="1266" cy="350"/>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smtClean="0">
                    <a:solidFill>
                      <a:srgbClr val="FF0000"/>
                    </a:solidFill>
                    <a:ea typeface="幼圆" pitchFamily="49" charset="-122"/>
                  </a:rPr>
                  <a:t>动态查找表</a:t>
                </a:r>
                <a:endParaRPr lang="zh-CN" altLang="en-US" sz="2700" dirty="0">
                  <a:solidFill>
                    <a:srgbClr val="FF0000"/>
                  </a:solidFill>
                  <a:ea typeface="幼圆" pitchFamily="49" charset="-122"/>
                </a:endParaRPr>
              </a:p>
            </p:txBody>
          </p:sp>
        </p:grpSp>
        <p:sp>
          <p:nvSpPr>
            <p:cNvPr id="38" name="Rectangle 9"/>
            <p:cNvSpPr>
              <a:spLocks noChangeArrowheads="1"/>
            </p:cNvSpPr>
            <p:nvPr/>
          </p:nvSpPr>
          <p:spPr bwMode="auto">
            <a:xfrm>
              <a:off x="1691680" y="1772816"/>
              <a:ext cx="7162800" cy="17543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smtClean="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2700" b="1" dirty="0" smtClean="0">
                  <a:solidFill>
                    <a:srgbClr val="FF3300"/>
                  </a:solidFill>
                  <a:latin typeface="幼圆" pitchFamily="49" charset="-122"/>
                  <a:ea typeface="幼圆" pitchFamily="49" charset="-122"/>
                </a:rPr>
                <a:t>动态查找表</a:t>
              </a:r>
              <a:r>
                <a:rPr lang="en-US" altLang="zh-CN" sz="2700" dirty="0" smtClean="0">
                  <a:solidFill>
                    <a:srgbClr val="FF3300"/>
                  </a:solidFill>
                  <a:latin typeface="幼圆" pitchFamily="49" charset="-122"/>
                  <a:ea typeface="幼圆" pitchFamily="49" charset="-122"/>
                </a:rPr>
                <a:t>(Dynamic Search Table)</a:t>
              </a:r>
              <a:endParaRPr lang="zh-CN" altLang="en-US" sz="27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4680201" y="5229199"/>
            <a:ext cx="4463799"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13" y="2903"/>
              <a:ext cx="1383" cy="4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smtClean="0">
                  <a:solidFill>
                    <a:srgbClr val="7030A0"/>
                  </a:solidFill>
                  <a:latin typeface="华文新魏" pitchFamily="2" charset="-122"/>
                  <a:ea typeface="华文新魏" pitchFamily="2" charset="-122"/>
                </a:rPr>
                <a:t>显然查找效率与表的组织方式（结构）和类型有关！</a:t>
              </a:r>
              <a:endParaRPr lang="zh-CN" altLang="en-US" sz="2800" dirty="0">
                <a:solidFill>
                  <a:srgbClr val="7030A0"/>
                </a:solidFill>
                <a:latin typeface="华文新魏" pitchFamily="2" charset="-122"/>
                <a:ea typeface="华文新魏" pitchFamily="2" charset="-122"/>
              </a:endParaRP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3826768"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b="1" dirty="0" smtClean="0">
                <a:solidFill>
                  <a:srgbClr val="FF0000"/>
                </a:solidFill>
                <a:ea typeface="楷体_GB2312" pitchFamily="49" charset="-122"/>
              </a:rPr>
              <a:t> 7.2</a:t>
            </a:r>
            <a:r>
              <a:rPr lang="en-US" altLang="zh-CN" sz="3300" b="1" dirty="0" smtClean="0">
                <a:solidFill>
                  <a:srgbClr val="FF0000"/>
                </a:solidFill>
                <a:latin typeface="楷体_GB2312" pitchFamily="49" charset="-122"/>
                <a:ea typeface="楷体_GB2312" pitchFamily="49" charset="-122"/>
              </a:rPr>
              <a:t> </a:t>
            </a:r>
            <a:r>
              <a:rPr lang="zh-CN" altLang="en-US" sz="3300" b="1" dirty="0" smtClean="0">
                <a:solidFill>
                  <a:srgbClr val="FF0000"/>
                </a:solidFill>
                <a:latin typeface="楷体_GB2312" pitchFamily="49" charset="-122"/>
                <a:ea typeface="楷体_GB2312" pitchFamily="49" charset="-122"/>
              </a:rPr>
              <a:t>顺序</a:t>
            </a:r>
            <a:r>
              <a:rPr lang="zh-CN" altLang="en-US" sz="3300" dirty="0" smtClean="0">
                <a:solidFill>
                  <a:srgbClr val="FF0000"/>
                </a:solidFill>
                <a:latin typeface="楷体_GB2312" pitchFamily="49" charset="-122"/>
                <a:ea typeface="楷体_GB2312" pitchFamily="49" charset="-122"/>
              </a:rPr>
              <a:t>表的查找</a:t>
            </a:r>
            <a:endParaRPr lang="zh-CN" altLang="en-US" dirty="0" smtClean="0">
              <a:solidFill>
                <a:srgbClr val="FF6600"/>
              </a:solidFill>
            </a:endParaRPr>
          </a:p>
        </p:txBody>
      </p:sp>
      <p:sp>
        <p:nvSpPr>
          <p:cNvPr id="237571" name="Text Box 3"/>
          <p:cNvSpPr txBox="1">
            <a:spLocks noChangeArrowheads="1"/>
          </p:cNvSpPr>
          <p:nvPr/>
        </p:nvSpPr>
        <p:spPr bwMode="auto">
          <a:xfrm>
            <a:off x="898525" y="2895600"/>
            <a:ext cx="7389813" cy="646331"/>
          </a:xfrm>
          <a:prstGeom prst="rect">
            <a:avLst/>
          </a:prstGeom>
          <a:noFill/>
          <a:ln w="12700" cap="sq">
            <a:noFill/>
            <a:miter lim="800000"/>
            <a:headEnd type="none" w="sm" len="sm"/>
            <a:tailEnd type="none" w="sm" len="sm"/>
          </a:ln>
        </p:spPr>
        <p:txBody>
          <a:bodyPr>
            <a:spAutoFit/>
          </a:bodyPr>
          <a:lstStyle/>
          <a:p>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记录的排列按关键字值有序的</a:t>
            </a:r>
            <a:r>
              <a:rPr lang="zh-CN" altLang="en-US" dirty="0" smtClean="0">
                <a:solidFill>
                  <a:srgbClr val="000084"/>
                </a:solidFill>
                <a:latin typeface="幼圆" pitchFamily="49" charset="-122"/>
                <a:ea typeface="幼圆" pitchFamily="49" charset="-122"/>
              </a:rPr>
              <a:t>顺序表称为</a:t>
            </a:r>
            <a:r>
              <a:rPr lang="zh-CN" altLang="en-US" dirty="0">
                <a:solidFill>
                  <a:srgbClr val="FF3300"/>
                </a:solidFill>
                <a:latin typeface="黑体" pitchFamily="49" charset="-122"/>
                <a:ea typeface="黑体" pitchFamily="49" charset="-122"/>
              </a:rPr>
              <a:t>有</a:t>
            </a:r>
            <a:r>
              <a:rPr lang="zh-CN" altLang="en-US" dirty="0" smtClean="0">
                <a:solidFill>
                  <a:srgbClr val="FF3300"/>
                </a:solidFill>
                <a:latin typeface="黑体" pitchFamily="49" charset="-122"/>
                <a:ea typeface="黑体" pitchFamily="49" charset="-122"/>
              </a:rPr>
              <a:t>序</a:t>
            </a:r>
            <a:endParaRPr lang="zh-CN" altLang="en-US" dirty="0">
              <a:solidFill>
                <a:srgbClr val="FF3300"/>
              </a:solidFill>
              <a:latin typeface="黑体" pitchFamily="49" charset="-122"/>
              <a:ea typeface="黑体" pitchFamily="49" charset="-122"/>
            </a:endParaRPr>
          </a:p>
          <a:p>
            <a:r>
              <a:rPr lang="zh-CN" altLang="en-US" dirty="0" smtClean="0">
                <a:solidFill>
                  <a:srgbClr val="FF3300"/>
                </a:solidFill>
                <a:latin typeface="黑体" pitchFamily="49" charset="-122"/>
                <a:ea typeface="黑体" pitchFamily="49" charset="-122"/>
              </a:rPr>
              <a:t>顺序表</a:t>
            </a:r>
            <a:r>
              <a:rPr lang="zh-CN" altLang="en-US" dirty="0" smtClean="0">
                <a:solidFill>
                  <a:srgbClr val="000084"/>
                </a:solidFill>
                <a:latin typeface="幼圆" pitchFamily="49" charset="-122"/>
                <a:ea typeface="幼圆" pitchFamily="49" charset="-122"/>
              </a:rPr>
              <a:t>，</a:t>
            </a:r>
            <a:r>
              <a:rPr lang="zh-CN" altLang="en-US" dirty="0">
                <a:solidFill>
                  <a:srgbClr val="000084"/>
                </a:solidFill>
                <a:latin typeface="幼圆" pitchFamily="49" charset="-122"/>
                <a:ea typeface="幼圆" pitchFamily="49" charset="-122"/>
              </a:rPr>
              <a:t>否则，称为</a:t>
            </a:r>
            <a:r>
              <a:rPr lang="zh-CN" altLang="en-US" dirty="0">
                <a:solidFill>
                  <a:srgbClr val="FF3300"/>
                </a:solidFill>
                <a:latin typeface="黑体" pitchFamily="49" charset="-122"/>
                <a:ea typeface="黑体" pitchFamily="49" charset="-122"/>
              </a:rPr>
              <a:t>一般顺序文件</a:t>
            </a:r>
            <a:r>
              <a:rPr lang="zh-CN" altLang="en-US"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892175" y="3841750"/>
            <a:ext cx="7337425" cy="923330"/>
          </a:xfrm>
          <a:prstGeom prst="rect">
            <a:avLst/>
          </a:prstGeom>
          <a:noFill/>
          <a:ln w="12700" cap="sq">
            <a:noFill/>
            <a:miter lim="800000"/>
            <a:headEnd type="none" w="sm" len="sm"/>
            <a:tailEnd type="none" w="sm" len="sm"/>
          </a:ln>
        </p:spPr>
        <p:txBody>
          <a:bodyPr>
            <a:spAutoFit/>
          </a:bodyPr>
          <a:lstStyle/>
          <a:p>
            <a:r>
              <a:rPr lang="en-US" altLang="zh-CN" b="0" dirty="0">
                <a:solidFill>
                  <a:srgbClr val="FF3300"/>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在存储介质上采用连续组织方式的</a:t>
            </a:r>
            <a:r>
              <a:rPr lang="zh-CN" altLang="en-US" dirty="0" smtClean="0">
                <a:solidFill>
                  <a:srgbClr val="000084"/>
                </a:solidFill>
                <a:latin typeface="幼圆" pitchFamily="49" charset="-122"/>
                <a:ea typeface="幼圆" pitchFamily="49" charset="-122"/>
              </a:rPr>
              <a:t>顺序表称为</a:t>
            </a:r>
            <a:endParaRPr lang="zh-CN" altLang="en-US" dirty="0">
              <a:solidFill>
                <a:srgbClr val="000084"/>
              </a:solidFill>
              <a:latin typeface="幼圆" pitchFamily="49" charset="-122"/>
              <a:ea typeface="幼圆" pitchFamily="49" charset="-122"/>
            </a:endParaRPr>
          </a:p>
          <a:p>
            <a:r>
              <a:rPr lang="zh-CN" altLang="en-US" dirty="0">
                <a:solidFill>
                  <a:srgbClr val="FF3300"/>
                </a:solidFill>
                <a:latin typeface="黑体" pitchFamily="49" charset="-122"/>
                <a:ea typeface="黑体" pitchFamily="49" charset="-122"/>
              </a:rPr>
              <a:t>连续</a:t>
            </a:r>
            <a:r>
              <a:rPr lang="zh-CN" altLang="en-US" dirty="0" smtClean="0">
                <a:solidFill>
                  <a:srgbClr val="FF3300"/>
                </a:solidFill>
                <a:latin typeface="黑体" pitchFamily="49" charset="-122"/>
                <a:ea typeface="黑体" pitchFamily="49" charset="-122"/>
              </a:rPr>
              <a:t>顺序表</a:t>
            </a:r>
            <a:r>
              <a:rPr lang="zh-CN" altLang="en-US" dirty="0" smtClean="0">
                <a:solidFill>
                  <a:srgbClr val="000084"/>
                </a:solidFill>
                <a:latin typeface="幼圆" pitchFamily="49" charset="-122"/>
                <a:ea typeface="幼圆" pitchFamily="49" charset="-122"/>
              </a:rPr>
              <a:t>；</a:t>
            </a:r>
            <a:r>
              <a:rPr lang="zh-CN" altLang="en-US" dirty="0">
                <a:solidFill>
                  <a:srgbClr val="000084"/>
                </a:solidFill>
                <a:latin typeface="幼圆" pitchFamily="49" charset="-122"/>
                <a:ea typeface="幼圆" pitchFamily="49" charset="-122"/>
              </a:rPr>
              <a:t>采用链接组织方式的</a:t>
            </a:r>
            <a:r>
              <a:rPr lang="zh-CN" altLang="en-US" dirty="0" smtClean="0">
                <a:solidFill>
                  <a:srgbClr val="000084"/>
                </a:solidFill>
                <a:latin typeface="幼圆" pitchFamily="49" charset="-122"/>
                <a:ea typeface="幼圆" pitchFamily="49" charset="-122"/>
              </a:rPr>
              <a:t>顺序表称为</a:t>
            </a:r>
            <a:r>
              <a:rPr lang="zh-CN" altLang="en-US" dirty="0">
                <a:solidFill>
                  <a:srgbClr val="FF3300"/>
                </a:solidFill>
                <a:latin typeface="黑体" pitchFamily="49" charset="-122"/>
                <a:ea typeface="黑体" pitchFamily="49" charset="-122"/>
              </a:rPr>
              <a:t>链</a:t>
            </a:r>
          </a:p>
          <a:p>
            <a:r>
              <a:rPr lang="zh-CN" altLang="en-US" dirty="0">
                <a:solidFill>
                  <a:srgbClr val="FF3300"/>
                </a:solidFill>
                <a:latin typeface="黑体" pitchFamily="49" charset="-122"/>
                <a:ea typeface="黑体" pitchFamily="49" charset="-122"/>
              </a:rPr>
              <a:t>接</a:t>
            </a:r>
            <a:r>
              <a:rPr lang="zh-CN" altLang="en-US" dirty="0" smtClean="0">
                <a:solidFill>
                  <a:srgbClr val="FF3300"/>
                </a:solidFill>
                <a:latin typeface="黑体" pitchFamily="49" charset="-122"/>
                <a:ea typeface="黑体" pitchFamily="49" charset="-122"/>
              </a:rPr>
              <a:t>顺序表</a:t>
            </a:r>
            <a:r>
              <a:rPr lang="zh-CN" altLang="en-US" dirty="0" smtClean="0">
                <a:solidFill>
                  <a:srgbClr val="000084"/>
                </a:solidFill>
                <a:latin typeface="幼圆" pitchFamily="49" charset="-122"/>
                <a:ea typeface="幼圆" pitchFamily="49" charset="-122"/>
              </a:rPr>
              <a:t>。</a:t>
            </a:r>
            <a:endParaRPr lang="zh-CN" altLang="en-US" dirty="0">
              <a:solidFill>
                <a:srgbClr val="000084"/>
              </a:solidFill>
              <a:latin typeface="幼圆" pitchFamily="49" charset="-122"/>
              <a:ea typeface="幼圆" pitchFamily="49" charset="-122"/>
            </a:endParaRPr>
          </a:p>
        </p:txBody>
      </p:sp>
      <p:grpSp>
        <p:nvGrpSpPr>
          <p:cNvPr id="2" name="Group 50"/>
          <p:cNvGrpSpPr>
            <a:grpSpLocks/>
          </p:cNvGrpSpPr>
          <p:nvPr/>
        </p:nvGrpSpPr>
        <p:grpSpPr bwMode="auto">
          <a:xfrm>
            <a:off x="6611938" y="3352800"/>
            <a:ext cx="2352675" cy="492125"/>
            <a:chOff x="4165" y="2112"/>
            <a:chExt cx="1482" cy="310"/>
          </a:xfrm>
        </p:grpSpPr>
        <p:sp>
          <p:nvSpPr>
            <p:cNvPr id="12306" name="AutoShape 6"/>
            <p:cNvSpPr>
              <a:spLocks noChangeArrowheads="1"/>
            </p:cNvSpPr>
            <p:nvPr/>
          </p:nvSpPr>
          <p:spPr bwMode="auto">
            <a:xfrm>
              <a:off x="4165" y="2112"/>
              <a:ext cx="1200" cy="310"/>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7" name="Text Box 7"/>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逻辑上划分</a:t>
              </a:r>
              <a:endParaRPr lang="zh-CN" altLang="en-US" b="0">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3429000" y="4648200"/>
            <a:ext cx="2590800" cy="527050"/>
            <a:chOff x="2256" y="2928"/>
            <a:chExt cx="1632" cy="332"/>
          </a:xfrm>
        </p:grpSpPr>
        <p:sp>
          <p:nvSpPr>
            <p:cNvPr id="12304" name="AutoShape 9"/>
            <p:cNvSpPr>
              <a:spLocks noChangeArrowheads="1"/>
            </p:cNvSpPr>
            <p:nvPr/>
          </p:nvSpPr>
          <p:spPr bwMode="auto">
            <a:xfrm>
              <a:off x="2256" y="2928"/>
              <a:ext cx="1200" cy="332"/>
            </a:xfrm>
            <a:prstGeom prst="wedgeEllipseCallout">
              <a:avLst>
                <a:gd name="adj1" fmla="val -77917"/>
                <a:gd name="adj2" fmla="val -12347"/>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5" name="Text Box 10"/>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b="0">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876300" y="1828799"/>
            <a:ext cx="7391400" cy="838200"/>
            <a:chOff x="528" y="1152"/>
            <a:chExt cx="4656" cy="528"/>
          </a:xfrm>
        </p:grpSpPr>
        <p:sp>
          <p:nvSpPr>
            <p:cNvPr id="12302" name="Text Box 22"/>
            <p:cNvSpPr txBox="1">
              <a:spLocks noChangeArrowheads="1"/>
            </p:cNvSpPr>
            <p:nvPr/>
          </p:nvSpPr>
          <p:spPr bwMode="auto">
            <a:xfrm>
              <a:off x="528" y="1152"/>
              <a:ext cx="4656" cy="425"/>
            </a:xfrm>
            <a:prstGeom prst="rect">
              <a:avLst/>
            </a:prstGeom>
            <a:noFill/>
            <a:ln w="12700" cap="sq">
              <a:noFill/>
              <a:miter lim="800000"/>
              <a:headEnd type="none" w="sm" len="sm"/>
              <a:tailEnd type="none" w="sm" len="sm"/>
            </a:ln>
          </p:spPr>
          <p:txBody>
            <a:bodyPr>
              <a:spAutoFit/>
            </a:bodyPr>
            <a:lstStyle/>
            <a:p>
              <a:pPr>
                <a:lnSpc>
                  <a:spcPct val="105000"/>
                </a:lnSpc>
              </a:pPr>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dirty="0">
                  <a:solidFill>
                    <a:srgbClr val="000084"/>
                  </a:solidFill>
                  <a:latin typeface="幼圆" pitchFamily="49" charset="-122"/>
                  <a:ea typeface="幼圆" pitchFamily="49" charset="-122"/>
                </a:rPr>
                <a:t>中记录排列的先后次序一致</a:t>
              </a:r>
              <a:r>
                <a:rPr lang="zh-CN" altLang="en-US" dirty="0" smtClean="0">
                  <a:solidFill>
                    <a:srgbClr val="000084"/>
                  </a:solidFill>
                  <a:latin typeface="幼圆" pitchFamily="49" charset="-122"/>
                  <a:ea typeface="幼圆" pitchFamily="49" charset="-122"/>
                </a:rPr>
                <a:t>的查找表称为          </a:t>
              </a:r>
              <a:r>
                <a:rPr lang="zh-CN" altLang="en-US" dirty="0">
                  <a:solidFill>
                    <a:srgbClr val="000084"/>
                  </a:solidFill>
                  <a:latin typeface="幼圆" pitchFamily="49" charset="-122"/>
                  <a:ea typeface="幼圆" pitchFamily="49" charset="-122"/>
                </a:rPr>
                <a:t>。</a:t>
              </a:r>
              <a:endParaRPr lang="zh-CN" altLang="en-US" b="0" dirty="0">
                <a:solidFill>
                  <a:srgbClr val="000084"/>
                </a:solidFill>
                <a:latin typeface="幼圆" pitchFamily="49" charset="-122"/>
                <a:ea typeface="幼圆" pitchFamily="49" charset="-122"/>
              </a:endParaRPr>
            </a:p>
          </p:txBody>
        </p:sp>
        <p:sp>
          <p:nvSpPr>
            <p:cNvPr id="12303" name="Rectangle 23"/>
            <p:cNvSpPr>
              <a:spLocks noChangeArrowheads="1"/>
            </p:cNvSpPr>
            <p:nvPr/>
          </p:nvSpPr>
          <p:spPr bwMode="auto">
            <a:xfrm>
              <a:off x="3128" y="1344"/>
              <a:ext cx="1318"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i="1" dirty="0" smtClean="0">
                  <a:solidFill>
                    <a:srgbClr val="FF0000"/>
                  </a:solidFill>
                  <a:ea typeface="黑体" pitchFamily="49" charset="-122"/>
                </a:rPr>
                <a:t>顺序表</a:t>
              </a:r>
              <a:endParaRPr lang="zh-CN" altLang="en-US" sz="2900" i="1" dirty="0">
                <a:solidFill>
                  <a:srgbClr val="FF0000"/>
                </a:solidFill>
                <a:ea typeface="黑体" pitchFamily="49" charset="-122"/>
              </a:endParaRPr>
            </a:p>
          </p:txBody>
        </p:sp>
      </p:grpSp>
      <p:grpSp>
        <p:nvGrpSpPr>
          <p:cNvPr id="5" name="Group 51"/>
          <p:cNvGrpSpPr>
            <a:grpSpLocks/>
          </p:cNvGrpSpPr>
          <p:nvPr/>
        </p:nvGrpSpPr>
        <p:grpSpPr bwMode="auto">
          <a:xfrm>
            <a:off x="879475" y="5284788"/>
            <a:ext cx="7869238" cy="852487"/>
            <a:chOff x="554" y="3329"/>
            <a:chExt cx="4957" cy="537"/>
          </a:xfrm>
        </p:grpSpPr>
        <p:sp>
          <p:nvSpPr>
            <p:cNvPr id="12300" name="Text Box 25"/>
            <p:cNvSpPr txBox="1">
              <a:spLocks noChangeArrowheads="1"/>
            </p:cNvSpPr>
            <p:nvPr/>
          </p:nvSpPr>
          <p:spPr bwMode="auto">
            <a:xfrm>
              <a:off x="554" y="3329"/>
              <a:ext cx="4957" cy="518"/>
            </a:xfrm>
            <a:prstGeom prst="rect">
              <a:avLst/>
            </a:prstGeom>
            <a:noFill/>
            <a:ln w="12700" cap="sq">
              <a:noFill/>
              <a:miter lim="800000"/>
              <a:headEnd type="none" w="sm" len="sm"/>
              <a:tailEnd type="none" w="sm" len="sm"/>
            </a:ln>
          </p:spPr>
          <p:txBody>
            <a:bodyPr>
              <a:spAutoFit/>
            </a:bodyPr>
            <a:lstStyle/>
            <a:p>
              <a:r>
                <a:rPr lang="en-US" altLang="zh-CN">
                  <a:solidFill>
                    <a:srgbClr val="000084"/>
                  </a:solidFill>
                  <a:latin typeface="幼圆" pitchFamily="49" charset="-122"/>
                  <a:ea typeface="幼圆" pitchFamily="49" charset="-122"/>
                </a:rPr>
                <a:t>    </a:t>
              </a:r>
              <a:r>
                <a:rPr lang="zh-CN" altLang="en-US">
                  <a:solidFill>
                    <a:srgbClr val="000084"/>
                  </a:solidFill>
                  <a:latin typeface="幼圆" pitchFamily="49" charset="-122"/>
                  <a:ea typeface="幼圆" pitchFamily="49" charset="-122"/>
                </a:rPr>
                <a:t>若排序顺序文件在存储介质上采用连续组织方式，</a:t>
              </a:r>
            </a:p>
            <a:p>
              <a:r>
                <a:rPr lang="zh-CN" altLang="en-US">
                  <a:solidFill>
                    <a:srgbClr val="000084"/>
                  </a:solidFill>
                  <a:latin typeface="幼圆" pitchFamily="49" charset="-122"/>
                  <a:ea typeface="幼圆" pitchFamily="49" charset="-122"/>
                </a:rPr>
                <a:t>称之为                   。</a:t>
              </a:r>
            </a:p>
          </p:txBody>
        </p:sp>
        <p:sp>
          <p:nvSpPr>
            <p:cNvPr id="12301" name="Rectangle 26"/>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a:t>
              </a:r>
              <a:r>
                <a:rPr lang="zh-CN" altLang="en-US" sz="2800" i="1" dirty="0" smtClean="0">
                  <a:solidFill>
                    <a:srgbClr val="FF3300"/>
                  </a:solidFill>
                  <a:ea typeface="黑体" pitchFamily="49" charset="-122"/>
                </a:rPr>
                <a:t>序</a:t>
              </a:r>
              <a:r>
                <a:rPr lang="zh-CN" altLang="en-US" sz="2800" i="1" dirty="0">
                  <a:solidFill>
                    <a:srgbClr val="FF3300"/>
                  </a:solidFill>
                  <a:ea typeface="黑体" pitchFamily="49" charset="-122"/>
                </a:rPr>
                <a:t>连续</a:t>
              </a:r>
              <a:r>
                <a:rPr lang="zh-CN" altLang="en-US" sz="2800" i="1" dirty="0" smtClean="0">
                  <a:solidFill>
                    <a:srgbClr val="FF3300"/>
                  </a:solidFill>
                  <a:ea typeface="黑体" pitchFamily="49" charset="-122"/>
                </a:rPr>
                <a:t>顺序表</a:t>
              </a:r>
              <a:endParaRPr lang="zh-CN" altLang="en-US" sz="2800" i="1" dirty="0">
                <a:solidFill>
                  <a:srgbClr val="FF3300"/>
                </a:solidFill>
                <a:ea typeface="黑体" pitchFamily="49" charset="-122"/>
              </a:endParaRPr>
            </a:p>
          </p:txBody>
        </p:sp>
      </p:grpSp>
      <p:grpSp>
        <p:nvGrpSpPr>
          <p:cNvPr id="6" name="Group 46"/>
          <p:cNvGrpSpPr>
            <a:grpSpLocks/>
          </p:cNvGrpSpPr>
          <p:nvPr/>
        </p:nvGrpSpPr>
        <p:grpSpPr bwMode="auto">
          <a:xfrm>
            <a:off x="609600" y="1143000"/>
            <a:ext cx="472440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smtClean="0">
                  <a:solidFill>
                    <a:srgbClr val="FFFFFF"/>
                  </a:solidFill>
                  <a:latin typeface="黑体" pitchFamily="49" charset="-122"/>
                  <a:ea typeface="黑体" pitchFamily="49" charset="-122"/>
                </a:rPr>
                <a:t>顺序表的</a:t>
              </a:r>
              <a:r>
                <a:rPr lang="zh-CN" altLang="en-US" sz="3000" dirty="0">
                  <a:solidFill>
                    <a:srgbClr val="FFFFFF"/>
                  </a:solidFill>
                  <a:latin typeface="黑体" pitchFamily="49" charset="-122"/>
                  <a:ea typeface="黑体" pitchFamily="49" charset="-122"/>
                </a:rPr>
                <a:t>基本概念</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752600" y="1838325"/>
            <a:ext cx="5340350" cy="3451225"/>
            <a:chOff x="1200" y="1075"/>
            <a:chExt cx="3364" cy="2174"/>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a:solidFill>
                    <a:srgbClr val="000084"/>
                  </a:solidFill>
                  <a:ea typeface="幼圆" pitchFamily="49" charset="-122"/>
                </a:rPr>
                <a:t>06001</a:t>
              </a:r>
              <a:r>
                <a:rPr lang="en-US" altLang="zh-CN" sz="2200">
                  <a:solidFill>
                    <a:srgbClr val="000084"/>
                  </a:solidFill>
                  <a:latin typeface="幼圆" pitchFamily="49" charset="-122"/>
                  <a:ea typeface="幼圆" pitchFamily="49" charset="-122"/>
                </a:rPr>
                <a:t>  </a:t>
              </a:r>
              <a:r>
                <a:rPr lang="zh-CN" altLang="en-US" sz="2200">
                  <a:solidFill>
                    <a:srgbClr val="000084"/>
                  </a:solidFill>
                  <a:latin typeface="幼圆" pitchFamily="49" charset="-122"/>
                  <a:ea typeface="幼圆" pitchFamily="49" charset="-122"/>
                </a:rPr>
                <a:t>张 三  女</a:t>
              </a:r>
              <a:r>
                <a:rPr lang="zh-CN" altLang="en-US" sz="2200">
                  <a:solidFill>
                    <a:srgbClr val="000084"/>
                  </a:solidFill>
                </a:rPr>
                <a:t>     </a:t>
              </a:r>
              <a:r>
                <a:rPr lang="en-US" altLang="zh-CN" sz="2200">
                  <a:solidFill>
                    <a:srgbClr val="000084"/>
                  </a:solidFill>
                </a:rPr>
                <a:t>20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06002    </a:t>
              </a:r>
              <a:r>
                <a:rPr lang="zh-CN" altLang="en-US" sz="2200">
                  <a:solidFill>
                    <a:srgbClr val="000084"/>
                  </a:solidFill>
                  <a:latin typeface="幼圆" pitchFamily="49" charset="-122"/>
                  <a:ea typeface="幼圆" pitchFamily="49" charset="-122"/>
                </a:rPr>
                <a:t>李 四  男</a:t>
              </a:r>
              <a:r>
                <a:rPr lang="zh-CN" altLang="en-US" sz="2200">
                  <a:solidFill>
                    <a:srgbClr val="000084"/>
                  </a:solidFill>
                </a:rPr>
                <a:t>     </a:t>
              </a:r>
              <a:r>
                <a:rPr lang="en-US" altLang="zh-CN" sz="2200">
                  <a:solidFill>
                    <a:srgbClr val="000084"/>
                  </a:solidFill>
                </a:rPr>
                <a:t>17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06003    </a:t>
              </a:r>
              <a:r>
                <a:rPr lang="zh-CN" altLang="en-US" sz="2200">
                  <a:solidFill>
                    <a:srgbClr val="000084"/>
                  </a:solidFill>
                  <a:latin typeface="幼圆" pitchFamily="49" charset="-122"/>
                  <a:ea typeface="幼圆" pitchFamily="49" charset="-122"/>
                </a:rPr>
                <a:t>王 五  男</a:t>
              </a:r>
              <a:r>
                <a:rPr lang="zh-CN" altLang="en-US" sz="2200">
                  <a:solidFill>
                    <a:srgbClr val="000084"/>
                  </a:solidFill>
                </a:rPr>
                <a:t>     </a:t>
              </a:r>
              <a:r>
                <a:rPr lang="en-US" altLang="zh-CN" sz="2200">
                  <a:solidFill>
                    <a:srgbClr val="000084"/>
                  </a:solidFill>
                </a:rPr>
                <a:t>19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rPr>
                <a:t>06050    </a:t>
              </a:r>
              <a:r>
                <a:rPr lang="zh-CN" altLang="en-US" sz="2200">
                  <a:solidFill>
                    <a:srgbClr val="000084"/>
                  </a:solidFill>
                  <a:latin typeface="幼圆" pitchFamily="49" charset="-122"/>
                  <a:ea typeface="幼圆" pitchFamily="49" charset="-122"/>
                </a:rPr>
                <a:t>刘 末  女</a:t>
              </a:r>
              <a:r>
                <a:rPr lang="zh-CN" altLang="en-US" sz="2200">
                  <a:solidFill>
                    <a:srgbClr val="000084"/>
                  </a:solidFill>
                </a:rPr>
                <a:t>     </a:t>
              </a:r>
              <a:r>
                <a:rPr lang="en-US" altLang="zh-CN" sz="2200">
                  <a:solidFill>
                    <a:srgbClr val="000084"/>
                  </a:solidFill>
                </a:rPr>
                <a:t>16            </a:t>
              </a:r>
              <a:r>
                <a:rPr lang="en-US" altLang="zh-CN" sz="2200">
                  <a:solidFill>
                    <a:srgbClr val="000084"/>
                  </a:solidFill>
                  <a:cs typeface="Times New Roman" pitchFamily="18" charset="0"/>
                </a:rPr>
                <a:t>…</a:t>
              </a:r>
              <a:r>
                <a:rPr lang="en-US" altLang="zh-CN" sz="2200">
                  <a:solidFill>
                    <a:srgbClr val="000084"/>
                  </a:solidFill>
                </a:rPr>
                <a:t> </a:t>
              </a:r>
            </a:p>
          </p:txBody>
        </p:sp>
      </p:grpSp>
      <p:grpSp>
        <p:nvGrpSpPr>
          <p:cNvPr id="3" name="Group 26"/>
          <p:cNvGrpSpPr>
            <a:grpSpLocks/>
          </p:cNvGrpSpPr>
          <p:nvPr/>
        </p:nvGrpSpPr>
        <p:grpSpPr bwMode="auto">
          <a:xfrm>
            <a:off x="914400" y="869950"/>
            <a:ext cx="1835150"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b="0"/>
            </a:p>
          </p:txBody>
        </p:sp>
        <p:sp>
          <p:nvSpPr>
            <p:cNvPr id="13333" name="Text Box 22"/>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3105150" y="838200"/>
            <a:ext cx="4057650"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a:t>
              </a:r>
              <a:r>
                <a:rPr lang="zh-CN" altLang="en-US" sz="4600" dirty="0" smtClean="0">
                  <a:solidFill>
                    <a:srgbClr val="FF3300"/>
                  </a:solidFill>
                  <a:ea typeface="华文行楷" pitchFamily="2" charset="-122"/>
                </a:rPr>
                <a:t>顺序表</a:t>
              </a:r>
              <a:endParaRPr lang="zh-CN" altLang="en-US" sz="4600" dirty="0">
                <a:solidFill>
                  <a:srgbClr val="FF3300"/>
                </a:solidFill>
                <a:ea typeface="华文行楷" pitchFamily="2" charset="-122"/>
              </a:endParaRP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3200400" y="5454650"/>
            <a:ext cx="4057650"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a:t>
              </a:r>
              <a:r>
                <a:rPr lang="zh-CN" altLang="en-US" sz="4600" dirty="0" smtClean="0">
                  <a:solidFill>
                    <a:srgbClr val="FF3300"/>
                  </a:solidFill>
                  <a:ea typeface="华文行楷" pitchFamily="2" charset="-122"/>
                </a:rPr>
                <a:t>顺序表</a:t>
              </a:r>
              <a:endParaRPr lang="zh-CN" altLang="en-US" sz="4600" dirty="0">
                <a:solidFill>
                  <a:srgbClr val="FF3300"/>
                </a:solidFill>
                <a:ea typeface="华文行楷" pitchFamily="2" charset="-122"/>
              </a:endParaRP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7661275" y="896938"/>
            <a:ext cx="825500" cy="4495800"/>
            <a:chOff x="4826" y="565"/>
            <a:chExt cx="520" cy="2832"/>
          </a:xfrm>
        </p:grpSpPr>
        <p:sp>
          <p:nvSpPr>
            <p:cNvPr id="13324" name="Rectangle 52"/>
            <p:cNvSpPr>
              <a:spLocks noChangeArrowheads="1"/>
            </p:cNvSpPr>
            <p:nvPr/>
          </p:nvSpPr>
          <p:spPr bwMode="auto">
            <a:xfrm>
              <a:off x="4848" y="838"/>
              <a:ext cx="439" cy="2094"/>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000" dirty="0">
                  <a:solidFill>
                    <a:srgbClr val="FF3300"/>
                  </a:solidFill>
                  <a:ea typeface="华文行楷" pitchFamily="2" charset="-122"/>
                </a:rPr>
                <a:t>排</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连</a:t>
              </a:r>
            </a:p>
            <a:p>
              <a:pPr>
                <a:lnSpc>
                  <a:spcPct val="75000"/>
                </a:lnSpc>
              </a:pPr>
              <a:r>
                <a:rPr lang="zh-CN" altLang="en-US" sz="4000" dirty="0">
                  <a:solidFill>
                    <a:srgbClr val="FF3300"/>
                  </a:solidFill>
                  <a:ea typeface="华文行楷" pitchFamily="2" charset="-122"/>
                </a:rPr>
                <a:t>续</a:t>
              </a:r>
            </a:p>
            <a:p>
              <a:pPr>
                <a:lnSpc>
                  <a:spcPct val="75000"/>
                </a:lnSpc>
              </a:pPr>
              <a:r>
                <a:rPr lang="zh-CN" altLang="en-US" sz="4000" dirty="0">
                  <a:solidFill>
                    <a:srgbClr val="FF3300"/>
                  </a:solidFill>
                  <a:ea typeface="华文行楷" pitchFamily="2" charset="-122"/>
                </a:rPr>
                <a:t>顺</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smtClean="0">
                  <a:solidFill>
                    <a:srgbClr val="FF3300"/>
                  </a:solidFill>
                  <a:ea typeface="华文行楷" pitchFamily="2" charset="-122"/>
                </a:rPr>
                <a:t>表</a:t>
              </a:r>
              <a:endParaRPr lang="zh-CN" altLang="en-US" sz="4000" dirty="0">
                <a:solidFill>
                  <a:srgbClr val="FF3300"/>
                </a:solidFill>
                <a:ea typeface="华文行楷" pitchFamily="2" charset="-122"/>
              </a:endParaRP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1458913" y="2336800"/>
            <a:ext cx="2320925"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b="0"/>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3263" y="1641475"/>
            <a:ext cx="7848600"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517" cy="1433"/>
            </a:xfrm>
            <a:prstGeom prst="rect">
              <a:avLst/>
            </a:prstGeom>
            <a:noFill/>
            <a:ln w="12700" cap="sq">
              <a:noFill/>
              <a:miter lim="800000"/>
              <a:headEnd type="none" w="sm" len="sm"/>
              <a:tailEnd type="none" w="sm" len="sm"/>
            </a:ln>
          </p:spPr>
          <p:txBody>
            <a:bodyPr wrap="non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900" i="1" dirty="0">
                  <a:solidFill>
                    <a:srgbClr val="FF3300"/>
                  </a:solidFill>
                  <a:latin typeface="黑体" pitchFamily="49" charset="-122"/>
                  <a:ea typeface="黑体" pitchFamily="49" charset="-122"/>
                </a:rPr>
                <a:t>查找思想</a:t>
              </a:r>
              <a:r>
                <a:rPr lang="zh-CN" altLang="en-US" dirty="0">
                  <a:solidFill>
                    <a:srgbClr val="003192"/>
                  </a:solidFill>
                  <a:latin typeface="幼圆" pitchFamily="49" charset="-122"/>
                  <a:ea typeface="幼圆" pitchFamily="49" charset="-122"/>
                </a:rPr>
                <a:t>： </a:t>
              </a:r>
              <a:r>
                <a:rPr lang="zh-CN" altLang="en-US" sz="2600" dirty="0" smtClean="0">
                  <a:solidFill>
                    <a:srgbClr val="003192"/>
                  </a:solidFill>
                  <a:latin typeface="幼圆" pitchFamily="49" charset="-122"/>
                  <a:ea typeface="幼圆" pitchFamily="49" charset="-122"/>
                </a:rPr>
                <a:t>从表的</a:t>
              </a:r>
              <a:r>
                <a:rPr lang="zh-CN" altLang="en-US" sz="2600" dirty="0">
                  <a:solidFill>
                    <a:srgbClr val="003192"/>
                  </a:solidFill>
                  <a:latin typeface="幼圆" pitchFamily="49" charset="-122"/>
                  <a:ea typeface="幼圆" pitchFamily="49" charset="-122"/>
                </a:rPr>
                <a:t>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a:t>
              </a:r>
            </a:p>
            <a:p>
              <a:pPr>
                <a:lnSpc>
                  <a:spcPct val="90000"/>
                </a:lnSpc>
              </a:pPr>
              <a:r>
                <a:rPr lang="zh-CN" altLang="en-US" sz="2600" dirty="0">
                  <a:solidFill>
                    <a:srgbClr val="003192"/>
                  </a:solidFill>
                  <a:latin typeface="幼圆" pitchFamily="49" charset="-122"/>
                  <a:ea typeface="幼圆" pitchFamily="49" charset="-122"/>
                </a:rPr>
                <a:t>户给出的关键字值与当前被查找记录的关键字值</a:t>
              </a:r>
            </a:p>
            <a:p>
              <a:pPr>
                <a:lnSpc>
                  <a:spcPct val="90000"/>
                </a:lnSpc>
              </a:pPr>
              <a:r>
                <a:rPr lang="zh-CN" altLang="en-US" sz="2600" dirty="0">
                  <a:solidFill>
                    <a:srgbClr val="003192"/>
                  </a:solidFill>
                  <a:latin typeface="幼圆" pitchFamily="49" charset="-122"/>
                  <a:ea typeface="幼圆" pitchFamily="49" charset="-122"/>
                </a:rPr>
                <a:t>进行比较，若匹配，则查找成功，给出被查到的</a:t>
              </a:r>
            </a:p>
            <a:p>
              <a:pPr>
                <a:lnSpc>
                  <a:spcPct val="90000"/>
                </a:lnSpc>
              </a:pPr>
              <a:r>
                <a:rPr lang="zh-CN" altLang="en-US" sz="2600" dirty="0">
                  <a:solidFill>
                    <a:srgbClr val="003192"/>
                  </a:solidFill>
                  <a:latin typeface="幼圆" pitchFamily="49" charset="-122"/>
                  <a:ea typeface="幼圆" pitchFamily="49" charset="-122"/>
                </a:rPr>
                <a:t>记录</a:t>
              </a:r>
              <a:r>
                <a:rPr lang="zh-CN" altLang="en-US" sz="2600" dirty="0" smtClean="0">
                  <a:solidFill>
                    <a:srgbClr val="003192"/>
                  </a:solidFill>
                  <a:latin typeface="幼圆" pitchFamily="49" charset="-122"/>
                  <a:ea typeface="幼圆" pitchFamily="49" charset="-122"/>
                </a:rPr>
                <a:t>在表中</a:t>
              </a:r>
              <a:r>
                <a:rPr lang="zh-CN" altLang="en-US" sz="2600" dirty="0">
                  <a:solidFill>
                    <a:srgbClr val="003192"/>
                  </a:solidFill>
                  <a:latin typeface="幼圆" pitchFamily="49" charset="-122"/>
                  <a:ea typeface="幼圆" pitchFamily="49" charset="-122"/>
                </a:rPr>
                <a:t>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a:t>
              </a:r>
            </a:p>
            <a:p>
              <a:pPr>
                <a:lnSpc>
                  <a:spcPct val="90000"/>
                </a:lnSpc>
              </a:pPr>
              <a:r>
                <a:rPr lang="zh-CN" altLang="en-US" sz="2600" dirty="0">
                  <a:solidFill>
                    <a:srgbClr val="003192"/>
                  </a:solidFill>
                  <a:latin typeface="幼圆" pitchFamily="49" charset="-122"/>
                  <a:ea typeface="幼圆" pitchFamily="49" charset="-122"/>
                </a:rPr>
                <a:t>录的关键字值都已比较，不存在与用户要查的关</a:t>
              </a:r>
            </a:p>
            <a:p>
              <a:pPr>
                <a:lnSpc>
                  <a:spcPct val="90000"/>
                </a:lnSpc>
              </a:pPr>
              <a:r>
                <a:rPr lang="zh-CN" altLang="en-US" sz="2600" dirty="0">
                  <a:solidFill>
                    <a:srgbClr val="003192"/>
                  </a:solidFill>
                  <a:latin typeface="幼圆" pitchFamily="49" charset="-122"/>
                  <a:ea typeface="幼圆" pitchFamily="49" charset="-122"/>
                </a:rPr>
                <a:t>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581025"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1. </a:t>
            </a:r>
            <a:r>
              <a:rPr lang="zh-CN" altLang="en-US" sz="3200" i="1">
                <a:solidFill>
                  <a:srgbClr val="FF3300"/>
                </a:solidFill>
                <a:latin typeface="黑体" pitchFamily="49" charset="-122"/>
                <a:ea typeface="黑体" pitchFamily="49" charset="-122"/>
              </a:rPr>
              <a:t>顺序查找法</a:t>
            </a:r>
          </a:p>
        </p:txBody>
      </p:sp>
      <p:grpSp>
        <p:nvGrpSpPr>
          <p:cNvPr id="3" name="Group 27"/>
          <p:cNvGrpSpPr>
            <a:grpSpLocks/>
          </p:cNvGrpSpPr>
          <p:nvPr/>
        </p:nvGrpSpPr>
        <p:grpSpPr bwMode="auto">
          <a:xfrm>
            <a:off x="381000" y="292100"/>
            <a:ext cx="5005388"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a:t>
              </a:r>
              <a:r>
                <a:rPr lang="zh-CN" altLang="en-US" sz="3000" dirty="0" smtClean="0">
                  <a:solidFill>
                    <a:srgbClr val="FFFFFF"/>
                  </a:solidFill>
                  <a:latin typeface="黑体" pitchFamily="49" charset="-122"/>
                  <a:ea typeface="黑体" pitchFamily="49" charset="-122"/>
                </a:rPr>
                <a:t>顺序表的</a:t>
              </a:r>
              <a:r>
                <a:rPr lang="zh-CN" altLang="en-US" sz="3000" dirty="0">
                  <a:solidFill>
                    <a:srgbClr val="FFFFFF"/>
                  </a:solidFill>
                  <a:latin typeface="黑体" pitchFamily="49" charset="-122"/>
                  <a:ea typeface="黑体" pitchFamily="49" charset="-122"/>
                </a:rPr>
                <a:t>查找</a:t>
              </a:r>
            </a:p>
          </p:txBody>
        </p:sp>
      </p:grpSp>
      <p:grpSp>
        <p:nvGrpSpPr>
          <p:cNvPr id="4" name="Group 28"/>
          <p:cNvGrpSpPr>
            <a:grpSpLocks/>
          </p:cNvGrpSpPr>
          <p:nvPr/>
        </p:nvGrpSpPr>
        <p:grpSpPr bwMode="auto">
          <a:xfrm>
            <a:off x="1042988" y="4437063"/>
            <a:ext cx="7038975"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14349"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b="0">
                <a:ea typeface="黑体" pitchFamily="49" charset="-122"/>
              </a:endParaRPr>
            </a:p>
          </p:txBody>
        </p:sp>
      </p:grpSp>
      <p:grpSp>
        <p:nvGrpSpPr>
          <p:cNvPr id="5" name="Group 32"/>
          <p:cNvGrpSpPr>
            <a:grpSpLocks/>
          </p:cNvGrpSpPr>
          <p:nvPr/>
        </p:nvGrpSpPr>
        <p:grpSpPr bwMode="auto">
          <a:xfrm>
            <a:off x="1401763" y="4879975"/>
            <a:ext cx="4321175" cy="1392238"/>
            <a:chOff x="1292" y="3255"/>
            <a:chExt cx="2722" cy="877"/>
          </a:xfrm>
        </p:grpSpPr>
        <p:sp>
          <p:nvSpPr>
            <p:cNvPr id="14343" name="Text Box 33"/>
            <p:cNvSpPr txBox="1">
              <a:spLocks noChangeArrowheads="1"/>
            </p:cNvSpPr>
            <p:nvPr/>
          </p:nvSpPr>
          <p:spPr bwMode="auto">
            <a:xfrm>
              <a:off x="1292" y="3255"/>
              <a:ext cx="294" cy="442"/>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4346"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b="0">
                  <a:solidFill>
                    <a:srgbClr val="FF3300"/>
                  </a:solidFill>
                  <a:ea typeface="黑体" pitchFamily="49" charset="-122"/>
                </a:endParaRPr>
              </a:p>
            </p:txBody>
          </p:sp>
        </p:gr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143000" y="5029200"/>
            <a:ext cx="7239000" cy="463550"/>
            <a:chOff x="1143000" y="5029200"/>
            <a:chExt cx="7239000" cy="463550"/>
          </a:xfrm>
        </p:grpSpPr>
        <p:grpSp>
          <p:nvGrpSpPr>
            <p:cNvPr id="2" name="Group 42"/>
            <p:cNvGrpSpPr>
              <a:grpSpLocks/>
            </p:cNvGrpSpPr>
            <p:nvPr/>
          </p:nvGrpSpPr>
          <p:grpSpPr bwMode="auto">
            <a:xfrm>
              <a:off x="1143000" y="5029200"/>
              <a:ext cx="1957388" cy="457200"/>
              <a:chOff x="720" y="3312"/>
              <a:chExt cx="1233" cy="288"/>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48</a:t>
                </a:r>
              </a:p>
            </p:txBody>
          </p:sp>
        </p:grpSp>
        <p:grpSp>
          <p:nvGrpSpPr>
            <p:cNvPr id="3" name="Group 43"/>
            <p:cNvGrpSpPr>
              <a:grpSpLocks/>
            </p:cNvGrpSpPr>
            <p:nvPr/>
          </p:nvGrpSpPr>
          <p:grpSpPr bwMode="auto">
            <a:xfrm>
              <a:off x="3365500" y="5029200"/>
              <a:ext cx="5016500" cy="463550"/>
              <a:chOff x="2120" y="3327"/>
              <a:chExt cx="3160" cy="292"/>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smtClean="0">
                    <a:solidFill>
                      <a:srgbClr val="000084"/>
                    </a:solidFill>
                    <a:ea typeface="楷体_GB2312" pitchFamily="49" charset="-122"/>
                  </a:rPr>
                  <a:t>i</a:t>
                </a:r>
                <a:r>
                  <a:rPr lang="en-US" altLang="zh-CN" sz="2300" dirty="0" smtClean="0">
                    <a:solidFill>
                      <a:srgbClr val="000084"/>
                    </a:solidFill>
                    <a:ea typeface="楷体_GB2312" pitchFamily="49" charset="-122"/>
                  </a:rPr>
                  <a:t>=</a:t>
                </a:r>
                <a:r>
                  <a:rPr lang="en-US" altLang="zh-CN" sz="2300" dirty="0" smtClean="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5" name="Group 57"/>
          <p:cNvGrpSpPr>
            <a:grpSpLocks/>
          </p:cNvGrpSpPr>
          <p:nvPr/>
        </p:nvGrpSpPr>
        <p:grpSpPr bwMode="auto">
          <a:xfrm>
            <a:off x="685800" y="685800"/>
            <a:ext cx="8305800" cy="2901950"/>
            <a:chOff x="432" y="476"/>
            <a:chExt cx="5232" cy="1828"/>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smtClean="0">
                  <a:solidFill>
                    <a:srgbClr val="002B80"/>
                  </a:solidFill>
                  <a:ea typeface="楷体_GB2312" pitchFamily="49" charset="-122"/>
                </a:rPr>
                <a:t>search(</a:t>
              </a:r>
              <a:r>
                <a:rPr lang="en-US" altLang="zh-CN" sz="2400" dirty="0" err="1" smtClean="0">
                  <a:solidFill>
                    <a:srgbClr val="002B80"/>
                  </a:solidFill>
                  <a:ea typeface="楷体_GB2312" pitchFamily="49" charset="-122"/>
                </a:rPr>
                <a:t>keytype</a:t>
              </a:r>
              <a:r>
                <a:rPr lang="en-US" altLang="zh-CN" sz="2400" dirty="0" smtClean="0">
                  <a:solidFill>
                    <a:srgbClr val="002B80"/>
                  </a:solidFill>
                  <a:ea typeface="楷体_GB2312" pitchFamily="49" charset="-122"/>
                </a:rPr>
                <a:t> </a:t>
              </a:r>
              <a:r>
                <a:rPr lang="en-US" altLang="zh-CN" sz="2400" dirty="0">
                  <a:solidFill>
                    <a:srgbClr val="002B80"/>
                  </a:solidFill>
                  <a:ea typeface="楷体_GB2312" pitchFamily="49" charset="-122"/>
                </a:rPr>
                <a:t>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a:t>
              </a:r>
              <a:r>
                <a:rPr lang="en-US" altLang="zh-CN" sz="2400" dirty="0" smtClean="0">
                  <a:solidFill>
                    <a:srgbClr val="002B80"/>
                  </a:solidFill>
                  <a:ea typeface="楷体_GB2312" pitchFamily="49" charset="-122"/>
                </a:rPr>
                <a:t>for(</a:t>
              </a:r>
              <a:r>
                <a:rPr lang="en-US" altLang="zh-CN" sz="2400" dirty="0" err="1" smtClean="0">
                  <a:solidFill>
                    <a:srgbClr val="002B80"/>
                  </a:solidFill>
                  <a:ea typeface="楷体_GB2312" pitchFamily="49" charset="-122"/>
                </a:rPr>
                <a:t>i</a:t>
              </a:r>
              <a:r>
                <a:rPr lang="en-US" altLang="zh-CN" sz="2400" dirty="0" smtClean="0">
                  <a:solidFill>
                    <a:srgbClr val="002B80"/>
                  </a:solidFill>
                  <a:ea typeface="楷体_GB2312" pitchFamily="49" charset="-122"/>
                  <a:sym typeface="Symbol" pitchFamily="18" charset="2"/>
                </a:rPr>
                <a:t>=0;i&lt;n</a:t>
              </a:r>
              <a:r>
                <a:rPr lang="en-US" altLang="zh-CN" sz="2400" dirty="0">
                  <a:solidFill>
                    <a:srgbClr val="002B80"/>
                  </a:solidFill>
                  <a:ea typeface="楷体_GB2312" pitchFamily="49" charset="-122"/>
                  <a:sym typeface="Symbol" pitchFamily="18" charset="2"/>
                </a:rPr>
                <a:t>;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a:t>
              </a:r>
              <a:r>
                <a:rPr lang="en-US" altLang="zh-CN" sz="2400" dirty="0" smtClean="0">
                  <a:solidFill>
                    <a:srgbClr val="002B80"/>
                  </a:solidFill>
                  <a:ea typeface="楷体_GB2312" pitchFamily="49" charset="-122"/>
                </a:rPr>
                <a:t>-1;</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a:t>
              </a:r>
            </a:p>
          </p:txBody>
        </p:sp>
      </p:grpSp>
      <p:grpSp>
        <p:nvGrpSpPr>
          <p:cNvPr id="6" name="Group 55"/>
          <p:cNvGrpSpPr>
            <a:grpSpLocks/>
          </p:cNvGrpSpPr>
          <p:nvPr/>
        </p:nvGrpSpPr>
        <p:grpSpPr bwMode="auto">
          <a:xfrm rot="257867">
            <a:off x="303213" y="0"/>
            <a:ext cx="213360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1143000" y="5686425"/>
            <a:ext cx="5791200" cy="485775"/>
            <a:chOff x="1143000" y="5686425"/>
            <a:chExt cx="5791200" cy="485775"/>
          </a:xfrm>
        </p:grpSpPr>
        <p:grpSp>
          <p:nvGrpSpPr>
            <p:cNvPr id="4" name="Group 50"/>
            <p:cNvGrpSpPr>
              <a:grpSpLocks/>
            </p:cNvGrpSpPr>
            <p:nvPr/>
          </p:nvGrpSpPr>
          <p:grpSpPr bwMode="auto">
            <a:xfrm>
              <a:off x="3352800" y="5686425"/>
              <a:ext cx="3581400" cy="474663"/>
              <a:chOff x="2112" y="3637"/>
              <a:chExt cx="2256" cy="299"/>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dirty="0">
                    <a:solidFill>
                      <a:srgbClr val="000084"/>
                    </a:solidFill>
                    <a:latin typeface="幼圆" pitchFamily="49" charset="-122"/>
                    <a:ea typeface="幼圆" pitchFamily="49" charset="-122"/>
                  </a:rPr>
                  <a:t>查找失败</a:t>
                </a: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返回信息 </a:t>
                </a:r>
                <a:r>
                  <a:rPr lang="en-US" altLang="zh-CN" dirty="0" smtClean="0">
                    <a:solidFill>
                      <a:srgbClr val="FF3300"/>
                    </a:solidFill>
                    <a:ea typeface="楷体_GB2312" pitchFamily="49" charset="-122"/>
                  </a:rPr>
                  <a:t>-1</a:t>
                </a:r>
                <a:endParaRPr lang="en-US" altLang="zh-CN" sz="2600" dirty="0">
                  <a:solidFill>
                    <a:srgbClr val="FF3300"/>
                  </a:solidFill>
                  <a:ea typeface="楷体_GB2312" pitchFamily="49" charset="-122"/>
                </a:endParaRPr>
              </a:p>
            </p:txBody>
          </p:sp>
        </p:grpSp>
        <p:grpSp>
          <p:nvGrpSpPr>
            <p:cNvPr id="7" name="Group 47"/>
            <p:cNvGrpSpPr>
              <a:grpSpLocks/>
            </p:cNvGrpSpPr>
            <p:nvPr/>
          </p:nvGrpSpPr>
          <p:grpSpPr bwMode="auto">
            <a:xfrm>
              <a:off x="1143000" y="5715000"/>
              <a:ext cx="1957388" cy="457200"/>
              <a:chOff x="720" y="3312"/>
              <a:chExt cx="1233" cy="288"/>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35</a:t>
                </a:r>
              </a:p>
            </p:txBody>
          </p:sp>
        </p:grpSp>
      </p:grpSp>
      <p:grpSp>
        <p:nvGrpSpPr>
          <p:cNvPr id="24" name="组合 23"/>
          <p:cNvGrpSpPr/>
          <p:nvPr/>
        </p:nvGrpSpPr>
        <p:grpSpPr>
          <a:xfrm>
            <a:off x="381000" y="3506788"/>
            <a:ext cx="8153400" cy="1282144"/>
            <a:chOff x="381000" y="3506788"/>
            <a:chExt cx="8153400" cy="1282144"/>
          </a:xfrm>
        </p:grpSpPr>
        <p:sp>
          <p:nvSpPr>
            <p:cNvPr id="168962"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dirty="0" smtClean="0">
                  <a:solidFill>
                    <a:schemeClr val="accent2"/>
                  </a:solidFill>
                </a:rPr>
                <a:t>key[0..9]</a:t>
              </a:r>
              <a:r>
                <a:rPr lang="en-US" altLang="zh-CN" dirty="0" smtClean="0">
                  <a:solidFill>
                    <a:srgbClr val="FFFFFF"/>
                  </a:solidFill>
                </a:rPr>
                <a:t>       </a:t>
              </a:r>
              <a:r>
                <a:rPr lang="en-US" altLang="zh-CN"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525588" y="228600"/>
            <a:ext cx="5942012"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914400" y="1524000"/>
            <a:ext cx="731520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a:solidFill>
                    <a:srgbClr val="FF3300"/>
                  </a:solidFill>
                  <a:ea typeface="黑体" pitchFamily="49" charset="-122"/>
                </a:rPr>
                <a:t>平均查找长度</a:t>
              </a:r>
              <a:r>
                <a:rPr lang="en-US" altLang="zh-CN" sz="3200">
                  <a:solidFill>
                    <a:srgbClr val="FF3300"/>
                  </a:solidFill>
                  <a:ea typeface="黑体" pitchFamily="49" charset="-122"/>
                </a:rPr>
                <a:t>ASL</a:t>
              </a:r>
            </a:p>
            <a:p>
              <a:pPr>
                <a:lnSpc>
                  <a:spcPct val="70000"/>
                </a:lnSpc>
              </a:pPr>
              <a:r>
                <a:rPr lang="en-US" altLang="zh-CN" sz="3200">
                  <a:solidFill>
                    <a:srgbClr val="FF3300"/>
                  </a:solidFill>
                  <a:ea typeface="黑体" pitchFamily="49" charset="-122"/>
                </a:rPr>
                <a:t>(Average Search Length)</a:t>
              </a: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1131888" y="4005263"/>
            <a:ext cx="7543800" cy="1947862"/>
            <a:chOff x="528" y="2592"/>
            <a:chExt cx="4752" cy="1227"/>
          </a:xfrm>
        </p:grpSpPr>
        <p:sp>
          <p:nvSpPr>
            <p:cNvPr id="17414" name="Text Box 32"/>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a:t>
              </a:r>
              <a:r>
                <a:rPr lang="zh-CN" altLang="en-US" sz="2500" dirty="0" smtClean="0">
                  <a:solidFill>
                    <a:srgbClr val="002C84"/>
                  </a:solidFill>
                  <a:latin typeface="幼圆" pitchFamily="49" charset="-122"/>
                  <a:ea typeface="幼圆" pitchFamily="49" charset="-122"/>
                </a:rPr>
                <a:t>的查找表，</a:t>
              </a:r>
              <a:r>
                <a:rPr lang="zh-CN" altLang="en-US" sz="2500" dirty="0">
                  <a:solidFill>
                    <a:srgbClr val="002C84"/>
                  </a:solidFill>
                  <a:latin typeface="幼圆" pitchFamily="49" charset="-122"/>
                  <a:ea typeface="幼圆" pitchFamily="49" charset="-122"/>
                </a:rPr>
                <a:t>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2060" y="2773"/>
              <a:ext cx="310" cy="628"/>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a:t>
              </a:r>
              <a:r>
                <a:rPr lang="en-US" altLang="zh-CN" sz="1800" dirty="0">
                  <a:solidFill>
                    <a:schemeClr val="accent2"/>
                  </a:solidFill>
                </a:rPr>
                <a:t>n</a:t>
              </a:r>
            </a:p>
            <a:p>
              <a:pPr>
                <a:lnSpc>
                  <a:spcPct val="110000"/>
                </a:lnSpc>
              </a:pPr>
              <a:endParaRPr lang="en-US" altLang="zh-CN" sz="1200" dirty="0">
                <a:solidFill>
                  <a:schemeClr val="accent2"/>
                </a:solidFill>
              </a:endParaRPr>
            </a:p>
            <a:p>
              <a:pPr>
                <a:lnSpc>
                  <a:spcPct val="110000"/>
                </a:lnSpc>
              </a:pPr>
              <a:r>
                <a:rPr lang="en-US" altLang="zh-CN" sz="1800" dirty="0" err="1">
                  <a:solidFill>
                    <a:schemeClr val="accent2"/>
                  </a:solidFill>
                </a:rPr>
                <a:t>i</a:t>
              </a:r>
              <a:r>
                <a:rPr lang="en-US" altLang="zh-CN" sz="1800" dirty="0">
                  <a:solidFill>
                    <a:schemeClr val="accent2"/>
                  </a:solidFill>
                </a:rPr>
                <a:t>=1</a:t>
              </a:r>
            </a:p>
          </p:txBody>
        </p:sp>
      </p:grpSp>
      <p:sp>
        <p:nvSpPr>
          <p:cNvPr id="187430" name="Text Box 38"/>
          <p:cNvSpPr txBox="1">
            <a:spLocks noChangeArrowheads="1"/>
          </p:cNvSpPr>
          <p:nvPr/>
        </p:nvSpPr>
        <p:spPr bwMode="auto">
          <a:xfrm>
            <a:off x="1219200" y="2438400"/>
            <a:ext cx="7010400"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a:t>
            </a:r>
            <a:r>
              <a:rPr lang="zh-CN" altLang="en-US" sz="2700" b="0" dirty="0" smtClean="0">
                <a:solidFill>
                  <a:srgbClr val="002C84"/>
                </a:solidFill>
                <a:latin typeface="黑体" pitchFamily="49" charset="-122"/>
                <a:ea typeface="黑体" pitchFamily="49" charset="-122"/>
              </a:rPr>
              <a:t>在</a:t>
            </a:r>
            <a:r>
              <a:rPr lang="zh-CN" altLang="en-US" sz="2700" dirty="0" smtClean="0">
                <a:solidFill>
                  <a:srgbClr val="002C84"/>
                </a:solidFill>
                <a:latin typeface="黑体" pitchFamily="49" charset="-122"/>
                <a:ea typeface="黑体" pitchFamily="49" charset="-122"/>
              </a:rPr>
              <a:t>查找表</a:t>
            </a:r>
            <a:r>
              <a:rPr lang="zh-CN" altLang="en-US" sz="2700" b="0" dirty="0" smtClean="0">
                <a:solidFill>
                  <a:srgbClr val="002C84"/>
                </a:solidFill>
                <a:latin typeface="黑体" pitchFamily="49" charset="-122"/>
                <a:ea typeface="黑体" pitchFamily="49" charset="-122"/>
              </a:rPr>
              <a:t>中</a:t>
            </a:r>
            <a:r>
              <a:rPr lang="zh-CN" altLang="en-US" sz="2700" b="0" dirty="0">
                <a:solidFill>
                  <a:srgbClr val="002C84"/>
                </a:solidFill>
                <a:latin typeface="黑体" pitchFamily="49" charset="-122"/>
                <a:ea typeface="黑体" pitchFamily="49" charset="-122"/>
              </a:rPr>
              <a:t>的位置所需要</a:t>
            </a:r>
            <a:r>
              <a:rPr lang="zh-CN" altLang="en-US" sz="2700" b="0" dirty="0" smtClean="0">
                <a:solidFill>
                  <a:srgbClr val="002C84"/>
                </a:solidFill>
                <a:latin typeface="黑体" pitchFamily="49" charset="-122"/>
                <a:ea typeface="黑体" pitchFamily="49" charset="-122"/>
              </a:rPr>
              <a:t>进行</a:t>
            </a:r>
            <a:r>
              <a:rPr lang="zh-CN" altLang="en-US" sz="2700" b="0" dirty="0">
                <a:solidFill>
                  <a:srgbClr val="002C84"/>
                </a:solidFill>
                <a:latin typeface="黑体" pitchFamily="49" charset="-122"/>
                <a:ea typeface="黑体" pitchFamily="49" charset="-122"/>
              </a:rPr>
              <a:t>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wipe(left)">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838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smtClean="0">
                <a:solidFill>
                  <a:srgbClr val="002C84"/>
                </a:solidFill>
                <a:ea typeface="幼圆" pitchFamily="49" charset="-122"/>
              </a:rPr>
              <a:t>顺序表，</a:t>
            </a:r>
            <a:r>
              <a:rPr lang="zh-CN" altLang="en-US" sz="2600" dirty="0">
                <a:solidFill>
                  <a:srgbClr val="002C84"/>
                </a:solidFill>
                <a:ea typeface="幼圆" pitchFamily="49" charset="-122"/>
              </a:rPr>
              <a:t>若查找概率相</a:t>
            </a:r>
          </a:p>
          <a:p>
            <a:r>
              <a:rPr lang="zh-CN" altLang="en-US" sz="2600" dirty="0">
                <a:solidFill>
                  <a:srgbClr val="002C84"/>
                </a:solidFill>
                <a:ea typeface="幼圆" pitchFamily="49" charset="-122"/>
              </a:rPr>
              <a:t>等，则</a:t>
            </a:r>
            <a:r>
              <a:rPr lang="zh-CN" altLang="en-US" sz="2600" dirty="0" smtClean="0">
                <a:solidFill>
                  <a:srgbClr val="002C84"/>
                </a:solidFill>
                <a:ea typeface="幼圆" pitchFamily="49" charset="-122"/>
              </a:rPr>
              <a:t>有</a:t>
            </a:r>
            <a:endParaRPr lang="zh-CN" altLang="en-US" sz="2600" dirty="0">
              <a:solidFill>
                <a:srgbClr val="002C84"/>
              </a:solidFill>
              <a:ea typeface="幼圆" pitchFamily="49" charset="-122"/>
            </a:endParaRPr>
          </a:p>
        </p:txBody>
      </p:sp>
      <p:grpSp>
        <p:nvGrpSpPr>
          <p:cNvPr id="3" name="Group 33"/>
          <p:cNvGrpSpPr>
            <a:grpSpLocks/>
          </p:cNvGrpSpPr>
          <p:nvPr/>
        </p:nvGrpSpPr>
        <p:grpSpPr bwMode="auto">
          <a:xfrm>
            <a:off x="990600" y="990600"/>
            <a:ext cx="1295400" cy="671513"/>
            <a:chOff x="1551" y="3360"/>
            <a:chExt cx="816" cy="423"/>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1259632" y="4509120"/>
            <a:ext cx="6553200" cy="1085850"/>
            <a:chOff x="720" y="2761"/>
            <a:chExt cx="4128" cy="684"/>
          </a:xfrm>
        </p:grpSpPr>
        <p:sp>
          <p:nvSpPr>
            <p:cNvPr id="18437"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2" cstate="print"/>
          <a:srcRect/>
          <a:stretch>
            <a:fillRect/>
          </a:stretch>
        </p:blipFill>
        <p:spPr bwMode="auto">
          <a:xfrm>
            <a:off x="2411759" y="2852936"/>
            <a:ext cx="4176465" cy="12961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85825" y="31273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885825" y="238918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1717650" y="1597819"/>
            <a:ext cx="6689725" cy="519112"/>
            <a:chOff x="970" y="1363"/>
            <a:chExt cx="4214" cy="327"/>
          </a:xfrm>
        </p:grpSpPr>
        <p:sp>
          <p:nvSpPr>
            <p:cNvPr id="19468" name="Text Box 5"/>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1711325" y="3135313"/>
            <a:ext cx="3868738" cy="519112"/>
            <a:chOff x="971" y="2117"/>
            <a:chExt cx="2437" cy="327"/>
          </a:xfrm>
        </p:grpSpPr>
        <p:sp>
          <p:nvSpPr>
            <p:cNvPr id="19466" name="Rectangle 8"/>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幼圆" pitchFamily="49" charset="-122"/>
                </a:rPr>
                <a:t>查找的时间效率低。</a:t>
              </a:r>
              <a:endParaRPr lang="en-US" altLang="zh-CN" sz="280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1763688" y="1124744"/>
            <a:ext cx="6359525" cy="519112"/>
            <a:chOff x="986" y="942"/>
            <a:chExt cx="4006" cy="327"/>
          </a:xfrm>
        </p:grpSpPr>
        <p:sp>
          <p:nvSpPr>
            <p:cNvPr id="19464" name="Text Box 11"/>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71"/>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971550" y="4351338"/>
            <a:ext cx="7561263" cy="2246312"/>
          </a:xfrm>
          <a:prstGeom prst="rect">
            <a:avLst/>
          </a:prstGeom>
          <a:noFill/>
          <a:ln w="12700" cap="sq">
            <a:noFill/>
            <a:miter lim="800000"/>
            <a:headEnd type="none" w="sm" len="sm"/>
            <a:tailEnd type="none" w="sm" len="sm"/>
          </a:ln>
        </p:spPr>
        <p:txBody>
          <a:bodyPr>
            <a:spAutoFit/>
          </a:bodyPr>
          <a:lstStyle/>
          <a:p>
            <a:r>
              <a:rPr lang="zh-CN" altLang="en-US" sz="2800">
                <a:solidFill>
                  <a:srgbClr val="FF0000"/>
                </a:solidFill>
                <a:ea typeface="幼圆" pitchFamily="49" charset="-122"/>
              </a:rPr>
              <a:t>思考：插入对象的位置对查询效率是否有影响？</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随机插入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在头部插入</a:t>
            </a:r>
            <a:endParaRPr lang="en-US" altLang="zh-CN" sz="2800">
              <a:solidFill>
                <a:srgbClr val="FF0000"/>
              </a:solidFill>
              <a:ea typeface="幼圆" pitchFamily="49" charset="-122"/>
            </a:endParaRPr>
          </a:p>
          <a:p>
            <a:r>
              <a:rPr lang="en-US" altLang="zh-CN" sz="2800">
                <a:solidFill>
                  <a:srgbClr val="FF0000"/>
                </a:solidFill>
                <a:ea typeface="幼圆" pitchFamily="49" charset="-122"/>
              </a:rPr>
              <a:t> - </a:t>
            </a:r>
            <a:r>
              <a:rPr lang="zh-CN" altLang="en-US" sz="2800">
                <a:solidFill>
                  <a:srgbClr val="FF0000"/>
                </a:solidFill>
                <a:ea typeface="幼圆" pitchFamily="49" charset="-122"/>
              </a:rPr>
              <a:t>在尾部插入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按顺序插入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 calcmode="lin" valueType="num">
                                      <p:cBhvr additive="base">
                                        <p:cTn id="17" dur="500" fill="hold"/>
                                        <p:tgtEl>
                                          <p:spTgt spid="291843"/>
                                        </p:tgtEl>
                                        <p:attrNameLst>
                                          <p:attrName>ppt_x</p:attrName>
                                        </p:attrNameLst>
                                      </p:cBhvr>
                                      <p:tavLst>
                                        <p:tav tm="0">
                                          <p:val>
                                            <p:strVal val="0-#ppt_w/2"/>
                                          </p:val>
                                        </p:tav>
                                        <p:tav tm="100000">
                                          <p:val>
                                            <p:strVal val="#ppt_x"/>
                                          </p:val>
                                        </p:tav>
                                      </p:tavLst>
                                    </p:anim>
                                    <p:anim calcmode="lin" valueType="num">
                                      <p:cBhvr additive="base">
                                        <p:cTn id="18"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971600" y="1052736"/>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533400" y="333375"/>
            <a:ext cx="8287024" cy="600075"/>
            <a:chOff x="336" y="314"/>
            <a:chExt cx="4261" cy="378"/>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en-US" altLang="zh-CN" sz="3100" i="1" dirty="0" smtClean="0">
                  <a:solidFill>
                    <a:srgbClr val="002C84"/>
                  </a:solidFill>
                  <a:latin typeface="黑体" pitchFamily="49" charset="-122"/>
                  <a:ea typeface="黑体" pitchFamily="49" charset="-122"/>
                </a:rPr>
                <a:t>.</a:t>
              </a:r>
              <a:r>
                <a:rPr lang="zh-CN" altLang="en-US" sz="3100" i="1" dirty="0" smtClean="0">
                  <a:solidFill>
                    <a:srgbClr val="002C84"/>
                  </a:solidFill>
                  <a:latin typeface="黑体" pitchFamily="49" charset="-122"/>
                  <a:ea typeface="黑体" pitchFamily="49" charset="-122"/>
                </a:rPr>
                <a:t>有序</a:t>
              </a:r>
              <a:r>
                <a:rPr lang="zh-CN" altLang="en-US" sz="3100" i="1" dirty="0">
                  <a:solidFill>
                    <a:srgbClr val="002C84"/>
                  </a:solidFill>
                  <a:latin typeface="黑体" pitchFamily="49" charset="-122"/>
                  <a:ea typeface="黑体" pitchFamily="49" charset="-122"/>
                </a:rPr>
                <a:t>连续</a:t>
              </a:r>
              <a:r>
                <a:rPr lang="zh-CN" altLang="en-US" sz="3100" i="1" dirty="0" smtClean="0">
                  <a:solidFill>
                    <a:srgbClr val="002C84"/>
                  </a:solidFill>
                  <a:latin typeface="黑体" pitchFamily="49" charset="-122"/>
                  <a:ea typeface="黑体" pitchFamily="49" charset="-122"/>
                </a:rPr>
                <a:t>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2413" y="314"/>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a:t>
              </a:r>
              <a:r>
                <a:rPr lang="zh-CN" altLang="en-US" sz="3100" i="1" dirty="0" smtClean="0">
                  <a:solidFill>
                    <a:srgbClr val="FF3300"/>
                  </a:solidFill>
                  <a:latin typeface="黑体" pitchFamily="49" charset="-122"/>
                  <a:ea typeface="黑体" pitchFamily="49" charset="-122"/>
                </a:rPr>
                <a:t>法</a:t>
              </a:r>
              <a:r>
                <a:rPr lang="en-US" altLang="zh-CN" sz="2000" i="1" dirty="0" smtClean="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762000" y="1844675"/>
            <a:ext cx="7696200" cy="4114800"/>
            <a:chOff x="480" y="1296"/>
            <a:chExt cx="4848" cy="2592"/>
          </a:xfrm>
        </p:grpSpPr>
        <p:sp>
          <p:nvSpPr>
            <p:cNvPr id="20488" name="Rectangle 13"/>
            <p:cNvSpPr>
              <a:spLocks noChangeArrowheads="1"/>
            </p:cNvSpPr>
            <p:nvPr/>
          </p:nvSpPr>
          <p:spPr bwMode="auto">
            <a:xfrm>
              <a:off x="480" y="1296"/>
              <a:ext cx="4848" cy="2592"/>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en-US" altLang="zh-CN" dirty="0">
                  <a:solidFill>
                    <a:srgbClr val="002C84"/>
                  </a:solidFill>
                  <a:latin typeface="幼圆" pitchFamily="49" charset="-122"/>
                  <a:ea typeface="幼圆" pitchFamily="49" charset="-122"/>
                </a:rPr>
                <a:t>    </a:t>
              </a:r>
              <a:r>
                <a:rPr lang="zh-CN" altLang="en-US" sz="24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400" dirty="0">
                  <a:solidFill>
                    <a:srgbClr val="002C84"/>
                  </a:solidFill>
                  <a:latin typeface="幼圆" pitchFamily="49" charset="-122"/>
                  <a:ea typeface="幼圆" pitchFamily="49" charset="-122"/>
                </a:rPr>
                <a:t>    若匹配，则查找成功，给出被查到记录在文件中的位置，查找结束。</a:t>
              </a:r>
            </a:p>
            <a:p>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a:t>
              </a:r>
              <a:r>
                <a:rPr lang="zh-CN" altLang="en-US" sz="2400" dirty="0" smtClean="0">
                  <a:solidFill>
                    <a:srgbClr val="002C84"/>
                  </a:solidFill>
                  <a:latin typeface="幼圆" pitchFamily="49" charset="-122"/>
                  <a:ea typeface="幼圆" pitchFamily="49" charset="-122"/>
                </a:rPr>
                <a:t>出错误信息（</a:t>
              </a:r>
              <a:r>
                <a:rPr lang="en-US" altLang="zh-CN" sz="2400" dirty="0" smtClean="0">
                  <a:solidFill>
                    <a:srgbClr val="002C84"/>
                  </a:solidFill>
                  <a:ea typeface="幼圆" pitchFamily="49" charset="-122"/>
                </a:rPr>
                <a:t>0</a:t>
              </a:r>
              <a:r>
                <a:rPr lang="zh-CN" altLang="en-US" sz="2400" dirty="0" smtClean="0">
                  <a:solidFill>
                    <a:srgbClr val="002C84"/>
                  </a:solidFill>
                  <a:ea typeface="幼圆" pitchFamily="49" charset="-122"/>
                </a:rPr>
                <a:t>）</a:t>
              </a:r>
              <a:r>
                <a:rPr lang="zh-CN" altLang="en-US" sz="2400" dirty="0" smtClean="0">
                  <a:solidFill>
                    <a:srgbClr val="002C84"/>
                  </a:solidFill>
                  <a:latin typeface="幼圆" pitchFamily="49" charset="-122"/>
                  <a:ea typeface="幼圆" pitchFamily="49" charset="-122"/>
                </a:rPr>
                <a:t>。</a:t>
              </a:r>
              <a:endParaRPr lang="zh-CN" altLang="en-US" sz="2400" dirty="0">
                <a:solidFill>
                  <a:srgbClr val="002C84"/>
                </a:solidFill>
                <a:latin typeface="幼圆" pitchFamily="49" charset="-122"/>
                <a:ea typeface="幼圆" pitchFamily="49" charset="-122"/>
              </a:endParaRPr>
            </a:p>
          </p:txBody>
        </p:sp>
      </p:grpSp>
      <p:grpSp>
        <p:nvGrpSpPr>
          <p:cNvPr id="4" name="Group 30"/>
          <p:cNvGrpSpPr>
            <a:grpSpLocks/>
          </p:cNvGrpSpPr>
          <p:nvPr/>
        </p:nvGrpSpPr>
        <p:grpSpPr bwMode="auto">
          <a:xfrm>
            <a:off x="1066800" y="1484313"/>
            <a:ext cx="2667000"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b="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762000" y="935038"/>
            <a:ext cx="7620000"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a:solidFill>
                    <a:srgbClr val="FF0000"/>
                  </a:solidFill>
                  <a:ea typeface="楷体_GB2312" pitchFamily="49" charset="-122"/>
                </a:rPr>
                <a:t>n</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排序连续顺序文件中记录的个数</a:t>
              </a:r>
              <a:endParaRPr lang="zh-CN" altLang="en-US" sz="300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1296988"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a:solidFill>
                  <a:srgbClr val="FF0000"/>
                </a:solidFill>
                <a:ea typeface="楷体_GB2312" pitchFamily="49" charset="-122"/>
              </a:rPr>
              <a:t>low</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当前查找范围内第一个记录在文件</a:t>
            </a:r>
          </a:p>
          <a:p>
            <a:pPr>
              <a:lnSpc>
                <a:spcPct val="85000"/>
              </a:lnSpc>
            </a:pPr>
            <a:r>
              <a:rPr lang="zh-CN" altLang="en-US" sz="3000">
                <a:solidFill>
                  <a:srgbClr val="00007A"/>
                </a:solidFill>
                <a:latin typeface="幼圆" pitchFamily="49" charset="-122"/>
                <a:ea typeface="幼圆" pitchFamily="49" charset="-122"/>
              </a:rPr>
              <a:t>    中的位置</a:t>
            </a:r>
            <a:r>
              <a:rPr lang="zh-CN" altLang="en-US" sz="300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3911600" y="2644775"/>
            <a:ext cx="237648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smtClean="0">
                <a:solidFill>
                  <a:srgbClr val="FF0000"/>
                </a:solidFill>
                <a:ea typeface="楷体_GB2312" pitchFamily="49" charset="-122"/>
              </a:rPr>
              <a:t>low=0</a:t>
            </a:r>
            <a:endParaRPr lang="en-US" altLang="zh-CN" sz="2800" dirty="0">
              <a:solidFill>
                <a:srgbClr val="FF0000"/>
              </a:solidFill>
              <a:ea typeface="楷体_GB2312" pitchFamily="49" charset="-122"/>
            </a:endParaRPr>
          </a:p>
        </p:txBody>
      </p:sp>
      <p:sp>
        <p:nvSpPr>
          <p:cNvPr id="212038" name="Text Box 70"/>
          <p:cNvSpPr txBox="1">
            <a:spLocks noChangeArrowheads="1"/>
          </p:cNvSpPr>
          <p:nvPr/>
        </p:nvSpPr>
        <p:spPr bwMode="auto">
          <a:xfrm>
            <a:off x="1258888" y="3116263"/>
            <a:ext cx="6834187"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楷体_GB2312" pitchFamily="49" charset="-122"/>
              </a:rPr>
              <a:t>high</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当前查找范围内最后那个记录在文</a:t>
            </a:r>
          </a:p>
          <a:p>
            <a:pPr>
              <a:lnSpc>
                <a:spcPct val="85000"/>
              </a:lnSpc>
            </a:pPr>
            <a:r>
              <a:rPr lang="zh-CN" altLang="en-US" sz="300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4284663" y="3487738"/>
            <a:ext cx="2587625"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smtClean="0">
                <a:solidFill>
                  <a:srgbClr val="FF0000"/>
                </a:solidFill>
                <a:ea typeface="楷体_GB2312" pitchFamily="49" charset="-122"/>
              </a:rPr>
              <a:t>high=n-1</a:t>
            </a:r>
            <a:endParaRPr lang="en-US" altLang="zh-CN" sz="2800" dirty="0">
              <a:solidFill>
                <a:srgbClr val="FF0000"/>
              </a:solidFill>
              <a:ea typeface="楷体_GB2312" pitchFamily="49" charset="-122"/>
            </a:endParaRPr>
          </a:p>
        </p:txBody>
      </p:sp>
      <p:sp>
        <p:nvSpPr>
          <p:cNvPr id="212040" name="Text Box 72"/>
          <p:cNvSpPr txBox="1">
            <a:spLocks noChangeArrowheads="1"/>
          </p:cNvSpPr>
          <p:nvPr/>
        </p:nvSpPr>
        <p:spPr bwMode="auto">
          <a:xfrm>
            <a:off x="1271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幼圆" pitchFamily="49" charset="-122"/>
              </a:rPr>
              <a:t>mid</a:t>
            </a:r>
            <a:r>
              <a:rPr lang="en-US" altLang="zh-CN" sz="3000">
                <a:solidFill>
                  <a:srgbClr val="FFFFFF"/>
                </a:solidFill>
                <a:latin typeface="幼圆" pitchFamily="49" charset="-122"/>
                <a:ea typeface="幼圆" pitchFamily="49" charset="-122"/>
              </a:rPr>
              <a:t> </a:t>
            </a:r>
            <a:r>
              <a:rPr lang="zh-CN" altLang="en-US" sz="3000">
                <a:solidFill>
                  <a:srgbClr val="00007A"/>
                </a:solidFill>
                <a:latin typeface="幼圆" pitchFamily="49" charset="-122"/>
                <a:ea typeface="幼圆" pitchFamily="49" charset="-122"/>
              </a:rPr>
              <a:t>当前查找范围内位置居中的那个记</a:t>
            </a:r>
          </a:p>
          <a:p>
            <a:pPr>
              <a:lnSpc>
                <a:spcPct val="85000"/>
              </a:lnSpc>
            </a:pPr>
            <a:r>
              <a:rPr lang="zh-CN" altLang="en-US" sz="300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5364163" y="4330700"/>
            <a:ext cx="3155950" cy="739775"/>
            <a:chOff x="3379" y="2788"/>
            <a:chExt cx="1988" cy="466"/>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FF0000"/>
                  </a:solidFill>
                </a:rPr>
                <a:t>mid</a:t>
              </a:r>
              <a:r>
                <a:rPr lang="en-US" altLang="zh-CN">
                  <a:solidFill>
                    <a:srgbClr val="00FF00"/>
                  </a:solidFill>
                </a:rPr>
                <a:t> </a:t>
              </a:r>
              <a:r>
                <a:rPr lang="en-US" altLang="zh-CN">
                  <a:solidFill>
                    <a:srgbClr val="FF0000"/>
                  </a:solidFill>
                </a:rPr>
                <a:t>=</a:t>
              </a:r>
            </a:p>
          </p:txBody>
        </p:sp>
        <p:sp>
          <p:nvSpPr>
            <p:cNvPr id="21517" name="Text Box 75"/>
            <p:cNvSpPr txBox="1">
              <a:spLocks noChangeArrowheads="1"/>
            </p:cNvSpPr>
            <p:nvPr/>
          </p:nvSpPr>
          <p:spPr bwMode="auto">
            <a:xfrm>
              <a:off x="4068" y="2788"/>
              <a:ext cx="908" cy="466"/>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a:solidFill>
                    <a:srgbClr val="FF0000"/>
                  </a:solidFill>
                  <a:sym typeface="Symbol" pitchFamily="18" charset="2"/>
                </a:rPr>
                <a:t>                 </a:t>
              </a:r>
              <a:endParaRPr lang="en-US" altLang="zh-CN" sz="2500">
                <a:solidFill>
                  <a:srgbClr val="FF0000"/>
                </a:solidFill>
              </a:endParaRPr>
            </a:p>
          </p:txBody>
        </p:sp>
      </p:grpSp>
      <p:grpSp>
        <p:nvGrpSpPr>
          <p:cNvPr id="4" name="Group 78"/>
          <p:cNvGrpSpPr>
            <a:grpSpLocks/>
          </p:cNvGrpSpPr>
          <p:nvPr/>
        </p:nvGrpSpPr>
        <p:grpSpPr bwMode="auto">
          <a:xfrm>
            <a:off x="1752600" y="765175"/>
            <a:ext cx="2209800"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2039"/>
                                        </p:tgtEl>
                                        <p:attrNameLst>
                                          <p:attrName>style.visibility</p:attrName>
                                        </p:attrNameLst>
                                      </p:cBhvr>
                                      <p:to>
                                        <p:strVal val="visible"/>
                                      </p:to>
                                    </p:set>
                                    <p:animEffect transition="in" filter="dissolve">
                                      <p:cBhvr>
                                        <p:cTn id="12" dur="500"/>
                                        <p:tgtEl>
                                          <p:spTgt spid="212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smtClean="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endPar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endParaRP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0" y="4365104"/>
            <a:ext cx="1600200"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smtClean="0">
                <a:solidFill>
                  <a:schemeClr val="bg1"/>
                </a:solidFill>
                <a:effectLst>
                  <a:outerShdw blurRad="38100" dist="38100" dir="2700000" algn="tl">
                    <a:srgbClr val="000000"/>
                  </a:outerShdw>
                </a:effectLst>
                <a:ea typeface="黑体" pitchFamily="2" charset="-122"/>
              </a:rPr>
              <a:t>查找</a:t>
            </a:r>
            <a:endParaRPr lang="zh-CN" altLang="en-US" sz="4000" dirty="0">
              <a:solidFill>
                <a:schemeClr val="bg1"/>
              </a:solidFill>
              <a:effectLst>
                <a:outerShdw blurRad="38100" dist="38100" dir="2700000" algn="tl">
                  <a:srgbClr val="000000"/>
                </a:outerShdw>
              </a:effectLst>
              <a:ea typeface="黑体" pitchFamily="2" charset="-122"/>
            </a:endParaRP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1" y="764706"/>
            <a:ext cx="3203166" cy="2164474"/>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45"/>
              <a:ext cx="1862" cy="46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smtClean="0">
                  <a:solidFill>
                    <a:srgbClr val="FF3300"/>
                  </a:solidFill>
                  <a:ea typeface="幼圆" pitchFamily="49" charset="-122"/>
                </a:rPr>
                <a:t>查找（又称搜索</a:t>
              </a:r>
              <a:r>
                <a:rPr lang="en-US" altLang="zh-CN" sz="2000" dirty="0" smtClean="0">
                  <a:solidFill>
                    <a:srgbClr val="FF3300"/>
                  </a:solidFill>
                  <a:ea typeface="幼圆" pitchFamily="49" charset="-122"/>
                </a:rPr>
                <a:t>Searching</a:t>
              </a:r>
              <a:r>
                <a:rPr lang="zh-CN" altLang="en-US" sz="2000" dirty="0" smtClean="0">
                  <a:solidFill>
                    <a:srgbClr val="FF3300"/>
                  </a:solidFill>
                  <a:ea typeface="幼圆" pitchFamily="49" charset="-122"/>
                </a:rPr>
                <a:t>）就是根据给定的值在数据集中确定一个其关键字等于给定值的数据元素（或记录）</a:t>
              </a:r>
              <a:endParaRPr lang="zh-CN" altLang="en-US" sz="25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70138" y="620713"/>
            <a:ext cx="4938712" cy="695325"/>
            <a:chOff x="1488" y="618"/>
            <a:chExt cx="3111" cy="438"/>
          </a:xfrm>
        </p:grpSpPr>
        <p:sp>
          <p:nvSpPr>
            <p:cNvPr id="22587"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2588"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smtClean="0">
                  <a:solidFill>
                    <a:srgbClr val="FFFFFF"/>
                  </a:solidFill>
                </a:rPr>
                <a:t>key[0..n-1]   </a:t>
              </a:r>
              <a:r>
                <a:rPr lang="en-US" altLang="zh-CN" sz="3100" dirty="0">
                  <a:solidFill>
                    <a:srgbClr val="FFFFFF"/>
                  </a:solidFill>
                </a:rPr>
                <a:t>n=11    k=</a:t>
              </a:r>
              <a:r>
                <a:rPr lang="en-US" altLang="zh-CN" sz="3100" dirty="0">
                  <a:solidFill>
                    <a:srgbClr val="FFFF00"/>
                  </a:solidFill>
                </a:rPr>
                <a:t>23</a:t>
              </a:r>
            </a:p>
          </p:txBody>
        </p:sp>
      </p:grpSp>
      <p:sp>
        <p:nvSpPr>
          <p:cNvPr id="22531" name="Text Box 12"/>
          <p:cNvSpPr txBox="1">
            <a:spLocks noChangeArrowheads="1"/>
          </p:cNvSpPr>
          <p:nvPr/>
        </p:nvSpPr>
        <p:spPr bwMode="auto">
          <a:xfrm>
            <a:off x="1187624" y="1772816"/>
            <a:ext cx="723900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2    5    7    11    14    16    19    23    27    32    50</a:t>
            </a:r>
          </a:p>
        </p:txBody>
      </p:sp>
      <p:sp>
        <p:nvSpPr>
          <p:cNvPr id="252941" name="Text Box 13"/>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7020272" y="2276872"/>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41775" y="2279650"/>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28700" y="2230438"/>
            <a:ext cx="4295775" cy="471487"/>
            <a:chOff x="565" y="1776"/>
            <a:chExt cx="2706" cy="297"/>
          </a:xfrm>
        </p:grpSpPr>
        <p:sp>
          <p:nvSpPr>
            <p:cNvPr id="22585"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6"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46538" y="2271713"/>
            <a:ext cx="2627312" cy="492125"/>
            <a:chOff x="2466" y="1802"/>
            <a:chExt cx="1655" cy="310"/>
          </a:xfrm>
        </p:grpSpPr>
        <p:sp>
          <p:nvSpPr>
            <p:cNvPr id="22583"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4"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228184"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72099" y="2276479"/>
            <a:ext cx="2257425" cy="446088"/>
            <a:chOff x="3301" y="1783"/>
            <a:chExt cx="1422" cy="281"/>
          </a:xfrm>
        </p:grpSpPr>
        <p:sp>
          <p:nvSpPr>
            <p:cNvPr id="22581" name="Rectangle 32"/>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2"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702175" y="2306638"/>
            <a:ext cx="1906588" cy="693737"/>
            <a:chOff x="2879" y="1824"/>
            <a:chExt cx="1201" cy="437"/>
          </a:xfrm>
        </p:grpSpPr>
        <p:sp>
          <p:nvSpPr>
            <p:cNvPr id="22579"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0"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5004048"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644580" y="2348312"/>
            <a:ext cx="1371601" cy="646113"/>
            <a:chOff x="2842" y="1869"/>
            <a:chExt cx="864" cy="407"/>
          </a:xfrm>
        </p:grpSpPr>
        <p:sp>
          <p:nvSpPr>
            <p:cNvPr id="22577"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2578"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844824"/>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97413" y="2670175"/>
            <a:ext cx="1320800" cy="641350"/>
            <a:chOff x="2887" y="2053"/>
            <a:chExt cx="832" cy="404"/>
          </a:xfrm>
        </p:grpSpPr>
        <p:sp>
          <p:nvSpPr>
            <p:cNvPr id="22575"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76"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1068388" y="3886200"/>
            <a:ext cx="6096000" cy="2057400"/>
            <a:chOff x="384" y="2448"/>
            <a:chExt cx="3840" cy="1296"/>
          </a:xfrm>
        </p:grpSpPr>
        <p:sp>
          <p:nvSpPr>
            <p:cNvPr id="22557" name="Rectangle 56"/>
            <p:cNvSpPr>
              <a:spLocks noChangeArrowheads="1"/>
            </p:cNvSpPr>
            <p:nvPr/>
          </p:nvSpPr>
          <p:spPr bwMode="auto">
            <a:xfrm>
              <a:off x="384" y="2592"/>
              <a:ext cx="3840"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2558" name="Text Box 57"/>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经过四次元素之间的比较，</a:t>
              </a:r>
            </a:p>
            <a:p>
              <a:r>
                <a:rPr lang="zh-CN" altLang="en-US" sz="2800" dirty="0">
                  <a:solidFill>
                    <a:srgbClr val="FF3300"/>
                  </a:solidFill>
                  <a:latin typeface="幼圆" pitchFamily="49" charset="-122"/>
                  <a:ea typeface="幼圆" pitchFamily="49" charset="-122"/>
                </a:rPr>
                <a:t>查找成功</a:t>
              </a:r>
              <a:r>
                <a:rPr lang="en-US" altLang="zh-CN" sz="2800" dirty="0">
                  <a:solidFill>
                    <a:srgbClr val="FF3300"/>
                  </a:solidFill>
                  <a:latin typeface="幼圆" pitchFamily="49" charset="-122"/>
                  <a:ea typeface="幼圆" pitchFamily="49" charset="-122"/>
                </a:rPr>
                <a:t>,</a:t>
              </a:r>
              <a:r>
                <a:rPr lang="zh-CN" altLang="en-US" sz="2800" dirty="0">
                  <a:solidFill>
                    <a:srgbClr val="FF3300"/>
                  </a:solidFill>
                  <a:latin typeface="幼圆" pitchFamily="49" charset="-122"/>
                  <a:ea typeface="幼圆" pitchFamily="49" charset="-122"/>
                </a:rPr>
                <a:t>给出被查到记录在文</a:t>
              </a:r>
            </a:p>
            <a:p>
              <a:r>
                <a:rPr lang="zh-CN" altLang="en-US" sz="2800" dirty="0">
                  <a:solidFill>
                    <a:srgbClr val="FF3300"/>
                  </a:solidFill>
                  <a:latin typeface="幼圆" pitchFamily="49" charset="-122"/>
                  <a:ea typeface="幼圆" pitchFamily="49" charset="-122"/>
                </a:rPr>
                <a:t>件中的</a:t>
              </a:r>
              <a:r>
                <a:rPr lang="zh-CN" altLang="en-US" sz="2800" dirty="0" smtClean="0">
                  <a:solidFill>
                    <a:srgbClr val="FF3300"/>
                  </a:solidFill>
                  <a:latin typeface="幼圆" pitchFamily="49" charset="-122"/>
                  <a:ea typeface="幼圆" pitchFamily="49" charset="-122"/>
                </a:rPr>
                <a:t>位置</a:t>
              </a:r>
              <a:r>
                <a:rPr lang="en-US" altLang="zh-CN" sz="2800" dirty="0" smtClean="0">
                  <a:solidFill>
                    <a:srgbClr val="FF3300"/>
                  </a:solidFill>
                  <a:ea typeface="幼圆" pitchFamily="49" charset="-122"/>
                </a:rPr>
                <a:t>7(</a:t>
              </a:r>
              <a:r>
                <a:rPr lang="en-US" altLang="zh-CN" sz="2800" dirty="0" smtClean="0">
                  <a:solidFill>
                    <a:schemeClr val="hlink"/>
                  </a:solidFill>
                  <a:ea typeface="幼圆" pitchFamily="49" charset="-122"/>
                </a:rPr>
                <a:t>mid</a:t>
              </a:r>
              <a:r>
                <a:rPr lang="en-US" altLang="zh-CN" sz="2800" dirty="0">
                  <a:solidFill>
                    <a:srgbClr val="FF3300"/>
                  </a:solidFill>
                  <a:ea typeface="幼圆" pitchFamily="49" charset="-122"/>
                </a:rPr>
                <a:t>)</a:t>
              </a:r>
              <a:r>
                <a:rPr lang="zh-CN" altLang="en-US" sz="2800" dirty="0">
                  <a:solidFill>
                    <a:srgbClr val="FF3300"/>
                  </a:solidFill>
                  <a:latin typeface="幼圆" pitchFamily="49" charset="-122"/>
                  <a:ea typeface="幼圆" pitchFamily="49" charset="-122"/>
                </a:rPr>
                <a:t>。</a:t>
              </a:r>
            </a:p>
          </p:txBody>
        </p:sp>
        <p:grpSp>
          <p:nvGrpSpPr>
            <p:cNvPr id="10" name="Group 58"/>
            <p:cNvGrpSpPr>
              <a:grpSpLocks/>
            </p:cNvGrpSpPr>
            <p:nvPr/>
          </p:nvGrpSpPr>
          <p:grpSpPr bwMode="auto">
            <a:xfrm>
              <a:off x="421" y="2448"/>
              <a:ext cx="779" cy="539"/>
              <a:chOff x="3735" y="264"/>
              <a:chExt cx="834" cy="635"/>
            </a:xfrm>
          </p:grpSpPr>
          <p:sp>
            <p:nvSpPr>
              <p:cNvPr id="22560"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2561"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2562"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2563"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2564"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2565"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2566"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2567"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2568"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2569"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2570"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2571"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2572"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2573"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2574"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1" name="Group 92"/>
          <p:cNvGrpSpPr>
            <a:grpSpLocks/>
          </p:cNvGrpSpPr>
          <p:nvPr/>
        </p:nvGrpSpPr>
        <p:grpSpPr bwMode="auto">
          <a:xfrm>
            <a:off x="5854700" y="3141663"/>
            <a:ext cx="3397250" cy="1449387"/>
            <a:chOff x="3628" y="2304"/>
            <a:chExt cx="2140" cy="913"/>
          </a:xfrm>
        </p:grpSpPr>
        <p:sp>
          <p:nvSpPr>
            <p:cNvPr id="22555"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22556"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12" name="Group 103"/>
          <p:cNvGrpSpPr>
            <a:grpSpLocks/>
          </p:cNvGrpSpPr>
          <p:nvPr/>
        </p:nvGrpSpPr>
        <p:grpSpPr bwMode="auto">
          <a:xfrm>
            <a:off x="282575" y="333375"/>
            <a:ext cx="1193800" cy="939800"/>
            <a:chOff x="145" y="306"/>
            <a:chExt cx="752" cy="592"/>
          </a:xfrm>
        </p:grpSpPr>
        <p:sp>
          <p:nvSpPr>
            <p:cNvPr id="22552"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2553"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2554" name="Rectangle 10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13" name="Group 111"/>
          <p:cNvGrpSpPr>
            <a:grpSpLocks/>
          </p:cNvGrpSpPr>
          <p:nvPr/>
        </p:nvGrpSpPr>
        <p:grpSpPr bwMode="auto">
          <a:xfrm>
            <a:off x="1052513" y="1433513"/>
            <a:ext cx="7848600" cy="385762"/>
            <a:chOff x="703" y="1143"/>
            <a:chExt cx="4944" cy="243"/>
          </a:xfrm>
        </p:grpSpPr>
        <p:sp>
          <p:nvSpPr>
            <p:cNvPr id="22549" name="Rectangle 112"/>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2550" name="Text Box 113"/>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a:t>
              </a:r>
              <a:r>
                <a:rPr lang="en-US" altLang="zh-CN" sz="1400" dirty="0" smtClean="0">
                  <a:solidFill>
                    <a:srgbClr val="000076"/>
                  </a:solidFill>
                </a:rPr>
                <a:t>         </a:t>
              </a:r>
              <a:r>
                <a:rPr lang="en-US" altLang="zh-CN" sz="1400" dirty="0">
                  <a:solidFill>
                    <a:srgbClr val="000076"/>
                  </a:solidFill>
                </a:rPr>
                <a:t>1</a:t>
              </a:r>
              <a:r>
                <a:rPr lang="en-US" altLang="zh-CN" sz="1400" dirty="0" smtClean="0">
                  <a:solidFill>
                    <a:srgbClr val="000076"/>
                  </a:solidFill>
                </a:rPr>
                <a:t>          </a:t>
              </a:r>
              <a:r>
                <a:rPr lang="en-US" altLang="zh-CN" sz="1400" dirty="0">
                  <a:solidFill>
                    <a:srgbClr val="000076"/>
                  </a:solidFill>
                </a:rPr>
                <a:t>2</a:t>
              </a:r>
              <a:r>
                <a:rPr lang="en-US" altLang="zh-CN" sz="1400" dirty="0" smtClean="0">
                  <a:solidFill>
                    <a:srgbClr val="000076"/>
                  </a:solidFill>
                </a:rPr>
                <a:t>             </a:t>
              </a:r>
              <a:r>
                <a:rPr lang="en-US" altLang="zh-CN" sz="1400" dirty="0">
                  <a:solidFill>
                    <a:srgbClr val="000076"/>
                  </a:solidFill>
                </a:rPr>
                <a:t>3</a:t>
              </a:r>
              <a:r>
                <a:rPr lang="en-US" altLang="zh-CN" sz="1400" dirty="0" smtClean="0">
                  <a:solidFill>
                    <a:srgbClr val="000076"/>
                  </a:solidFill>
                </a:rPr>
                <a:t>             </a:t>
              </a:r>
              <a:r>
                <a:rPr lang="en-US" altLang="zh-CN" sz="1400" dirty="0">
                  <a:solidFill>
                    <a:srgbClr val="000076"/>
                  </a:solidFill>
                </a:rPr>
                <a:t>4</a:t>
              </a:r>
              <a:r>
                <a:rPr lang="en-US" altLang="zh-CN" sz="1400" dirty="0" smtClean="0">
                  <a:solidFill>
                    <a:srgbClr val="000076"/>
                  </a:solidFill>
                </a:rPr>
                <a:t>             5            </a:t>
              </a:r>
              <a:r>
                <a:rPr lang="en-US" altLang="zh-CN" sz="1400" dirty="0">
                  <a:solidFill>
                    <a:srgbClr val="000076"/>
                  </a:solidFill>
                </a:rPr>
                <a:t>6</a:t>
              </a:r>
              <a:r>
                <a:rPr lang="en-US" altLang="zh-CN" sz="1400" dirty="0" smtClean="0">
                  <a:solidFill>
                    <a:srgbClr val="000076"/>
                  </a:solidFill>
                </a:rPr>
                <a:t>              </a:t>
              </a:r>
              <a:r>
                <a:rPr lang="en-US" altLang="zh-CN" sz="1400" dirty="0">
                  <a:solidFill>
                    <a:srgbClr val="000076"/>
                  </a:solidFill>
                </a:rPr>
                <a:t>7</a:t>
              </a:r>
              <a:r>
                <a:rPr lang="en-US" altLang="zh-CN" sz="1400" dirty="0" smtClean="0">
                  <a:solidFill>
                    <a:srgbClr val="000076"/>
                  </a:solidFill>
                </a:rPr>
                <a:t>              </a:t>
              </a:r>
              <a:r>
                <a:rPr lang="en-US" altLang="zh-CN" sz="1400" dirty="0">
                  <a:solidFill>
                    <a:srgbClr val="000076"/>
                  </a:solidFill>
                </a:rPr>
                <a:t>8</a:t>
              </a:r>
              <a:r>
                <a:rPr lang="en-US" altLang="zh-CN" sz="1400" dirty="0" smtClean="0">
                  <a:solidFill>
                    <a:srgbClr val="000076"/>
                  </a:solidFill>
                </a:rPr>
                <a:t>            9            10</a:t>
              </a:r>
              <a:endParaRPr lang="en-US" altLang="zh-CN" sz="1400" dirty="0">
                <a:solidFill>
                  <a:srgbClr val="000076"/>
                </a:solidFill>
              </a:endParaRPr>
            </a:p>
          </p:txBody>
        </p:sp>
        <p:sp>
          <p:nvSpPr>
            <p:cNvPr id="22551" name="Text Box 114"/>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 calcmode="lin" valueType="num">
                                      <p:cBhvr>
                                        <p:cTn id="76" dur="500" fill="hold"/>
                                        <p:tgtEl>
                                          <p:spTgt spid="11"/>
                                        </p:tgtEl>
                                        <p:attrNameLst>
                                          <p:attrName>ppt_x</p:attrName>
                                        </p:attrNameLst>
                                      </p:cBhvr>
                                      <p:tavLst>
                                        <p:tav tm="0">
                                          <p:val>
                                            <p:fltVal val="0.5"/>
                                          </p:val>
                                        </p:tav>
                                        <p:tav tm="100000">
                                          <p:val>
                                            <p:strVal val="#ppt_x"/>
                                          </p:val>
                                        </p:tav>
                                      </p:tavLst>
                                    </p:anim>
                                    <p:anim calcmode="lin" valueType="num">
                                      <p:cBhvr>
                                        <p:cTn id="7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2884488" y="476250"/>
            <a:ext cx="449580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smtClean="0">
                  <a:solidFill>
                    <a:srgbClr val="FFFFFF"/>
                  </a:solidFill>
                </a:rPr>
                <a:t>key[0..n-1]   </a:t>
              </a:r>
              <a:r>
                <a:rPr lang="en-US" altLang="zh-CN" sz="3100" dirty="0">
                  <a:solidFill>
                    <a:srgbClr val="FFFFFF"/>
                  </a:solidFill>
                </a:rPr>
                <a:t>n=11    k=</a:t>
              </a:r>
              <a:r>
                <a:rPr lang="en-US" altLang="zh-CN" sz="3100" dirty="0">
                  <a:solidFill>
                    <a:srgbClr val="FFFF00"/>
                  </a:solidFill>
                </a:rPr>
                <a:t>9</a:t>
              </a:r>
            </a:p>
          </p:txBody>
        </p:sp>
      </p:grpSp>
      <p:sp>
        <p:nvSpPr>
          <p:cNvPr id="23555" name="Text Box 16"/>
          <p:cNvSpPr txBox="1">
            <a:spLocks noChangeArrowheads="1"/>
          </p:cNvSpPr>
          <p:nvPr/>
        </p:nvSpPr>
        <p:spPr bwMode="auto">
          <a:xfrm>
            <a:off x="1033463" y="1795463"/>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254993" name="Rectangle 17"/>
          <p:cNvSpPr>
            <a:spLocks noChangeArrowheads="1"/>
          </p:cNvSpPr>
          <p:nvPr/>
        </p:nvSpPr>
        <p:spPr bwMode="auto">
          <a:xfrm>
            <a:off x="957263" y="2259013"/>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7586663" y="2328863"/>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54995" name="Rectangle 19"/>
          <p:cNvSpPr>
            <a:spLocks noChangeArrowheads="1"/>
          </p:cNvSpPr>
          <p:nvPr/>
        </p:nvSpPr>
        <p:spPr bwMode="auto">
          <a:xfrm>
            <a:off x="4046538" y="2259013"/>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254996" name="Freeform 20"/>
          <p:cNvSpPr>
            <a:spLocks/>
          </p:cNvSpPr>
          <p:nvPr/>
        </p:nvSpPr>
        <p:spPr bwMode="auto">
          <a:xfrm>
            <a:off x="4057650"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3278188" y="2252663"/>
            <a:ext cx="4935537" cy="485775"/>
            <a:chOff x="1990" y="1525"/>
            <a:chExt cx="3109" cy="306"/>
          </a:xfrm>
        </p:grpSpPr>
        <p:sp>
          <p:nvSpPr>
            <p:cNvPr id="2361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361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1971675" y="2259013"/>
            <a:ext cx="2701925" cy="474662"/>
            <a:chOff x="1167" y="1529"/>
            <a:chExt cx="1702" cy="299"/>
          </a:xfrm>
        </p:grpSpPr>
        <p:sp>
          <p:nvSpPr>
            <p:cNvPr id="2361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07" name="Freeform 31"/>
          <p:cNvSpPr>
            <a:spLocks/>
          </p:cNvSpPr>
          <p:nvPr/>
        </p:nvSpPr>
        <p:spPr bwMode="auto">
          <a:xfrm>
            <a:off x="1982788" y="18129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939800" y="2259013"/>
            <a:ext cx="2279650" cy="433387"/>
            <a:chOff x="517" y="1540"/>
            <a:chExt cx="1436"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6" name="Group 39"/>
          <p:cNvGrpSpPr>
            <a:grpSpLocks/>
          </p:cNvGrpSpPr>
          <p:nvPr/>
        </p:nvGrpSpPr>
        <p:grpSpPr bwMode="auto">
          <a:xfrm>
            <a:off x="1941513" y="2328863"/>
            <a:ext cx="1308100" cy="661987"/>
            <a:chOff x="1148" y="1584"/>
            <a:chExt cx="824" cy="417"/>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18" name="Freeform 42"/>
          <p:cNvSpPr>
            <a:spLocks/>
          </p:cNvSpPr>
          <p:nvPr/>
        </p:nvSpPr>
        <p:spPr bwMode="auto">
          <a:xfrm>
            <a:off x="2625725" y="1801813"/>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1982788" y="2252663"/>
            <a:ext cx="1905000" cy="415925"/>
            <a:chOff x="1174" y="1536"/>
            <a:chExt cx="1200" cy="262"/>
          </a:xfrm>
        </p:grpSpPr>
        <p:sp>
          <p:nvSpPr>
            <p:cNvPr id="2360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255025" name="Freeform 49"/>
          <p:cNvSpPr>
            <a:spLocks/>
          </p:cNvSpPr>
          <p:nvPr/>
        </p:nvSpPr>
        <p:spPr bwMode="auto">
          <a:xfrm>
            <a:off x="1871663" y="2252663"/>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1566863" y="3860800"/>
            <a:ext cx="6534150"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2847"/>
              <a:ext cx="3456"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p>
            <a:p>
              <a:r>
                <a:rPr lang="zh-CN" altLang="en-US" sz="2800" dirty="0">
                  <a:solidFill>
                    <a:srgbClr val="FF3300"/>
                  </a:solidFill>
                  <a:latin typeface="幼圆" pitchFamily="49" charset="-122"/>
                  <a:ea typeface="幼圆" pitchFamily="49" charset="-122"/>
                </a:rPr>
                <a:t>未能查到匹配的记录，查找失败。给出</a:t>
              </a:r>
              <a:r>
                <a:rPr lang="zh-CN" altLang="en-US" sz="2800" dirty="0" smtClean="0">
                  <a:solidFill>
                    <a:srgbClr val="FF3300"/>
                  </a:solidFill>
                  <a:latin typeface="幼圆" pitchFamily="49" charset="-122"/>
                  <a:ea typeface="幼圆" pitchFamily="49" charset="-122"/>
                </a:rPr>
                <a:t>信息</a:t>
              </a:r>
              <a:r>
                <a:rPr lang="en-US" altLang="zh-CN" sz="2800" dirty="0" smtClean="0">
                  <a:solidFill>
                    <a:srgbClr val="FF3300"/>
                  </a:solidFill>
                  <a:ea typeface="幼圆" pitchFamily="49" charset="-122"/>
                </a:rPr>
                <a:t>-1</a:t>
              </a:r>
              <a:r>
                <a:rPr lang="zh-CN" altLang="en-US" sz="2800" dirty="0" smtClean="0">
                  <a:solidFill>
                    <a:srgbClr val="FF3300"/>
                  </a:solidFill>
                  <a:latin typeface="幼圆" pitchFamily="49" charset="-122"/>
                  <a:ea typeface="幼圆" pitchFamily="49" charset="-122"/>
                </a:rPr>
                <a:t>。</a:t>
              </a:r>
              <a:endParaRPr lang="zh-CN" altLang="en-US" sz="2800" dirty="0">
                <a:solidFill>
                  <a:srgbClr val="FF3300"/>
                </a:solidFill>
                <a:latin typeface="幼圆" pitchFamily="49" charset="-122"/>
                <a:ea typeface="幼圆" pitchFamily="49" charset="-122"/>
              </a:endParaRP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169863" y="3284538"/>
            <a:ext cx="3597275" cy="1449387"/>
            <a:chOff x="107" y="2200"/>
            <a:chExt cx="2266"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200" i="1">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4076700" y="2430463"/>
            <a:ext cx="4527550" cy="685800"/>
            <a:chOff x="2672" y="1632"/>
            <a:chExt cx="2852" cy="4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358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13" name="Group 123"/>
          <p:cNvGrpSpPr>
            <a:grpSpLocks/>
          </p:cNvGrpSpPr>
          <p:nvPr/>
        </p:nvGrpSpPr>
        <p:grpSpPr bwMode="auto">
          <a:xfrm>
            <a:off x="282575" y="260350"/>
            <a:ext cx="1193800"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3578" name="Rectangle 12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989013" y="1341438"/>
            <a:ext cx="7954962" cy="385762"/>
            <a:chOff x="567" y="927"/>
            <a:chExt cx="5011" cy="243"/>
          </a:xfrm>
        </p:grpSpPr>
        <p:sp>
          <p:nvSpPr>
            <p:cNvPr id="23573"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a:t>
              </a:r>
              <a:r>
                <a:rPr lang="en-US" altLang="zh-CN" sz="1400" dirty="0" smtClean="0">
                  <a:solidFill>
                    <a:srgbClr val="000076"/>
                  </a:solidFill>
                </a:rPr>
                <a:t>         </a:t>
              </a:r>
              <a:r>
                <a:rPr lang="en-US" altLang="zh-CN" sz="1400" dirty="0">
                  <a:solidFill>
                    <a:srgbClr val="000076"/>
                  </a:solidFill>
                </a:rPr>
                <a:t>1</a:t>
              </a:r>
              <a:r>
                <a:rPr lang="en-US" altLang="zh-CN" sz="1400" dirty="0" smtClean="0">
                  <a:solidFill>
                    <a:srgbClr val="000076"/>
                  </a:solidFill>
                </a:rPr>
                <a:t>          </a:t>
              </a:r>
              <a:r>
                <a:rPr lang="en-US" altLang="zh-CN" sz="1400" dirty="0">
                  <a:solidFill>
                    <a:srgbClr val="000076"/>
                  </a:solidFill>
                </a:rPr>
                <a:t>2</a:t>
              </a:r>
              <a:r>
                <a:rPr lang="en-US" altLang="zh-CN" sz="1400" dirty="0" smtClean="0">
                  <a:solidFill>
                    <a:srgbClr val="000076"/>
                  </a:solidFill>
                </a:rPr>
                <a:t>             </a:t>
              </a:r>
              <a:r>
                <a:rPr lang="en-US" altLang="zh-CN" sz="1400" dirty="0">
                  <a:solidFill>
                    <a:srgbClr val="000076"/>
                  </a:solidFill>
                </a:rPr>
                <a:t>3</a:t>
              </a:r>
              <a:r>
                <a:rPr lang="en-US" altLang="zh-CN" sz="1400" dirty="0" smtClean="0">
                  <a:solidFill>
                    <a:srgbClr val="000076"/>
                  </a:solidFill>
                </a:rPr>
                <a:t>             </a:t>
              </a:r>
              <a:r>
                <a:rPr lang="en-US" altLang="zh-CN" sz="1400" dirty="0">
                  <a:solidFill>
                    <a:srgbClr val="000076"/>
                  </a:solidFill>
                </a:rPr>
                <a:t>4</a:t>
              </a:r>
              <a:r>
                <a:rPr lang="en-US" altLang="zh-CN" sz="1400" dirty="0" smtClean="0">
                  <a:solidFill>
                    <a:srgbClr val="000076"/>
                  </a:solidFill>
                </a:rPr>
                <a:t>             </a:t>
              </a:r>
              <a:r>
                <a:rPr lang="en-US" altLang="zh-CN" sz="1400" dirty="0">
                  <a:solidFill>
                    <a:srgbClr val="000076"/>
                  </a:solidFill>
                </a:rPr>
                <a:t>5</a:t>
              </a:r>
              <a:r>
                <a:rPr lang="en-US" altLang="zh-CN" sz="1400" dirty="0" smtClean="0">
                  <a:solidFill>
                    <a:srgbClr val="000076"/>
                  </a:solidFill>
                </a:rPr>
                <a:t>              </a:t>
              </a:r>
              <a:r>
                <a:rPr lang="en-US" altLang="zh-CN" sz="1400" dirty="0">
                  <a:solidFill>
                    <a:srgbClr val="000076"/>
                  </a:solidFill>
                </a:rPr>
                <a:t>6</a:t>
              </a:r>
              <a:r>
                <a:rPr lang="en-US" altLang="zh-CN" sz="1400" dirty="0" smtClean="0">
                  <a:solidFill>
                    <a:srgbClr val="000076"/>
                  </a:solidFill>
                </a:rPr>
                <a:t>              </a:t>
              </a:r>
              <a:r>
                <a:rPr lang="en-US" altLang="zh-CN" sz="1400" dirty="0">
                  <a:solidFill>
                    <a:srgbClr val="000076"/>
                  </a:solidFill>
                </a:rPr>
                <a:t>7</a:t>
              </a:r>
              <a:r>
                <a:rPr lang="en-US" altLang="zh-CN" sz="1400" dirty="0" smtClean="0">
                  <a:solidFill>
                    <a:srgbClr val="000076"/>
                  </a:solidFill>
                </a:rPr>
                <a:t>              </a:t>
              </a:r>
              <a:r>
                <a:rPr lang="en-US" altLang="zh-CN" sz="1400" dirty="0">
                  <a:solidFill>
                    <a:srgbClr val="000076"/>
                  </a:solidFill>
                </a:rPr>
                <a:t>8</a:t>
              </a:r>
              <a:r>
                <a:rPr lang="en-US" altLang="zh-CN" sz="1400" dirty="0" smtClean="0">
                  <a:solidFill>
                    <a:srgbClr val="000076"/>
                  </a:solidFill>
                </a:rPr>
                <a:t>             9            10</a:t>
              </a:r>
              <a:endParaRPr lang="en-US" altLang="zh-CN" sz="1400" dirty="0">
                <a:solidFill>
                  <a:srgbClr val="000076"/>
                </a:solidFill>
              </a:endParaRPr>
            </a:p>
          </p:txBody>
        </p:sp>
        <p:sp>
          <p:nvSpPr>
            <p:cNvPr id="23575"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4996"/>
                                        </p:tgtEl>
                                        <p:attrNameLst>
                                          <p:attrName>style.visibility</p:attrName>
                                        </p:attrNameLst>
                                      </p:cBhvr>
                                      <p:to>
                                        <p:strVal val="visible"/>
                                      </p:to>
                                    </p:set>
                                    <p:animEffect transition="in" filter="dissolve">
                                      <p:cBhvr>
                                        <p:cTn id="29" dur="500"/>
                                        <p:tgtEl>
                                          <p:spTgt spid="2549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5007"/>
                                        </p:tgtEl>
                                        <p:attrNameLst>
                                          <p:attrName>style.visibility</p:attrName>
                                        </p:attrNameLst>
                                      </p:cBhvr>
                                      <p:to>
                                        <p:strVal val="visible"/>
                                      </p:to>
                                    </p:set>
                                    <p:animEffect transition="in" filter="dissolve">
                                      <p:cBhvr>
                                        <p:cTn id="44" dur="500"/>
                                        <p:tgtEl>
                                          <p:spTgt spid="2550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5018"/>
                                        </p:tgtEl>
                                        <p:attrNameLst>
                                          <p:attrName>style.visibility</p:attrName>
                                        </p:attrNameLst>
                                      </p:cBhvr>
                                      <p:to>
                                        <p:strVal val="visible"/>
                                      </p:to>
                                    </p:set>
                                    <p:animEffect transition="in" filter="dissolve">
                                      <p:cBhvr>
                                        <p:cTn id="59" dur="500"/>
                                        <p:tgtEl>
                                          <p:spTgt spid="255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55025"/>
                                        </p:tgtEl>
                                        <p:attrNameLst>
                                          <p:attrName>style.visibility</p:attrName>
                                        </p:attrNameLst>
                                      </p:cBhvr>
                                      <p:to>
                                        <p:strVal val="visible"/>
                                      </p:to>
                                    </p:set>
                                    <p:anim calcmode="lin" valueType="num">
                                      <p:cBhvr>
                                        <p:cTn id="69" dur="500" fill="hold"/>
                                        <p:tgtEl>
                                          <p:spTgt spid="255025"/>
                                        </p:tgtEl>
                                        <p:attrNameLst>
                                          <p:attrName>ppt_w</p:attrName>
                                        </p:attrNameLst>
                                      </p:cBhvr>
                                      <p:tavLst>
                                        <p:tav tm="0">
                                          <p:val>
                                            <p:strVal val="4/3*#ppt_w"/>
                                          </p:val>
                                        </p:tav>
                                        <p:tav tm="100000">
                                          <p:val>
                                            <p:strVal val="#ppt_w"/>
                                          </p:val>
                                        </p:tav>
                                      </p:tavLst>
                                    </p:anim>
                                    <p:anim calcmode="lin" valueType="num">
                                      <p:cBhvr>
                                        <p:cTn id="70"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 calcmode="lin" valueType="num">
                                      <p:cBhvr>
                                        <p:cTn id="82" dur="500" fill="hold"/>
                                        <p:tgtEl>
                                          <p:spTgt spid="10"/>
                                        </p:tgtEl>
                                        <p:attrNameLst>
                                          <p:attrName>ppt_x</p:attrName>
                                        </p:attrNameLst>
                                      </p:cBhvr>
                                      <p:tavLst>
                                        <p:tav tm="0">
                                          <p:val>
                                            <p:fltVal val="0.5"/>
                                          </p:val>
                                        </p:tav>
                                        <p:tav tm="100000">
                                          <p:val>
                                            <p:strVal val="#ppt_x"/>
                                          </p:val>
                                        </p:tav>
                                      </p:tavLst>
                                    </p:anim>
                                    <p:anim calcmode="lin" valueType="num">
                                      <p:cBhvr>
                                        <p:cTn id="83"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35213" y="317500"/>
            <a:ext cx="493871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smtClean="0">
                  <a:solidFill>
                    <a:srgbClr val="FFFFFF"/>
                  </a:solidFill>
                </a:rPr>
                <a:t>key[0..n-1]   </a:t>
              </a:r>
              <a:r>
                <a:rPr lang="en-US" altLang="zh-CN" sz="3100" dirty="0">
                  <a:solidFill>
                    <a:srgbClr val="FFFFFF"/>
                  </a:solidFill>
                </a:rPr>
                <a:t>n=11    k=</a:t>
              </a:r>
              <a:r>
                <a:rPr lang="en-US" altLang="zh-CN" sz="3100" dirty="0">
                  <a:solidFill>
                    <a:srgbClr val="FFFF00"/>
                  </a:solidFill>
                </a:rPr>
                <a:t>23</a:t>
              </a:r>
            </a:p>
          </p:txBody>
        </p:sp>
      </p:grpSp>
      <p:sp>
        <p:nvSpPr>
          <p:cNvPr id="24579" name="Text Box 12"/>
          <p:cNvSpPr txBox="1">
            <a:spLocks noChangeArrowheads="1"/>
          </p:cNvSpPr>
          <p:nvPr/>
        </p:nvSpPr>
        <p:spPr bwMode="auto">
          <a:xfrm>
            <a:off x="1112838" y="1314450"/>
            <a:ext cx="7239000"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a:solidFill>
                  <a:srgbClr val="FF3300"/>
                </a:solidFill>
              </a:rPr>
              <a:t>2    5    7    11    14    16    19    23    27    32    50</a:t>
            </a:r>
          </a:p>
        </p:txBody>
      </p:sp>
      <p:sp>
        <p:nvSpPr>
          <p:cNvPr id="252941" name="Text Box 13"/>
          <p:cNvSpPr txBox="1">
            <a:spLocks noChangeArrowheads="1"/>
          </p:cNvSpPr>
          <p:nvPr/>
        </p:nvSpPr>
        <p:spPr bwMode="auto">
          <a:xfrm>
            <a:off x="1008063" y="1798638"/>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6876256" y="1844824"/>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32250" y="1820863"/>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340768"/>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19175" y="1771650"/>
            <a:ext cx="4295775" cy="471488"/>
            <a:chOff x="565" y="1776"/>
            <a:chExt cx="2706" cy="297"/>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37013" y="1812925"/>
            <a:ext cx="2627312" cy="492125"/>
            <a:chOff x="2466" y="1802"/>
            <a:chExt cx="1655"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054725"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62575" y="1841500"/>
            <a:ext cx="2195513" cy="396875"/>
            <a:chOff x="3301" y="1798"/>
            <a:chExt cx="1383" cy="250"/>
          </a:xfrm>
        </p:grpSpPr>
        <p:sp>
          <p:nvSpPr>
            <p:cNvPr id="24650" name="Rectangle 32"/>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692650" y="1847850"/>
            <a:ext cx="1906588" cy="693738"/>
            <a:chOff x="2879" y="1824"/>
            <a:chExt cx="1201" cy="437"/>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486003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705350" y="1847850"/>
            <a:ext cx="1300163" cy="717550"/>
            <a:chOff x="2887" y="1824"/>
            <a:chExt cx="819" cy="452"/>
          </a:xfrm>
        </p:grpSpPr>
        <p:sp>
          <p:nvSpPr>
            <p:cNvPr id="24646"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87888" y="2211388"/>
            <a:ext cx="1320800" cy="641350"/>
            <a:chOff x="2887" y="2053"/>
            <a:chExt cx="832" cy="404"/>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328613" y="5843588"/>
            <a:ext cx="8664575"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FF3300"/>
                  </a:solidFill>
                  <a:latin typeface="幼圆" pitchFamily="49" charset="-122"/>
                  <a:ea typeface="幼圆" pitchFamily="49" charset="-122"/>
                </a:rPr>
                <a:t>当算法中出现</a:t>
              </a:r>
              <a:r>
                <a:rPr lang="en-US" altLang="zh-CN" sz="2400" dirty="0">
                  <a:solidFill>
                    <a:srgbClr val="FF3300"/>
                  </a:solidFill>
                  <a:latin typeface="幼圆" pitchFamily="49" charset="-122"/>
                  <a:ea typeface="幼圆" pitchFamily="49" charset="-122"/>
                </a:rPr>
                <a:t>high=low=mid</a:t>
              </a:r>
              <a:r>
                <a:rPr lang="zh-CN" altLang="en-US" sz="2400" dirty="0">
                  <a:solidFill>
                    <a:srgbClr val="FF3300"/>
                  </a:solidFill>
                  <a:latin typeface="幼圆" pitchFamily="49" charset="-122"/>
                  <a:ea typeface="幼圆" pitchFamily="49" charset="-122"/>
                </a:rPr>
                <a:t>的情况时，表示查找成功？</a:t>
              </a:r>
              <a:endParaRPr lang="zh-CN" altLang="en-US" sz="4000" dirty="0">
                <a:solidFill>
                  <a:srgbClr val="FF3300"/>
                </a:solidFill>
                <a:latin typeface="幼圆" pitchFamily="49" charset="-122"/>
                <a:ea typeface="幼圆" pitchFamily="49" charset="-122"/>
              </a:endParaRPr>
            </a:p>
          </p:txBody>
        </p:sp>
      </p:grpSp>
      <p:grpSp>
        <p:nvGrpSpPr>
          <p:cNvPr id="10" name="Group 103"/>
          <p:cNvGrpSpPr>
            <a:grpSpLocks/>
          </p:cNvGrpSpPr>
          <p:nvPr/>
        </p:nvGrpSpPr>
        <p:grpSpPr bwMode="auto">
          <a:xfrm>
            <a:off x="247650" y="30163"/>
            <a:ext cx="1300163" cy="939800"/>
            <a:chOff x="145" y="306"/>
            <a:chExt cx="819"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763"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1881188" y="3165475"/>
            <a:ext cx="449580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smtClean="0">
                  <a:solidFill>
                    <a:srgbClr val="FFFFFF"/>
                  </a:solidFill>
                </a:rPr>
                <a:t>key[0..n-1]   </a:t>
              </a:r>
              <a:r>
                <a:rPr lang="en-US" altLang="zh-CN" sz="3100" dirty="0">
                  <a:solidFill>
                    <a:srgbClr val="FFFFFF"/>
                  </a:solidFill>
                </a:rPr>
                <a:t>n=11    k=</a:t>
              </a:r>
              <a:r>
                <a:rPr lang="en-US" altLang="zh-CN" sz="3100" dirty="0">
                  <a:solidFill>
                    <a:srgbClr val="FFFF00"/>
                  </a:solidFill>
                </a:rPr>
                <a:t>9</a:t>
              </a:r>
            </a:p>
          </p:txBody>
        </p:sp>
      </p:grpSp>
      <p:sp>
        <p:nvSpPr>
          <p:cNvPr id="24597" name="Text Box 16"/>
          <p:cNvSpPr txBox="1">
            <a:spLocks noChangeArrowheads="1"/>
          </p:cNvSpPr>
          <p:nvPr/>
        </p:nvSpPr>
        <p:spPr bwMode="auto">
          <a:xfrm>
            <a:off x="1027113" y="4205288"/>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66" name="Rectangle 17"/>
          <p:cNvSpPr>
            <a:spLocks noChangeArrowheads="1"/>
          </p:cNvSpPr>
          <p:nvPr/>
        </p:nvSpPr>
        <p:spPr bwMode="auto">
          <a:xfrm>
            <a:off x="950913" y="4668838"/>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7580313" y="4738688"/>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68" name="Rectangle 19"/>
          <p:cNvSpPr>
            <a:spLocks noChangeArrowheads="1"/>
          </p:cNvSpPr>
          <p:nvPr/>
        </p:nvSpPr>
        <p:spPr bwMode="auto">
          <a:xfrm>
            <a:off x="4040188" y="4668838"/>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69" name="Freeform 20"/>
          <p:cNvSpPr>
            <a:spLocks/>
          </p:cNvSpPr>
          <p:nvPr/>
        </p:nvSpPr>
        <p:spPr bwMode="auto">
          <a:xfrm>
            <a:off x="3707904"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3271838" y="4662488"/>
            <a:ext cx="4935537" cy="485775"/>
            <a:chOff x="1990" y="1525"/>
            <a:chExt cx="3109" cy="306"/>
          </a:xfrm>
        </p:grpSpPr>
        <p:sp>
          <p:nvSpPr>
            <p:cNvPr id="2463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463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1965325" y="4668838"/>
            <a:ext cx="2701925" cy="474662"/>
            <a:chOff x="1167" y="1529"/>
            <a:chExt cx="1702" cy="299"/>
          </a:xfrm>
        </p:grpSpPr>
        <p:sp>
          <p:nvSpPr>
            <p:cNvPr id="2463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76" name="Freeform 31"/>
          <p:cNvSpPr>
            <a:spLocks/>
          </p:cNvSpPr>
          <p:nvPr/>
        </p:nvSpPr>
        <p:spPr bwMode="auto">
          <a:xfrm>
            <a:off x="1976438" y="422275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933450" y="4668838"/>
            <a:ext cx="2279650" cy="433387"/>
            <a:chOff x="517" y="1540"/>
            <a:chExt cx="1436"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16" name="Group 39"/>
          <p:cNvGrpSpPr>
            <a:grpSpLocks/>
          </p:cNvGrpSpPr>
          <p:nvPr/>
        </p:nvGrpSpPr>
        <p:grpSpPr bwMode="auto">
          <a:xfrm>
            <a:off x="1935163" y="4738688"/>
            <a:ext cx="1308100" cy="661987"/>
            <a:chOff x="1148" y="1584"/>
            <a:chExt cx="824" cy="417"/>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83" name="Freeform 42"/>
          <p:cNvSpPr>
            <a:spLocks/>
          </p:cNvSpPr>
          <p:nvPr/>
        </p:nvSpPr>
        <p:spPr bwMode="auto">
          <a:xfrm>
            <a:off x="2619375"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1976438" y="4662488"/>
            <a:ext cx="1905000"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87" name="Freeform 49"/>
          <p:cNvSpPr>
            <a:spLocks/>
          </p:cNvSpPr>
          <p:nvPr/>
        </p:nvSpPr>
        <p:spPr bwMode="auto">
          <a:xfrm>
            <a:off x="1865313" y="4662488"/>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4070350" y="4840288"/>
            <a:ext cx="4527550" cy="685800"/>
            <a:chOff x="2672" y="1632"/>
            <a:chExt cx="2852"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21" name="Group 86"/>
          <p:cNvGrpSpPr>
            <a:grpSpLocks/>
          </p:cNvGrpSpPr>
          <p:nvPr/>
        </p:nvGrpSpPr>
        <p:grpSpPr bwMode="auto">
          <a:xfrm rot="140092">
            <a:off x="122238" y="5838825"/>
            <a:ext cx="990600"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971600" y="1052736"/>
            <a:ext cx="7954962" cy="385762"/>
            <a:chOff x="567" y="927"/>
            <a:chExt cx="5011" cy="243"/>
          </a:xfrm>
        </p:grpSpPr>
        <p:sp>
          <p:nvSpPr>
            <p:cNvPr id="84"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a:t>
              </a:r>
              <a:r>
                <a:rPr lang="en-US" altLang="zh-CN" sz="1400" dirty="0" smtClean="0">
                  <a:solidFill>
                    <a:srgbClr val="000076"/>
                  </a:solidFill>
                </a:rPr>
                <a:t>         </a:t>
              </a:r>
              <a:r>
                <a:rPr lang="en-US" altLang="zh-CN" sz="1400" dirty="0">
                  <a:solidFill>
                    <a:srgbClr val="000076"/>
                  </a:solidFill>
                </a:rPr>
                <a:t>1</a:t>
              </a:r>
              <a:r>
                <a:rPr lang="en-US" altLang="zh-CN" sz="1400" dirty="0" smtClean="0">
                  <a:solidFill>
                    <a:srgbClr val="000076"/>
                  </a:solidFill>
                </a:rPr>
                <a:t>          </a:t>
              </a:r>
              <a:r>
                <a:rPr lang="en-US" altLang="zh-CN" sz="1400" dirty="0">
                  <a:solidFill>
                    <a:srgbClr val="000076"/>
                  </a:solidFill>
                </a:rPr>
                <a:t>2</a:t>
              </a:r>
              <a:r>
                <a:rPr lang="en-US" altLang="zh-CN" sz="1400" dirty="0" smtClean="0">
                  <a:solidFill>
                    <a:srgbClr val="000076"/>
                  </a:solidFill>
                </a:rPr>
                <a:t>             </a:t>
              </a:r>
              <a:r>
                <a:rPr lang="en-US" altLang="zh-CN" sz="1400" dirty="0">
                  <a:solidFill>
                    <a:srgbClr val="000076"/>
                  </a:solidFill>
                </a:rPr>
                <a:t>3</a:t>
              </a:r>
              <a:r>
                <a:rPr lang="en-US" altLang="zh-CN" sz="1400" dirty="0" smtClean="0">
                  <a:solidFill>
                    <a:srgbClr val="000076"/>
                  </a:solidFill>
                </a:rPr>
                <a:t>             </a:t>
              </a:r>
              <a:r>
                <a:rPr lang="en-US" altLang="zh-CN" sz="1400" dirty="0">
                  <a:solidFill>
                    <a:srgbClr val="000076"/>
                  </a:solidFill>
                </a:rPr>
                <a:t>4</a:t>
              </a:r>
              <a:r>
                <a:rPr lang="en-US" altLang="zh-CN" sz="1400" dirty="0" smtClean="0">
                  <a:solidFill>
                    <a:srgbClr val="000076"/>
                  </a:solidFill>
                </a:rPr>
                <a:t>             </a:t>
              </a:r>
              <a:r>
                <a:rPr lang="en-US" altLang="zh-CN" sz="1400" dirty="0">
                  <a:solidFill>
                    <a:srgbClr val="000076"/>
                  </a:solidFill>
                </a:rPr>
                <a:t>5</a:t>
              </a:r>
              <a:r>
                <a:rPr lang="en-US" altLang="zh-CN" sz="1400" dirty="0" smtClean="0">
                  <a:solidFill>
                    <a:srgbClr val="000076"/>
                  </a:solidFill>
                </a:rPr>
                <a:t>              </a:t>
              </a:r>
              <a:r>
                <a:rPr lang="en-US" altLang="zh-CN" sz="1400" dirty="0">
                  <a:solidFill>
                    <a:srgbClr val="000076"/>
                  </a:solidFill>
                </a:rPr>
                <a:t>6</a:t>
              </a:r>
              <a:r>
                <a:rPr lang="en-US" altLang="zh-CN" sz="1400" dirty="0" smtClean="0">
                  <a:solidFill>
                    <a:srgbClr val="000076"/>
                  </a:solidFill>
                </a:rPr>
                <a:t>              </a:t>
              </a:r>
              <a:r>
                <a:rPr lang="en-US" altLang="zh-CN" sz="1400" dirty="0">
                  <a:solidFill>
                    <a:srgbClr val="000076"/>
                  </a:solidFill>
                </a:rPr>
                <a:t>7</a:t>
              </a:r>
              <a:r>
                <a:rPr lang="en-US" altLang="zh-CN" sz="1400" dirty="0" smtClean="0">
                  <a:solidFill>
                    <a:srgbClr val="000076"/>
                  </a:solidFill>
                </a:rPr>
                <a:t>              </a:t>
              </a:r>
              <a:r>
                <a:rPr lang="en-US" altLang="zh-CN" sz="1400" dirty="0">
                  <a:solidFill>
                    <a:srgbClr val="000076"/>
                  </a:solidFill>
                </a:rPr>
                <a:t>8</a:t>
              </a:r>
              <a:r>
                <a:rPr lang="en-US" altLang="zh-CN" sz="1400" dirty="0" smtClean="0">
                  <a:solidFill>
                    <a:srgbClr val="000076"/>
                  </a:solidFill>
                </a:rPr>
                <a:t>             9            10</a:t>
              </a:r>
              <a:endParaRPr lang="en-US" altLang="zh-CN" sz="1400" dirty="0">
                <a:solidFill>
                  <a:srgbClr val="000076"/>
                </a:solidFill>
              </a:endParaRPr>
            </a:p>
          </p:txBody>
        </p:sp>
        <p:sp>
          <p:nvSpPr>
            <p:cNvPr id="86"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grpSp>
        <p:nvGrpSpPr>
          <p:cNvPr id="88" name="Group 134"/>
          <p:cNvGrpSpPr>
            <a:grpSpLocks/>
          </p:cNvGrpSpPr>
          <p:nvPr/>
        </p:nvGrpSpPr>
        <p:grpSpPr bwMode="auto">
          <a:xfrm>
            <a:off x="899592" y="3861048"/>
            <a:ext cx="7954962" cy="385762"/>
            <a:chOff x="567" y="927"/>
            <a:chExt cx="5011" cy="243"/>
          </a:xfrm>
        </p:grpSpPr>
        <p:sp>
          <p:nvSpPr>
            <p:cNvPr id="89"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a:t>
              </a:r>
              <a:r>
                <a:rPr lang="en-US" altLang="zh-CN" sz="1400" dirty="0" smtClean="0">
                  <a:solidFill>
                    <a:srgbClr val="000076"/>
                  </a:solidFill>
                </a:rPr>
                <a:t>         </a:t>
              </a:r>
              <a:r>
                <a:rPr lang="en-US" altLang="zh-CN" sz="1400" dirty="0">
                  <a:solidFill>
                    <a:srgbClr val="000076"/>
                  </a:solidFill>
                </a:rPr>
                <a:t>1</a:t>
              </a:r>
              <a:r>
                <a:rPr lang="en-US" altLang="zh-CN" sz="1400" dirty="0" smtClean="0">
                  <a:solidFill>
                    <a:srgbClr val="000076"/>
                  </a:solidFill>
                </a:rPr>
                <a:t>          </a:t>
              </a:r>
              <a:r>
                <a:rPr lang="en-US" altLang="zh-CN" sz="1400" dirty="0">
                  <a:solidFill>
                    <a:srgbClr val="000076"/>
                  </a:solidFill>
                </a:rPr>
                <a:t>2</a:t>
              </a:r>
              <a:r>
                <a:rPr lang="en-US" altLang="zh-CN" sz="1400" dirty="0" smtClean="0">
                  <a:solidFill>
                    <a:srgbClr val="000076"/>
                  </a:solidFill>
                </a:rPr>
                <a:t>             </a:t>
              </a:r>
              <a:r>
                <a:rPr lang="en-US" altLang="zh-CN" sz="1400" dirty="0">
                  <a:solidFill>
                    <a:srgbClr val="000076"/>
                  </a:solidFill>
                </a:rPr>
                <a:t>3</a:t>
              </a:r>
              <a:r>
                <a:rPr lang="en-US" altLang="zh-CN" sz="1400" dirty="0" smtClean="0">
                  <a:solidFill>
                    <a:srgbClr val="000076"/>
                  </a:solidFill>
                </a:rPr>
                <a:t>             </a:t>
              </a:r>
              <a:r>
                <a:rPr lang="en-US" altLang="zh-CN" sz="1400" dirty="0">
                  <a:solidFill>
                    <a:srgbClr val="000076"/>
                  </a:solidFill>
                </a:rPr>
                <a:t>4</a:t>
              </a:r>
              <a:r>
                <a:rPr lang="en-US" altLang="zh-CN" sz="1400" dirty="0" smtClean="0">
                  <a:solidFill>
                    <a:srgbClr val="000076"/>
                  </a:solidFill>
                </a:rPr>
                <a:t>             </a:t>
              </a:r>
              <a:r>
                <a:rPr lang="en-US" altLang="zh-CN" sz="1400" dirty="0">
                  <a:solidFill>
                    <a:srgbClr val="000076"/>
                  </a:solidFill>
                </a:rPr>
                <a:t>5</a:t>
              </a:r>
              <a:r>
                <a:rPr lang="en-US" altLang="zh-CN" sz="1400" dirty="0" smtClean="0">
                  <a:solidFill>
                    <a:srgbClr val="000076"/>
                  </a:solidFill>
                </a:rPr>
                <a:t>              </a:t>
              </a:r>
              <a:r>
                <a:rPr lang="en-US" altLang="zh-CN" sz="1400" dirty="0">
                  <a:solidFill>
                    <a:srgbClr val="000076"/>
                  </a:solidFill>
                </a:rPr>
                <a:t>6</a:t>
              </a:r>
              <a:r>
                <a:rPr lang="en-US" altLang="zh-CN" sz="1400" dirty="0" smtClean="0">
                  <a:solidFill>
                    <a:srgbClr val="000076"/>
                  </a:solidFill>
                </a:rPr>
                <a:t>              </a:t>
              </a:r>
              <a:r>
                <a:rPr lang="en-US" altLang="zh-CN" sz="1400" dirty="0">
                  <a:solidFill>
                    <a:srgbClr val="000076"/>
                  </a:solidFill>
                </a:rPr>
                <a:t>7</a:t>
              </a:r>
              <a:r>
                <a:rPr lang="en-US" altLang="zh-CN" sz="1400" dirty="0" smtClean="0">
                  <a:solidFill>
                    <a:srgbClr val="000076"/>
                  </a:solidFill>
                </a:rPr>
                <a:t>              </a:t>
              </a:r>
              <a:r>
                <a:rPr lang="en-US" altLang="zh-CN" sz="1400" dirty="0">
                  <a:solidFill>
                    <a:srgbClr val="000076"/>
                  </a:solidFill>
                </a:rPr>
                <a:t>8</a:t>
              </a:r>
              <a:r>
                <a:rPr lang="en-US" altLang="zh-CN" sz="1400" dirty="0" smtClean="0">
                  <a:solidFill>
                    <a:srgbClr val="000076"/>
                  </a:solidFill>
                </a:rPr>
                <a:t>             9            10</a:t>
              </a:r>
              <a:endParaRPr lang="en-US" altLang="zh-CN" sz="1400" dirty="0">
                <a:solidFill>
                  <a:srgbClr val="000076"/>
                </a:solidFill>
              </a:endParaRPr>
            </a:p>
          </p:txBody>
        </p:sp>
        <p:sp>
          <p:nvSpPr>
            <p:cNvPr id="91"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0-#ppt_w/2"/>
                                          </p:val>
                                        </p:tav>
                                        <p:tav tm="100000">
                                          <p:val>
                                            <p:strVal val="#ppt_x"/>
                                          </p:val>
                                        </p:tav>
                                      </p:tavLst>
                                    </p:anim>
                                    <p:anim calcmode="lin" valueType="num">
                                      <p:cBhvr additive="base">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1+#ppt_w/2"/>
                                          </p:val>
                                        </p:tav>
                                        <p:tav tm="100000">
                                          <p:val>
                                            <p:strVal val="#ppt_x"/>
                                          </p:val>
                                        </p:tav>
                                      </p:tavLst>
                                    </p:anim>
                                    <p:anim calcmode="lin" valueType="num">
                                      <p:cBhvr additive="base">
                                        <p:cTn id="9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dissolve">
                                      <p:cBhvr>
                                        <p:cTn id="96" dur="500"/>
                                        <p:tgtEl>
                                          <p:spTgt spid="6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right)">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right)">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dissolve">
                                      <p:cBhvr>
                                        <p:cTn id="116" dur="500"/>
                                        <p:tgtEl>
                                          <p:spTgt spid="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dissolv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righ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p:cTn id="141" dur="500" fill="hold"/>
                                        <p:tgtEl>
                                          <p:spTgt spid="87"/>
                                        </p:tgtEl>
                                        <p:attrNameLst>
                                          <p:attrName>ppt_w</p:attrName>
                                        </p:attrNameLst>
                                      </p:cBhvr>
                                      <p:tavLst>
                                        <p:tav tm="0">
                                          <p:val>
                                            <p:strVal val="4/3*#ppt_w"/>
                                          </p:val>
                                        </p:tav>
                                        <p:tav tm="100000">
                                          <p:val>
                                            <p:strVal val="#ppt_w"/>
                                          </p:val>
                                        </p:tav>
                                      </p:tavLst>
                                    </p:anim>
                                    <p:anim calcmode="lin" valueType="num">
                                      <p:cBhvr>
                                        <p:cTn id="142"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righ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P spid="66" grpId="0" autoUpdateAnimBg="0"/>
      <p:bldP spid="67" grpId="0" autoUpdateAnimBg="0"/>
      <p:bldP spid="68" grpId="0" autoUpdateAnimBg="0"/>
      <p:bldP spid="69" grpId="0" animBg="1"/>
      <p:bldP spid="76" grpId="0" animBg="1"/>
      <p:bldP spid="83" grpId="0" animBg="1"/>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755576" y="1700808"/>
            <a:ext cx="7620000" cy="3736407"/>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err="1" smtClean="0">
                <a:solidFill>
                  <a:srgbClr val="002B80"/>
                </a:solidFill>
              </a:rPr>
              <a:t>int</a:t>
            </a:r>
            <a:r>
              <a:rPr lang="en-US" altLang="zh-CN" sz="2000" dirty="0" smtClean="0">
                <a:solidFill>
                  <a:srgbClr val="002B80"/>
                </a:solidFill>
              </a:rPr>
              <a:t>  </a:t>
            </a:r>
            <a:r>
              <a:rPr lang="en-US" altLang="zh-CN" sz="2000" dirty="0" err="1" smtClean="0">
                <a:solidFill>
                  <a:srgbClr val="002B80"/>
                </a:solidFill>
              </a:rPr>
              <a:t>binsearch</a:t>
            </a:r>
            <a:r>
              <a:rPr lang="en-US" altLang="zh-CN" sz="2000" dirty="0" smtClean="0">
                <a:solidFill>
                  <a:srgbClr val="002B80"/>
                </a:solidFill>
              </a:rPr>
              <a:t>(</a:t>
            </a:r>
            <a:r>
              <a:rPr lang="en-US" altLang="zh-CN" sz="2000" dirty="0" err="1" smtClean="0">
                <a:solidFill>
                  <a:srgbClr val="002B80"/>
                </a:solidFill>
              </a:rPr>
              <a:t>keytype</a:t>
            </a:r>
            <a:r>
              <a:rPr lang="en-US" altLang="zh-CN" sz="2000" dirty="0" smtClean="0">
                <a:solidFill>
                  <a:srgbClr val="002B80"/>
                </a:solidFill>
              </a:rPr>
              <a:t> key[ ], </a:t>
            </a:r>
            <a:r>
              <a:rPr lang="en-US" altLang="zh-CN" sz="2000" dirty="0" err="1" smtClean="0">
                <a:solidFill>
                  <a:srgbClr val="002B80"/>
                </a:solidFill>
              </a:rPr>
              <a:t>int</a:t>
            </a:r>
            <a:r>
              <a:rPr lang="en-US" altLang="zh-CN" sz="2000" dirty="0" smtClean="0">
                <a:solidFill>
                  <a:srgbClr val="002B80"/>
                </a:solidFill>
              </a:rPr>
              <a:t> n, </a:t>
            </a:r>
            <a:r>
              <a:rPr lang="en-US" altLang="zh-CN" sz="2000" dirty="0" err="1" smtClean="0">
                <a:solidFill>
                  <a:srgbClr val="002B80"/>
                </a:solidFill>
              </a:rPr>
              <a:t>keytype</a:t>
            </a:r>
            <a:r>
              <a:rPr lang="en-US" altLang="zh-CN" sz="2000" dirty="0" smtClean="0">
                <a:solidFill>
                  <a:srgbClr val="002B80"/>
                </a:solidFill>
              </a:rPr>
              <a:t> k)</a:t>
            </a:r>
          </a:p>
          <a:p>
            <a:pPr>
              <a:lnSpc>
                <a:spcPct val="80000"/>
              </a:lnSpc>
            </a:pPr>
            <a:r>
              <a:rPr lang="en-US" altLang="zh-CN" sz="2000" dirty="0" smtClean="0">
                <a:solidFill>
                  <a:srgbClr val="002B80"/>
                </a:solidFill>
              </a:rPr>
              <a:t>{</a:t>
            </a:r>
          </a:p>
          <a:p>
            <a:pPr>
              <a:lnSpc>
                <a:spcPct val="80000"/>
              </a:lnSpc>
            </a:pPr>
            <a:r>
              <a:rPr lang="en-US" altLang="zh-CN" sz="2000" dirty="0" smtClean="0">
                <a:solidFill>
                  <a:srgbClr val="002B80"/>
                </a:solidFill>
              </a:rPr>
              <a:t>     </a:t>
            </a:r>
            <a:r>
              <a:rPr lang="en-US" altLang="zh-CN" sz="2000" dirty="0" err="1" smtClean="0">
                <a:solidFill>
                  <a:srgbClr val="002B80"/>
                </a:solidFill>
              </a:rPr>
              <a:t>int</a:t>
            </a:r>
            <a:r>
              <a:rPr lang="en-US" altLang="zh-CN" sz="2000" dirty="0" smtClean="0">
                <a:solidFill>
                  <a:srgbClr val="002B80"/>
                </a:solidFill>
              </a:rPr>
              <a:t> low</a:t>
            </a:r>
            <a:r>
              <a:rPr lang="en-US" altLang="zh-CN" sz="2000" dirty="0" smtClean="0">
                <a:solidFill>
                  <a:srgbClr val="002B80"/>
                </a:solidFill>
                <a:sym typeface="Symbol" pitchFamily="18" charset="2"/>
              </a:rPr>
              <a:t>=0, high=n-1, mid;</a:t>
            </a:r>
          </a:p>
          <a:p>
            <a:pPr>
              <a:lnSpc>
                <a:spcPct val="80000"/>
              </a:lnSpc>
            </a:pPr>
            <a:r>
              <a:rPr lang="en-US" altLang="zh-CN" sz="2000" dirty="0" smtClean="0">
                <a:solidFill>
                  <a:srgbClr val="002B80"/>
                </a:solidFill>
                <a:sym typeface="Symbol" pitchFamily="18" charset="2"/>
              </a:rPr>
              <a:t>       </a:t>
            </a:r>
            <a:r>
              <a:rPr lang="en-US" altLang="zh-CN" sz="2000" dirty="0">
                <a:solidFill>
                  <a:srgbClr val="002B80"/>
                </a:solidFill>
                <a:sym typeface="Symbol" pitchFamily="18" charset="2"/>
              </a:rPr>
              <a:t>while(low&lt;=high){</a:t>
            </a:r>
          </a:p>
          <a:p>
            <a:pPr>
              <a:lnSpc>
                <a:spcPct val="80000"/>
              </a:lnSpc>
            </a:pPr>
            <a:r>
              <a:rPr lang="en-US" altLang="zh-CN" sz="2000" dirty="0">
                <a:solidFill>
                  <a:srgbClr val="002B80"/>
                </a:solidFill>
                <a:sym typeface="Symbol" pitchFamily="18" charset="2"/>
              </a:rPr>
              <a:t>              </a:t>
            </a:r>
            <a:r>
              <a:rPr lang="en-US" altLang="zh-CN" sz="2000" dirty="0">
                <a:solidFill>
                  <a:srgbClr val="002B80"/>
                </a:solidFill>
              </a:rPr>
              <a:t>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if(key[mid]==k)</a:t>
            </a:r>
          </a:p>
          <a:p>
            <a:pPr>
              <a:lnSpc>
                <a:spcPct val="80000"/>
              </a:lnSpc>
            </a:pPr>
            <a:r>
              <a:rPr lang="en-US" altLang="zh-CN" sz="2000" dirty="0">
                <a:solidFill>
                  <a:srgbClr val="002B80"/>
                </a:solidFill>
                <a:sym typeface="Symbol" pitchFamily="18" charset="2"/>
              </a:rPr>
              <a:t>                    return mid;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查找成功</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if(k&gt;key[mid])</a:t>
            </a:r>
          </a:p>
          <a:p>
            <a:pPr>
              <a:lnSpc>
                <a:spcPct val="80000"/>
              </a:lnSpc>
            </a:pPr>
            <a:r>
              <a:rPr lang="en-US" altLang="zh-CN" sz="2000" dirty="0">
                <a:solidFill>
                  <a:srgbClr val="002B80"/>
                </a:solidFill>
                <a:sym typeface="Symbol" pitchFamily="18" charset="2"/>
              </a:rPr>
              <a:t>                    low=mid+1;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准备查找后半部分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else</a:t>
            </a:r>
          </a:p>
          <a:p>
            <a:pPr>
              <a:lnSpc>
                <a:spcPct val="80000"/>
              </a:lnSpc>
            </a:pPr>
            <a:r>
              <a:rPr lang="en-US" altLang="zh-CN" sz="2000" dirty="0">
                <a:solidFill>
                  <a:srgbClr val="002B80"/>
                </a:solidFill>
                <a:sym typeface="Symbol" pitchFamily="18" charset="2"/>
              </a:rPr>
              <a:t>                    high=mid</a:t>
            </a:r>
            <a:r>
              <a:rPr lang="en-US" altLang="zh-CN" sz="2000" dirty="0">
                <a:solidFill>
                  <a:srgbClr val="002B80"/>
                </a:solidFill>
                <a:cs typeface="Times New Roman" pitchFamily="18" charset="0"/>
                <a:sym typeface="Symbol" pitchFamily="18" charset="2"/>
              </a:rPr>
              <a:t>–</a:t>
            </a:r>
            <a:r>
              <a:rPr lang="en-US" altLang="zh-CN" sz="2000" dirty="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latin typeface="幼圆" pitchFamily="49" charset="-122"/>
                <a:ea typeface="幼圆" pitchFamily="49" charset="-122"/>
                <a:sym typeface="Symbol" pitchFamily="18" charset="2"/>
              </a:rPr>
              <a:t>准备</a:t>
            </a:r>
            <a:r>
              <a:rPr lang="zh-CN" altLang="en-US" sz="2400" dirty="0">
                <a:solidFill>
                  <a:srgbClr val="002B80"/>
                </a:solidFill>
                <a:ea typeface="幼圆" pitchFamily="49" charset="-122"/>
                <a:sym typeface="Symbol" pitchFamily="18" charset="2"/>
              </a:rPr>
              <a:t>查找前半部分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smtClean="0">
                <a:solidFill>
                  <a:srgbClr val="002B80"/>
                </a:solidFill>
                <a:sym typeface="Symbol" pitchFamily="18" charset="2"/>
              </a:rPr>
              <a:t>        }</a:t>
            </a:r>
          </a:p>
          <a:p>
            <a:pPr>
              <a:lnSpc>
                <a:spcPct val="80000"/>
              </a:lnSpc>
            </a:pPr>
            <a:r>
              <a:rPr lang="en-US" altLang="zh-CN" sz="2000" dirty="0" smtClean="0">
                <a:solidFill>
                  <a:srgbClr val="002B80"/>
                </a:solidFill>
                <a:sym typeface="Symbol" pitchFamily="18" charset="2"/>
              </a:rPr>
              <a:t>        </a:t>
            </a:r>
            <a:r>
              <a:rPr lang="en-US" altLang="zh-CN" sz="2000" dirty="0">
                <a:solidFill>
                  <a:srgbClr val="002B80"/>
                </a:solidFill>
                <a:sym typeface="Symbol" pitchFamily="18" charset="2"/>
              </a:rPr>
              <a:t>return </a:t>
            </a:r>
            <a:r>
              <a:rPr lang="en-US" altLang="zh-CN" sz="2000" dirty="0" smtClean="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查找失败</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a:t>
            </a:r>
          </a:p>
        </p:txBody>
      </p:sp>
      <p:grpSp>
        <p:nvGrpSpPr>
          <p:cNvPr id="2" name="Group 40"/>
          <p:cNvGrpSpPr>
            <a:grpSpLocks/>
          </p:cNvGrpSpPr>
          <p:nvPr/>
        </p:nvGrpSpPr>
        <p:grpSpPr bwMode="auto">
          <a:xfrm>
            <a:off x="381000" y="381000"/>
            <a:ext cx="3048000"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533400" y="1536700"/>
            <a:ext cx="8305800" cy="3704091"/>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000" dirty="0" err="1">
                <a:solidFill>
                  <a:srgbClr val="002B80"/>
                </a:solidFill>
              </a:rPr>
              <a:t>int</a:t>
            </a:r>
            <a:r>
              <a:rPr lang="en-US" altLang="zh-CN" sz="2000" dirty="0">
                <a:solidFill>
                  <a:srgbClr val="002B80"/>
                </a:solidFill>
              </a:rPr>
              <a:t> </a:t>
            </a:r>
            <a:r>
              <a:rPr lang="en-US" altLang="zh-CN" sz="2000" dirty="0" smtClean="0">
                <a:solidFill>
                  <a:srgbClr val="FF3300"/>
                </a:solidFill>
              </a:rPr>
              <a:t>binsearch2</a:t>
            </a:r>
            <a:r>
              <a:rPr lang="en-US" altLang="zh-CN" sz="2000" dirty="0" smtClean="0">
                <a:solidFill>
                  <a:srgbClr val="002B80"/>
                </a:solidFill>
              </a:rPr>
              <a:t>(</a:t>
            </a:r>
            <a:r>
              <a:rPr lang="en-US" altLang="zh-CN" sz="2000" dirty="0" err="1" smtClean="0">
                <a:solidFill>
                  <a:srgbClr val="002B80"/>
                </a:solidFill>
              </a:rPr>
              <a:t>keytype</a:t>
            </a:r>
            <a:r>
              <a:rPr lang="en-US" altLang="zh-CN" sz="2000" dirty="0" smtClean="0">
                <a:solidFill>
                  <a:srgbClr val="002B80"/>
                </a:solidFill>
              </a:rPr>
              <a:t> </a:t>
            </a:r>
            <a:r>
              <a:rPr lang="en-US" altLang="zh-CN" sz="2000" dirty="0">
                <a:solidFill>
                  <a:srgbClr val="002B80"/>
                </a:solidFill>
              </a:rPr>
              <a:t>key[ ], </a:t>
            </a:r>
            <a:r>
              <a:rPr lang="en-US" altLang="zh-CN" sz="2000" dirty="0" err="1">
                <a:solidFill>
                  <a:srgbClr val="002B80"/>
                </a:solidFill>
              </a:rPr>
              <a:t>int</a:t>
            </a:r>
            <a:r>
              <a:rPr lang="en-US" altLang="zh-CN" sz="2000" dirty="0">
                <a:solidFill>
                  <a:srgbClr val="002B80"/>
                </a:solidFill>
              </a:rPr>
              <a:t> low, </a:t>
            </a:r>
            <a:r>
              <a:rPr lang="en-US" altLang="zh-CN" sz="2000" dirty="0" err="1">
                <a:solidFill>
                  <a:srgbClr val="002B80"/>
                </a:solidFill>
              </a:rPr>
              <a:t>int</a:t>
            </a:r>
            <a:r>
              <a:rPr lang="en-US" altLang="zh-CN" sz="2000" dirty="0">
                <a:solidFill>
                  <a:srgbClr val="002B80"/>
                </a:solidFill>
              </a:rPr>
              <a:t> high, </a:t>
            </a:r>
            <a:r>
              <a:rPr lang="en-US" altLang="zh-CN" sz="2000" dirty="0" err="1">
                <a:solidFill>
                  <a:srgbClr val="002B80"/>
                </a:solidFill>
              </a:rPr>
              <a:t>keytype</a:t>
            </a:r>
            <a:r>
              <a:rPr lang="en-US" altLang="zh-CN" sz="2000" dirty="0">
                <a:solidFill>
                  <a:srgbClr val="002B80"/>
                </a:solidFill>
              </a:rPr>
              <a:t> k)</a:t>
            </a:r>
          </a:p>
          <a:p>
            <a:pPr>
              <a:lnSpc>
                <a:spcPct val="75000"/>
              </a:lnSpc>
            </a:pPr>
            <a:r>
              <a:rPr lang="en-US" altLang="zh-CN" sz="2000" dirty="0">
                <a:solidFill>
                  <a:srgbClr val="002B80"/>
                </a:solidFill>
              </a:rPr>
              <a:t>{</a:t>
            </a:r>
          </a:p>
          <a:p>
            <a:pPr>
              <a:lnSpc>
                <a:spcPct val="75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mid;</a:t>
            </a:r>
          </a:p>
          <a:p>
            <a:pPr>
              <a:lnSpc>
                <a:spcPct val="75000"/>
              </a:lnSpc>
            </a:pPr>
            <a:r>
              <a:rPr lang="en-US" altLang="zh-CN" sz="2000" dirty="0">
                <a:solidFill>
                  <a:srgbClr val="002B80"/>
                </a:solidFill>
              </a:rPr>
              <a:t>     if(low&gt;high)</a:t>
            </a:r>
          </a:p>
          <a:p>
            <a:pPr>
              <a:lnSpc>
                <a:spcPct val="75000"/>
              </a:lnSpc>
            </a:pPr>
            <a:r>
              <a:rPr lang="en-US" altLang="zh-CN" sz="2000" dirty="0">
                <a:solidFill>
                  <a:srgbClr val="002B80"/>
                </a:solidFill>
              </a:rPr>
              <a:t>           return </a:t>
            </a:r>
            <a:r>
              <a:rPr lang="en-US" altLang="zh-CN" sz="2000" dirty="0" smtClean="0">
                <a:solidFill>
                  <a:srgbClr val="002B80"/>
                </a:solidFill>
              </a:rPr>
              <a:t>-1;</a:t>
            </a:r>
            <a:endParaRPr lang="en-US" altLang="zh-CN" sz="2000" dirty="0">
              <a:solidFill>
                <a:srgbClr val="002B80"/>
              </a:solidFill>
            </a:endParaRPr>
          </a:p>
          <a:p>
            <a:pPr>
              <a:lnSpc>
                <a:spcPct val="75000"/>
              </a:lnSpc>
            </a:pPr>
            <a:r>
              <a:rPr lang="en-US" altLang="zh-CN" sz="2000" dirty="0">
                <a:solidFill>
                  <a:srgbClr val="002B80"/>
                </a:solidFill>
              </a:rPr>
              <a:t>     else{ </a:t>
            </a:r>
          </a:p>
          <a:p>
            <a:pPr>
              <a:lnSpc>
                <a:spcPct val="75000"/>
              </a:lnSpc>
            </a:pPr>
            <a:r>
              <a:rPr lang="en-US" altLang="zh-CN" sz="2000" dirty="0">
                <a:solidFill>
                  <a:srgbClr val="002B80"/>
                </a:solidFill>
              </a:rPr>
              <a:t>           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75000"/>
              </a:lnSpc>
            </a:pPr>
            <a:r>
              <a:rPr lang="en-US" altLang="zh-CN" sz="2000" dirty="0">
                <a:solidFill>
                  <a:srgbClr val="002B80"/>
                </a:solidFill>
                <a:sym typeface="Symbol" pitchFamily="18" charset="2"/>
              </a:rPr>
              <a:t>           if(key[mid]==k)</a:t>
            </a:r>
          </a:p>
          <a:p>
            <a:pPr>
              <a:lnSpc>
                <a:spcPct val="75000"/>
              </a:lnSpc>
            </a:pPr>
            <a:r>
              <a:rPr lang="en-US" altLang="zh-CN" sz="2000" dirty="0">
                <a:solidFill>
                  <a:srgbClr val="002B80"/>
                </a:solidFill>
              </a:rPr>
              <a:t>                 return mid;</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if(k&lt;key[mid])</a:t>
            </a:r>
          </a:p>
          <a:p>
            <a:pPr>
              <a:lnSpc>
                <a:spcPct val="75000"/>
              </a:lnSpc>
            </a:pPr>
            <a:r>
              <a:rPr lang="en-US" altLang="zh-CN" sz="2000" dirty="0">
                <a:solidFill>
                  <a:srgbClr val="002B80"/>
                </a:solidFill>
              </a:rPr>
              <a:t>                     return  </a:t>
            </a:r>
            <a:r>
              <a:rPr lang="en-US" altLang="zh-CN" sz="2000" dirty="0" smtClean="0">
                <a:solidFill>
                  <a:srgbClr val="FF3300"/>
                </a:solidFill>
              </a:rPr>
              <a:t>binsearch2</a:t>
            </a:r>
            <a:r>
              <a:rPr lang="en-US" altLang="zh-CN" sz="2000" dirty="0" smtClean="0">
                <a:solidFill>
                  <a:srgbClr val="002B80"/>
                </a:solidFill>
              </a:rPr>
              <a:t>(key,low,mid</a:t>
            </a:r>
            <a:r>
              <a:rPr lang="en-US" altLang="zh-CN" sz="2000" dirty="0" smtClean="0">
                <a:solidFill>
                  <a:srgbClr val="002B80"/>
                </a:solidFill>
                <a:cs typeface="Times New Roman" pitchFamily="18" charset="0"/>
              </a:rPr>
              <a:t>–</a:t>
            </a:r>
            <a:r>
              <a:rPr lang="en-US" altLang="zh-CN" sz="2000" dirty="0" smtClean="0">
                <a:solidFill>
                  <a:srgbClr val="002B80"/>
                </a:solidFill>
              </a:rPr>
              <a:t>1,k</a:t>
            </a:r>
            <a:r>
              <a:rPr lang="en-US" altLang="zh-CN" sz="2000" dirty="0">
                <a:solidFill>
                  <a:srgbClr val="002B80"/>
                </a:solidFill>
              </a:rPr>
              <a:t>);</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return  </a:t>
            </a:r>
            <a:r>
              <a:rPr lang="en-US" altLang="zh-CN" sz="2000" dirty="0" smtClean="0">
                <a:solidFill>
                  <a:srgbClr val="FF3300"/>
                </a:solidFill>
              </a:rPr>
              <a:t>binsearch2</a:t>
            </a:r>
            <a:r>
              <a:rPr lang="en-US" altLang="zh-CN" sz="2000" dirty="0" smtClean="0">
                <a:solidFill>
                  <a:srgbClr val="002B80"/>
                </a:solidFill>
              </a:rPr>
              <a:t>(key,mid</a:t>
            </a:r>
            <a:r>
              <a:rPr lang="en-US" altLang="zh-CN" sz="2000" dirty="0" smtClean="0">
                <a:solidFill>
                  <a:srgbClr val="002B80"/>
                </a:solidFill>
                <a:cs typeface="Times New Roman" pitchFamily="18" charset="0"/>
              </a:rPr>
              <a:t>+</a:t>
            </a:r>
            <a:r>
              <a:rPr lang="en-US" altLang="zh-CN" sz="2000" dirty="0" smtClean="0">
                <a:solidFill>
                  <a:srgbClr val="002B80"/>
                </a:solidFill>
              </a:rPr>
              <a:t>1,high,k</a:t>
            </a:r>
            <a:r>
              <a:rPr lang="en-US" altLang="zh-CN" sz="2000" dirty="0">
                <a:solidFill>
                  <a:srgbClr val="002B80"/>
                </a:solidFill>
              </a:rPr>
              <a:t>);</a:t>
            </a:r>
          </a:p>
          <a:p>
            <a:pPr>
              <a:lnSpc>
                <a:spcPct val="65000"/>
              </a:lnSpc>
            </a:pPr>
            <a:r>
              <a:rPr lang="en-US" altLang="zh-CN" sz="2000" dirty="0">
                <a:solidFill>
                  <a:srgbClr val="002B80"/>
                </a:solidFill>
              </a:rPr>
              <a:t>           }</a:t>
            </a:r>
          </a:p>
          <a:p>
            <a:pPr>
              <a:lnSpc>
                <a:spcPct val="65000"/>
              </a:lnSpc>
            </a:pPr>
            <a:r>
              <a:rPr lang="en-US" altLang="zh-CN" sz="2000" dirty="0">
                <a:solidFill>
                  <a:srgbClr val="002B80"/>
                </a:solidFill>
              </a:rPr>
              <a:t> }</a:t>
            </a:r>
          </a:p>
        </p:txBody>
      </p:sp>
      <p:grpSp>
        <p:nvGrpSpPr>
          <p:cNvPr id="2" name="Group 46"/>
          <p:cNvGrpSpPr>
            <a:grpSpLocks/>
          </p:cNvGrpSpPr>
          <p:nvPr/>
        </p:nvGrpSpPr>
        <p:grpSpPr bwMode="auto">
          <a:xfrm>
            <a:off x="381000" y="228600"/>
            <a:ext cx="3200400"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4067175" y="2344738"/>
            <a:ext cx="5113338" cy="1160462"/>
            <a:chOff x="2562" y="1477"/>
            <a:chExt cx="3221" cy="731"/>
          </a:xfrm>
        </p:grpSpPr>
        <p:sp>
          <p:nvSpPr>
            <p:cNvPr id="175145"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smtClean="0">
                  <a:solidFill>
                    <a:srgbClr val="FFFF00"/>
                  </a:solidFill>
                  <a:cs typeface="Times New Roman" pitchFamily="18" charset="0"/>
                </a:rPr>
                <a:t>low</a:t>
              </a:r>
              <a:r>
                <a:rPr lang="en-US" altLang="zh-CN" sz="2100" dirty="0" smtClean="0">
                  <a:solidFill>
                    <a:srgbClr val="FFFF00"/>
                  </a:solidFill>
                  <a:sym typeface="Symbol" pitchFamily="18" charset="2"/>
                </a:rPr>
                <a:t>=0;</a:t>
              </a:r>
              <a:endParaRPr lang="en-US" altLang="zh-CN" sz="2100" dirty="0">
                <a:solidFill>
                  <a:srgbClr val="FFFF00"/>
                </a:solidFill>
                <a:sym typeface="Symbol" pitchFamily="18" charset="2"/>
              </a:endParaRPr>
            </a:p>
            <a:p>
              <a:pPr>
                <a:lnSpc>
                  <a:spcPct val="80000"/>
                </a:lnSpc>
              </a:pPr>
              <a:r>
                <a:rPr lang="en-US" altLang="zh-CN" sz="2100" dirty="0">
                  <a:solidFill>
                    <a:srgbClr val="FFFF00"/>
                  </a:solidFill>
                  <a:sym typeface="Symbol" pitchFamily="18" charset="2"/>
                </a:rPr>
                <a:t>  </a:t>
              </a:r>
              <a:r>
                <a:rPr lang="en-US" altLang="zh-CN" sz="2100" dirty="0" smtClean="0">
                  <a:solidFill>
                    <a:srgbClr val="FFFF00"/>
                  </a:solidFill>
                  <a:sym typeface="Symbol" pitchFamily="18" charset="2"/>
                </a:rPr>
                <a:t>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a:t>
              </a:r>
              <a:r>
                <a:rPr lang="en-US" altLang="zh-CN" sz="2100" dirty="0" smtClean="0">
                  <a:solidFill>
                    <a:srgbClr val="FFFF00"/>
                  </a:solidFill>
                  <a:ea typeface="仿宋_GB2312" pitchFamily="49" charset="-122"/>
                  <a:sym typeface="Symbol" pitchFamily="18" charset="2"/>
                </a:rPr>
                <a:t>pos</a:t>
              </a:r>
              <a:r>
                <a:rPr lang="en-US" altLang="zh-CN" sz="2100" dirty="0" smtClean="0">
                  <a:solidFill>
                    <a:srgbClr val="FFFF00"/>
                  </a:solidFill>
                  <a:sym typeface="Symbol" pitchFamily="18" charset="2"/>
                </a:rPr>
                <a:t>=</a:t>
              </a:r>
              <a:r>
                <a:rPr lang="en-US" altLang="zh-CN" sz="2100" dirty="0" smtClean="0">
                  <a:solidFill>
                    <a:schemeClr val="bg1"/>
                  </a:solidFill>
                  <a:sym typeface="Symbol" pitchFamily="18" charset="2"/>
                </a:rPr>
                <a:t>binsearch2(</a:t>
              </a:r>
              <a:r>
                <a:rPr lang="en-US" altLang="zh-CN" sz="2100" dirty="0" err="1" smtClean="0">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a:solidFill>
                    <a:srgbClr val="FFFFFF"/>
                  </a:solidFill>
                  <a:latin typeface="黑体" pitchFamily="49" charset="-122"/>
                  <a:ea typeface="黑体" pitchFamily="49" charset="-122"/>
                </a:rPr>
                <a:t>在第</a:t>
              </a:r>
              <a:r>
                <a:rPr lang="en-US" altLang="zh-CN" sz="2700">
                  <a:solidFill>
                    <a:srgbClr val="FFFFFF"/>
                  </a:solidFill>
                  <a:ea typeface="黑体" pitchFamily="49" charset="-122"/>
                </a:rPr>
                <a:t>1</a:t>
              </a:r>
              <a:r>
                <a:rPr lang="zh-CN" altLang="en-US" sz="270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3203848" y="1484784"/>
            <a:ext cx="1800201" cy="388937"/>
            <a:chOff x="3424" y="941"/>
            <a:chExt cx="1134" cy="245"/>
          </a:xfrm>
        </p:grpSpPr>
        <p:sp>
          <p:nvSpPr>
            <p:cNvPr id="26630"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1476375" y="1052513"/>
            <a:ext cx="5922963" cy="1492250"/>
            <a:chOff x="1002" y="288"/>
            <a:chExt cx="3731" cy="940"/>
          </a:xfrm>
        </p:grpSpPr>
        <p:sp>
          <p:nvSpPr>
            <p:cNvPr id="27660" name="Text Box 79"/>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FFC000"/>
                  </a:solidFill>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2268538" y="2671763"/>
            <a:ext cx="4986337"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a:solidFill>
                    <a:srgbClr val="FF3300"/>
                  </a:solidFill>
                  <a:latin typeface="黑体" pitchFamily="49" charset="-122"/>
                  <a:ea typeface="黑体" pitchFamily="49" charset="-122"/>
                </a:rPr>
                <a:t>平均查找长度</a:t>
              </a:r>
              <a:r>
                <a:rPr lang="en-US" altLang="zh-CN" sz="3900" i="1">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3419475" y="4356100"/>
            <a:ext cx="244792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066800" y="2209800"/>
            <a:ext cx="6324600"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2    5    7    11    14    16    19    23    27    32    50</a:t>
            </a:r>
          </a:p>
        </p:txBody>
      </p:sp>
      <p:grpSp>
        <p:nvGrpSpPr>
          <p:cNvPr id="2" name="Group 91"/>
          <p:cNvGrpSpPr>
            <a:grpSpLocks/>
          </p:cNvGrpSpPr>
          <p:nvPr/>
        </p:nvGrpSpPr>
        <p:grpSpPr bwMode="auto">
          <a:xfrm>
            <a:off x="914400" y="2649538"/>
            <a:ext cx="6453188"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290821" name="Arc 5"/>
          <p:cNvSpPr>
            <a:spLocks/>
          </p:cNvSpPr>
          <p:nvPr/>
        </p:nvSpPr>
        <p:spPr bwMode="auto">
          <a:xfrm rot="-668080">
            <a:off x="2903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3106738" y="4184650"/>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3124200" y="5141913"/>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7543800" y="2209800"/>
            <a:ext cx="1371600"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3419872" y="2204864"/>
            <a:ext cx="457200"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3995936" y="2204864"/>
            <a:ext cx="457200"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5076056" y="2204864"/>
            <a:ext cx="457200"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4499992" y="2204864"/>
            <a:ext cx="457200"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4859338" y="3287713"/>
            <a:ext cx="4056062" cy="2589212"/>
            <a:chOff x="3061" y="2024"/>
            <a:chExt cx="2555" cy="1631"/>
          </a:xfrm>
        </p:grpSpPr>
        <p:sp>
          <p:nvSpPr>
            <p:cNvPr id="28736"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030"/>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100" i="1">
                  <a:solidFill>
                    <a:srgbClr val="00007A"/>
                  </a:solidFill>
                  <a:ea typeface="幼圆" pitchFamily="49" charset="-122"/>
                </a:rPr>
                <a:t>成功的查找过程正好等</a:t>
              </a:r>
            </a:p>
            <a:p>
              <a:pPr>
                <a:lnSpc>
                  <a:spcPct val="80000"/>
                </a:lnSpc>
              </a:pPr>
              <a:r>
                <a:rPr lang="zh-CN" altLang="en-US" sz="2100" i="1">
                  <a:solidFill>
                    <a:srgbClr val="00007A"/>
                  </a:solidFill>
                  <a:ea typeface="幼圆" pitchFamily="49" charset="-122"/>
                </a:rPr>
                <a:t>于走了一条从根结点到</a:t>
              </a:r>
            </a:p>
            <a:p>
              <a:pPr>
                <a:lnSpc>
                  <a:spcPct val="80000"/>
                </a:lnSpc>
              </a:pPr>
              <a:r>
                <a:rPr lang="zh-CN" altLang="en-US" sz="2100" i="1">
                  <a:solidFill>
                    <a:srgbClr val="00007A"/>
                  </a:solidFill>
                  <a:ea typeface="幼圆" pitchFamily="49" charset="-122"/>
                </a:rPr>
                <a:t>被查找结点的路径，</a:t>
              </a:r>
              <a:r>
                <a:rPr lang="zh-CN" altLang="en-US" sz="2100" i="1">
                  <a:solidFill>
                    <a:schemeClr val="accent2"/>
                  </a:solidFill>
                  <a:ea typeface="幼圆" pitchFamily="49" charset="-122"/>
                </a:rPr>
                <a:t>经</a:t>
              </a:r>
            </a:p>
            <a:p>
              <a:pPr>
                <a:lnSpc>
                  <a:spcPct val="80000"/>
                </a:lnSpc>
              </a:pPr>
              <a:r>
                <a:rPr lang="zh-CN" altLang="en-US" sz="2100" i="1">
                  <a:solidFill>
                    <a:schemeClr val="accent2"/>
                  </a:solidFill>
                  <a:ea typeface="幼圆" pitchFamily="49" charset="-122"/>
                </a:rPr>
                <a:t>历的比较次数恰好是被</a:t>
              </a:r>
            </a:p>
            <a:p>
              <a:pPr>
                <a:lnSpc>
                  <a:spcPct val="80000"/>
                </a:lnSpc>
              </a:pPr>
              <a:r>
                <a:rPr lang="zh-CN" altLang="en-US" sz="2100" i="1">
                  <a:solidFill>
                    <a:schemeClr val="accent2"/>
                  </a:solidFill>
                  <a:ea typeface="幼圆" pitchFamily="49" charset="-122"/>
                </a:rPr>
                <a:t>查找结点在二叉树中所</a:t>
              </a:r>
            </a:p>
            <a:p>
              <a:pPr>
                <a:lnSpc>
                  <a:spcPct val="80000"/>
                </a:lnSpc>
              </a:pPr>
              <a:r>
                <a:rPr lang="zh-CN" altLang="en-US" sz="2100" i="1">
                  <a:solidFill>
                    <a:schemeClr val="accent2"/>
                  </a:solidFill>
                  <a:ea typeface="幼圆" pitchFamily="49" charset="-122"/>
                </a:rPr>
                <a:t>处的层次数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228600" y="3321050"/>
            <a:ext cx="4911725" cy="2655888"/>
            <a:chOff x="144" y="2092"/>
            <a:chExt cx="3094" cy="1673"/>
          </a:xfrm>
        </p:grpSpPr>
        <p:sp>
          <p:nvSpPr>
            <p:cNvPr id="28700"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3"/>
              <a:chOff x="1152" y="2092"/>
              <a:chExt cx="2662" cy="1673"/>
            </a:xfrm>
          </p:grpSpPr>
          <p:sp>
            <p:nvSpPr>
              <p:cNvPr id="28704" name="Oval 31"/>
              <p:cNvSpPr>
                <a:spLocks noChangeArrowheads="1"/>
              </p:cNvSpPr>
              <p:nvPr/>
            </p:nvSpPr>
            <p:spPr bwMode="auto">
              <a:xfrm>
                <a:off x="2112" y="2112"/>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72" y="2736"/>
                <a:ext cx="192"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2" name="Line 49"/>
              <p:cNvSpPr>
                <a:spLocks noChangeShapeType="1"/>
              </p:cNvSpPr>
              <p:nvPr/>
            </p:nvSpPr>
            <p:spPr bwMode="auto">
              <a:xfrm>
                <a:off x="2060" y="3205"/>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28727"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28702"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76200" y="3048000"/>
            <a:ext cx="931863"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12" name="Group 83"/>
          <p:cNvGrpSpPr>
            <a:grpSpLocks/>
          </p:cNvGrpSpPr>
          <p:nvPr/>
        </p:nvGrpSpPr>
        <p:grpSpPr bwMode="auto">
          <a:xfrm>
            <a:off x="762000" y="339725"/>
            <a:ext cx="7696200" cy="1631951"/>
            <a:chOff x="480" y="214"/>
            <a:chExt cx="4848" cy="1028"/>
          </a:xfrm>
        </p:grpSpPr>
        <p:sp>
          <p:nvSpPr>
            <p:cNvPr id="28694" name="Text Box 84"/>
            <p:cNvSpPr txBox="1">
              <a:spLocks noChangeArrowheads="1"/>
            </p:cNvSpPr>
            <p:nvPr/>
          </p:nvSpPr>
          <p:spPr bwMode="auto">
            <a:xfrm>
              <a:off x="480" y="235"/>
              <a:ext cx="4848" cy="1007"/>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smtClean="0">
                  <a:solidFill>
                    <a:srgbClr val="003192"/>
                  </a:solidFill>
                  <a:latin typeface="幼圆" pitchFamily="49" charset="-122"/>
                  <a:ea typeface="幼圆" pitchFamily="49" charset="-122"/>
                </a:rPr>
                <a:t>    </a:t>
              </a:r>
              <a:r>
                <a:rPr lang="zh-CN" altLang="en-US" sz="2400" dirty="0" smtClean="0">
                  <a:solidFill>
                    <a:srgbClr val="003192"/>
                  </a:solidFill>
                  <a:latin typeface="幼圆" pitchFamily="49" charset="-122"/>
                  <a:ea typeface="幼圆" pitchFamily="49" charset="-122"/>
                </a:rPr>
                <a:t>若把当前查找范围内居中的记录的     作为根结点，前半部分与后半部分的记录的     分别构成根结</a:t>
              </a:r>
            </a:p>
            <a:p>
              <a:pPr>
                <a:lnSpc>
                  <a:spcPct val="105000"/>
                </a:lnSpc>
              </a:pPr>
              <a:r>
                <a:rPr lang="zh-CN" altLang="en-US" sz="2400" dirty="0" smtClean="0">
                  <a:solidFill>
                    <a:srgbClr val="003192"/>
                  </a:solidFill>
                  <a:latin typeface="幼圆" pitchFamily="49" charset="-122"/>
                  <a:ea typeface="幼圆" pitchFamily="49" charset="-122"/>
                </a:rPr>
                <a:t>点的左子树与右子树</a:t>
              </a:r>
              <a:r>
                <a:rPr lang="en-US" altLang="zh-CN" sz="2400" dirty="0" smtClean="0">
                  <a:solidFill>
                    <a:srgbClr val="003192"/>
                  </a:solidFill>
                  <a:latin typeface="幼圆" pitchFamily="49" charset="-122"/>
                  <a:ea typeface="幼圆" pitchFamily="49" charset="-122"/>
                </a:rPr>
                <a:t>,</a:t>
              </a:r>
              <a:r>
                <a:rPr lang="zh-CN" altLang="en-US" sz="2400" dirty="0" smtClean="0">
                  <a:solidFill>
                    <a:srgbClr val="003192"/>
                  </a:solidFill>
                  <a:latin typeface="幼圆" pitchFamily="49" charset="-122"/>
                  <a:ea typeface="幼圆" pitchFamily="49" charset="-122"/>
                </a:rPr>
                <a:t>则由此得到一棵称为</a:t>
              </a:r>
              <a:r>
                <a:rPr lang="zh-CN" altLang="en-US" sz="2400" dirty="0" smtClean="0">
                  <a:solidFill>
                    <a:srgbClr val="003192"/>
                  </a:solidFill>
                  <a:ea typeface="幼圆" pitchFamily="49" charset="-122"/>
                </a:rPr>
                <a:t>“</a:t>
              </a:r>
              <a:r>
                <a:rPr lang="zh-CN" altLang="en-US" sz="2400" dirty="0" smtClean="0">
                  <a:solidFill>
                    <a:srgbClr val="003192"/>
                  </a:solidFill>
                  <a:latin typeface="幼圆" pitchFamily="49" charset="-122"/>
                  <a:ea typeface="幼圆" pitchFamily="49" charset="-122"/>
                </a:rPr>
                <a:t>        </a:t>
              </a:r>
              <a:r>
                <a:rPr lang="zh-CN" altLang="en-US" sz="2400" dirty="0" smtClean="0">
                  <a:solidFill>
                    <a:srgbClr val="003192"/>
                  </a:solidFill>
                  <a:ea typeface="幼圆" pitchFamily="49" charset="-122"/>
                </a:rPr>
                <a:t>”</a:t>
              </a:r>
              <a:endParaRPr lang="zh-CN" altLang="en-US" sz="2400" dirty="0" smtClean="0">
                <a:solidFill>
                  <a:srgbClr val="003192"/>
                </a:solidFill>
                <a:latin typeface="幼圆" pitchFamily="49" charset="-122"/>
                <a:ea typeface="幼圆" pitchFamily="49" charset="-122"/>
              </a:endParaRPr>
            </a:p>
            <a:p>
              <a:pPr>
                <a:lnSpc>
                  <a:spcPct val="105000"/>
                </a:lnSpc>
              </a:pPr>
              <a:r>
                <a:rPr lang="zh-CN" altLang="en-US" sz="2400" dirty="0" smtClean="0">
                  <a:solidFill>
                    <a:srgbClr val="003192"/>
                  </a:solidFill>
                  <a:latin typeface="幼圆" pitchFamily="49" charset="-122"/>
                  <a:ea typeface="幼圆" pitchFamily="49" charset="-122"/>
                </a:rPr>
                <a:t>的二叉树，利用它来描述折半查找的过程。</a:t>
              </a:r>
              <a:endParaRPr lang="zh-CN" altLang="en-US" sz="2400" dirty="0">
                <a:solidFill>
                  <a:srgbClr val="003192"/>
                </a:solidFill>
                <a:latin typeface="幼圆" pitchFamily="49" charset="-122"/>
                <a:ea typeface="幼圆" pitchFamily="49" charset="-122"/>
              </a:endParaRPr>
            </a:p>
          </p:txBody>
        </p:sp>
        <p:sp>
          <p:nvSpPr>
            <p:cNvPr id="28695" name="Rectangle 85"/>
            <p:cNvSpPr>
              <a:spLocks noChangeArrowheads="1"/>
            </p:cNvSpPr>
            <p:nvPr/>
          </p:nvSpPr>
          <p:spPr bwMode="auto">
            <a:xfrm>
              <a:off x="3776" y="214"/>
              <a:ext cx="810"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a:solidFill>
                    <a:srgbClr val="FF3300"/>
                  </a:solidFill>
                  <a:ea typeface="黑体" pitchFamily="49" charset="-122"/>
                </a:rPr>
                <a:t>位置</a:t>
              </a:r>
              <a:endParaRPr lang="en-US" sz="2900">
                <a:solidFill>
                  <a:srgbClr val="FF3300"/>
                </a:solidFill>
                <a:ea typeface="黑体" pitchFamily="49" charset="-122"/>
              </a:endParaRPr>
            </a:p>
          </p:txBody>
        </p:sp>
        <p:sp>
          <p:nvSpPr>
            <p:cNvPr id="28696" name="Rectangle 86"/>
            <p:cNvSpPr>
              <a:spLocks noChangeArrowheads="1"/>
            </p:cNvSpPr>
            <p:nvPr/>
          </p:nvSpPr>
          <p:spPr bwMode="auto">
            <a:xfrm>
              <a:off x="3016" y="391"/>
              <a:ext cx="768"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dirty="0" smtClean="0">
                  <a:solidFill>
                    <a:srgbClr val="FF3300"/>
                  </a:solidFill>
                  <a:ea typeface="黑体" pitchFamily="49" charset="-122"/>
                </a:rPr>
                <a:t>位置</a:t>
              </a:r>
              <a:endParaRPr lang="en-US" sz="2900" dirty="0">
                <a:solidFill>
                  <a:srgbClr val="FF3300"/>
                </a:solidFill>
                <a:ea typeface="黑体" pitchFamily="49" charset="-122"/>
              </a:endParaRPr>
            </a:p>
          </p:txBody>
        </p:sp>
        <p:sp>
          <p:nvSpPr>
            <p:cNvPr id="28697" name="Rectangle 87"/>
            <p:cNvSpPr>
              <a:spLocks noChangeArrowheads="1"/>
            </p:cNvSpPr>
            <p:nvPr/>
          </p:nvSpPr>
          <p:spPr bwMode="auto">
            <a:xfrm>
              <a:off x="4143" y="653"/>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a:solidFill>
                    <a:srgbClr val="FF3300"/>
                  </a:solidFill>
                  <a:latin typeface="隶书" pitchFamily="49" charset="-122"/>
                  <a:ea typeface="隶书" pitchFamily="49" charset="-122"/>
                </a:rPr>
                <a:t>判定树</a:t>
              </a:r>
              <a:endParaRPr lang="en-US" sz="3300">
                <a:solidFill>
                  <a:srgbClr val="FF3300"/>
                </a:solidFill>
                <a:latin typeface="隶书" pitchFamily="49" charset="-122"/>
                <a:ea typeface="隶书" pitchFamily="49" charset="-122"/>
              </a:endParaRPr>
            </a:p>
          </p:txBody>
        </p:sp>
      </p:grpSp>
      <p:sp>
        <p:nvSpPr>
          <p:cNvPr id="290904" name="Oval 88"/>
          <p:cNvSpPr>
            <a:spLocks noChangeArrowheads="1"/>
          </p:cNvSpPr>
          <p:nvPr/>
        </p:nvSpPr>
        <p:spPr bwMode="auto">
          <a:xfrm>
            <a:off x="5943600" y="347663"/>
            <a:ext cx="1090613"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3003550" y="5802313"/>
            <a:ext cx="1928813"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ppt_x</p:attrName>
                                        </p:attrNameLst>
                                      </p:cBhvr>
                                      <p:tavLst>
                                        <p:tav tm="0">
                                          <p:val>
                                            <p:fltVal val="0.5"/>
                                          </p:val>
                                        </p:tav>
                                        <p:tav tm="100000">
                                          <p:val>
                                            <p:strVal val="#ppt_x"/>
                                          </p:val>
                                        </p:tav>
                                      </p:tavLst>
                                    </p:anim>
                                    <p:anim calcmode="lin" valueType="num">
                                      <p:cBhvr>
                                        <p:cTn id="3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 calcmode="lin" valueType="num">
                                      <p:cBhvr>
                                        <p:cTn id="65" dur="500" fill="hold"/>
                                        <p:tgtEl>
                                          <p:spTgt spid="13"/>
                                        </p:tgtEl>
                                        <p:attrNameLst>
                                          <p:attrName>ppt_x</p:attrName>
                                        </p:attrNameLst>
                                      </p:cBhvr>
                                      <p:tavLst>
                                        <p:tav tm="0">
                                          <p:val>
                                            <p:fltVal val="0.5"/>
                                          </p:val>
                                        </p:tav>
                                        <p:tav tm="100000">
                                          <p:val>
                                            <p:strVal val="#ppt_x"/>
                                          </p:val>
                                        </p:tav>
                                      </p:tavLst>
                                    </p:anim>
                                    <p:anim calcmode="lin" valueType="num">
                                      <p:cBhvr>
                                        <p:cTn id="66"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90821"/>
                                        </p:tgtEl>
                                        <p:attrNameLst>
                                          <p:attrName>style.visibility</p:attrName>
                                        </p:attrNameLst>
                                      </p:cBhvr>
                                      <p:to>
                                        <p:strVal val="visible"/>
                                      </p:to>
                                    </p:set>
                                    <p:animEffect transition="in" filter="wipe(up)">
                                      <p:cBhvr>
                                        <p:cTn id="71" dur="500"/>
                                        <p:tgtEl>
                                          <p:spTgt spid="2908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0822"/>
                                        </p:tgtEl>
                                        <p:attrNameLst>
                                          <p:attrName>style.visibility</p:attrName>
                                        </p:attrNameLst>
                                      </p:cBhvr>
                                      <p:to>
                                        <p:strVal val="visible"/>
                                      </p:to>
                                    </p:set>
                                    <p:animEffect transition="in" filter="wipe(up)">
                                      <p:cBhvr>
                                        <p:cTn id="76" dur="500"/>
                                        <p:tgtEl>
                                          <p:spTgt spid="2908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90823"/>
                                        </p:tgtEl>
                                        <p:attrNameLst>
                                          <p:attrName>style.visibility</p:attrName>
                                        </p:attrNameLst>
                                      </p:cBhvr>
                                      <p:to>
                                        <p:strVal val="visible"/>
                                      </p:to>
                                    </p:set>
                                    <p:animEffect transition="in" filter="wipe(up)">
                                      <p:cBhvr>
                                        <p:cTn id="81" dur="500"/>
                                        <p:tgtEl>
                                          <p:spTgt spid="2908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ntr" presetSubtype="2"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0" fill="hold"/>
                                        <p:tgtEl>
                                          <p:spTgt spid="8"/>
                                        </p:tgtEl>
                                        <p:attrNameLst>
                                          <p:attrName>ppt_x</p:attrName>
                                        </p:attrNameLst>
                                      </p:cBhvr>
                                      <p:tavLst>
                                        <p:tav tm="0">
                                          <p:val>
                                            <p:strVal val="1+#ppt_w/2"/>
                                          </p:val>
                                        </p:tav>
                                        <p:tav tm="100000">
                                          <p:val>
                                            <p:strVal val="#ppt_x"/>
                                          </p:val>
                                        </p:tav>
                                      </p:tavLst>
                                    </p:anim>
                                    <p:anim calcmode="lin" valueType="num">
                                      <p:cBhvr additive="base">
                                        <p:cTn id="87" dur="5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560" y="260648"/>
            <a:ext cx="3581400"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grpSp>
        <p:nvGrpSpPr>
          <p:cNvPr id="2" name="Group 36"/>
          <p:cNvGrpSpPr>
            <a:grpSpLocks/>
          </p:cNvGrpSpPr>
          <p:nvPr/>
        </p:nvGrpSpPr>
        <p:grpSpPr bwMode="auto">
          <a:xfrm>
            <a:off x="611560" y="1772816"/>
            <a:ext cx="7772400" cy="1728788"/>
            <a:chOff x="535" y="1104"/>
            <a:chExt cx="4896" cy="1089"/>
          </a:xfrm>
        </p:grpSpPr>
        <p:sp>
          <p:nvSpPr>
            <p:cNvPr id="29711"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a:solidFill>
                    <a:srgbClr val="003399"/>
                  </a:solidFill>
                  <a:ea typeface="楷体_GB2312" pitchFamily="49" charset="-122"/>
                </a:rPr>
                <a:t>         </a:t>
              </a:r>
              <a:r>
                <a:rPr lang="zh-CN" altLang="en-US" sz="2700">
                  <a:solidFill>
                    <a:srgbClr val="003399"/>
                  </a:solidFill>
                  <a:ea typeface="幼圆" pitchFamily="49" charset="-122"/>
                </a:rPr>
                <a:t>对于具有</a:t>
              </a:r>
              <a:r>
                <a:rPr lang="en-US" altLang="zh-CN" sz="2700">
                  <a:solidFill>
                    <a:srgbClr val="003399"/>
                  </a:solidFill>
                  <a:ea typeface="幼圆" pitchFamily="49" charset="-122"/>
                </a:rPr>
                <a:t>n</a:t>
              </a:r>
              <a:r>
                <a:rPr lang="zh-CN" altLang="en-US" sz="2700">
                  <a:solidFill>
                    <a:srgbClr val="003399"/>
                  </a:solidFill>
                  <a:ea typeface="幼圆" pitchFamily="49" charset="-122"/>
                </a:rPr>
                <a:t>个记录的排序连续顺序文件，若</a:t>
              </a:r>
            </a:p>
            <a:p>
              <a:pPr>
                <a:lnSpc>
                  <a:spcPct val="95000"/>
                </a:lnSpc>
                <a:spcAft>
                  <a:spcPct val="20000"/>
                </a:spcAft>
              </a:pPr>
              <a:r>
                <a:rPr lang="zh-CN" altLang="en-US" sz="2700">
                  <a:solidFill>
                    <a:srgbClr val="003399"/>
                  </a:solidFill>
                  <a:ea typeface="幼圆" pitchFamily="49" charset="-122"/>
                </a:rPr>
                <a:t>查找概率相等，则有</a:t>
              </a:r>
            </a:p>
            <a:p>
              <a:pPr>
                <a:lnSpc>
                  <a:spcPct val="95000"/>
                </a:lnSpc>
                <a:spcBef>
                  <a:spcPct val="35000"/>
                </a:spcBef>
                <a:spcAft>
                  <a:spcPct val="40000"/>
                </a:spcAft>
              </a:pPr>
              <a:r>
                <a:rPr lang="zh-CN" altLang="en-US" b="0">
                  <a:solidFill>
                    <a:srgbClr val="003399"/>
                  </a:solidFill>
                </a:rPr>
                <a:t>             </a:t>
              </a:r>
              <a:r>
                <a:rPr lang="en-US" altLang="zh-CN">
                  <a:solidFill>
                    <a:srgbClr val="003399"/>
                  </a:solidFill>
                </a:rPr>
                <a:t>ASL=</a:t>
              </a:r>
              <a:r>
                <a:rPr lang="en-US" altLang="zh-CN" sz="2800">
                  <a:solidFill>
                    <a:srgbClr val="003399"/>
                  </a:solidFill>
                  <a:sym typeface="Symbol" pitchFamily="18" charset="2"/>
                </a:rPr>
                <a:t> </a:t>
              </a:r>
              <a:r>
                <a:rPr lang="en-US" altLang="zh-CN" sz="2600">
                  <a:solidFill>
                    <a:srgbClr val="003399"/>
                  </a:solidFill>
                  <a:sym typeface="Symbol" pitchFamily="18" charset="2"/>
                </a:rPr>
                <a:t>p</a:t>
              </a:r>
              <a:r>
                <a:rPr lang="en-US" altLang="zh-CN" sz="2600" baseline="-25000">
                  <a:solidFill>
                    <a:srgbClr val="003399"/>
                  </a:solidFill>
                  <a:sym typeface="Symbol" pitchFamily="18" charset="2"/>
                </a:rPr>
                <a:t>i</a:t>
              </a:r>
              <a:r>
                <a:rPr lang="en-US" altLang="zh-CN" sz="2600">
                  <a:solidFill>
                    <a:srgbClr val="003399"/>
                  </a:solidFill>
                  <a:sym typeface="Symbol" pitchFamily="18" charset="2"/>
                </a:rPr>
                <a:t>c</a:t>
              </a:r>
              <a:r>
                <a:rPr lang="en-US" altLang="zh-CN" sz="2600" baseline="-25000">
                  <a:solidFill>
                    <a:srgbClr val="003399"/>
                  </a:solidFill>
                  <a:sym typeface="Symbol" pitchFamily="18" charset="2"/>
                </a:rPr>
                <a:t>i </a:t>
              </a:r>
              <a:r>
                <a:rPr lang="en-US" altLang="zh-CN" b="0">
                  <a:solidFill>
                    <a:srgbClr val="003399"/>
                  </a:solidFill>
                  <a:sym typeface="Symbol" pitchFamily="18" charset="2"/>
                </a:rPr>
                <a:t>=     </a:t>
              </a:r>
              <a:r>
                <a:rPr lang="en-US" altLang="zh-CN" sz="2800">
                  <a:solidFill>
                    <a:srgbClr val="003399"/>
                  </a:solidFill>
                  <a:sym typeface="Symbol" pitchFamily="18" charset="2"/>
                </a:rPr>
                <a:t> </a:t>
              </a:r>
              <a:r>
                <a:rPr lang="en-US" altLang="zh-CN" sz="2600">
                  <a:solidFill>
                    <a:srgbClr val="003399"/>
                  </a:solidFill>
                  <a:sym typeface="Symbol" pitchFamily="18" charset="2"/>
                </a:rPr>
                <a:t>j</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2</a:t>
              </a:r>
              <a:r>
                <a:rPr lang="en-US" altLang="zh-CN" sz="2600" baseline="42000">
                  <a:solidFill>
                    <a:srgbClr val="003399"/>
                  </a:solidFill>
                  <a:sym typeface="Symbol" pitchFamily="18" charset="2"/>
                </a:rPr>
                <a:t>j</a:t>
              </a:r>
              <a:r>
                <a:rPr lang="en-US" altLang="zh-CN" sz="2600" baseline="42000">
                  <a:solidFill>
                    <a:srgbClr val="003399"/>
                  </a:solidFill>
                  <a:cs typeface="Times New Roman" pitchFamily="18" charset="0"/>
                  <a:sym typeface="Symbol" pitchFamily="18" charset="2"/>
                </a:rPr>
                <a:t>–</a:t>
              </a:r>
              <a:r>
                <a:rPr lang="en-US" altLang="zh-CN" sz="2600" baseline="42000">
                  <a:solidFill>
                    <a:srgbClr val="003399"/>
                  </a:solidFill>
                  <a:sym typeface="Symbol" pitchFamily="18" charset="2"/>
                </a:rPr>
                <a:t>1 </a:t>
              </a:r>
              <a:r>
                <a:rPr lang="en-US" altLang="zh-CN" sz="2600">
                  <a:solidFill>
                    <a:srgbClr val="003399"/>
                  </a:solidFill>
                  <a:sym typeface="Symbol" pitchFamily="18" charset="2"/>
                </a:rPr>
                <a:t>=        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sp>
          <p:nvSpPr>
            <p:cNvPr id="29712" name="Text Box 6"/>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a:lnSpc>
                  <a:spcPct val="80000"/>
                </a:lnSpc>
              </a:pPr>
              <a:r>
                <a:rPr lang="en-US" altLang="zh-CN" b="0" dirty="0">
                  <a:solidFill>
                    <a:srgbClr val="003399"/>
                  </a:solidFill>
                </a:rPr>
                <a:t> </a:t>
              </a:r>
              <a:r>
                <a:rPr lang="en-US" altLang="zh-CN" sz="2200" dirty="0">
                  <a:solidFill>
                    <a:srgbClr val="003399"/>
                  </a:solidFill>
                </a:rPr>
                <a:t>1                        n+1</a:t>
              </a:r>
            </a:p>
            <a:p>
              <a:pPr>
                <a:lnSpc>
                  <a:spcPct val="80000"/>
                </a:lnSpc>
              </a:pPr>
              <a:r>
                <a:rPr lang="en-US" altLang="zh-CN" sz="2200" dirty="0">
                  <a:solidFill>
                    <a:srgbClr val="003399"/>
                  </a:solidFill>
                </a:rPr>
                <a:t> n                          </a:t>
              </a:r>
              <a:r>
                <a:rPr lang="en-US" altLang="zh-CN" sz="2200" dirty="0" err="1">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1805" y="1875"/>
              <a:ext cx="192"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2848" y="1920"/>
              <a:ext cx="27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715" name="Text Box 9"/>
            <p:cNvSpPr txBox="1">
              <a:spLocks noChangeArrowheads="1"/>
            </p:cNvSpPr>
            <p:nvPr/>
          </p:nvSpPr>
          <p:spPr bwMode="auto">
            <a:xfrm>
              <a:off x="1247" y="1616"/>
              <a:ext cx="309" cy="577"/>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n</a:t>
              </a:r>
            </a:p>
            <a:p>
              <a:endParaRPr lang="en-US" altLang="zh-CN" sz="1800" dirty="0">
                <a:solidFill>
                  <a:srgbClr val="003399"/>
                </a:solidFill>
              </a:endParaRPr>
            </a:p>
            <a:p>
              <a:r>
                <a:rPr lang="en-US" altLang="zh-CN" sz="1800" dirty="0" err="1">
                  <a:solidFill>
                    <a:srgbClr val="003399"/>
                  </a:solidFill>
                </a:rPr>
                <a:t>i</a:t>
              </a:r>
              <a:r>
                <a:rPr lang="en-US" altLang="zh-CN" sz="1800" dirty="0">
                  <a:solidFill>
                    <a:srgbClr val="003399"/>
                  </a:solidFill>
                </a:rPr>
                <a:t>=1</a:t>
              </a:r>
            </a:p>
          </p:txBody>
        </p:sp>
        <p:sp>
          <p:nvSpPr>
            <p:cNvPr id="29716" name="Text Box 10"/>
            <p:cNvSpPr txBox="1">
              <a:spLocks noChangeArrowheads="1"/>
            </p:cNvSpPr>
            <p:nvPr/>
          </p:nvSpPr>
          <p:spPr bwMode="auto">
            <a:xfrm>
              <a:off x="1973" y="1616"/>
              <a:ext cx="354" cy="577"/>
            </a:xfrm>
            <a:prstGeom prst="rect">
              <a:avLst/>
            </a:prstGeom>
            <a:noFill/>
            <a:ln w="12700" cap="sq">
              <a:noFill/>
              <a:miter lim="800000"/>
              <a:headEnd type="none" w="sm" len="sm"/>
              <a:tailEnd type="none" w="sm" len="sm"/>
            </a:ln>
          </p:spPr>
          <p:txBody>
            <a:bodyPr wrap="none">
              <a:spAutoFit/>
            </a:bodyPr>
            <a:lstStyle/>
            <a:p>
              <a:r>
                <a:rPr lang="en-US" altLang="zh-CN" sz="1800">
                  <a:solidFill>
                    <a:srgbClr val="003399"/>
                  </a:solidFill>
                </a:rPr>
                <a:t>  h</a:t>
              </a:r>
            </a:p>
            <a:p>
              <a:endParaRPr lang="en-US" altLang="zh-CN" sz="1800">
                <a:solidFill>
                  <a:srgbClr val="003399"/>
                </a:solidFill>
              </a:endParaRPr>
            </a:p>
            <a:p>
              <a:r>
                <a:rPr lang="en-US" altLang="zh-CN" sz="1800">
                  <a:solidFill>
                    <a:srgbClr val="003399"/>
                  </a:solidFill>
                </a:rPr>
                <a:t> j=1</a:t>
              </a:r>
            </a:p>
          </p:txBody>
        </p:sp>
      </p:grpSp>
      <p:grpSp>
        <p:nvGrpSpPr>
          <p:cNvPr id="3" name="Group 20"/>
          <p:cNvGrpSpPr>
            <a:grpSpLocks/>
          </p:cNvGrpSpPr>
          <p:nvPr/>
        </p:nvGrpSpPr>
        <p:grpSpPr bwMode="auto">
          <a:xfrm>
            <a:off x="4670425" y="3694113"/>
            <a:ext cx="3070225" cy="814387"/>
            <a:chOff x="2906" y="2522"/>
            <a:chExt cx="1934" cy="513"/>
          </a:xfrm>
        </p:grpSpPr>
        <p:sp>
          <p:nvSpPr>
            <p:cNvPr id="29709" name="AutoShape 18"/>
            <p:cNvSpPr>
              <a:spLocks noChangeArrowheads="1"/>
            </p:cNvSpPr>
            <p:nvPr/>
          </p:nvSpPr>
          <p:spPr bwMode="auto">
            <a:xfrm>
              <a:off x="2906" y="2522"/>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b="0"/>
            </a:p>
          </p:txBody>
        </p:sp>
        <p:sp>
          <p:nvSpPr>
            <p:cNvPr id="29710"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a:solidFill>
                    <a:srgbClr val="FF3300"/>
                  </a:solidFill>
                  <a:latin typeface="幼圆" pitchFamily="49" charset="-122"/>
                  <a:ea typeface="幼圆" pitchFamily="49" charset="-122"/>
                </a:rPr>
                <a:t>  </a:t>
              </a:r>
              <a:r>
                <a:rPr lang="zh-CN" altLang="en-US" sz="2300">
                  <a:solidFill>
                    <a:srgbClr val="FF3300"/>
                  </a:solidFill>
                  <a:latin typeface="幼圆" pitchFamily="49" charset="-122"/>
                  <a:ea typeface="幼圆" pitchFamily="49" charset="-122"/>
                </a:rPr>
                <a:t>第</a:t>
              </a:r>
              <a:r>
                <a:rPr lang="en-US" altLang="zh-CN" sz="2300">
                  <a:solidFill>
                    <a:srgbClr val="FF3300"/>
                  </a:solidFill>
                  <a:ea typeface="幼圆" pitchFamily="49" charset="-122"/>
                </a:rPr>
                <a:t>j</a:t>
              </a:r>
              <a:r>
                <a:rPr lang="zh-CN" altLang="en-US" sz="2300">
                  <a:solidFill>
                    <a:srgbClr val="FF3300"/>
                  </a:solidFill>
                  <a:latin typeface="幼圆" pitchFamily="49" charset="-122"/>
                  <a:ea typeface="幼圆" pitchFamily="49" charset="-122"/>
                </a:rPr>
                <a:t>层每个结</a:t>
              </a:r>
            </a:p>
            <a:p>
              <a:pPr>
                <a:lnSpc>
                  <a:spcPct val="75000"/>
                </a:lnSpc>
              </a:pPr>
              <a:r>
                <a:rPr lang="zh-CN" altLang="en-US" sz="2300">
                  <a:solidFill>
                    <a:srgbClr val="FF3300"/>
                  </a:solidFill>
                  <a:latin typeface="幼圆" pitchFamily="49" charset="-122"/>
                  <a:ea typeface="幼圆" pitchFamily="49" charset="-122"/>
                </a:rPr>
                <a:t>点的比较次数</a:t>
              </a:r>
            </a:p>
          </p:txBody>
        </p:sp>
      </p:grpSp>
      <p:sp>
        <p:nvSpPr>
          <p:cNvPr id="278549" name="Rectangle 21"/>
          <p:cNvSpPr>
            <a:spLocks noChangeArrowheads="1"/>
          </p:cNvSpPr>
          <p:nvPr/>
        </p:nvSpPr>
        <p:spPr bwMode="auto">
          <a:xfrm>
            <a:off x="914400" y="4025900"/>
            <a:ext cx="4724400" cy="1003300"/>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a:solidFill>
                  <a:srgbClr val="003399"/>
                </a:solidFill>
                <a:latin typeface="幼圆" pitchFamily="49" charset="-122"/>
                <a:ea typeface="幼圆" pitchFamily="49" charset="-122"/>
              </a:rPr>
              <a:t>当</a:t>
            </a:r>
            <a:r>
              <a:rPr lang="en-US" altLang="zh-CN" sz="2700">
                <a:solidFill>
                  <a:srgbClr val="003399"/>
                </a:solidFill>
                <a:ea typeface="幼圆" pitchFamily="49" charset="-122"/>
              </a:rPr>
              <a:t>n</a:t>
            </a:r>
            <a:r>
              <a:rPr lang="zh-CN" altLang="en-US" sz="2700">
                <a:solidFill>
                  <a:srgbClr val="003399"/>
                </a:solidFill>
                <a:latin typeface="幼圆" pitchFamily="49" charset="-122"/>
                <a:ea typeface="幼圆" pitchFamily="49" charset="-122"/>
              </a:rPr>
              <a:t>足够大时，有</a:t>
            </a:r>
          </a:p>
          <a:p>
            <a:r>
              <a:rPr lang="zh-CN" altLang="en-US" sz="2500">
                <a:solidFill>
                  <a:srgbClr val="003399"/>
                </a:solidFill>
                <a:ea typeface="楷体_GB2312" pitchFamily="49" charset="-122"/>
              </a:rPr>
              <a:t>                 </a:t>
            </a:r>
            <a:r>
              <a:rPr lang="en-US" altLang="zh-CN" sz="2500">
                <a:solidFill>
                  <a:srgbClr val="003399"/>
                </a:solidFill>
                <a:ea typeface="楷体_GB2312" pitchFamily="49" charset="-122"/>
              </a:rPr>
              <a:t>ASL</a:t>
            </a:r>
            <a:r>
              <a:rPr lang="en-US" altLang="zh-CN" sz="2500">
                <a:solidFill>
                  <a:srgbClr val="003399"/>
                </a:solidFill>
                <a:ea typeface="楷体_GB2312" pitchFamily="49" charset="-122"/>
                <a:sym typeface="Symbol" pitchFamily="18" charset="2"/>
              </a:rPr>
              <a:t></a:t>
            </a:r>
            <a:r>
              <a:rPr lang="en-US" altLang="zh-CN" sz="2500">
                <a:solidFill>
                  <a:srgbClr val="003399"/>
                </a:solidFill>
                <a:ea typeface="楷体_GB2312" pitchFamily="49" charset="-122"/>
              </a:rPr>
              <a:t> </a:t>
            </a:r>
            <a:r>
              <a:rPr lang="en-US" altLang="zh-CN" sz="2600">
                <a:solidFill>
                  <a:srgbClr val="003399"/>
                </a:solidFill>
                <a:sym typeface="Symbol" pitchFamily="18" charset="2"/>
              </a:rPr>
              <a:t>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grpSp>
        <p:nvGrpSpPr>
          <p:cNvPr id="4" name="Group 35"/>
          <p:cNvGrpSpPr>
            <a:grpSpLocks/>
          </p:cNvGrpSpPr>
          <p:nvPr/>
        </p:nvGrpSpPr>
        <p:grpSpPr bwMode="auto">
          <a:xfrm>
            <a:off x="1030288" y="5330825"/>
            <a:ext cx="6203950" cy="762000"/>
            <a:chOff x="649" y="3358"/>
            <a:chExt cx="3908" cy="480"/>
          </a:xfrm>
        </p:grpSpPr>
        <p:sp>
          <p:nvSpPr>
            <p:cNvPr id="2970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i="1">
                  <a:solidFill>
                    <a:srgbClr val="00007A"/>
                  </a:solidFill>
                  <a:ea typeface="黑体" pitchFamily="49" charset="-122"/>
                </a:rPr>
                <a:t>算法的时间复杂度</a:t>
              </a:r>
              <a:r>
                <a:rPr lang="zh-CN" altLang="en-US" sz="3200">
                  <a:solidFill>
                    <a:srgbClr val="00007A"/>
                  </a:solidFill>
                  <a:ea typeface="黑体" pitchFamily="49" charset="-122"/>
                </a:rPr>
                <a:t>：</a:t>
              </a:r>
            </a:p>
          </p:txBody>
        </p:sp>
      </p:grpSp>
      <p:grpSp>
        <p:nvGrpSpPr>
          <p:cNvPr id="5" name="Group 37"/>
          <p:cNvGrpSpPr>
            <a:grpSpLocks/>
          </p:cNvGrpSpPr>
          <p:nvPr/>
        </p:nvGrpSpPr>
        <p:grpSpPr bwMode="auto">
          <a:xfrm>
            <a:off x="4643438" y="1052513"/>
            <a:ext cx="3889376" cy="2279650"/>
            <a:chOff x="2925" y="663"/>
            <a:chExt cx="2450" cy="1436"/>
          </a:xfrm>
        </p:grpSpPr>
        <p:sp>
          <p:nvSpPr>
            <p:cNvPr id="29704" name="AutoShape 38"/>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rgbClr val="29A6A3"/>
              </a:solidFill>
              <a:miter lim="800000"/>
              <a:headEnd type="none" w="sm" len="sm"/>
              <a:tailEnd type="none" w="sm" len="sm"/>
            </a:ln>
          </p:spPr>
          <p:txBody>
            <a:bodyPr/>
            <a:lstStyle/>
            <a:p>
              <a:pPr algn="ctr"/>
              <a:endParaRPr lang="en-US" altLang="zh-CN" b="0"/>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925" y="1752"/>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8549"/>
                                        </p:tgtEl>
                                        <p:attrNameLst>
                                          <p:attrName>style.visibility</p:attrName>
                                        </p:attrNameLst>
                                      </p:cBhvr>
                                      <p:to>
                                        <p:strVal val="visible"/>
                                      </p:to>
                                    </p:set>
                                    <p:animEffect transition="in" filter="dissolve">
                                      <p:cBhvr>
                                        <p:cTn id="22" dur="500"/>
                                        <p:tgtEl>
                                          <p:spTgt spid="27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01298" y="336900"/>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685800" y="2779713"/>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1533525" y="1316038"/>
            <a:ext cx="5688013" cy="1033462"/>
            <a:chOff x="1533525" y="1316038"/>
            <a:chExt cx="5688013" cy="1033462"/>
          </a:xfrm>
        </p:grpSpPr>
        <p:grpSp>
          <p:nvGrpSpPr>
            <p:cNvPr id="2" name="Group 29"/>
            <p:cNvGrpSpPr>
              <a:grpSpLocks/>
            </p:cNvGrpSpPr>
            <p:nvPr/>
          </p:nvGrpSpPr>
          <p:grpSpPr bwMode="auto">
            <a:xfrm>
              <a:off x="1533525" y="1316038"/>
              <a:ext cx="5688013" cy="503237"/>
              <a:chOff x="827" y="760"/>
              <a:chExt cx="3583" cy="317"/>
            </a:xfrm>
          </p:grpSpPr>
          <p:sp>
            <p:nvSpPr>
              <p:cNvPr id="30741" name="Text Box 5"/>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1541463" y="3502025"/>
            <a:ext cx="7069137"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smtClean="0">
                  <a:solidFill>
                    <a:srgbClr val="003399"/>
                  </a:solidFill>
                  <a:ea typeface="幼圆" pitchFamily="49" charset="-122"/>
                </a:rPr>
                <a:t>要求查找表中的</a:t>
              </a:r>
              <a:r>
                <a:rPr lang="zh-CN" altLang="en-US" sz="2700" dirty="0">
                  <a:solidFill>
                    <a:srgbClr val="003399"/>
                  </a:solidFill>
                  <a:ea typeface="幼圆" pitchFamily="49" charset="-122"/>
                </a:rPr>
                <a:t>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2017713" y="4913313"/>
            <a:ext cx="4654550"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21" y="3204"/>
              <a:ext cx="2500" cy="6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5000"/>
                </a:lnSpc>
              </a:pPr>
              <a:r>
                <a:rPr lang="zh-CN" altLang="en-US" sz="2500" dirty="0">
                  <a:solidFill>
                    <a:srgbClr val="FF3300"/>
                  </a:solidFill>
                  <a:ea typeface="黑体" pitchFamily="49" charset="-122"/>
                </a:rPr>
                <a:t>折半查找方法适用于一</a:t>
              </a:r>
            </a:p>
            <a:p>
              <a:pPr>
                <a:lnSpc>
                  <a:spcPct val="85000"/>
                </a:lnSpc>
              </a:pPr>
              <a:r>
                <a:rPr lang="zh-CN" altLang="en-US" sz="2500" dirty="0">
                  <a:solidFill>
                    <a:srgbClr val="FF3300"/>
                  </a:solidFill>
                  <a:ea typeface="黑体" pitchFamily="49" charset="-122"/>
                </a:rPr>
                <a:t>经建立就很少改动、而</a:t>
              </a:r>
            </a:p>
            <a:p>
              <a:pPr>
                <a:lnSpc>
                  <a:spcPct val="85000"/>
                </a:lnSpc>
              </a:pPr>
              <a:r>
                <a:rPr lang="zh-CN" altLang="en-US" sz="2500" dirty="0">
                  <a:solidFill>
                    <a:srgbClr val="FF3300"/>
                  </a:solidFill>
                  <a:ea typeface="黑体" pitchFamily="49" charset="-122"/>
                </a:rPr>
                <a:t>又经常需要查找</a:t>
              </a:r>
              <a:r>
                <a:rPr lang="zh-CN" altLang="en-US" sz="2500" dirty="0" smtClean="0">
                  <a:solidFill>
                    <a:srgbClr val="FF3300"/>
                  </a:solidFill>
                  <a:ea typeface="黑体" pitchFamily="49" charset="-122"/>
                </a:rPr>
                <a:t>的查找表</a:t>
              </a:r>
              <a:endParaRPr lang="zh-CN" altLang="en-US" sz="2500" dirty="0">
                <a:solidFill>
                  <a:srgbClr val="FF3300"/>
                </a:solidFill>
                <a:ea typeface="黑体" pitchFamily="49" charset="-122"/>
              </a:endParaRPr>
            </a:p>
          </p:txBody>
        </p:sp>
      </p:grpSp>
      <p:grpSp>
        <p:nvGrpSpPr>
          <p:cNvPr id="6" name="Group 37"/>
          <p:cNvGrpSpPr>
            <a:grpSpLocks/>
          </p:cNvGrpSpPr>
          <p:nvPr/>
        </p:nvGrpSpPr>
        <p:grpSpPr bwMode="auto">
          <a:xfrm>
            <a:off x="1543050" y="4056063"/>
            <a:ext cx="7069138"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smtClean="0">
                  <a:solidFill>
                    <a:srgbClr val="003399"/>
                  </a:solidFill>
                  <a:ea typeface="幼圆" pitchFamily="49" charset="-122"/>
                </a:rPr>
                <a:t>对于查找表，</a:t>
              </a:r>
              <a:r>
                <a:rPr lang="zh-CN" altLang="en-US" sz="2700" dirty="0">
                  <a:solidFill>
                    <a:srgbClr val="003399"/>
                  </a:solidFill>
                  <a:ea typeface="幼圆" pitchFamily="49" charset="-122"/>
                </a:rPr>
                <a:t>只</a:t>
              </a:r>
              <a:r>
                <a:rPr lang="zh-CN" altLang="en-US" sz="2700" dirty="0" smtClean="0">
                  <a:solidFill>
                    <a:srgbClr val="003399"/>
                  </a:solidFill>
                  <a:ea typeface="幼圆" pitchFamily="49" charset="-122"/>
                </a:rPr>
                <a:t>适用于有序</a:t>
              </a:r>
              <a:r>
                <a:rPr lang="zh-CN" altLang="en-US" sz="2700" dirty="0">
                  <a:solidFill>
                    <a:srgbClr val="003399"/>
                  </a:solidFill>
                  <a:ea typeface="幼圆" pitchFamily="49" charset="-122"/>
                </a:rPr>
                <a:t>连续</a:t>
              </a:r>
              <a:r>
                <a:rPr lang="zh-CN" altLang="en-US" sz="2700" dirty="0" smtClean="0">
                  <a:solidFill>
                    <a:srgbClr val="003399"/>
                  </a:solidFill>
                  <a:ea typeface="幼圆" pitchFamily="49" charset="-122"/>
                </a:rPr>
                <a:t>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2051050" y="2276475"/>
            <a:ext cx="6961188" cy="1731963"/>
            <a:chOff x="1292" y="1525"/>
            <a:chExt cx="4385" cy="1091"/>
          </a:xfrm>
        </p:grpSpPr>
        <p:sp>
          <p:nvSpPr>
            <p:cNvPr id="30730" name="Rectangle 14"/>
            <p:cNvSpPr>
              <a:spLocks noChangeArrowheads="1"/>
            </p:cNvSpPr>
            <p:nvPr/>
          </p:nvSpPr>
          <p:spPr bwMode="auto">
            <a:xfrm>
              <a:off x="2934" y="1616"/>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a:solidFill>
                    <a:srgbClr val="CC0000"/>
                  </a:solidFill>
                  <a:ea typeface="幼圆" pitchFamily="49" charset="-122"/>
                </a:rPr>
                <a:t>      </a:t>
              </a:r>
              <a:r>
                <a:rPr lang="zh-CN" altLang="en-US" sz="2000" dirty="0">
                  <a:solidFill>
                    <a:srgbClr val="CC0000"/>
                  </a:solidFill>
                  <a:ea typeface="幼圆" pitchFamily="49" charset="-122"/>
                </a:rPr>
                <a:t>为了</a:t>
              </a:r>
              <a:r>
                <a:rPr lang="zh-CN" altLang="en-US" sz="2000" dirty="0" smtClean="0">
                  <a:solidFill>
                    <a:srgbClr val="CC0000"/>
                  </a:solidFill>
                  <a:ea typeface="幼圆" pitchFamily="49" charset="-122"/>
                </a:rPr>
                <a:t>保持数据集为</a:t>
              </a:r>
              <a:r>
                <a:rPr lang="zh-CN" altLang="en-US" sz="2000" dirty="0">
                  <a:solidFill>
                    <a:srgbClr val="CC0000"/>
                  </a:solidFill>
                  <a:ea typeface="幼圆" pitchFamily="49" charset="-122"/>
                </a:rPr>
                <a:t>排序顺序</a:t>
              </a:r>
            </a:p>
            <a:p>
              <a:pPr>
                <a:lnSpc>
                  <a:spcPct val="80000"/>
                </a:lnSpc>
              </a:pPr>
              <a:r>
                <a:rPr lang="zh-CN" altLang="en-US" sz="2000" dirty="0" smtClean="0">
                  <a:solidFill>
                    <a:srgbClr val="CC0000"/>
                  </a:solidFill>
                  <a:ea typeface="幼圆" pitchFamily="49" charset="-122"/>
                </a:rPr>
                <a:t>数据集，在数据集中</a:t>
              </a:r>
              <a:r>
                <a:rPr lang="zh-CN" altLang="en-US" sz="2000" dirty="0">
                  <a:solidFill>
                    <a:srgbClr val="CC0000"/>
                  </a:solidFill>
                  <a:ea typeface="幼圆" pitchFamily="49" charset="-122"/>
                </a:rPr>
                <a:t>插入和删除记录</a:t>
              </a:r>
            </a:p>
            <a:p>
              <a:pPr>
                <a:lnSpc>
                  <a:spcPct val="80000"/>
                </a:lnSpc>
              </a:pPr>
              <a:r>
                <a:rPr lang="zh-CN" altLang="en-US" sz="2000" dirty="0">
                  <a:solidFill>
                    <a:srgbClr val="CC0000"/>
                  </a:solidFill>
                  <a:ea typeface="幼圆" pitchFamily="49" charset="-122"/>
                </a:rPr>
                <a:t>   时需要移动大量的其它记录</a:t>
              </a:r>
              <a:endParaRPr lang="en-US" altLang="zh-CN" sz="2000" dirty="0">
                <a:solidFill>
                  <a:srgbClr val="CC0000"/>
                </a:solidFill>
                <a:ea typeface="幼圆" pitchFamily="49" charset="-122"/>
              </a:endParaRPr>
            </a:p>
          </p:txBody>
        </p:sp>
        <p:sp>
          <p:nvSpPr>
            <p:cNvPr id="30731" name="AutoShape 38"/>
            <p:cNvSpPr>
              <a:spLocks noChangeArrowheads="1"/>
            </p:cNvSpPr>
            <p:nvPr/>
          </p:nvSpPr>
          <p:spPr bwMode="auto">
            <a:xfrm>
              <a:off x="2835" y="1525"/>
              <a:ext cx="2540"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1292"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0" fill="hold"/>
                                        <p:tgtEl>
                                          <p:spTgt spid="5"/>
                                        </p:tgtEl>
                                        <p:attrNameLst>
                                          <p:attrName>ppt_x</p:attrName>
                                        </p:attrNameLst>
                                      </p:cBhvr>
                                      <p:tavLst>
                                        <p:tav tm="0">
                                          <p:val>
                                            <p:strVal val="#ppt_x"/>
                                          </p:val>
                                        </p:tav>
                                        <p:tav tm="100000">
                                          <p:val>
                                            <p:strVal val="#ppt_x"/>
                                          </p:val>
                                        </p:tav>
                                      </p:tavLst>
                                    </p:anim>
                                    <p:anim calcmode="lin" valueType="num">
                                      <p:cBhvr additive="base">
                                        <p:cTn id="2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7600" y="1438275"/>
            <a:ext cx="7494588" cy="2592388"/>
            <a:chOff x="704" y="906"/>
            <a:chExt cx="4721"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a:solidFill>
                    <a:srgbClr val="FF3300"/>
                  </a:solidFill>
                  <a:ea typeface="黑体" pitchFamily="49" charset="-122"/>
                </a:rPr>
                <a:t>        </a:t>
              </a:r>
              <a:r>
                <a:rPr lang="zh-CN" altLang="en-US" sz="3600">
                  <a:solidFill>
                    <a:srgbClr val="FF3300"/>
                  </a:solidFill>
                  <a:latin typeface="黑体" pitchFamily="49" charset="-122"/>
                  <a:ea typeface="黑体" pitchFamily="49" charset="-122"/>
                </a:rPr>
                <a:t>在线性表中采用折半查找</a:t>
              </a:r>
            </a:p>
            <a:p>
              <a:r>
                <a:rPr lang="zh-CN" altLang="en-US" sz="3600">
                  <a:solidFill>
                    <a:srgbClr val="FF3300"/>
                  </a:solidFill>
                  <a:latin typeface="黑体" pitchFamily="49" charset="-122"/>
                  <a:ea typeface="黑体" pitchFamily="49" charset="-122"/>
                </a:rPr>
                <a:t>方法查找数据元素，该线性表</a:t>
              </a:r>
            </a:p>
            <a:p>
              <a:r>
                <a:rPr lang="zh-CN" altLang="en-US" sz="3600">
                  <a:solidFill>
                    <a:srgbClr val="FF3300"/>
                  </a:solidFill>
                  <a:latin typeface="黑体" pitchFamily="49" charset="-122"/>
                  <a:ea typeface="黑体" pitchFamily="49" charset="-122"/>
                </a:rPr>
                <a:t>应该满足什么条件？</a:t>
              </a:r>
            </a:p>
          </p:txBody>
        </p:sp>
      </p:grpSp>
      <p:grpSp>
        <p:nvGrpSpPr>
          <p:cNvPr id="3" name="Group 5"/>
          <p:cNvGrpSpPr>
            <a:grpSpLocks/>
          </p:cNvGrpSpPr>
          <p:nvPr/>
        </p:nvGrpSpPr>
        <p:grpSpPr bwMode="auto">
          <a:xfrm>
            <a:off x="1547813" y="4581525"/>
            <a:ext cx="3048000"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4" name="Group 8"/>
          <p:cNvGrpSpPr>
            <a:grpSpLocks/>
          </p:cNvGrpSpPr>
          <p:nvPr/>
        </p:nvGrpSpPr>
        <p:grpSpPr bwMode="auto">
          <a:xfrm>
            <a:off x="4787900" y="4652963"/>
            <a:ext cx="3048000"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a:solidFill>
                    <a:srgbClr val="003399"/>
                  </a:solidFill>
                  <a:latin typeface="幼圆" pitchFamily="49" charset="-122"/>
                  <a:ea typeface="幼圆" pitchFamily="49" charset="-122"/>
                </a:rPr>
                <a:t>必须采用顺</a:t>
              </a:r>
            </a:p>
            <a:p>
              <a:pPr>
                <a:lnSpc>
                  <a:spcPct val="80000"/>
                </a:lnSpc>
              </a:pPr>
              <a:r>
                <a:rPr lang="zh-CN" altLang="en-US" sz="2500" i="1">
                  <a:solidFill>
                    <a:srgbClr val="003399"/>
                  </a:solidFill>
                  <a:latin typeface="幼圆" pitchFamily="49" charset="-122"/>
                  <a:ea typeface="幼圆" pitchFamily="49" charset="-122"/>
                </a:rPr>
                <a:t>序存储结构</a:t>
              </a:r>
            </a:p>
          </p:txBody>
        </p:sp>
      </p:grpSp>
      <p:grpSp>
        <p:nvGrpSpPr>
          <p:cNvPr id="5" name="Group 11"/>
          <p:cNvGrpSpPr>
            <a:grpSpLocks/>
          </p:cNvGrpSpPr>
          <p:nvPr/>
        </p:nvGrpSpPr>
        <p:grpSpPr bwMode="auto">
          <a:xfrm>
            <a:off x="1820863" y="692150"/>
            <a:ext cx="2174875"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grpSp>
        <p:nvGrpSpPr>
          <p:cNvPr id="14" name="Group 348"/>
          <p:cNvGrpSpPr>
            <a:grpSpLocks/>
          </p:cNvGrpSpPr>
          <p:nvPr/>
        </p:nvGrpSpPr>
        <p:grpSpPr bwMode="auto">
          <a:xfrm>
            <a:off x="5004048" y="0"/>
            <a:ext cx="4463799" cy="1929083"/>
            <a:chOff x="2205" y="2744"/>
            <a:chExt cx="1491" cy="732"/>
          </a:xfrm>
        </p:grpSpPr>
        <p:sp>
          <p:nvSpPr>
            <p:cNvPr id="15"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6"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smtClean="0">
                  <a:solidFill>
                    <a:srgbClr val="FF3300"/>
                  </a:solidFill>
                  <a:latin typeface="华文新魏" pitchFamily="2" charset="-122"/>
                  <a:ea typeface="华文新魏" pitchFamily="2" charset="-122"/>
                </a:rPr>
                <a:t>有序连续顺序存储（数组）适合于静态查找表。</a:t>
              </a:r>
              <a:endParaRPr lang="zh-CN" altLang="en-US" sz="2800" dirty="0">
                <a:solidFill>
                  <a:srgbClr val="FF3300"/>
                </a:solidFill>
                <a:latin typeface="华文新魏" pitchFamily="2" charset="-122"/>
                <a:ea typeface="华文新魏" pitchFamily="2"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0" y="0"/>
            <a:ext cx="6286500"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3514725" y="1052736"/>
            <a:ext cx="5629275"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755576" y="3573016"/>
            <a:ext cx="7460332" cy="2981325"/>
          </a:xfrm>
          <a:prstGeom prst="rect">
            <a:avLst/>
          </a:prstGeom>
          <a:noFill/>
          <a:ln w="9525">
            <a:noFill/>
            <a:miter lim="800000"/>
            <a:headEnd/>
            <a:tailEnd/>
          </a:ln>
        </p:spPr>
      </p:pic>
      <p:grpSp>
        <p:nvGrpSpPr>
          <p:cNvPr id="6" name="Group 120"/>
          <p:cNvGrpSpPr>
            <a:grpSpLocks/>
          </p:cNvGrpSpPr>
          <p:nvPr/>
        </p:nvGrpSpPr>
        <p:grpSpPr bwMode="auto">
          <a:xfrm>
            <a:off x="6372201" y="188640"/>
            <a:ext cx="2771799"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10"/>
              <a:ext cx="1862" cy="33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smtClean="0">
                  <a:solidFill>
                    <a:srgbClr val="FF3300"/>
                  </a:solidFill>
                  <a:ea typeface="幼圆" pitchFamily="49" charset="-122"/>
                </a:rPr>
                <a:t>互联网时代，几乎我们每个人都会要用到搜索。</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smtClean="0">
                <a:solidFill>
                  <a:srgbClr val="003399"/>
                </a:solidFill>
                <a:ea typeface="宋体" charset="-122"/>
              </a:rPr>
              <a:t>int</a:t>
            </a:r>
            <a:r>
              <a:rPr lang="en-US" altLang="zh-CN" sz="2400" baseline="0" dirty="0" smtClean="0">
                <a:solidFill>
                  <a:srgbClr val="003399"/>
                </a:solidFill>
                <a:ea typeface="宋体" charset="-122"/>
              </a:rPr>
              <a:t> </a:t>
            </a:r>
            <a:r>
              <a:rPr lang="en-US" altLang="zh-CN" sz="2400" dirty="0" err="1" smtClean="0">
                <a:solidFill>
                  <a:srgbClr val="003399"/>
                </a:solidFill>
                <a:ea typeface="宋体" charset="-122"/>
              </a:rPr>
              <a:t>insertElem</a:t>
            </a:r>
            <a:r>
              <a:rPr lang="en-US" altLang="zh-CN" sz="2400" baseline="0" dirty="0" smtClean="0">
                <a:solidFill>
                  <a:srgbClr val="003399"/>
                </a:solidFill>
                <a:ea typeface="宋体" charset="-122"/>
              </a:rPr>
              <a:t>(</a:t>
            </a:r>
            <a:r>
              <a:rPr lang="en-US" altLang="zh-CN" sz="2400" baseline="0" dirty="0" err="1" smtClean="0">
                <a:solidFill>
                  <a:srgbClr val="003399"/>
                </a:solidFill>
                <a:ea typeface="宋体" charset="-122"/>
              </a:rPr>
              <a:t>ElemType</a:t>
            </a:r>
            <a:r>
              <a:rPr lang="en-US" altLang="zh-CN" sz="2400" baseline="0" dirty="0" smtClean="0">
                <a:solidFill>
                  <a:srgbClr val="003399"/>
                </a:solidFill>
                <a:ea typeface="宋体" charset="-122"/>
              </a:rPr>
              <a:t> </a:t>
            </a:r>
            <a:r>
              <a:rPr lang="en-US" altLang="zh-CN" sz="2400" dirty="0" smtClean="0">
                <a:solidFill>
                  <a:srgbClr val="003399"/>
                </a:solidFill>
                <a:ea typeface="宋体" charset="-122"/>
              </a:rPr>
              <a:t>list</a:t>
            </a:r>
            <a:r>
              <a:rPr lang="en-US" altLang="zh-CN" sz="2400" baseline="0" dirty="0" smtClean="0">
                <a:solidFill>
                  <a:srgbClr val="003399"/>
                </a:solidFill>
                <a:ea typeface="宋体" charset="-122"/>
              </a:rPr>
              <a:t>[ </a:t>
            </a:r>
            <a:r>
              <a:rPr lang="en-US" altLang="zh-CN" sz="2400" baseline="0" dirty="0">
                <a:solidFill>
                  <a:srgbClr val="003399"/>
                </a:solidFill>
                <a:ea typeface="宋体" charset="-122"/>
              </a:rPr>
              <a:t>], </a:t>
            </a:r>
            <a:r>
              <a:rPr lang="en-US" altLang="zh-CN" sz="2400" baseline="0" dirty="0" smtClean="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smtClean="0">
                <a:solidFill>
                  <a:srgbClr val="003399"/>
                </a:solidFill>
                <a:ea typeface="宋体" charset="-122"/>
              </a:rPr>
              <a:t>i</a:t>
            </a:r>
            <a:r>
              <a:rPr lang="en-US" altLang="zh-CN" sz="2400" baseline="0" dirty="0" smtClean="0">
                <a:solidFill>
                  <a:srgbClr val="003399"/>
                </a:solidFill>
                <a:ea typeface="宋体" charset="-122"/>
              </a:rPr>
              <a:t>=0,j</a:t>
            </a:r>
            <a:r>
              <a:rPr lang="en-US" altLang="zh-CN" sz="2400" baseline="0" dirty="0">
                <a:solidFill>
                  <a:srgbClr val="003399"/>
                </a:solidFill>
                <a:ea typeface="宋体" charset="-122"/>
              </a:rPr>
              <a:t>;</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smtClean="0">
                <a:solidFill>
                  <a:srgbClr val="003399"/>
                </a:solidFill>
                <a:ea typeface="宋体" charset="-122"/>
              </a:rPr>
              <a:t>if  (N == MAXSIZE) return -1;</a:t>
            </a:r>
            <a:r>
              <a:rPr lang="en-US" altLang="zh-CN" sz="2400" baseline="0" dirty="0" smtClean="0">
                <a:solidFill>
                  <a:srgbClr val="003399"/>
                </a:solidFill>
                <a:ea typeface="宋体" charset="-122"/>
                <a:sym typeface="Symbol" pitchFamily="18" charset="2"/>
              </a:rPr>
              <a:t> </a:t>
            </a: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smtClean="0">
                <a:solidFill>
                  <a:srgbClr val="003399"/>
                </a:solidFill>
                <a:ea typeface="宋体" charset="-122"/>
                <a:sym typeface="Symbol" pitchFamily="18" charset="2"/>
              </a:rPr>
              <a:t>i</a:t>
            </a:r>
            <a:r>
              <a:rPr lang="en-US" altLang="zh-CN" sz="2400" baseline="0" dirty="0" smtClean="0">
                <a:solidFill>
                  <a:srgbClr val="003399"/>
                </a:solidFill>
                <a:ea typeface="宋体" charset="-122"/>
                <a:sym typeface="Symbol" pitchFamily="18" charset="2"/>
              </a:rPr>
              <a:t> = </a:t>
            </a:r>
            <a:r>
              <a:rPr lang="en-US" altLang="zh-CN" sz="2400" baseline="0" dirty="0" err="1" smtClean="0">
                <a:solidFill>
                  <a:srgbClr val="003399"/>
                </a:solidFill>
                <a:ea typeface="宋体" charset="-122"/>
                <a:sym typeface="Symbol" pitchFamily="18" charset="2"/>
              </a:rPr>
              <a:t>searchElem</a:t>
            </a:r>
            <a:r>
              <a:rPr lang="en-US" altLang="zh-CN" sz="2400" baseline="0" dirty="0" smtClean="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for(j=N</a:t>
            </a:r>
            <a:r>
              <a:rPr lang="en-US" altLang="zh-CN" sz="2400" baseline="0" dirty="0" smtClean="0">
                <a:solidFill>
                  <a:srgbClr val="003399"/>
                </a:solidFill>
                <a:latin typeface="宋体" charset="-122"/>
                <a:ea typeface="宋体" charset="-122"/>
                <a:sym typeface="Symbol" pitchFamily="18" charset="2"/>
              </a:rPr>
              <a:t>-</a:t>
            </a:r>
            <a:r>
              <a:rPr lang="en-US" altLang="zh-CN" sz="2400" baseline="0" dirty="0" smtClean="0">
                <a:solidFill>
                  <a:srgbClr val="003399"/>
                </a:solidFill>
                <a:ea typeface="宋体" charset="-122"/>
                <a:sym typeface="Symbol" pitchFamily="18" charset="2"/>
              </a:rPr>
              <a:t>1</a:t>
            </a:r>
            <a:r>
              <a:rPr lang="en-US" altLang="zh-CN" sz="2400" baseline="0" dirty="0">
                <a:solidFill>
                  <a:srgbClr val="003399"/>
                </a:solidFill>
                <a:ea typeface="宋体" charset="-122"/>
                <a:sym typeface="Symbol" pitchFamily="18" charset="2"/>
              </a:rPr>
              <a:t>;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list[j+1]=list[j</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list[</a:t>
            </a:r>
            <a:r>
              <a:rPr lang="en-US" altLang="zh-CN" sz="2400" baseline="0" dirty="0" err="1" smtClean="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baseline="0" dirty="0" smtClean="0">
                <a:solidFill>
                  <a:srgbClr val="003399"/>
                </a:solidFill>
                <a:ea typeface="宋体" charset="-122"/>
                <a:sym typeface="Symbol" pitchFamily="18" charset="2"/>
              </a:rPr>
              <a:t>N+</a:t>
            </a:r>
            <a:r>
              <a:rPr lang="en-US" altLang="zh-CN" sz="2400" baseline="0" dirty="0" smtClean="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smtClean="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611560" y="2564904"/>
            <a:ext cx="6962774" cy="1728192"/>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smtClean="0">
                  <a:solidFill>
                    <a:schemeClr val="accent2"/>
                  </a:solidFill>
                  <a:latin typeface="黑体" pitchFamily="2" charset="-122"/>
                  <a:ea typeface="黑体" pitchFamily="2" charset="-122"/>
                </a:rPr>
                <a:t>折半查找</a:t>
              </a:r>
              <a:r>
                <a:rPr lang="zh-CN" altLang="en-US" sz="2300" baseline="0" dirty="0" smtClean="0">
                  <a:solidFill>
                    <a:schemeClr val="accent2"/>
                  </a:solidFill>
                  <a:latin typeface="黑体" pitchFamily="2" charset="-122"/>
                  <a:ea typeface="黑体" pitchFamily="2" charset="-122"/>
                </a:rPr>
                <a:t>确定</a:t>
              </a:r>
              <a:r>
                <a:rPr lang="zh-CN" altLang="en-US" sz="2300" baseline="0" dirty="0">
                  <a:solidFill>
                    <a:schemeClr val="accent2"/>
                  </a:solidFill>
                  <a:latin typeface="黑体" pitchFamily="2" charset="-122"/>
                  <a:ea typeface="黑体" pitchFamily="2" charset="-122"/>
                </a:rPr>
                <a:t>插入位置</a:t>
              </a:r>
            </a:p>
          </p:txBody>
        </p:sp>
      </p:grpSp>
      <p:grpSp>
        <p:nvGrpSpPr>
          <p:cNvPr id="4" name="Group 20"/>
          <p:cNvGrpSpPr>
            <a:grpSpLocks/>
          </p:cNvGrpSpPr>
          <p:nvPr/>
        </p:nvGrpSpPr>
        <p:grpSpPr bwMode="auto">
          <a:xfrm>
            <a:off x="3491112" y="-171449"/>
            <a:ext cx="5652888" cy="1656234"/>
            <a:chOff x="2013" y="3413"/>
            <a:chExt cx="2930" cy="1071"/>
          </a:xfrm>
        </p:grpSpPr>
        <p:sp>
          <p:nvSpPr>
            <p:cNvPr id="73735" name="Freeform 21"/>
            <p:cNvSpPr>
              <a:spLocks/>
            </p:cNvSpPr>
            <p:nvPr/>
          </p:nvSpPr>
          <p:spPr bwMode="auto">
            <a:xfrm>
              <a:off x="2013" y="3413"/>
              <a:ext cx="2930"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2349" y="3646"/>
              <a:ext cx="2451"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smtClean="0">
                  <a:solidFill>
                    <a:srgbClr val="FF3300"/>
                  </a:solidFill>
                  <a:ea typeface="幼圆" pitchFamily="49" charset="-122"/>
                </a:rPr>
                <a:t>对于动态表，通常元素没有查找到时要进行</a:t>
              </a:r>
              <a:r>
                <a:rPr lang="zh-CN" altLang="en-US" sz="2000" b="1" dirty="0" smtClean="0">
                  <a:solidFill>
                    <a:srgbClr val="7030A0"/>
                  </a:solidFill>
                  <a:ea typeface="幼圆" pitchFamily="49" charset="-122"/>
                </a:rPr>
                <a:t>插入</a:t>
              </a:r>
              <a:r>
                <a:rPr lang="zh-CN" altLang="en-US" sz="2000" dirty="0" smtClean="0">
                  <a:solidFill>
                    <a:srgbClr val="FF3300"/>
                  </a:solidFill>
                  <a:ea typeface="幼圆" pitchFamily="49" charset="-122"/>
                </a:rPr>
                <a:t>操作，基于折半查找算法，如何获取元素的</a:t>
              </a:r>
              <a:r>
                <a:rPr lang="zh-CN" altLang="en-US" sz="2000" b="1" dirty="0" smtClean="0">
                  <a:solidFill>
                    <a:srgbClr val="7030A0"/>
                  </a:solidFill>
                  <a:ea typeface="幼圆" pitchFamily="49" charset="-122"/>
                </a:rPr>
                <a:t>插入位置</a:t>
              </a:r>
              <a:r>
                <a:rPr lang="zh-CN" altLang="en-US" sz="2000" dirty="0" smtClean="0">
                  <a:solidFill>
                    <a:srgbClr val="FF3300"/>
                  </a:solidFill>
                  <a:ea typeface="幼圆" pitchFamily="49" charset="-122"/>
                </a:rPr>
                <a:t>？</a:t>
              </a:r>
              <a:endParaRPr lang="en-US" altLang="zh-CN" sz="2000" baseline="0" dirty="0" smtClean="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smtClean="0">
                <a:ea typeface="宋体" pitchFamily="2" charset="-122"/>
              </a:rPr>
              <a:t>折半查找算法如下</a:t>
            </a:r>
            <a:r>
              <a:rPr lang="en-US" altLang="zh-CN" sz="1600" b="1" dirty="0" smtClean="0">
                <a:ea typeface="宋体" pitchFamily="2" charset="-122"/>
              </a:rPr>
              <a:t>:</a:t>
            </a:r>
          </a:p>
          <a:p>
            <a:pPr>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searchElem</a:t>
            </a:r>
            <a:r>
              <a:rPr lang="en-US" altLang="zh-CN" dirty="0" smtClean="0">
                <a:ea typeface="宋体" pitchFamily="2" charset="-122"/>
              </a:rPr>
              <a:t>(</a:t>
            </a:r>
            <a:r>
              <a:rPr lang="en-US" altLang="zh-CN" dirty="0" err="1" smtClean="0">
                <a:ea typeface="宋体" pitchFamily="2" charset="-122"/>
              </a:rPr>
              <a:t>ElemType</a:t>
            </a:r>
            <a:r>
              <a:rPr lang="en-US" altLang="zh-CN" dirty="0" smtClean="0">
                <a:ea typeface="宋体" pitchFamily="2" charset="-122"/>
              </a:rPr>
              <a:t> list[ ], </a:t>
            </a:r>
            <a:r>
              <a:rPr lang="en-US" altLang="zh-CN" dirty="0" err="1" smtClean="0">
                <a:ea typeface="宋体" pitchFamily="2" charset="-122"/>
              </a:rPr>
              <a:t>ElemType</a:t>
            </a:r>
            <a:r>
              <a:rPr lang="en-US" altLang="zh-CN" dirty="0" smtClean="0">
                <a:ea typeface="宋体" pitchFamily="2" charset="-122"/>
              </a:rPr>
              <a:t> item)</a:t>
            </a:r>
          </a:p>
          <a:p>
            <a:pPr>
              <a:buFont typeface="Wingdings" pitchFamily="2" charset="2"/>
              <a:buNone/>
            </a:pPr>
            <a:r>
              <a:rPr lang="en-US" altLang="zh-CN" dirty="0" smtClean="0">
                <a:ea typeface="宋体" pitchFamily="2" charset="-122"/>
              </a:rPr>
              <a:t>{</a:t>
            </a:r>
          </a:p>
          <a:p>
            <a:pPr lvl="1">
              <a:buFont typeface="Wingdings" pitchFamily="2" charset="2"/>
              <a:buNone/>
            </a:pPr>
            <a:r>
              <a:rPr lang="en-US" altLang="zh-CN" dirty="0" err="1" smtClean="0">
                <a:ea typeface="宋体" pitchFamily="2" charset="-122"/>
              </a:rPr>
              <a:t>int</a:t>
            </a:r>
            <a:r>
              <a:rPr lang="en-US" altLang="zh-CN" dirty="0" smtClean="0">
                <a:ea typeface="宋体" pitchFamily="2" charset="-122"/>
              </a:rPr>
              <a:t> low=0, high=n-1, mid;</a:t>
            </a:r>
          </a:p>
          <a:p>
            <a:pPr lvl="1">
              <a:buFont typeface="Wingdings" pitchFamily="2" charset="2"/>
              <a:buNone/>
            </a:pPr>
            <a:r>
              <a:rPr lang="en-US" altLang="zh-CN" dirty="0" smtClean="0">
                <a:ea typeface="宋体" pitchFamily="2" charset="-122"/>
              </a:rPr>
              <a:t>while(low &lt;= high){</a:t>
            </a:r>
          </a:p>
          <a:p>
            <a:pPr lvl="2" indent="0">
              <a:buFont typeface="Wingdings" pitchFamily="2" charset="2"/>
              <a:buNone/>
            </a:pPr>
            <a:r>
              <a:rPr lang="en-US" altLang="zh-CN" dirty="0" smtClean="0">
                <a:ea typeface="宋体" pitchFamily="2" charset="-122"/>
              </a:rPr>
              <a:t>mid = (high + low) / 2;</a:t>
            </a:r>
          </a:p>
          <a:p>
            <a:pPr lvl="2" indent="0">
              <a:buFont typeface="Wingdings" pitchFamily="2" charset="2"/>
              <a:buNone/>
            </a:pPr>
            <a:r>
              <a:rPr lang="en-US" altLang="zh-CN" dirty="0" smtClean="0">
                <a:ea typeface="宋体" pitchFamily="2" charset="-122"/>
              </a:rPr>
              <a:t>if(( item &lt; list[mid])</a:t>
            </a:r>
          </a:p>
          <a:p>
            <a:pPr lvl="3" indent="0"/>
            <a:r>
              <a:rPr lang="en-US" altLang="zh-CN" dirty="0" smtClean="0">
                <a:ea typeface="宋体" pitchFamily="2" charset="-122"/>
              </a:rPr>
              <a:t>   high = mid – 1;</a:t>
            </a:r>
          </a:p>
          <a:p>
            <a:pPr lvl="2" indent="0">
              <a:buFont typeface="Wingdings" pitchFamily="2" charset="2"/>
              <a:buNone/>
            </a:pPr>
            <a:r>
              <a:rPr lang="en-US" altLang="zh-CN" dirty="0" smtClean="0">
                <a:ea typeface="宋体" pitchFamily="2" charset="-122"/>
              </a:rPr>
              <a:t>else if ( item &gt; list[mid])</a:t>
            </a:r>
          </a:p>
          <a:p>
            <a:pPr lvl="3" indent="0"/>
            <a:r>
              <a:rPr lang="en-US" altLang="zh-CN" dirty="0" smtClean="0">
                <a:ea typeface="宋体" pitchFamily="2" charset="-122"/>
              </a:rPr>
              <a:t>   low = mid + 1;</a:t>
            </a:r>
          </a:p>
          <a:p>
            <a:pPr lvl="2" indent="0">
              <a:buFont typeface="Wingdings" pitchFamily="2" charset="2"/>
              <a:buNone/>
            </a:pPr>
            <a:r>
              <a:rPr lang="en-US" altLang="zh-CN" dirty="0" smtClean="0">
                <a:ea typeface="宋体" pitchFamily="2" charset="-122"/>
              </a:rPr>
              <a:t>else</a:t>
            </a:r>
          </a:p>
          <a:p>
            <a:pPr lvl="3" indent="0"/>
            <a:r>
              <a:rPr lang="en-US" altLang="zh-CN" b="1" dirty="0" smtClean="0">
                <a:solidFill>
                  <a:srgbClr val="7030A0"/>
                </a:solidFill>
                <a:ea typeface="宋体" pitchFamily="2" charset="-122"/>
              </a:rPr>
              <a:t>   return (mid);</a:t>
            </a:r>
          </a:p>
          <a:p>
            <a:pPr lvl="1">
              <a:buFont typeface="Wingdings" pitchFamily="2" charset="2"/>
              <a:buNone/>
            </a:pPr>
            <a:r>
              <a:rPr lang="en-US" altLang="zh-CN" dirty="0" smtClean="0">
                <a:ea typeface="宋体" pitchFamily="2" charset="-122"/>
              </a:rPr>
              <a:t>}</a:t>
            </a:r>
          </a:p>
          <a:p>
            <a:pPr lvl="1">
              <a:buFont typeface="Wingdings" pitchFamily="2" charset="2"/>
              <a:buNone/>
            </a:pPr>
            <a:r>
              <a:rPr lang="en-US" altLang="zh-CN" b="1" dirty="0" smtClean="0">
                <a:solidFill>
                  <a:srgbClr val="7030A0"/>
                </a:solidFill>
                <a:ea typeface="宋体" pitchFamily="2" charset="-122"/>
              </a:rPr>
              <a:t>return low</a:t>
            </a:r>
            <a:r>
              <a:rPr lang="en-US" altLang="zh-CN" b="1" dirty="0" smtClean="0">
                <a:solidFill>
                  <a:srgbClr val="7030A0"/>
                </a:solidFill>
              </a:rPr>
              <a:t> </a:t>
            </a:r>
            <a:r>
              <a:rPr lang="en-US" altLang="zh-CN" b="1" dirty="0" smtClean="0">
                <a:solidFill>
                  <a:srgbClr val="7030A0"/>
                </a:solidFill>
                <a:ea typeface="宋体" pitchFamily="2" charset="-122"/>
              </a:rPr>
              <a:t>;</a:t>
            </a:r>
          </a:p>
          <a:p>
            <a:pPr>
              <a:buFont typeface="Wingdings" pitchFamily="2" charset="2"/>
              <a:buNone/>
            </a:pPr>
            <a:r>
              <a:rPr lang="en-US" altLang="zh-CN" dirty="0" smtClean="0">
                <a:ea typeface="宋体" pitchFamily="2" charset="-122"/>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31</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smtClean="0">
                  <a:solidFill>
                    <a:srgbClr val="FF0000"/>
                  </a:solidFill>
                  <a:latin typeface="黑体" pitchFamily="2" charset="-122"/>
                  <a:ea typeface="黑体" pitchFamily="2" charset="-122"/>
                </a:rPr>
                <a:t>延伸阅读</a:t>
              </a:r>
              <a:r>
                <a:rPr lang="en-US" altLang="zh-CN" sz="2500" baseline="30000" dirty="0" smtClean="0">
                  <a:solidFill>
                    <a:srgbClr val="FF0000"/>
                  </a:solidFill>
                  <a:latin typeface="黑体" pitchFamily="2" charset="-122"/>
                  <a:ea typeface="黑体" pitchFamily="2" charset="-122"/>
                </a:rPr>
                <a:t>*</a:t>
              </a:r>
              <a:r>
                <a:rPr lang="zh-CN" altLang="en-US" sz="2500" dirty="0" smtClean="0">
                  <a:solidFill>
                    <a:srgbClr val="FF0000"/>
                  </a:solidFill>
                  <a:latin typeface="黑体" pitchFamily="2" charset="-122"/>
                  <a:ea typeface="黑体" pitchFamily="2" charset="-122"/>
                </a:rPr>
                <a:t>：</a:t>
              </a:r>
              <a:endParaRPr lang="en-US" altLang="zh-CN" sz="2500" dirty="0" smtClean="0">
                <a:solidFill>
                  <a:srgbClr val="FF0000"/>
                </a:solidFill>
                <a:latin typeface="黑体" pitchFamily="2" charset="-122"/>
                <a:ea typeface="黑体" pitchFamily="2" charset="-122"/>
              </a:endParaRPr>
            </a:p>
            <a:p>
              <a:pPr>
                <a:defRPr/>
              </a:pPr>
              <a:r>
                <a:rPr lang="zh-CN" altLang="en-US" sz="2500" dirty="0" smtClean="0">
                  <a:solidFill>
                    <a:srgbClr val="7030A0"/>
                  </a:solidFill>
                  <a:latin typeface="黑体" pitchFamily="2" charset="-122"/>
                  <a:ea typeface="黑体" pitchFamily="2" charset="-122"/>
                </a:rPr>
                <a:t>    折半查找算法效率非常高（时间复杂度仅为</a:t>
              </a:r>
              <a:r>
                <a:rPr lang="en-US" altLang="zh-CN" sz="2500" dirty="0" smtClean="0">
                  <a:solidFill>
                    <a:srgbClr val="FF0000"/>
                  </a:solidFill>
                  <a:latin typeface="黑体" pitchFamily="2" charset="-122"/>
                  <a:ea typeface="黑体" pitchFamily="2" charset="-122"/>
                </a:rPr>
                <a:t>O(log</a:t>
              </a:r>
              <a:r>
                <a:rPr lang="en-US" altLang="zh-CN" sz="2500" baseline="-25000" dirty="0" smtClean="0">
                  <a:solidFill>
                    <a:srgbClr val="FF0000"/>
                  </a:solidFill>
                  <a:latin typeface="黑体" pitchFamily="2" charset="-122"/>
                  <a:ea typeface="黑体" pitchFamily="2" charset="-122"/>
                </a:rPr>
                <a:t>2</a:t>
              </a:r>
              <a:r>
                <a:rPr lang="en-US" altLang="zh-CN" sz="2500" dirty="0" smtClean="0">
                  <a:solidFill>
                    <a:srgbClr val="FF0000"/>
                  </a:solidFill>
                  <a:latin typeface="黑体" pitchFamily="2" charset="-122"/>
                  <a:ea typeface="黑体" pitchFamily="2" charset="-122"/>
                </a:rPr>
                <a:t>n</a:t>
              </a:r>
              <a:r>
                <a:rPr lang="zh-CN" altLang="en-US" sz="2500" dirty="0" smtClean="0">
                  <a:solidFill>
                    <a:srgbClr val="FF0000"/>
                  </a:solidFill>
                  <a:latin typeface="黑体" pitchFamily="2" charset="-122"/>
                  <a:ea typeface="黑体" pitchFamily="2" charset="-122"/>
                </a:rPr>
                <a:t>）</a:t>
              </a:r>
              <a:r>
                <a:rPr lang="en-US" altLang="zh-CN" sz="2500" dirty="0" smtClean="0">
                  <a:solidFill>
                    <a:srgbClr val="7030A0"/>
                  </a:solidFill>
                  <a:latin typeface="黑体" pitchFamily="2" charset="-122"/>
                  <a:ea typeface="黑体" pitchFamily="2" charset="-122"/>
                </a:rPr>
                <a:t>)</a:t>
              </a:r>
              <a:r>
                <a:rPr lang="zh-CN" altLang="en-US" sz="2500" dirty="0" smtClean="0">
                  <a:solidFill>
                    <a:srgbClr val="7030A0"/>
                  </a:solidFill>
                  <a:latin typeface="黑体" pitchFamily="2" charset="-122"/>
                  <a:ea typeface="黑体" pitchFamily="2" charset="-122"/>
                </a:rPr>
                <a:t>，针对一些特定的有序集，有没有更快的查找算法呢？</a:t>
              </a:r>
              <a:endParaRPr lang="en-US" altLang="zh-CN" sz="2500" dirty="0" smtClean="0">
                <a:solidFill>
                  <a:srgbClr val="7030A0"/>
                </a:solidFill>
                <a:latin typeface="黑体" pitchFamily="2" charset="-122"/>
                <a:ea typeface="黑体" pitchFamily="2" charset="-122"/>
              </a:endParaRPr>
            </a:p>
            <a:p>
              <a:pPr>
                <a:defRPr/>
              </a:pPr>
              <a:r>
                <a:rPr lang="en-US" altLang="zh-CN" sz="2500" dirty="0" smtClean="0">
                  <a:solidFill>
                    <a:srgbClr val="7030A0"/>
                  </a:solidFill>
                  <a:latin typeface="黑体" pitchFamily="2" charset="-122"/>
                  <a:ea typeface="黑体" pitchFamily="2" charset="-122"/>
                </a:rPr>
                <a:t>    </a:t>
              </a:r>
              <a:r>
                <a:rPr lang="zh-CN" altLang="en-US" sz="2500" dirty="0" smtClean="0">
                  <a:solidFill>
                    <a:srgbClr val="7030A0"/>
                  </a:solidFill>
                  <a:latin typeface="黑体" pitchFamily="2" charset="-122"/>
                  <a:ea typeface="黑体" pitchFamily="2" charset="-122"/>
                </a:rPr>
                <a:t>请同学自学有关</a:t>
              </a:r>
              <a:r>
                <a:rPr lang="zh-CN" altLang="en-US" sz="2500" dirty="0" smtClean="0">
                  <a:solidFill>
                    <a:srgbClr val="FF0000"/>
                  </a:solidFill>
                  <a:latin typeface="黑体" pitchFamily="2" charset="-122"/>
                  <a:ea typeface="黑体" pitchFamily="2" charset="-122"/>
                </a:rPr>
                <a:t>插值查找</a:t>
              </a:r>
              <a:r>
                <a:rPr lang="en-US" altLang="zh-CN" sz="2500" dirty="0" smtClean="0">
                  <a:solidFill>
                    <a:srgbClr val="FF0000"/>
                  </a:solidFill>
                  <a:latin typeface="黑体" pitchFamily="2" charset="-122"/>
                  <a:ea typeface="黑体" pitchFamily="2" charset="-122"/>
                </a:rPr>
                <a:t>(Interpolation Search)</a:t>
              </a:r>
              <a:r>
                <a:rPr lang="zh-CN" altLang="en-US" sz="2500" dirty="0" smtClean="0">
                  <a:solidFill>
                    <a:srgbClr val="7030A0"/>
                  </a:solidFill>
                  <a:latin typeface="黑体" pitchFamily="2" charset="-122"/>
                  <a:ea typeface="黑体" pitchFamily="2" charset="-122"/>
                </a:rPr>
                <a:t>及</a:t>
              </a:r>
              <a:r>
                <a:rPr lang="zh-CN" altLang="en-US" sz="2500" dirty="0" smtClean="0">
                  <a:solidFill>
                    <a:srgbClr val="FF0000"/>
                  </a:solidFill>
                  <a:latin typeface="黑体" pitchFamily="2" charset="-122"/>
                  <a:ea typeface="黑体" pitchFamily="2" charset="-122"/>
                </a:rPr>
                <a:t>斐波那契查找（</a:t>
              </a:r>
              <a:r>
                <a:rPr lang="en-US" altLang="zh-CN" sz="2500" dirty="0" smtClean="0">
                  <a:solidFill>
                    <a:srgbClr val="FF0000"/>
                  </a:solidFill>
                  <a:latin typeface="黑体" pitchFamily="2" charset="-122"/>
                  <a:ea typeface="黑体" pitchFamily="2" charset="-122"/>
                </a:rPr>
                <a:t>Fibonacci Search</a:t>
              </a:r>
              <a:r>
                <a:rPr lang="zh-CN" altLang="en-US" sz="2500" dirty="0" smtClean="0">
                  <a:solidFill>
                    <a:srgbClr val="FF0000"/>
                  </a:solidFill>
                  <a:latin typeface="黑体" pitchFamily="2" charset="-122"/>
                  <a:ea typeface="黑体" pitchFamily="2" charset="-122"/>
                </a:rPr>
                <a:t>）算法</a:t>
              </a:r>
              <a:r>
                <a:rPr lang="zh-CN" altLang="en-US" sz="2500" dirty="0" smtClean="0">
                  <a:solidFill>
                    <a:srgbClr val="7030A0"/>
                  </a:solidFill>
                  <a:latin typeface="黑体" pitchFamily="2" charset="-122"/>
                  <a:ea typeface="黑体" pitchFamily="2" charset="-122"/>
                </a:rPr>
                <a:t>原理及</a:t>
              </a:r>
              <a:r>
                <a:rPr lang="en-US" altLang="zh-CN" sz="2500" dirty="0" smtClean="0">
                  <a:solidFill>
                    <a:srgbClr val="7030A0"/>
                  </a:solidFill>
                  <a:latin typeface="黑体" pitchFamily="2" charset="-122"/>
                  <a:ea typeface="黑体" pitchFamily="2" charset="-122"/>
                </a:rPr>
                <a:t>C</a:t>
              </a:r>
              <a:r>
                <a:rPr lang="zh-CN" altLang="en-US" sz="2500" dirty="0" smtClean="0">
                  <a:solidFill>
                    <a:srgbClr val="7030A0"/>
                  </a:solidFill>
                  <a:latin typeface="黑体" pitchFamily="2" charset="-122"/>
                  <a:ea typeface="黑体" pitchFamily="2" charset="-122"/>
                </a:rPr>
                <a:t>实现。</a:t>
              </a:r>
              <a:endParaRPr lang="zh-CN" altLang="en-US" sz="2500" dirty="0">
                <a:solidFill>
                  <a:srgbClr val="7030A0"/>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495300" y="762000"/>
            <a:ext cx="4926013"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a:t>
              </a:r>
              <a:r>
                <a:rPr lang="zh-CN" altLang="en-US" sz="3000" dirty="0" smtClean="0">
                  <a:solidFill>
                    <a:srgbClr val="FFFFFF"/>
                  </a:solidFill>
                  <a:latin typeface="黑体" pitchFamily="49" charset="-122"/>
                  <a:ea typeface="黑体" pitchFamily="49" charset="-122"/>
                </a:rPr>
                <a:t>顺序表的</a:t>
              </a:r>
              <a:r>
                <a:rPr lang="zh-CN" altLang="en-US" sz="3000" dirty="0">
                  <a:solidFill>
                    <a:srgbClr val="FFFFFF"/>
                  </a:solidFill>
                  <a:latin typeface="黑体" pitchFamily="49" charset="-122"/>
                  <a:ea typeface="黑体" pitchFamily="49" charset="-122"/>
                </a:rPr>
                <a:t>查找</a:t>
              </a:r>
            </a:p>
          </p:txBody>
        </p:sp>
      </p:grpSp>
      <p:grpSp>
        <p:nvGrpSpPr>
          <p:cNvPr id="3" name="Group 146"/>
          <p:cNvGrpSpPr>
            <a:grpSpLocks/>
          </p:cNvGrpSpPr>
          <p:nvPr/>
        </p:nvGrpSpPr>
        <p:grpSpPr bwMode="auto">
          <a:xfrm>
            <a:off x="1116013" y="3224214"/>
            <a:ext cx="6696075"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85" cy="308"/>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1835696" y="1772816"/>
            <a:ext cx="3857625" cy="1223962"/>
            <a:chOff x="1156" y="1117"/>
            <a:chExt cx="2430" cy="771"/>
          </a:xfrm>
        </p:grpSpPr>
        <p:grpSp>
          <p:nvGrpSpPr>
            <p:cNvPr id="9" name="Group 148"/>
            <p:cNvGrpSpPr>
              <a:grpSpLocks/>
            </p:cNvGrpSpPr>
            <p:nvPr/>
          </p:nvGrpSpPr>
          <p:grpSpPr bwMode="auto">
            <a:xfrm>
              <a:off x="2160" y="1525"/>
              <a:ext cx="1426" cy="363"/>
              <a:chOff x="1584" y="1411"/>
              <a:chExt cx="1426" cy="363"/>
            </a:xfrm>
          </p:grpSpPr>
          <p:sp>
            <p:nvSpPr>
              <p:cNvPr id="32776"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30" y="1411"/>
                <a:ext cx="480" cy="317"/>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502"/>
                <a:ext cx="1315" cy="272"/>
              </a:xfrm>
              <a:prstGeom prst="rect">
                <a:avLst/>
              </a:prstGeom>
              <a:noFill/>
              <a:ln w="12700" cap="sq">
                <a:noFill/>
                <a:miter lim="800000"/>
                <a:headEnd type="none" w="sm" len="sm"/>
                <a:tailEnd type="none" w="sm" len="sm"/>
              </a:ln>
            </p:spPr>
            <p:txBody>
              <a:bodyPr wrap="square">
                <a:spAutoFit/>
              </a:bodyPr>
              <a:lstStyle/>
              <a:p>
                <a:r>
                  <a:rPr lang="en-US" altLang="zh-CN" sz="2200" dirty="0"/>
                  <a:t>key     </a:t>
                </a:r>
                <a:r>
                  <a:rPr lang="en-US" altLang="zh-CN" sz="2200" dirty="0" err="1"/>
                  <a:t>rec</a:t>
                </a:r>
                <a:r>
                  <a:rPr lang="en-US" altLang="zh-CN" sz="2200" dirty="0"/>
                  <a:t> </a:t>
                </a:r>
                <a:r>
                  <a:rPr lang="en-US" altLang="zh-CN" sz="2200" dirty="0" smtClean="0"/>
                  <a:t>       </a:t>
                </a:r>
                <a:r>
                  <a:rPr lang="en-US" altLang="zh-CN" sz="2200" dirty="0"/>
                  <a:t>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4680201" y="4928917"/>
            <a:ext cx="4463799"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smtClean="0">
                  <a:solidFill>
                    <a:srgbClr val="FF3300"/>
                  </a:solidFill>
                  <a:latin typeface="华文新魏" pitchFamily="2" charset="-122"/>
                  <a:ea typeface="华文新魏" pitchFamily="2" charset="-122"/>
                </a:rPr>
                <a:t>链接顺序表（链表）适合于动态查找表，但查找效率低。</a:t>
              </a:r>
              <a:endParaRPr lang="zh-CN" altLang="en-US" sz="2800" dirty="0">
                <a:solidFill>
                  <a:srgbClr val="FF3300"/>
                </a:solidFill>
                <a:latin typeface="华文新魏" pitchFamily="2" charset="-122"/>
                <a:ea typeface="华文新魏" pitchFamily="2" charset="-122"/>
              </a:endParaRP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762000" y="2349500"/>
            <a:ext cx="7696200"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585"/>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500" dirty="0">
                  <a:solidFill>
                    <a:srgbClr val="000099"/>
                  </a:solidFill>
                </a:rPr>
                <a:t>  </a:t>
              </a:r>
              <a:r>
                <a:rPr lang="en-US" altLang="zh-CN" sz="2500" dirty="0" err="1" smtClean="0">
                  <a:solidFill>
                    <a:srgbClr val="000099"/>
                  </a:solidFill>
                </a:rPr>
                <a:t>struct</a:t>
              </a:r>
              <a:r>
                <a:rPr lang="en-US" altLang="zh-CN" sz="2500" dirty="0" smtClean="0">
                  <a:solidFill>
                    <a:srgbClr val="000099"/>
                  </a:solidFill>
                </a:rPr>
                <a:t> node *search(</a:t>
              </a:r>
              <a:r>
                <a:rPr lang="en-US" altLang="zh-CN" sz="2500" dirty="0" err="1" smtClean="0">
                  <a:solidFill>
                    <a:srgbClr val="000099"/>
                  </a:solidFill>
                </a:rPr>
                <a:t>struct</a:t>
              </a:r>
              <a:r>
                <a:rPr lang="en-US" altLang="zh-CN" sz="2500" dirty="0" smtClean="0">
                  <a:solidFill>
                    <a:srgbClr val="000099"/>
                  </a:solidFill>
                </a:rPr>
                <a:t> node * </a:t>
              </a:r>
              <a:r>
                <a:rPr lang="en-US" altLang="zh-CN" sz="2500" dirty="0">
                  <a:solidFill>
                    <a:srgbClr val="000099"/>
                  </a:solidFill>
                </a:rPr>
                <a:t>p</a:t>
              </a:r>
              <a:r>
                <a:rPr lang="en-US" altLang="zh-CN" sz="2500" dirty="0" smtClean="0">
                  <a:solidFill>
                    <a:srgbClr val="000099"/>
                  </a:solidFill>
                </a:rPr>
                <a:t>, </a:t>
              </a:r>
              <a:r>
                <a:rPr lang="en-US" altLang="zh-CN" sz="2500" dirty="0" err="1">
                  <a:solidFill>
                    <a:srgbClr val="000099"/>
                  </a:solidFill>
                </a:rPr>
                <a:t>keytype</a:t>
              </a:r>
              <a:r>
                <a:rPr lang="en-US" altLang="zh-CN" sz="2500" dirty="0">
                  <a:solidFill>
                    <a:srgbClr val="000099"/>
                  </a:solidFill>
                </a:rPr>
                <a:t>  k)</a:t>
              </a:r>
            </a:p>
            <a:p>
              <a:pPr>
                <a:lnSpc>
                  <a:spcPct val="70000"/>
                </a:lnSpc>
              </a:pPr>
              <a:r>
                <a:rPr lang="en-US" altLang="zh-CN" sz="2500" dirty="0">
                  <a:solidFill>
                    <a:srgbClr val="000099"/>
                  </a:solidFill>
                </a:rPr>
                <a:t>  {</a:t>
              </a:r>
            </a:p>
            <a:p>
              <a:pPr>
                <a:lnSpc>
                  <a:spcPct val="70000"/>
                </a:lnSpc>
              </a:pPr>
              <a:r>
                <a:rPr lang="en-US" altLang="zh-CN" sz="2500" dirty="0" smtClean="0">
                  <a:solidFill>
                    <a:srgbClr val="000099"/>
                  </a:solidFill>
                </a:rPr>
                <a:t>          while(p</a:t>
              </a:r>
              <a:r>
                <a:rPr lang="en-US" altLang="zh-CN" sz="2500" dirty="0">
                  <a:solidFill>
                    <a:srgbClr val="000099"/>
                  </a:solidFill>
                </a:rPr>
                <a:t>!=NULL){</a:t>
              </a:r>
            </a:p>
            <a:p>
              <a:pPr>
                <a:lnSpc>
                  <a:spcPct val="70000"/>
                </a:lnSpc>
              </a:pPr>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pPr>
                <a:lnSpc>
                  <a:spcPct val="70000"/>
                </a:lnSpc>
              </a:pPr>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endParaRPr lang="en-US" altLang="zh-CN" sz="2500" dirty="0">
                <a:solidFill>
                  <a:srgbClr val="000099"/>
                </a:solidFill>
              </a:endParaRPr>
            </a:p>
            <a:p>
              <a:pPr>
                <a:lnSpc>
                  <a:spcPct val="70000"/>
                </a:lnSpc>
              </a:pPr>
              <a:r>
                <a:rPr lang="en-US" altLang="zh-CN" sz="2500" dirty="0">
                  <a:solidFill>
                    <a:srgbClr val="000099"/>
                  </a:solidFill>
                </a:rPr>
                <a:t>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p>
            <a:p>
              <a:pPr>
                <a:lnSpc>
                  <a:spcPct val="70000"/>
                </a:lnSpc>
              </a:pP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grpSp>
      <p:grpSp>
        <p:nvGrpSpPr>
          <p:cNvPr id="3" name="Group 40"/>
          <p:cNvGrpSpPr>
            <a:grpSpLocks/>
          </p:cNvGrpSpPr>
          <p:nvPr/>
        </p:nvGrpSpPr>
        <p:grpSpPr bwMode="auto">
          <a:xfrm>
            <a:off x="984250" y="927100"/>
            <a:ext cx="2420938"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5140325" y="246063"/>
            <a:ext cx="3581400"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33798" name="Text Box 14"/>
            <p:cNvSpPr txBox="1">
              <a:spLocks noChangeArrowheads="1"/>
            </p:cNvSpPr>
            <p:nvPr/>
          </p:nvSpPr>
          <p:spPr bwMode="auto">
            <a:xfrm>
              <a:off x="3408" y="259"/>
              <a:ext cx="1266" cy="756"/>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dirty="0" err="1" smtClean="0">
                  <a:solidFill>
                    <a:srgbClr val="000099"/>
                  </a:solidFill>
                </a:rPr>
                <a:t>struct</a:t>
              </a:r>
              <a:r>
                <a:rPr lang="en-US" altLang="zh-CN" dirty="0" smtClean="0">
                  <a:solidFill>
                    <a:srgbClr val="000099"/>
                  </a:solidFill>
                </a:rPr>
                <a:t> </a:t>
              </a:r>
              <a:r>
                <a:rPr lang="en-US" altLang="zh-CN" dirty="0">
                  <a:solidFill>
                    <a:srgbClr val="000099"/>
                  </a:solidFill>
                </a:rPr>
                <a:t>node {</a:t>
              </a:r>
            </a:p>
            <a:p>
              <a:pPr>
                <a:lnSpc>
                  <a:spcPct val="80000"/>
                </a:lnSpc>
              </a:pPr>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pPr>
                <a:lnSpc>
                  <a:spcPct val="80000"/>
                </a:lnSpc>
              </a:pPr>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pPr>
                <a:lnSpc>
                  <a:spcPct val="80000"/>
                </a:lnSpc>
              </a:pPr>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pPr>
                <a:lnSpc>
                  <a:spcPct val="80000"/>
                </a:lnSpc>
              </a:pPr>
              <a:r>
                <a:rPr lang="en-US" altLang="zh-CN" dirty="0">
                  <a:solidFill>
                    <a:srgbClr val="000099"/>
                  </a:solidFill>
                </a:rPr>
                <a:t>} </a:t>
              </a:r>
              <a:r>
                <a:rPr lang="en-US" altLang="zh-CN" dirty="0" smtClean="0">
                  <a:solidFill>
                    <a:srgbClr val="000099"/>
                  </a:solidFill>
                </a:rPr>
                <a:t> ; </a:t>
              </a:r>
              <a:endParaRPr lang="en-US" altLang="zh-CN" dirty="0">
                <a:solidFill>
                  <a:srgbClr val="000099"/>
                </a:solidFill>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1350963"/>
            <a:ext cx="8509000" cy="1409700"/>
            <a:chOff x="288" y="432"/>
            <a:chExt cx="2819" cy="526"/>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5"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457200" y="2738438"/>
            <a:ext cx="7283450" cy="1411287"/>
            <a:chOff x="288" y="432"/>
            <a:chExt cx="2747" cy="526"/>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3"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468313" y="4251325"/>
            <a:ext cx="8351837" cy="1985963"/>
            <a:chOff x="288" y="432"/>
            <a:chExt cx="2747" cy="526"/>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1"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250825" y="333375"/>
            <a:ext cx="3124200"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a:t>
              </a:r>
              <a:r>
                <a:rPr lang="en-US" altLang="zh-CN" sz="3300" dirty="0" smtClean="0">
                  <a:solidFill>
                    <a:srgbClr val="FF0000"/>
                  </a:solidFill>
                  <a:ea typeface="楷体_GB2312" pitchFamily="49" charset="-122"/>
                </a:rPr>
                <a:t>.3</a:t>
              </a:r>
              <a:r>
                <a:rPr lang="en-US" altLang="zh-CN" sz="3300" dirty="0" smtClean="0">
                  <a:solidFill>
                    <a:srgbClr val="FF0000"/>
                  </a:solidFill>
                  <a:latin typeface="楷体_GB2312" pitchFamily="49" charset="-122"/>
                  <a:ea typeface="楷体_GB2312" pitchFamily="49" charset="-122"/>
                </a:rPr>
                <a:t> </a:t>
              </a:r>
              <a:r>
                <a:rPr lang="zh-CN" altLang="en-US" sz="3300" dirty="0" smtClean="0">
                  <a:solidFill>
                    <a:srgbClr val="FF0000"/>
                  </a:solidFill>
                  <a:latin typeface="楷体_GB2312" pitchFamily="49" charset="-122"/>
                  <a:ea typeface="楷体_GB2312" pitchFamily="49" charset="-122"/>
                </a:rPr>
                <a:t>索引</a:t>
              </a:r>
              <a:endParaRPr lang="zh-CN" altLang="en-US" sz="4400" b="0" dirty="0">
                <a:solidFill>
                  <a:srgbClr val="FF6600"/>
                </a:solidFill>
              </a:endParaRPr>
            </a:p>
          </p:txBody>
        </p:sp>
      </p:gr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3563938" y="162877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dirty="0"/>
              <a:t>硬盘</a:t>
            </a:r>
          </a:p>
        </p:txBody>
      </p:sp>
      <p:sp>
        <p:nvSpPr>
          <p:cNvPr id="9219" name="矩形 17"/>
          <p:cNvSpPr>
            <a:spLocks noChangeArrowheads="1"/>
          </p:cNvSpPr>
          <p:nvPr/>
        </p:nvSpPr>
        <p:spPr bwMode="auto">
          <a:xfrm>
            <a:off x="6281738" y="5657850"/>
            <a:ext cx="2862262" cy="923330"/>
          </a:xfrm>
          <a:prstGeom prst="rect">
            <a:avLst/>
          </a:prstGeom>
          <a:noFill/>
          <a:ln w="9525">
            <a:noFill/>
            <a:miter lim="800000"/>
            <a:headEnd/>
            <a:tailEnd/>
          </a:ln>
        </p:spPr>
        <p:txBody>
          <a:bodyPr>
            <a:spAutoFit/>
          </a:bodyPr>
          <a:lstStyle/>
          <a:p>
            <a:r>
              <a:rPr lang="zh-CN" altLang="en-US"/>
              <a:t>　　</a:t>
            </a:r>
            <a:r>
              <a:rPr lang="en-US" altLang="zh-CN"/>
              <a:t>1s = 1000ms </a:t>
            </a:r>
          </a:p>
          <a:p>
            <a:r>
              <a:rPr lang="zh-CN" altLang="en-US"/>
              <a:t>　　</a:t>
            </a:r>
            <a:r>
              <a:rPr lang="en-US" altLang="zh-CN"/>
              <a:t>1ms = 1000us </a:t>
            </a:r>
          </a:p>
          <a:p>
            <a:r>
              <a:rPr lang="zh-CN" altLang="en-US"/>
              <a:t>　　</a:t>
            </a:r>
            <a:r>
              <a:rPr lang="en-US" altLang="zh-CN"/>
              <a:t>1us = 1000ns </a:t>
            </a:r>
            <a:endParaRPr lang="zh-CN" altLang="en-US"/>
          </a:p>
        </p:txBody>
      </p:sp>
      <p:sp>
        <p:nvSpPr>
          <p:cNvPr id="9220" name="矩形 18"/>
          <p:cNvSpPr>
            <a:spLocks noChangeArrowheads="1"/>
          </p:cNvSpPr>
          <p:nvPr/>
        </p:nvSpPr>
        <p:spPr bwMode="auto">
          <a:xfrm>
            <a:off x="684213" y="188913"/>
            <a:ext cx="1782860" cy="369332"/>
          </a:xfrm>
          <a:prstGeom prst="rect">
            <a:avLst/>
          </a:prstGeom>
          <a:noFill/>
          <a:ln w="9525">
            <a:noFill/>
            <a:miter lim="800000"/>
            <a:headEnd/>
            <a:tailEnd/>
          </a:ln>
        </p:spPr>
        <p:txBody>
          <a:bodyPr wrap="none">
            <a:spAutoFit/>
          </a:bodyPr>
          <a:lstStyle/>
          <a:p>
            <a:r>
              <a:rPr lang="zh-CN" altLang="zh-CN" dirty="0"/>
              <a:t>Memory Hierarchy </a:t>
            </a:r>
            <a:endParaRPr lang="zh-CN" altLang="en-US" dirty="0"/>
          </a:p>
        </p:txBody>
      </p:sp>
      <p:sp>
        <p:nvSpPr>
          <p:cNvPr id="9221" name="矩形 19"/>
          <p:cNvSpPr>
            <a:spLocks noChangeArrowheads="1"/>
          </p:cNvSpPr>
          <p:nvPr/>
        </p:nvSpPr>
        <p:spPr bwMode="auto">
          <a:xfrm>
            <a:off x="684213" y="1052513"/>
            <a:ext cx="1107996" cy="369332"/>
          </a:xfrm>
          <a:prstGeom prst="rect">
            <a:avLst/>
          </a:prstGeom>
          <a:noFill/>
          <a:ln w="9525">
            <a:noFill/>
            <a:miter lim="800000"/>
            <a:headEnd/>
            <a:tailEnd/>
          </a:ln>
        </p:spPr>
        <p:txBody>
          <a:bodyPr wrap="none">
            <a:spAutoFit/>
          </a:bodyPr>
          <a:lstStyle/>
          <a:p>
            <a:r>
              <a:rPr lang="zh-CN" altLang="en-US" dirty="0"/>
              <a:t>典型容量</a:t>
            </a:r>
          </a:p>
        </p:txBody>
      </p:sp>
      <p:sp>
        <p:nvSpPr>
          <p:cNvPr id="9222" name="矩形 20"/>
          <p:cNvSpPr>
            <a:spLocks noChangeArrowheads="1"/>
          </p:cNvSpPr>
          <p:nvPr/>
        </p:nvSpPr>
        <p:spPr bwMode="auto">
          <a:xfrm>
            <a:off x="6443663" y="1052513"/>
            <a:ext cx="1569660" cy="369332"/>
          </a:xfrm>
          <a:prstGeom prst="rect">
            <a:avLst/>
          </a:prstGeom>
          <a:noFill/>
          <a:ln w="9525">
            <a:noFill/>
            <a:miter lim="800000"/>
            <a:headEnd/>
            <a:tailEnd/>
          </a:ln>
        </p:spPr>
        <p:txBody>
          <a:bodyPr wrap="none">
            <a:spAutoFit/>
          </a:bodyPr>
          <a:lstStyle/>
          <a:p>
            <a:r>
              <a:rPr lang="zh-CN" altLang="en-US"/>
              <a:t>典型访问时间</a:t>
            </a:r>
          </a:p>
        </p:txBody>
      </p:sp>
      <p:sp>
        <p:nvSpPr>
          <p:cNvPr id="9223" name="矩形 21"/>
          <p:cNvSpPr>
            <a:spLocks noChangeArrowheads="1"/>
          </p:cNvSpPr>
          <p:nvPr/>
        </p:nvSpPr>
        <p:spPr bwMode="auto">
          <a:xfrm>
            <a:off x="3563938" y="260032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内存</a:t>
            </a:r>
          </a:p>
        </p:txBody>
      </p:sp>
      <p:sp>
        <p:nvSpPr>
          <p:cNvPr id="9224" name="矩形 22"/>
          <p:cNvSpPr>
            <a:spLocks noChangeArrowheads="1"/>
          </p:cNvSpPr>
          <p:nvPr/>
        </p:nvSpPr>
        <p:spPr bwMode="auto">
          <a:xfrm>
            <a:off x="3563938" y="35734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二级</a:t>
            </a:r>
            <a:r>
              <a:rPr lang="en-US" altLang="zh-CN"/>
              <a:t>Cache</a:t>
            </a:r>
            <a:endParaRPr lang="zh-CN" altLang="en-US"/>
          </a:p>
        </p:txBody>
      </p:sp>
      <p:sp>
        <p:nvSpPr>
          <p:cNvPr id="9225" name="矩形 23"/>
          <p:cNvSpPr>
            <a:spLocks noChangeArrowheads="1"/>
          </p:cNvSpPr>
          <p:nvPr/>
        </p:nvSpPr>
        <p:spPr bwMode="auto">
          <a:xfrm>
            <a:off x="3563938" y="454501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一级</a:t>
            </a:r>
            <a:r>
              <a:rPr lang="en-US" altLang="zh-CN"/>
              <a:t>Cache</a:t>
            </a:r>
            <a:endParaRPr lang="zh-CN" altLang="en-US"/>
          </a:p>
        </p:txBody>
      </p:sp>
      <p:sp>
        <p:nvSpPr>
          <p:cNvPr id="9226" name="矩形 24"/>
          <p:cNvSpPr>
            <a:spLocks noChangeArrowheads="1"/>
          </p:cNvSpPr>
          <p:nvPr/>
        </p:nvSpPr>
        <p:spPr bwMode="auto">
          <a:xfrm>
            <a:off x="3563938" y="55165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寄存器</a:t>
            </a:r>
          </a:p>
        </p:txBody>
      </p:sp>
      <p:cxnSp>
        <p:nvCxnSpPr>
          <p:cNvPr id="9227" name="直接箭头连接符 26"/>
          <p:cNvCxnSpPr>
            <a:cxnSpLocks noChangeShapeType="1"/>
            <a:stCxn id="9218" idx="2"/>
            <a:endCxn id="9223" idx="0"/>
          </p:cNvCxnSpPr>
          <p:nvPr/>
        </p:nvCxnSpPr>
        <p:spPr bwMode="auto">
          <a:xfrm>
            <a:off x="4392613" y="2205038"/>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4392613" y="3176588"/>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4392613"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4392613"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1331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9232" name="矩形 42"/>
          <p:cNvSpPr>
            <a:spLocks noChangeArrowheads="1"/>
          </p:cNvSpPr>
          <p:nvPr/>
        </p:nvSpPr>
        <p:spPr bwMode="auto">
          <a:xfrm>
            <a:off x="5435600"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9233" name="矩形 43"/>
          <p:cNvSpPr>
            <a:spLocks noChangeArrowheads="1"/>
          </p:cNvSpPr>
          <p:nvPr/>
        </p:nvSpPr>
        <p:spPr bwMode="auto">
          <a:xfrm>
            <a:off x="1331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9234" name="矩形 44"/>
          <p:cNvSpPr>
            <a:spLocks noChangeArrowheads="1"/>
          </p:cNvSpPr>
          <p:nvPr/>
        </p:nvSpPr>
        <p:spPr bwMode="auto">
          <a:xfrm>
            <a:off x="5435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9235" name="矩形 45"/>
          <p:cNvSpPr>
            <a:spLocks noChangeArrowheads="1"/>
          </p:cNvSpPr>
          <p:nvPr/>
        </p:nvSpPr>
        <p:spPr bwMode="auto">
          <a:xfrm>
            <a:off x="1331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9236" name="矩形 46"/>
          <p:cNvSpPr>
            <a:spLocks noChangeArrowheads="1"/>
          </p:cNvSpPr>
          <p:nvPr/>
        </p:nvSpPr>
        <p:spPr bwMode="auto">
          <a:xfrm>
            <a:off x="5435600"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9237" name="矩形 47"/>
          <p:cNvSpPr>
            <a:spLocks noChangeArrowheads="1"/>
          </p:cNvSpPr>
          <p:nvPr/>
        </p:nvSpPr>
        <p:spPr bwMode="auto">
          <a:xfrm>
            <a:off x="1331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9238" name="矩形 48"/>
          <p:cNvSpPr>
            <a:spLocks noChangeArrowheads="1"/>
          </p:cNvSpPr>
          <p:nvPr/>
        </p:nvSpPr>
        <p:spPr bwMode="auto">
          <a:xfrm>
            <a:off x="1331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9239" name="矩形 49"/>
          <p:cNvSpPr>
            <a:spLocks noChangeArrowheads="1"/>
          </p:cNvSpPr>
          <p:nvPr/>
        </p:nvSpPr>
        <p:spPr bwMode="auto">
          <a:xfrm>
            <a:off x="5435600"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9240" name="矩形 50"/>
          <p:cNvSpPr>
            <a:spLocks noChangeArrowheads="1"/>
          </p:cNvSpPr>
          <p:nvPr/>
        </p:nvSpPr>
        <p:spPr bwMode="auto">
          <a:xfrm>
            <a:off x="5435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3970784"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a:t>
              </a:r>
              <a:r>
                <a:rPr lang="en-US" altLang="zh-CN" sz="3300" dirty="0" smtClean="0">
                  <a:solidFill>
                    <a:srgbClr val="FF0000"/>
                  </a:solidFill>
                  <a:ea typeface="楷体_GB2312" pitchFamily="49" charset="-122"/>
                </a:rPr>
                <a:t>.3</a:t>
              </a:r>
              <a:r>
                <a:rPr lang="en-US" altLang="zh-CN" sz="3300" dirty="0" smtClean="0">
                  <a:solidFill>
                    <a:srgbClr val="FF0000"/>
                  </a:solidFill>
                  <a:latin typeface="楷体_GB2312" pitchFamily="49" charset="-122"/>
                  <a:ea typeface="楷体_GB2312" pitchFamily="49" charset="-122"/>
                </a:rPr>
                <a:t> </a:t>
              </a:r>
              <a:r>
                <a:rPr lang="zh-CN" altLang="en-US" sz="3300" dirty="0" smtClean="0">
                  <a:solidFill>
                    <a:srgbClr val="FF0000"/>
                  </a:solidFill>
                  <a:latin typeface="楷体_GB2312" pitchFamily="49" charset="-122"/>
                  <a:ea typeface="楷体_GB2312" pitchFamily="49" charset="-122"/>
                </a:rPr>
                <a:t>索引（</a:t>
              </a:r>
              <a:r>
                <a:rPr lang="en-US" altLang="zh-CN" sz="3300" dirty="0" smtClean="0">
                  <a:solidFill>
                    <a:srgbClr val="FF0000"/>
                  </a:solidFill>
                  <a:latin typeface="楷体_GB2312" pitchFamily="49" charset="-122"/>
                  <a:ea typeface="楷体_GB2312" pitchFamily="49" charset="-122"/>
                </a:rPr>
                <a:t>Index</a:t>
              </a:r>
              <a:r>
                <a:rPr lang="zh-CN" altLang="en-US" sz="3300" dirty="0" smtClean="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grpSp>
        <p:nvGrpSpPr>
          <p:cNvPr id="16" name="组合 15"/>
          <p:cNvGrpSpPr/>
          <p:nvPr/>
        </p:nvGrpSpPr>
        <p:grpSpPr>
          <a:xfrm>
            <a:off x="855663" y="2022475"/>
            <a:ext cx="7961312" cy="923925"/>
            <a:chOff x="855663" y="2022475"/>
            <a:chExt cx="7961312" cy="923925"/>
          </a:xfrm>
        </p:grpSpPr>
        <p:sp>
          <p:nvSpPr>
            <p:cNvPr id="281621" name="Text Box 21"/>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ea typeface="楷体_GB2312" pitchFamily="49" charset="-122"/>
                </a:rPr>
                <a:t>1</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a:t>
              </a:r>
              <a:endParaRPr lang="zh-CN" altLang="en-US" sz="2800" b="0">
                <a:solidFill>
                  <a:srgbClr val="FF3300"/>
                </a:solidFill>
                <a:latin typeface="黑体" pitchFamily="49" charset="-122"/>
                <a:ea typeface="黑体" pitchFamily="49" charset="-122"/>
              </a:endParaRPr>
            </a:p>
          </p:txBody>
        </p:sp>
        <p:sp>
          <p:nvSpPr>
            <p:cNvPr id="281622" name="Text Box 22"/>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a:solidFill>
                    <a:srgbClr val="003399"/>
                  </a:solidFill>
                  <a:latin typeface="楷体_GB2312" pitchFamily="49" charset="-122"/>
                  <a:ea typeface="幼圆" pitchFamily="49" charset="-122"/>
                </a:rPr>
                <a:t>记录关键字值与记录的存储位置之间的对应关系。</a:t>
              </a:r>
              <a:endParaRPr lang="zh-CN" altLang="en-US" sz="2500" b="0">
                <a:solidFill>
                  <a:srgbClr val="003399"/>
                </a:solidFill>
                <a:ea typeface="幼圆" pitchFamily="49" charset="-122"/>
              </a:endParaRPr>
            </a:p>
          </p:txBody>
        </p:sp>
      </p:grpSp>
      <p:grpSp>
        <p:nvGrpSpPr>
          <p:cNvPr id="17" name="组合 16"/>
          <p:cNvGrpSpPr/>
          <p:nvPr/>
        </p:nvGrpSpPr>
        <p:grpSpPr>
          <a:xfrm>
            <a:off x="838200" y="3097213"/>
            <a:ext cx="7796213" cy="1281112"/>
            <a:chOff x="838200" y="3097213"/>
            <a:chExt cx="7796213" cy="1281112"/>
          </a:xfrm>
        </p:grpSpPr>
        <p:sp>
          <p:nvSpPr>
            <p:cNvPr id="281623" name="Text Box 23"/>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smtClean="0">
                  <a:solidFill>
                    <a:srgbClr val="FF3300"/>
                  </a:solidFill>
                  <a:latin typeface="黑体" pitchFamily="49" charset="-122"/>
                  <a:ea typeface="黑体" pitchFamily="49" charset="-122"/>
                </a:rPr>
                <a:t>索引文件</a:t>
              </a:r>
              <a:endParaRPr lang="zh-CN" altLang="en-US" sz="2800" b="0" dirty="0">
                <a:solidFill>
                  <a:srgbClr val="FF3300"/>
                </a:solidFill>
                <a:latin typeface="黑体" pitchFamily="49" charset="-122"/>
                <a:ea typeface="黑体" pitchFamily="49" charset="-122"/>
              </a:endParaRPr>
            </a:p>
          </p:txBody>
        </p:sp>
        <p:sp>
          <p:nvSpPr>
            <p:cNvPr id="281624" name="Text Box 24"/>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a:t>
              </a:r>
              <a:r>
                <a:rPr lang="zh-CN" altLang="en-US" sz="2500" dirty="0" smtClean="0">
                  <a:solidFill>
                    <a:srgbClr val="003399"/>
                  </a:solidFill>
                  <a:latin typeface="幼圆" pitchFamily="49" charset="-122"/>
                  <a:ea typeface="幼圆" pitchFamily="49" charset="-122"/>
                </a:rPr>
                <a:t>数据集称为 </a:t>
              </a:r>
              <a:endParaRPr lang="zh-CN" altLang="en-US" sz="2500" dirty="0">
                <a:solidFill>
                  <a:srgbClr val="003399"/>
                </a:solidFill>
                <a:latin typeface="幼圆" pitchFamily="49" charset="-122"/>
                <a:ea typeface="幼圆" pitchFamily="49" charset="-122"/>
              </a:endParaRPr>
            </a:p>
            <a:p>
              <a:r>
                <a:rPr lang="zh-CN" altLang="en-US" sz="2500" dirty="0">
                  <a:solidFill>
                    <a:srgbClr val="003399"/>
                  </a:solidFill>
                  <a:latin typeface="幼圆" pitchFamily="49" charset="-122"/>
                  <a:ea typeface="幼圆" pitchFamily="49" charset="-122"/>
                </a:rPr>
                <a:t>    索引文件。</a:t>
              </a:r>
              <a:endParaRPr lang="zh-CN" altLang="en-US" sz="2500" b="0" dirty="0">
                <a:solidFill>
                  <a:srgbClr val="003399"/>
                </a:solidFill>
                <a:latin typeface="幼圆" pitchFamily="49" charset="-122"/>
                <a:ea typeface="幼圆" pitchFamily="49" charset="-122"/>
              </a:endParaRPr>
            </a:p>
          </p:txBody>
        </p:sp>
      </p:grpSp>
      <p:grpSp>
        <p:nvGrpSpPr>
          <p:cNvPr id="18" name="组合 17"/>
          <p:cNvGrpSpPr/>
          <p:nvPr/>
        </p:nvGrpSpPr>
        <p:grpSpPr>
          <a:xfrm>
            <a:off x="838200" y="4556125"/>
            <a:ext cx="7004050" cy="1371600"/>
            <a:chOff x="838200" y="4556125"/>
            <a:chExt cx="7004050" cy="1371600"/>
          </a:xfrm>
        </p:grpSpPr>
        <p:sp>
          <p:nvSpPr>
            <p:cNvPr id="281625" name="Text Box 25"/>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endParaRPr lang="zh-CN" altLang="en-US" sz="2800" b="0">
                <a:solidFill>
                  <a:srgbClr val="FF3300"/>
                </a:solidFill>
                <a:latin typeface="黑体" pitchFamily="49" charset="-122"/>
                <a:ea typeface="黑体" pitchFamily="49" charset="-122"/>
              </a:endParaRPr>
            </a:p>
          </p:txBody>
        </p:sp>
        <p:sp>
          <p:nvSpPr>
            <p:cNvPr id="281626" name="Text Box 26"/>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endParaRPr lang="zh-CN" altLang="en-US" sz="2500" b="0">
                <a:solidFill>
                  <a:srgbClr val="003399"/>
                </a:solidFill>
                <a:latin typeface="幼圆" pitchFamily="49" charset="-122"/>
                <a:ea typeface="幼圆" pitchFamily="49" charset="-122"/>
              </a:endParaRPr>
            </a:p>
          </p:txBody>
        </p:sp>
        <p:sp>
          <p:nvSpPr>
            <p:cNvPr id="281627" name="Text Box 27"/>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endParaRPr lang="zh-CN" altLang="en-US" sz="2500" b="0">
                <a:solidFill>
                  <a:srgbClr val="003399"/>
                </a:solidFill>
                <a:latin typeface="幼圆" pitchFamily="49" charset="-122"/>
                <a:ea typeface="幼圆" pitchFamily="49" charset="-122"/>
              </a:endParaRPr>
            </a:p>
          </p:txBody>
        </p:sp>
      </p:grpSp>
      <p:pic>
        <p:nvPicPr>
          <p:cNvPr id="10250" name="Picture 28"/>
          <p:cNvPicPr>
            <a:picLocks noChangeAspect="1" noChangeArrowheads="1"/>
          </p:cNvPicPr>
          <p:nvPr/>
        </p:nvPicPr>
        <p:blipFill>
          <a:blip r:embed="rId2" cstate="print"/>
          <a:srcRect/>
          <a:stretch>
            <a:fillRect/>
          </a:stretch>
        </p:blipFill>
        <p:spPr bwMode="auto">
          <a:xfrm>
            <a:off x="6705600" y="457200"/>
            <a:ext cx="1752600" cy="1389063"/>
          </a:xfrm>
          <a:prstGeom prst="rect">
            <a:avLst/>
          </a:prstGeom>
          <a:noFill/>
          <a:ln w="12700" cap="sq">
            <a:noFill/>
            <a:miter lim="800000"/>
            <a:headEnd/>
            <a:tailEnd/>
          </a:ln>
        </p:spPr>
      </p:pic>
      <p:grpSp>
        <p:nvGrpSpPr>
          <p:cNvPr id="3" name="Group 29"/>
          <p:cNvGrpSpPr>
            <a:grpSpLocks/>
          </p:cNvGrpSpPr>
          <p:nvPr/>
        </p:nvGrpSpPr>
        <p:grpSpPr bwMode="auto">
          <a:xfrm>
            <a:off x="415925" y="1219200"/>
            <a:ext cx="4660900"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smtClean="0">
                  <a:latin typeface="黑体" pitchFamily="49" charset="-122"/>
                  <a:ea typeface="黑体" pitchFamily="49" charset="-122"/>
                </a:rPr>
                <a:t>索引的</a:t>
              </a:r>
              <a:r>
                <a:rPr lang="zh-CN" altLang="en-US" sz="2700" dirty="0">
                  <a:latin typeface="黑体" pitchFamily="49" charset="-122"/>
                  <a:ea typeface="黑体" pitchFamily="49" charset="-122"/>
                </a:rPr>
                <a:t>基本概念</a:t>
              </a:r>
              <a:endParaRPr lang="zh-CN" altLang="en-US" b="0" dirty="0">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87338"/>
            <a:ext cx="4325937"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a:t>
              </a:r>
              <a:r>
                <a:rPr lang="zh-CN" altLang="en-US" sz="2700" dirty="0" smtClean="0">
                  <a:solidFill>
                    <a:srgbClr val="003399"/>
                  </a:solidFill>
                  <a:latin typeface="黑体" pitchFamily="49" charset="-122"/>
                  <a:ea typeface="黑体" pitchFamily="49" charset="-122"/>
                </a:rPr>
                <a:t>索引</a:t>
              </a:r>
              <a:endParaRPr lang="zh-CN" altLang="en-US" b="0"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4805363" y="228917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70"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11371"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72"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373"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74"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75"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76"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77"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78"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79"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80"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81"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1382"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1384"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11385"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11386"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1387"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11388"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11389"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11390"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11391"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1392"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11393"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4"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5"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6"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7"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8"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9"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0"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1"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2"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3"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4"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5"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406"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407"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408"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409"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410"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411"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412"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413"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414"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1415"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416"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099425" y="2822575"/>
            <a:ext cx="609600" cy="1652588"/>
            <a:chOff x="5102" y="1680"/>
            <a:chExt cx="384" cy="1041"/>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4"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20" name="Group 110"/>
          <p:cNvGrpSpPr>
            <a:grpSpLocks/>
          </p:cNvGrpSpPr>
          <p:nvPr/>
        </p:nvGrpSpPr>
        <p:grpSpPr bwMode="auto">
          <a:xfrm>
            <a:off x="755650" y="2349500"/>
            <a:ext cx="614363"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2214563" y="2289175"/>
            <a:ext cx="1377950" cy="4087813"/>
            <a:chOff x="1536" y="1566"/>
            <a:chExt cx="868" cy="2575"/>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11298"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299"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1300"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01"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02"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03"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04"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05"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06"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07"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08"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09"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10"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311"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312"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313"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314"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315"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316"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317"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318"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319"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11320"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321"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283827" name="Line 179"/>
          <p:cNvSpPr>
            <a:spLocks noChangeShapeType="1"/>
          </p:cNvSpPr>
          <p:nvPr/>
        </p:nvSpPr>
        <p:spPr bwMode="auto">
          <a:xfrm>
            <a:off x="3433763"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3433763"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3433763"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3357563" y="3813175"/>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4043363" y="4306888"/>
            <a:ext cx="266700" cy="833437"/>
            <a:chOff x="2688" y="2711"/>
            <a:chExt cx="168" cy="525"/>
          </a:xfrm>
        </p:grpSpPr>
        <p:sp>
          <p:nvSpPr>
            <p:cNvPr id="11293"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2290763" y="3584575"/>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2874963" y="3567113"/>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3398838" y="3813175"/>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5273675" y="4160838"/>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609600" y="1125538"/>
            <a:ext cx="8283575" cy="701675"/>
            <a:chOff x="609600" y="1125538"/>
            <a:chExt cx="8283575" cy="701675"/>
          </a:xfrm>
        </p:grpSpPr>
        <p:sp>
          <p:nvSpPr>
            <p:cNvPr id="283653" name="Text Box 5"/>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smtClean="0">
                  <a:solidFill>
                    <a:srgbClr val="000099"/>
                  </a:solidFill>
                  <a:latin typeface="幼圆" pitchFamily="49" charset="-122"/>
                  <a:ea typeface="幼圆" pitchFamily="49" charset="-122"/>
                </a:rPr>
                <a:t>基本</a:t>
              </a:r>
              <a:r>
                <a:rPr lang="zh-CN" altLang="en-US" sz="2500" dirty="0">
                  <a:solidFill>
                    <a:srgbClr val="000099"/>
                  </a:solidFill>
                  <a:latin typeface="幼圆" pitchFamily="49" charset="-122"/>
                  <a:ea typeface="幼圆" pitchFamily="49" charset="-122"/>
                </a:rPr>
                <a:t>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endParaRPr lang="zh-CN" altLang="en-US" sz="2500" b="0" dirty="0">
                <a:solidFill>
                  <a:srgbClr val="000099"/>
                </a:solidFill>
                <a:latin typeface="幼圆" pitchFamily="49" charset="-122"/>
                <a:ea typeface="幼圆" pitchFamily="49" charset="-122"/>
              </a:endParaRPr>
            </a:p>
          </p:txBody>
        </p:sp>
        <p:grpSp>
          <p:nvGrpSpPr>
            <p:cNvPr id="11271" name="Group 193"/>
            <p:cNvGrpSpPr>
              <a:grpSpLocks/>
            </p:cNvGrpSpPr>
            <p:nvPr/>
          </p:nvGrpSpPr>
          <p:grpSpPr bwMode="auto">
            <a:xfrm>
              <a:off x="609600" y="1125538"/>
              <a:ext cx="1219200" cy="625475"/>
              <a:chOff x="384" y="748"/>
              <a:chExt cx="768" cy="394"/>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5410200" y="1743075"/>
            <a:ext cx="2209800"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1290"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76200" y="5257800"/>
            <a:ext cx="2381250" cy="966788"/>
            <a:chOff x="95" y="3574"/>
            <a:chExt cx="1500" cy="609"/>
          </a:xfrm>
        </p:grpSpPr>
        <p:sp>
          <p:nvSpPr>
            <p:cNvPr id="11286" name="Text Box 201"/>
            <p:cNvSpPr txBox="1">
              <a:spLocks noChangeArrowheads="1"/>
            </p:cNvSpPr>
            <p:nvPr/>
          </p:nvSpPr>
          <p:spPr bwMode="auto">
            <a:xfrm>
              <a:off x="96" y="3696"/>
              <a:ext cx="1440" cy="42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827"/>
                                        </p:tgtEl>
                                        <p:attrNameLst>
                                          <p:attrName>style.visibility</p:attrName>
                                        </p:attrNameLst>
                                      </p:cBhvr>
                                      <p:to>
                                        <p:strVal val="visible"/>
                                      </p:to>
                                    </p:set>
                                    <p:animEffect transition="in" filter="wipe(left)">
                                      <p:cBhvr>
                                        <p:cTn id="37" dur="500"/>
                                        <p:tgtEl>
                                          <p:spTgt spid="283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828"/>
                                        </p:tgtEl>
                                        <p:attrNameLst>
                                          <p:attrName>style.visibility</p:attrName>
                                        </p:attrNameLst>
                                      </p:cBhvr>
                                      <p:to>
                                        <p:strVal val="visible"/>
                                      </p:to>
                                    </p:set>
                                    <p:animEffect transition="in" filter="wipe(left)">
                                      <p:cBhvr>
                                        <p:cTn id="42" dur="500"/>
                                        <p:tgtEl>
                                          <p:spTgt spid="283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829"/>
                                        </p:tgtEl>
                                        <p:attrNameLst>
                                          <p:attrName>style.visibility</p:attrName>
                                        </p:attrNameLst>
                                      </p:cBhvr>
                                      <p:to>
                                        <p:strVal val="visible"/>
                                      </p:to>
                                    </p:set>
                                    <p:animEffect transition="in" filter="wipe(left)">
                                      <p:cBhvr>
                                        <p:cTn id="47" dur="500"/>
                                        <p:tgtEl>
                                          <p:spTgt spid="283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830"/>
                                        </p:tgtEl>
                                        <p:attrNameLst>
                                          <p:attrName>style.visibility</p:attrName>
                                        </p:attrNameLst>
                                      </p:cBhvr>
                                      <p:to>
                                        <p:strVal val="visible"/>
                                      </p:to>
                                    </p:set>
                                    <p:animEffect transition="in" filter="wipe(left)">
                                      <p:cBhvr>
                                        <p:cTn id="52" dur="500"/>
                                        <p:tgtEl>
                                          <p:spTgt spid="283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wipe(up)">
                                      <p:cBhvr>
                                        <p:cTn id="57" dur="500"/>
                                        <p:tgtEl>
                                          <p:spTgt spid="112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11273"/>
                                        </p:tgtEl>
                                        <p:attrNameLst>
                                          <p:attrName>style.visibility</p:attrName>
                                        </p:attrNameLst>
                                      </p:cBhvr>
                                      <p:to>
                                        <p:strVal val="visible"/>
                                      </p:to>
                                    </p:set>
                                    <p:anim calcmode="lin" valueType="num">
                                      <p:cBhvr additive="base">
                                        <p:cTn id="62" dur="500" fill="hold"/>
                                        <p:tgtEl>
                                          <p:spTgt spid="11273"/>
                                        </p:tgtEl>
                                        <p:attrNameLst>
                                          <p:attrName>ppt_x</p:attrName>
                                        </p:attrNameLst>
                                      </p:cBhvr>
                                      <p:tavLst>
                                        <p:tav tm="0">
                                          <p:val>
                                            <p:strVal val="0-#ppt_w/2"/>
                                          </p:val>
                                        </p:tav>
                                        <p:tav tm="100000">
                                          <p:val>
                                            <p:strVal val="#ppt_x"/>
                                          </p:val>
                                        </p:tav>
                                      </p:tavLst>
                                    </p:anim>
                                    <p:anim calcmode="lin" valueType="num">
                                      <p:cBhvr additive="base">
                                        <p:cTn id="63"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7"/>
                                        </p:tgtEl>
                                        <p:attrNameLst>
                                          <p:attrName>style.visibility</p:attrName>
                                        </p:attrNameLst>
                                      </p:cBhvr>
                                      <p:to>
                                        <p:strVal val="visible"/>
                                      </p:to>
                                    </p:set>
                                    <p:animEffect transition="in" filter="wipe(left)">
                                      <p:cBhvr>
                                        <p:cTn id="68" dur="500"/>
                                        <p:tgtEl>
                                          <p:spTgt spid="2838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3838"/>
                                        </p:tgtEl>
                                        <p:attrNameLst>
                                          <p:attrName>style.visibility</p:attrName>
                                        </p:attrNameLst>
                                      </p:cBhvr>
                                      <p:to>
                                        <p:strVal val="visible"/>
                                      </p:to>
                                    </p:set>
                                    <p:animEffect transition="in" filter="wipe(right)">
                                      <p:cBhvr>
                                        <p:cTn id="73" dur="500"/>
                                        <p:tgtEl>
                                          <p:spTgt spid="2838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3839"/>
                                        </p:tgtEl>
                                        <p:attrNameLst>
                                          <p:attrName>style.visibility</p:attrName>
                                        </p:attrNameLst>
                                      </p:cBhvr>
                                      <p:to>
                                        <p:strVal val="visible"/>
                                      </p:to>
                                    </p:set>
                                    <p:animEffect transition="in" filter="wipe(left)">
                                      <p:cBhvr>
                                        <p:cTn id="78" dur="500"/>
                                        <p:tgtEl>
                                          <p:spTgt spid="2838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283840"/>
                                        </p:tgtEl>
                                        <p:attrNameLst>
                                          <p:attrName>style.visibility</p:attrName>
                                        </p:attrNameLst>
                                      </p:cBhvr>
                                      <p:to>
                                        <p:strVal val="visible"/>
                                      </p:to>
                                    </p:set>
                                    <p:animEffect transition="in" filter="wipe(right)">
                                      <p:cBhvr>
                                        <p:cTn id="83"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1143000" y="1219200"/>
            <a:ext cx="7219950"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391"/>
              <a:ext cx="3840" cy="115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a:solidFill>
                    <a:srgbClr val="FF3300"/>
                  </a:solidFill>
                  <a:latin typeface="黑体" pitchFamily="49" charset="-122"/>
                  <a:ea typeface="黑体" pitchFamily="49" charset="-122"/>
                </a:rPr>
                <a:t>    </a:t>
              </a:r>
              <a:r>
                <a:rPr lang="zh-CN" altLang="en-US" sz="3800" i="1">
                  <a:solidFill>
                    <a:srgbClr val="FF3300"/>
                  </a:solidFill>
                  <a:latin typeface="黑体" pitchFamily="49" charset="-122"/>
                  <a:ea typeface="黑体" pitchFamily="49" charset="-122"/>
                </a:rPr>
                <a:t>在稠密索引文件中查</a:t>
              </a:r>
            </a:p>
            <a:p>
              <a:r>
                <a:rPr lang="zh-CN" altLang="en-US" sz="3800" i="1">
                  <a:solidFill>
                    <a:srgbClr val="FF3300"/>
                  </a:solidFill>
                  <a:latin typeface="黑体" pitchFamily="49" charset="-122"/>
                  <a:ea typeface="黑体" pitchFamily="49" charset="-122"/>
                </a:rPr>
                <a:t>找一个记录存在与否的过</a:t>
              </a:r>
            </a:p>
            <a:p>
              <a:r>
                <a:rPr lang="zh-CN" altLang="en-US" sz="3800" i="1">
                  <a:solidFill>
                    <a:srgbClr val="FF3300"/>
                  </a:solidFill>
                  <a:latin typeface="黑体" pitchFamily="49" charset="-122"/>
                  <a:ea typeface="黑体" pitchFamily="49" charset="-122"/>
                </a:rPr>
                <a:t>程是直接查找索引表。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Tree>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152400"/>
            <a:ext cx="4537075"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a:t>
              </a:r>
              <a:r>
                <a:rPr lang="zh-CN" altLang="en-US" sz="2700" dirty="0" smtClean="0">
                  <a:solidFill>
                    <a:srgbClr val="002878"/>
                  </a:solidFill>
                  <a:latin typeface="黑体" pitchFamily="49" charset="-122"/>
                  <a:ea typeface="黑体" pitchFamily="49" charset="-122"/>
                </a:rPr>
                <a:t>索引</a:t>
              </a:r>
              <a:r>
                <a:rPr lang="en-US" altLang="zh-CN" sz="2700" dirty="0" smtClean="0">
                  <a:solidFill>
                    <a:srgbClr val="002878"/>
                  </a:solidFill>
                  <a:latin typeface="黑体" pitchFamily="49" charset="-122"/>
                  <a:ea typeface="黑体" pitchFamily="49" charset="-122"/>
                </a:rPr>
                <a:t>-</a:t>
              </a:r>
              <a:r>
                <a:rPr lang="zh-CN" altLang="en-US" sz="2700" dirty="0" smtClean="0">
                  <a:solidFill>
                    <a:srgbClr val="002878"/>
                  </a:solidFill>
                  <a:latin typeface="黑体" pitchFamily="49" charset="-122"/>
                  <a:ea typeface="黑体" pitchFamily="49" charset="-122"/>
                </a:rPr>
                <a:t>分块索引</a:t>
              </a:r>
              <a:endParaRPr lang="zh-CN" altLang="en-US" b="0"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5053013" y="251142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3379"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380"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3381"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82"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3383"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3384"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3385"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86"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3387"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3388"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3389"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90"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13393"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13394"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3395"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3396"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13397"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3398"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13399"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13400"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3401"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13402"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3"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4"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5"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6"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7"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8"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9"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0"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1"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2"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3"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4"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415"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3416"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3417"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3418"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419"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3420"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3421"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3422"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3423"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3424"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3425"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297863" y="3429000"/>
            <a:ext cx="541337"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73"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5638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5638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3313113" y="2514600"/>
            <a:ext cx="1335087" cy="1408113"/>
            <a:chOff x="1602" y="1567"/>
            <a:chExt cx="841"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58"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59"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60"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361"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362"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25" name="Group 130"/>
          <p:cNvGrpSpPr>
            <a:grpSpLocks/>
          </p:cNvGrpSpPr>
          <p:nvPr/>
        </p:nvGrpSpPr>
        <p:grpSpPr bwMode="auto">
          <a:xfrm>
            <a:off x="611188" y="2390775"/>
            <a:ext cx="1647825"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17463" y="3429000"/>
            <a:ext cx="3411537"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27" name="Group 136"/>
          <p:cNvGrpSpPr>
            <a:grpSpLocks/>
          </p:cNvGrpSpPr>
          <p:nvPr/>
        </p:nvGrpSpPr>
        <p:grpSpPr bwMode="auto">
          <a:xfrm>
            <a:off x="292100" y="4494213"/>
            <a:ext cx="4354513"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350"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3322638" y="3224213"/>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5399088" y="4079875"/>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609600" y="1035050"/>
            <a:ext cx="8153326" cy="1210469"/>
            <a:chOff x="609600" y="1035050"/>
            <a:chExt cx="8153326" cy="1210469"/>
          </a:xfrm>
        </p:grpSpPr>
        <p:sp>
          <p:nvSpPr>
            <p:cNvPr id="293893" name="Text Box 5"/>
            <p:cNvSpPr txBox="1">
              <a:spLocks noChangeArrowheads="1"/>
            </p:cNvSpPr>
            <p:nvPr/>
          </p:nvSpPr>
          <p:spPr bwMode="auto">
            <a:xfrm>
              <a:off x="755576" y="1124744"/>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endParaRPr lang="zh-CN" altLang="en-US" sz="2500" b="0" dirty="0">
                <a:solidFill>
                  <a:srgbClr val="000099"/>
                </a:solidFill>
                <a:latin typeface="幼圆" pitchFamily="49" charset="-122"/>
                <a:ea typeface="幼圆" pitchFamily="49" charset="-122"/>
              </a:endParaRPr>
            </a:p>
          </p:txBody>
        </p:sp>
        <p:grpSp>
          <p:nvGrpSpPr>
            <p:cNvPr id="28" name="Group 142"/>
            <p:cNvGrpSpPr>
              <a:grpSpLocks/>
            </p:cNvGrpSpPr>
            <p:nvPr/>
          </p:nvGrpSpPr>
          <p:grpSpPr bwMode="auto">
            <a:xfrm>
              <a:off x="609600" y="1035050"/>
              <a:ext cx="1219200" cy="625475"/>
              <a:chOff x="384" y="748"/>
              <a:chExt cx="768" cy="394"/>
            </a:xfrm>
          </p:grpSpPr>
          <p:sp>
            <p:nvSpPr>
              <p:cNvPr id="13346" name="Oval 143"/>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5497513" y="4386263"/>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4419600" y="3048000"/>
            <a:ext cx="1212850"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4419600" y="3810000"/>
            <a:ext cx="1219200"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4419600" y="3470275"/>
            <a:ext cx="1219200"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4465638" y="3498850"/>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5662613" y="2130425"/>
            <a:ext cx="226218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3339"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711200" y="5994400"/>
            <a:ext cx="4024313"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2190750" y="4916488"/>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12"/>
                                        </p:tgtEl>
                                        <p:attrNameLst>
                                          <p:attrName>style.visibility</p:attrName>
                                        </p:attrNameLst>
                                      </p:cBhvr>
                                      <p:to>
                                        <p:strVal val="visible"/>
                                      </p:to>
                                    </p:set>
                                    <p:animEffect transition="in" filter="dissolve">
                                      <p:cBhvr>
                                        <p:cTn id="22" dur="500"/>
                                        <p:tgtEl>
                                          <p:spTgt spid="13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3998"/>
                                        </p:tgtEl>
                                        <p:attrNameLst>
                                          <p:attrName>style.visibility</p:attrName>
                                        </p:attrNameLst>
                                      </p:cBhvr>
                                      <p:to>
                                        <p:strVal val="visible"/>
                                      </p:to>
                                    </p:set>
                                    <p:animEffect transition="in" filter="wipe(right)">
                                      <p:cBhvr>
                                        <p:cTn id="27" dur="500"/>
                                        <p:tgtEl>
                                          <p:spTgt spid="293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999"/>
                                        </p:tgtEl>
                                        <p:attrNameLst>
                                          <p:attrName>style.visibility</p:attrName>
                                        </p:attrNameLst>
                                      </p:cBhvr>
                                      <p:to>
                                        <p:strVal val="visible"/>
                                      </p:to>
                                    </p:set>
                                    <p:animEffect transition="in" filter="wipe(left)">
                                      <p:cBhvr>
                                        <p:cTn id="32" dur="500"/>
                                        <p:tgtEl>
                                          <p:spTgt spid="2939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 calcmode="lin" valueType="num">
                                      <p:cBhvr>
                                        <p:cTn id="69" dur="500" fill="hold"/>
                                        <p:tgtEl>
                                          <p:spTgt spid="27"/>
                                        </p:tgtEl>
                                        <p:attrNameLst>
                                          <p:attrName>ppt_x</p:attrName>
                                        </p:attrNameLst>
                                      </p:cBhvr>
                                      <p:tavLst>
                                        <p:tav tm="0">
                                          <p:val>
                                            <p:fltVal val="0.5"/>
                                          </p:val>
                                        </p:tav>
                                        <p:tav tm="100000">
                                          <p:val>
                                            <p:strVal val="#ppt_x"/>
                                          </p:val>
                                        </p:tav>
                                      </p:tavLst>
                                    </p:anim>
                                    <p:anim calcmode="lin" valueType="num">
                                      <p:cBhvr>
                                        <p:cTn id="7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294061"/>
                                        </p:tgtEl>
                                        <p:attrNameLst>
                                          <p:attrName>style.visibility</p:attrName>
                                        </p:attrNameLst>
                                      </p:cBhvr>
                                      <p:to>
                                        <p:strVal val="visible"/>
                                      </p:to>
                                    </p:set>
                                    <p:anim calcmode="lin" valueType="num">
                                      <p:cBhvr>
                                        <p:cTn id="75" dur="500" fill="hold"/>
                                        <p:tgtEl>
                                          <p:spTgt spid="294061"/>
                                        </p:tgtEl>
                                        <p:attrNameLst>
                                          <p:attrName>ppt_w</p:attrName>
                                        </p:attrNameLst>
                                      </p:cBhvr>
                                      <p:tavLst>
                                        <p:tav tm="0">
                                          <p:val>
                                            <p:strVal val="4/3*#ppt_w"/>
                                          </p:val>
                                        </p:tav>
                                        <p:tav tm="100000">
                                          <p:val>
                                            <p:strVal val="#ppt_w"/>
                                          </p:val>
                                        </p:tav>
                                      </p:tavLst>
                                    </p:anim>
                                    <p:anim calcmode="lin" valueType="num">
                                      <p:cBhvr>
                                        <p:cTn id="7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3313"/>
                                        </p:tgtEl>
                                        <p:attrNameLst>
                                          <p:attrName>style.visibility</p:attrName>
                                        </p:attrNameLst>
                                      </p:cBhvr>
                                      <p:to>
                                        <p:strVal val="visible"/>
                                      </p:to>
                                    </p:set>
                                    <p:anim calcmode="lin" valueType="num">
                                      <p:cBhvr additive="base">
                                        <p:cTn id="81" dur="1000" fill="hold"/>
                                        <p:tgtEl>
                                          <p:spTgt spid="13313"/>
                                        </p:tgtEl>
                                        <p:attrNameLst>
                                          <p:attrName>ppt_x</p:attrName>
                                        </p:attrNameLst>
                                      </p:cBhvr>
                                      <p:tavLst>
                                        <p:tav tm="0">
                                          <p:val>
                                            <p:strVal val="0-#ppt_w/2"/>
                                          </p:val>
                                        </p:tav>
                                        <p:tav tm="100000">
                                          <p:val>
                                            <p:strVal val="#ppt_x"/>
                                          </p:val>
                                        </p:tav>
                                      </p:tavLst>
                                    </p:anim>
                                    <p:anim calcmode="lin" valueType="num">
                                      <p:cBhvr additive="base">
                                        <p:cTn id="82" dur="10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028"/>
                                        </p:tgtEl>
                                        <p:attrNameLst>
                                          <p:attrName>style.visibility</p:attrName>
                                        </p:attrNameLst>
                                      </p:cBhvr>
                                      <p:to>
                                        <p:strVal val="visible"/>
                                      </p:to>
                                    </p:set>
                                    <p:animEffect transition="in" filter="wipe(left)">
                                      <p:cBhvr>
                                        <p:cTn id="87" dur="500"/>
                                        <p:tgtEl>
                                          <p:spTgt spid="2940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043"/>
                                        </p:tgtEl>
                                        <p:attrNameLst>
                                          <p:attrName>style.visibility</p:attrName>
                                        </p:attrNameLst>
                                      </p:cBhvr>
                                      <p:to>
                                        <p:strVal val="visible"/>
                                      </p:to>
                                    </p:set>
                                    <p:animEffect transition="in" filter="wipe(left)">
                                      <p:cBhvr>
                                        <p:cTn id="92" dur="500"/>
                                        <p:tgtEl>
                                          <p:spTgt spid="2940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029"/>
                                        </p:tgtEl>
                                        <p:attrNameLst>
                                          <p:attrName>style.visibility</p:attrName>
                                        </p:attrNameLst>
                                      </p:cBhvr>
                                      <p:to>
                                        <p:strVal val="visible"/>
                                      </p:to>
                                    </p:set>
                                    <p:animEffect transition="in" filter="wipe(left)">
                                      <p:cBhvr>
                                        <p:cTn id="97" dur="500"/>
                                        <p:tgtEl>
                                          <p:spTgt spid="2940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4033"/>
                                        </p:tgtEl>
                                        <p:attrNameLst>
                                          <p:attrName>style.visibility</p:attrName>
                                        </p:attrNameLst>
                                      </p:cBhvr>
                                      <p:to>
                                        <p:strVal val="visible"/>
                                      </p:to>
                                    </p:set>
                                    <p:animEffect transition="in" filter="wipe(right)">
                                      <p:cBhvr>
                                        <p:cTn id="102"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187450" y="476250"/>
            <a:ext cx="6096000"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1873250" y="857250"/>
            <a:ext cx="2743200"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2178050" y="857250"/>
            <a:ext cx="236220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1852613" y="1843088"/>
            <a:ext cx="47244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smtClean="0">
                <a:solidFill>
                  <a:srgbClr val="FFFF00"/>
                </a:solidFill>
                <a:ea typeface="楷体_GB2312" pitchFamily="49" charset="-122"/>
              </a:rPr>
              <a:t>7.1  </a:t>
            </a:r>
            <a:r>
              <a:rPr lang="zh-CN" altLang="en-US" sz="3500" dirty="0" smtClean="0">
                <a:solidFill>
                  <a:srgbClr val="FFFF00"/>
                </a:solidFill>
                <a:ea typeface="幼圆" pitchFamily="49" charset="-122"/>
              </a:rPr>
              <a:t>查找的</a:t>
            </a:r>
            <a:r>
              <a:rPr lang="zh-CN" altLang="en-US" sz="3500" dirty="0">
                <a:solidFill>
                  <a:srgbClr val="FFFF00"/>
                </a:solidFill>
                <a:ea typeface="幼圆" pitchFamily="49" charset="-122"/>
              </a:rPr>
              <a:t>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1846263" y="2419350"/>
            <a:ext cx="373856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7.2  </a:t>
            </a:r>
            <a:r>
              <a:rPr lang="zh-CN" altLang="en-US" sz="3500" dirty="0" smtClean="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1852613" y="3019425"/>
            <a:ext cx="37322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7.3  </a:t>
            </a:r>
            <a:r>
              <a:rPr lang="zh-CN" altLang="en-US" sz="3500" dirty="0" smtClean="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1835150" y="35829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7.4  </a:t>
            </a:r>
            <a:r>
              <a:rPr lang="zh-CN" altLang="en-US" sz="3500" dirty="0" smtClean="0">
                <a:solidFill>
                  <a:srgbClr val="FFFF00"/>
                </a:solidFill>
                <a:ea typeface="楷体_GB2312" pitchFamily="49" charset="-122"/>
              </a:rPr>
              <a:t>二叉查找</a:t>
            </a:r>
            <a:r>
              <a:rPr lang="zh-CN" altLang="en-US" sz="3500" dirty="0" smtClean="0">
                <a:solidFill>
                  <a:srgbClr val="FFFF00"/>
                </a:solidFill>
                <a:ea typeface="幼圆" pitchFamily="49" charset="-122"/>
              </a:rPr>
              <a:t>树</a:t>
            </a:r>
            <a:r>
              <a:rPr lang="en-US" altLang="zh-CN" sz="3500" dirty="0" smtClean="0">
                <a:solidFill>
                  <a:srgbClr val="FFFF00"/>
                </a:solidFill>
                <a:ea typeface="幼圆" pitchFamily="49" charset="-122"/>
              </a:rPr>
              <a:t>(BST)</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1835696" y="4869160"/>
            <a:ext cx="5005387"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smtClean="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r>
              <a:rPr lang="en-US" altLang="zh-CN" sz="3500" dirty="0" smtClean="0">
                <a:solidFill>
                  <a:srgbClr val="FFFF00"/>
                </a:solidFill>
                <a:ea typeface="楷体_GB2312" pitchFamily="49" charset="-122"/>
              </a:rPr>
              <a:t>)</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7524750" y="5300663"/>
            <a:ext cx="1293813"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b="0"/>
            </a:p>
          </p:txBody>
        </p:sp>
      </p:grpSp>
      <p:grpSp>
        <p:nvGrpSpPr>
          <p:cNvPr id="3" name="Group 44"/>
          <p:cNvGrpSpPr>
            <a:grpSpLocks/>
          </p:cNvGrpSpPr>
          <p:nvPr/>
        </p:nvGrpSpPr>
        <p:grpSpPr bwMode="auto">
          <a:xfrm>
            <a:off x="6297613" y="2098674"/>
            <a:ext cx="950912" cy="3202533"/>
            <a:chOff x="3914" y="1253"/>
            <a:chExt cx="599"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40" y="1705"/>
              <a:ext cx="373" cy="62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1835696" y="42210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smtClean="0">
                <a:solidFill>
                  <a:srgbClr val="FFFF00"/>
                </a:solidFill>
                <a:ea typeface="楷体_GB2312" pitchFamily="49" charset="-122"/>
              </a:rPr>
              <a:t>7.5  </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p:val>
                                            <p:fltVal val="0.5"/>
                                          </p:val>
                                        </p:tav>
                                        <p:tav tm="100000">
                                          <p:val>
                                            <p:strVal val="#ppt_x"/>
                                          </p:val>
                                        </p:tav>
                                      </p:tavLst>
                                    </p:anim>
                                    <p:anim calcmode="lin" valueType="num">
                                      <p:cBhvr>
                                        <p:cTn id="15" dur="10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762000" y="1143000"/>
            <a:ext cx="7543800"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1389063" y="2168525"/>
            <a:ext cx="6324600" cy="25288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    </a:t>
            </a:r>
            <a:r>
              <a:rPr lang="zh-CN" altLang="en-US" sz="3200" i="1">
                <a:solidFill>
                  <a:srgbClr val="FF3300"/>
                </a:solidFill>
                <a:latin typeface="黑体" pitchFamily="49" charset="-122"/>
                <a:ea typeface="黑体" pitchFamily="49" charset="-122"/>
              </a:rPr>
              <a:t>在非稠密索引</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分块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文件中</a:t>
            </a:r>
          </a:p>
          <a:p>
            <a:r>
              <a:rPr lang="zh-CN" altLang="en-US" sz="3200" i="1">
                <a:solidFill>
                  <a:srgbClr val="FF3300"/>
                </a:solidFill>
                <a:latin typeface="黑体" pitchFamily="49" charset="-122"/>
                <a:ea typeface="黑体" pitchFamily="49" charset="-122"/>
              </a:rPr>
              <a:t>查找一个记录存在与否的过程是：</a:t>
            </a:r>
          </a:p>
          <a:p>
            <a:r>
              <a:rPr lang="zh-CN" altLang="en-US" sz="3200" i="1">
                <a:solidFill>
                  <a:srgbClr val="FF3300"/>
                </a:solidFill>
                <a:latin typeface="黑体" pitchFamily="49" charset="-122"/>
                <a:ea typeface="黑体" pitchFamily="49" charset="-122"/>
              </a:rPr>
              <a:t>    先查找索引表</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确定被查找记录所在块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，然后在相应块中查找被查记录存在与否。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wipe(up)">
                                      <p:cBhvr>
                                        <p:cTn id="7"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457200"/>
            <a:ext cx="4360863"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a:t>
              </a:r>
              <a:r>
                <a:rPr lang="zh-CN" altLang="en-US" sz="2700" dirty="0" smtClean="0">
                  <a:solidFill>
                    <a:srgbClr val="002878"/>
                  </a:solidFill>
                  <a:latin typeface="黑体" pitchFamily="49" charset="-122"/>
                  <a:ea typeface="黑体" pitchFamily="49" charset="-122"/>
                </a:rPr>
                <a:t>索引</a:t>
              </a:r>
              <a:endParaRPr lang="zh-CN" altLang="en-US" b="0"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685800" y="1219201"/>
            <a:ext cx="7772400" cy="1076326"/>
            <a:chOff x="432" y="912"/>
            <a:chExt cx="4896" cy="678"/>
          </a:xfrm>
        </p:grpSpPr>
        <p:sp>
          <p:nvSpPr>
            <p:cNvPr id="15370" name="Text Box 3"/>
            <p:cNvSpPr txBox="1">
              <a:spLocks noChangeArrowheads="1"/>
            </p:cNvSpPr>
            <p:nvPr/>
          </p:nvSpPr>
          <p:spPr bwMode="auto">
            <a:xfrm>
              <a:off x="432" y="912"/>
              <a:ext cx="4896" cy="663"/>
            </a:xfrm>
            <a:prstGeom prst="rect">
              <a:avLst/>
            </a:prstGeom>
            <a:noFill/>
            <a:ln w="12700" cap="sq">
              <a:noFill/>
              <a:miter lim="800000"/>
              <a:headEnd type="none" w="sm" len="sm"/>
              <a:tailEnd type="none" w="sm" len="sm"/>
            </a:ln>
          </p:spPr>
          <p:txBody>
            <a:bodyPr>
              <a:spAutoFit/>
            </a:bodyPr>
            <a:lstStyle/>
            <a:p>
              <a:pPr>
                <a:lnSpc>
                  <a:spcPct val="130000"/>
                </a:lnSpc>
              </a:pPr>
              <a:r>
                <a:rPr lang="en-US" altLang="zh-CN" smtClean="0">
                  <a:solidFill>
                    <a:srgbClr val="000099"/>
                  </a:solidFill>
                  <a:latin typeface="幼圆" pitchFamily="49" charset="-122"/>
                  <a:ea typeface="幼圆" pitchFamily="49" charset="-122"/>
                </a:rPr>
                <a:t>     </a:t>
              </a:r>
              <a:r>
                <a:rPr lang="zh-CN" altLang="en-US" sz="2400" smtClean="0">
                  <a:solidFill>
                    <a:srgbClr val="000099"/>
                  </a:solidFill>
                  <a:latin typeface="幼圆" pitchFamily="49" charset="-122"/>
                  <a:ea typeface="幼圆" pitchFamily="49" charset="-122"/>
                </a:rPr>
                <a:t>当索引文件的索引本身非常庞大时</a:t>
              </a:r>
              <a:r>
                <a:rPr lang="en-US" altLang="zh-CN" sz="2400" smtClean="0">
                  <a:solidFill>
                    <a:srgbClr val="000099"/>
                  </a:solidFill>
                  <a:latin typeface="幼圆" pitchFamily="49" charset="-122"/>
                  <a:ea typeface="幼圆" pitchFamily="49" charset="-122"/>
                </a:rPr>
                <a:t>,</a:t>
              </a:r>
              <a:r>
                <a:rPr lang="zh-CN" altLang="en-US" sz="2400" smtClean="0">
                  <a:solidFill>
                    <a:srgbClr val="000099"/>
                  </a:solidFill>
                  <a:latin typeface="幼圆" pitchFamily="49" charset="-122"/>
                  <a:ea typeface="幼圆" pitchFamily="49" charset="-122"/>
                </a:rPr>
                <a:t>可以把索引分块</a:t>
              </a:r>
              <a:r>
                <a:rPr lang="en-US" altLang="zh-CN" sz="2400" smtClean="0">
                  <a:solidFill>
                    <a:srgbClr val="000099"/>
                  </a:solidFill>
                  <a:latin typeface="幼圆" pitchFamily="49" charset="-122"/>
                  <a:ea typeface="幼圆" pitchFamily="49" charset="-122"/>
                </a:rPr>
                <a:t>,</a:t>
              </a:r>
              <a:r>
                <a:rPr lang="zh-CN" altLang="en-US" sz="2400" smtClean="0">
                  <a:solidFill>
                    <a:srgbClr val="000099"/>
                  </a:solidFill>
                  <a:latin typeface="幼圆" pitchFamily="49" charset="-122"/>
                  <a:ea typeface="幼圆" pitchFamily="49" charset="-122"/>
                </a:rPr>
                <a:t>建立索引的索引</a:t>
              </a:r>
              <a:r>
                <a:rPr lang="en-US" altLang="zh-CN" sz="2400" smtClean="0">
                  <a:solidFill>
                    <a:srgbClr val="000099"/>
                  </a:solidFill>
                  <a:latin typeface="幼圆" pitchFamily="49" charset="-122"/>
                  <a:ea typeface="幼圆" pitchFamily="49" charset="-122"/>
                </a:rPr>
                <a:t>,</a:t>
              </a:r>
              <a:r>
                <a:rPr lang="zh-CN" altLang="en-US" sz="2400" smtClean="0">
                  <a:solidFill>
                    <a:srgbClr val="000099"/>
                  </a:solidFill>
                  <a:latin typeface="幼圆" pitchFamily="49" charset="-122"/>
                  <a:ea typeface="幼圆" pitchFamily="49" charset="-122"/>
                </a:rPr>
                <a:t>形成                         </a:t>
              </a:r>
              <a:r>
                <a:rPr lang="zh-CN" altLang="en-US" smtClean="0">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245" y="1215"/>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a:t>
              </a:r>
              <a:r>
                <a:rPr lang="zh-CN" altLang="en-US" sz="3300" i="1" dirty="0" smtClean="0">
                  <a:solidFill>
                    <a:srgbClr val="FF3300"/>
                  </a:solidFill>
                  <a:latin typeface="黑体" pitchFamily="49" charset="-122"/>
                  <a:ea typeface="黑体" pitchFamily="49" charset="-122"/>
                </a:rPr>
                <a:t>多级</a:t>
              </a:r>
              <a:r>
                <a:rPr lang="zh-CN" altLang="en-US" sz="3300" i="1" dirty="0">
                  <a:solidFill>
                    <a:srgbClr val="FF3300"/>
                  </a:solidFill>
                  <a:latin typeface="黑体" pitchFamily="49" charset="-122"/>
                  <a:ea typeface="黑体" pitchFamily="49" charset="-122"/>
                </a:rPr>
                <a:t>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2209800" y="5486400"/>
            <a:ext cx="4648200"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a:solidFill>
                    <a:srgbClr val="FF3300"/>
                  </a:solidFill>
                  <a:latin typeface="黑体" pitchFamily="49" charset="-122"/>
                  <a:ea typeface="黑体" pitchFamily="49" charset="-122"/>
                </a:rPr>
                <a:t> </a:t>
              </a:r>
              <a:r>
                <a:rPr lang="zh-CN" altLang="en-US" sz="3000">
                  <a:solidFill>
                    <a:srgbClr val="FF3300"/>
                  </a:solidFill>
                  <a:latin typeface="黑体" pitchFamily="49" charset="-122"/>
                  <a:ea typeface="黑体" pitchFamily="49" charset="-122"/>
                </a:rPr>
                <a:t>树形结构的多级索引</a:t>
              </a:r>
              <a:endParaRPr lang="en-US" altLang="zh-CN" sz="300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990600" y="2895600"/>
            <a:ext cx="6934200" cy="1374775"/>
            <a:chOff x="624" y="2030"/>
            <a:chExt cx="4368" cy="866"/>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16781">
              <a:off x="624" y="2030"/>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a:solidFill>
                    <a:srgbClr val="FF3300"/>
                  </a:solidFill>
                  <a:ea typeface="华文行楷" pitchFamily="2" charset="-122"/>
                </a:rPr>
                <a:t>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42</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1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smtClean="0">
                  <a:solidFill>
                    <a:srgbClr val="FF0000"/>
                  </a:solidFill>
                  <a:latin typeface="黑体" pitchFamily="2" charset="-122"/>
                  <a:ea typeface="黑体" pitchFamily="2" charset="-122"/>
                </a:rPr>
                <a:t>延伸阅读</a:t>
              </a:r>
              <a:r>
                <a:rPr lang="en-US" altLang="zh-CN" sz="2500" baseline="30000" dirty="0" smtClean="0">
                  <a:solidFill>
                    <a:srgbClr val="FF0000"/>
                  </a:solidFill>
                  <a:latin typeface="黑体" pitchFamily="2" charset="-122"/>
                  <a:ea typeface="黑体" pitchFamily="2" charset="-122"/>
                </a:rPr>
                <a:t>*</a:t>
              </a:r>
              <a:r>
                <a:rPr lang="zh-CN" altLang="en-US" sz="2500" dirty="0" smtClean="0">
                  <a:solidFill>
                    <a:srgbClr val="FF0000"/>
                  </a:solidFill>
                  <a:latin typeface="黑体" pitchFamily="2" charset="-122"/>
                  <a:ea typeface="黑体" pitchFamily="2" charset="-122"/>
                </a:rPr>
                <a:t>：</a:t>
              </a:r>
              <a:endParaRPr lang="en-US" altLang="zh-CN" sz="2500" dirty="0" smtClean="0">
                <a:solidFill>
                  <a:srgbClr val="FF0000"/>
                </a:solidFill>
                <a:latin typeface="黑体" pitchFamily="2" charset="-122"/>
                <a:ea typeface="黑体" pitchFamily="2" charset="-122"/>
              </a:endParaRPr>
            </a:p>
            <a:p>
              <a:pPr>
                <a:defRPr/>
              </a:pPr>
              <a:r>
                <a:rPr lang="zh-CN" altLang="en-US" sz="2500" dirty="0" smtClean="0">
                  <a:solidFill>
                    <a:srgbClr val="7030A0"/>
                  </a:solidFill>
                  <a:latin typeface="黑体" pitchFamily="2" charset="-122"/>
                  <a:ea typeface="黑体" pitchFamily="2" charset="-122"/>
                </a:rPr>
                <a:t>    </a:t>
              </a:r>
              <a:r>
                <a:rPr lang="zh-CN" altLang="en-US" sz="2500" dirty="0" smtClean="0">
                  <a:solidFill>
                    <a:srgbClr val="FF0000"/>
                  </a:solidFill>
                  <a:latin typeface="黑体" pitchFamily="2" charset="-122"/>
                  <a:ea typeface="黑体" pitchFamily="2" charset="-122"/>
                </a:rPr>
                <a:t>倒排索引</a:t>
              </a:r>
              <a:r>
                <a:rPr lang="zh-CN" altLang="en-US" sz="2500" dirty="0" smtClean="0">
                  <a:solidFill>
                    <a:srgbClr val="7030A0"/>
                  </a:solidFill>
                  <a:latin typeface="黑体" pitchFamily="2" charset="-122"/>
                  <a:ea typeface="黑体" pitchFamily="2" charset="-122"/>
                </a:rPr>
                <a:t>（</a:t>
              </a:r>
              <a:r>
                <a:rPr lang="en-US" altLang="zh-CN" sz="2500" dirty="0" smtClean="0">
                  <a:solidFill>
                    <a:srgbClr val="7030A0"/>
                  </a:solidFill>
                  <a:latin typeface="黑体" pitchFamily="2" charset="-122"/>
                  <a:ea typeface="黑体" pitchFamily="2" charset="-122"/>
                </a:rPr>
                <a:t>inverted index</a:t>
              </a:r>
              <a:r>
                <a:rPr lang="zh-CN" altLang="en-US" sz="2500" dirty="0" smtClean="0">
                  <a:solidFill>
                    <a:srgbClr val="7030A0"/>
                  </a:solidFill>
                  <a:latin typeface="黑体" pitchFamily="2" charset="-122"/>
                  <a:ea typeface="黑体" pitchFamily="2" charset="-122"/>
                </a:rPr>
                <a:t>）是目前搜索引擎中常用的搜索技术。</a:t>
              </a:r>
              <a:endParaRPr lang="en-US" altLang="zh-CN" sz="2500" dirty="0" smtClean="0">
                <a:solidFill>
                  <a:srgbClr val="7030A0"/>
                </a:solidFill>
                <a:latin typeface="黑体" pitchFamily="2" charset="-122"/>
                <a:ea typeface="黑体" pitchFamily="2" charset="-122"/>
              </a:endParaRPr>
            </a:p>
            <a:p>
              <a:pPr>
                <a:defRPr/>
              </a:pPr>
              <a:r>
                <a:rPr lang="en-US" altLang="zh-CN" sz="2500" dirty="0" smtClean="0">
                  <a:solidFill>
                    <a:srgbClr val="7030A0"/>
                  </a:solidFill>
                  <a:latin typeface="黑体" pitchFamily="2" charset="-122"/>
                  <a:ea typeface="黑体" pitchFamily="2" charset="-122"/>
                </a:rPr>
                <a:t>    </a:t>
              </a:r>
              <a:r>
                <a:rPr lang="zh-CN" altLang="en-US" sz="2500" dirty="0" smtClean="0">
                  <a:solidFill>
                    <a:srgbClr val="7030A0"/>
                  </a:solidFill>
                  <a:latin typeface="黑体" pitchFamily="2" charset="-122"/>
                  <a:ea typeface="黑体" pitchFamily="2" charset="-122"/>
                </a:rPr>
                <a:t>请同学自学有关</a:t>
              </a:r>
              <a:r>
                <a:rPr lang="zh-CN" altLang="en-US" sz="2500" dirty="0" smtClean="0">
                  <a:solidFill>
                    <a:srgbClr val="FF0000"/>
                  </a:solidFill>
                  <a:latin typeface="黑体" pitchFamily="2" charset="-122"/>
                  <a:ea typeface="黑体" pitchFamily="2" charset="-122"/>
                </a:rPr>
                <a:t>倒排索引</a:t>
              </a:r>
              <a:r>
                <a:rPr lang="zh-CN" altLang="en-US" sz="2500" dirty="0" smtClean="0">
                  <a:solidFill>
                    <a:srgbClr val="7030A0"/>
                  </a:solidFill>
                  <a:latin typeface="黑体" pitchFamily="2" charset="-122"/>
                  <a:ea typeface="黑体" pitchFamily="2" charset="-122"/>
                </a:rPr>
                <a:t>的基本原理。</a:t>
              </a:r>
              <a:endParaRPr lang="zh-CN" altLang="en-US" sz="2500" dirty="0">
                <a:solidFill>
                  <a:srgbClr val="7030A0"/>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43</a:t>
            </a:fld>
            <a:endParaRPr lang="zh-CN" altLang="en-US"/>
          </a:p>
        </p:txBody>
      </p:sp>
      <p:grpSp>
        <p:nvGrpSpPr>
          <p:cNvPr id="3" name="Group 38"/>
          <p:cNvGrpSpPr>
            <a:grpSpLocks/>
          </p:cNvGrpSpPr>
          <p:nvPr/>
        </p:nvGrpSpPr>
        <p:grpSpPr bwMode="auto">
          <a:xfrm>
            <a:off x="467544" y="404664"/>
            <a:ext cx="8041288" cy="5222901"/>
            <a:chOff x="274" y="1218"/>
            <a:chExt cx="5136" cy="3302"/>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smtClean="0">
                <a:solidFill>
                  <a:srgbClr val="000080"/>
                </a:solidFill>
                <a:latin typeface="幼圆" pitchFamily="49" charset="-122"/>
                <a:ea typeface="幼圆" pitchFamily="49" charset="-122"/>
              </a:endParaRPr>
            </a:p>
            <a:p>
              <a:pPr marL="357188" indent="-357188" algn="just" fontAlgn="base">
                <a:spcBef>
                  <a:spcPct val="0"/>
                </a:spcBef>
              </a:pPr>
              <a:r>
                <a:rPr lang="en-US" altLang="zh-CN" sz="2000" baseline="0" dirty="0" smtClean="0">
                  <a:solidFill>
                    <a:srgbClr val="000080"/>
                  </a:solidFill>
                  <a:latin typeface="幼圆" pitchFamily="49" charset="-122"/>
                  <a:ea typeface="幼圆" pitchFamily="49" charset="-122"/>
                </a:rPr>
                <a:t>1</a:t>
              </a:r>
              <a:r>
                <a:rPr lang="zh-CN" altLang="en-US" sz="2000" baseline="0" dirty="0" smtClean="0">
                  <a:solidFill>
                    <a:srgbClr val="000080"/>
                  </a:solidFill>
                  <a:latin typeface="幼圆" pitchFamily="49" charset="-122"/>
                  <a:ea typeface="幼圆" pitchFamily="49" charset="-122"/>
                </a:rPr>
                <a:t>）若表</a:t>
              </a:r>
              <a:r>
                <a:rPr lang="zh-CN" altLang="en-US" sz="2000" b="1" baseline="0" dirty="0" smtClean="0">
                  <a:solidFill>
                    <a:srgbClr val="000080"/>
                  </a:solidFill>
                  <a:latin typeface="幼圆" pitchFamily="49" charset="-122"/>
                  <a:ea typeface="幼圆" pitchFamily="49" charset="-122"/>
                </a:rPr>
                <a:t>无序</a:t>
              </a:r>
              <a:r>
                <a:rPr lang="zh-CN" altLang="en-US" sz="2000" baseline="0" dirty="0" smtClean="0">
                  <a:solidFill>
                    <a:srgbClr val="000080"/>
                  </a:solidFill>
                  <a:latin typeface="幼圆" pitchFamily="49" charset="-122"/>
                  <a:ea typeface="幼圆" pitchFamily="49" charset="-122"/>
                </a:rPr>
                <a:t>（无论是顺序存储还是链式存储），查找采用</a:t>
              </a:r>
              <a:r>
                <a:rPr lang="zh-CN" altLang="en-US" sz="2000" b="1" baseline="0" dirty="0" smtClean="0">
                  <a:solidFill>
                    <a:srgbClr val="000080"/>
                  </a:solidFill>
                  <a:latin typeface="幼圆" pitchFamily="49" charset="-122"/>
                  <a:ea typeface="幼圆" pitchFamily="49" charset="-122"/>
                </a:rPr>
                <a:t>顺序查找</a:t>
              </a:r>
              <a:r>
                <a:rPr lang="zh-CN" altLang="en-US" sz="2000" baseline="0" dirty="0" smtClean="0">
                  <a:solidFill>
                    <a:srgbClr val="000080"/>
                  </a:solidFill>
                  <a:latin typeface="幼圆" pitchFamily="49" charset="-122"/>
                  <a:ea typeface="幼圆" pitchFamily="49" charset="-122"/>
                </a:rPr>
                <a:t>方法，元素的</a:t>
              </a:r>
              <a:r>
                <a:rPr lang="zh-CN" altLang="en-US" sz="2000" b="1" baseline="0" dirty="0" smtClean="0">
                  <a:solidFill>
                    <a:srgbClr val="000080"/>
                  </a:solidFill>
                  <a:latin typeface="幼圆" pitchFamily="49" charset="-122"/>
                  <a:ea typeface="幼圆" pitchFamily="49" charset="-122"/>
                </a:rPr>
                <a:t>插入</a:t>
              </a:r>
              <a:r>
                <a:rPr lang="zh-CN" altLang="en-US" sz="2000" baseline="0" dirty="0" smtClean="0">
                  <a:solidFill>
                    <a:srgbClr val="000080"/>
                  </a:solidFill>
                  <a:latin typeface="幼圆" pitchFamily="49" charset="-122"/>
                  <a:ea typeface="幼圆" pitchFamily="49" charset="-122"/>
                </a:rPr>
                <a:t>和</a:t>
              </a:r>
              <a:r>
                <a:rPr lang="zh-CN" altLang="en-US" sz="2000" b="1" baseline="0" dirty="0" smtClean="0">
                  <a:solidFill>
                    <a:srgbClr val="000080"/>
                  </a:solidFill>
                  <a:latin typeface="幼圆" pitchFamily="49" charset="-122"/>
                  <a:ea typeface="幼圆" pitchFamily="49" charset="-122"/>
                </a:rPr>
                <a:t>删除</a:t>
              </a:r>
              <a:r>
                <a:rPr lang="zh-CN" altLang="en-US" sz="2000" baseline="0" dirty="0" smtClean="0">
                  <a:solidFill>
                    <a:srgbClr val="000080"/>
                  </a:solidFill>
                  <a:latin typeface="幼圆" pitchFamily="49" charset="-122"/>
                  <a:ea typeface="幼圆" pitchFamily="49" charset="-122"/>
                </a:rPr>
                <a:t>操作简单，但查找</a:t>
              </a:r>
              <a:r>
                <a:rPr lang="zh-CN" altLang="en-US" sz="2000" b="1" baseline="0" dirty="0" smtClean="0">
                  <a:solidFill>
                    <a:srgbClr val="000080"/>
                  </a:solidFill>
                  <a:latin typeface="幼圆" pitchFamily="49" charset="-122"/>
                  <a:ea typeface="幼圆" pitchFamily="49" charset="-122"/>
                </a:rPr>
                <a:t>效率低</a:t>
              </a:r>
              <a:r>
                <a:rPr lang="zh-CN" altLang="en-US" sz="2000" baseline="0" dirty="0" smtClean="0">
                  <a:solidFill>
                    <a:srgbClr val="000080"/>
                  </a:solidFill>
                  <a:latin typeface="幼圆" pitchFamily="49" charset="-122"/>
                  <a:ea typeface="幼圆" pitchFamily="49" charset="-122"/>
                </a:rPr>
                <a:t>；</a:t>
              </a:r>
              <a:endParaRPr lang="en-US" altLang="zh-CN" sz="2000" baseline="0" dirty="0" smtClean="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smtClean="0">
                  <a:solidFill>
                    <a:srgbClr val="000080"/>
                  </a:solidFill>
                  <a:latin typeface="幼圆" pitchFamily="49" charset="-122"/>
                  <a:ea typeface="幼圆" pitchFamily="49" charset="-122"/>
                </a:rPr>
                <a:t>2</a:t>
              </a:r>
              <a:r>
                <a:rPr lang="zh-CN" altLang="en-US" sz="2000" dirty="0" smtClean="0">
                  <a:solidFill>
                    <a:srgbClr val="000080"/>
                  </a:solidFill>
                  <a:latin typeface="幼圆" pitchFamily="49" charset="-122"/>
                  <a:ea typeface="幼圆" pitchFamily="49" charset="-122"/>
                </a:rPr>
                <a:t>）若表</a:t>
              </a:r>
              <a:r>
                <a:rPr lang="zh-CN" altLang="en-US" sz="2000" b="1" dirty="0" smtClean="0">
                  <a:solidFill>
                    <a:srgbClr val="000080"/>
                  </a:solidFill>
                  <a:latin typeface="幼圆" pitchFamily="49" charset="-122"/>
                  <a:ea typeface="幼圆" pitchFamily="49" charset="-122"/>
                </a:rPr>
                <a:t>有序</a:t>
              </a:r>
              <a:r>
                <a:rPr lang="zh-CN" altLang="en-US" sz="2000" dirty="0" smtClean="0">
                  <a:solidFill>
                    <a:srgbClr val="000080"/>
                  </a:solidFill>
                  <a:latin typeface="幼圆" pitchFamily="49" charset="-122"/>
                  <a:ea typeface="幼圆" pitchFamily="49" charset="-122"/>
                </a:rPr>
                <a:t>，如果采用</a:t>
              </a:r>
              <a:r>
                <a:rPr lang="zh-CN" altLang="en-US" sz="2000" b="1" dirty="0" smtClean="0">
                  <a:solidFill>
                    <a:srgbClr val="000080"/>
                  </a:solidFill>
                  <a:latin typeface="幼圆" pitchFamily="49" charset="-122"/>
                  <a:ea typeface="幼圆" pitchFamily="49" charset="-122"/>
                </a:rPr>
                <a:t>顺序存储</a:t>
              </a:r>
              <a:r>
                <a:rPr lang="zh-CN" altLang="en-US" sz="2000" dirty="0" smtClean="0">
                  <a:solidFill>
                    <a:srgbClr val="000080"/>
                  </a:solidFill>
                  <a:latin typeface="幼圆" pitchFamily="49" charset="-122"/>
                  <a:ea typeface="幼圆" pitchFamily="49" charset="-122"/>
                </a:rPr>
                <a:t>，可用折半查找方法，</a:t>
              </a:r>
              <a:r>
                <a:rPr lang="zh-CN" altLang="en-US" sz="2000" b="1" dirty="0" smtClean="0">
                  <a:solidFill>
                    <a:srgbClr val="000080"/>
                  </a:solidFill>
                  <a:latin typeface="幼圆" pitchFamily="49" charset="-122"/>
                  <a:ea typeface="幼圆" pitchFamily="49" charset="-122"/>
                </a:rPr>
                <a:t>查找效率高</a:t>
              </a:r>
              <a:r>
                <a:rPr lang="zh-CN" altLang="en-US" sz="2000" dirty="0" smtClean="0">
                  <a:solidFill>
                    <a:srgbClr val="000080"/>
                  </a:solidFill>
                  <a:latin typeface="幼圆" pitchFamily="49" charset="-122"/>
                  <a:ea typeface="幼圆" pitchFamily="49" charset="-122"/>
                </a:rPr>
                <a:t>，但</a:t>
              </a:r>
              <a:r>
                <a:rPr lang="zh-CN" altLang="en-US" sz="2000" b="1" dirty="0" smtClean="0">
                  <a:solidFill>
                    <a:srgbClr val="000080"/>
                  </a:solidFill>
                  <a:latin typeface="幼圆" pitchFamily="49" charset="-122"/>
                  <a:ea typeface="幼圆" pitchFamily="49" charset="-122"/>
                </a:rPr>
                <a:t>插入和删除操作效率低</a:t>
              </a:r>
              <a:r>
                <a:rPr lang="zh-CN" altLang="en-US" sz="2000" dirty="0" smtClean="0">
                  <a:solidFill>
                    <a:srgbClr val="000080"/>
                  </a:solidFill>
                  <a:latin typeface="幼圆" pitchFamily="49" charset="-122"/>
                  <a:ea typeface="幼圆" pitchFamily="49" charset="-122"/>
                </a:rPr>
                <a:t>；若采用</a:t>
              </a:r>
              <a:r>
                <a:rPr lang="zh-CN" altLang="en-US" sz="2000" b="1" dirty="0" smtClean="0">
                  <a:solidFill>
                    <a:srgbClr val="000080"/>
                  </a:solidFill>
                  <a:latin typeface="幼圆" pitchFamily="49" charset="-122"/>
                  <a:ea typeface="幼圆" pitchFamily="49" charset="-122"/>
                </a:rPr>
                <a:t>链式存储</a:t>
              </a:r>
              <a:r>
                <a:rPr lang="zh-CN" altLang="en-US" sz="2000" dirty="0" smtClean="0">
                  <a:solidFill>
                    <a:srgbClr val="000080"/>
                  </a:solidFill>
                  <a:latin typeface="幼圆" pitchFamily="49" charset="-122"/>
                  <a:ea typeface="幼圆" pitchFamily="49" charset="-122"/>
                </a:rPr>
                <a:t>，</a:t>
              </a:r>
              <a:r>
                <a:rPr lang="zh-CN" altLang="en-US" sz="2000" b="1" dirty="0" smtClean="0">
                  <a:solidFill>
                    <a:srgbClr val="000080"/>
                  </a:solidFill>
                  <a:latin typeface="幼圆" pitchFamily="49" charset="-122"/>
                  <a:ea typeface="幼圆" pitchFamily="49" charset="-122"/>
                </a:rPr>
                <a:t>插入和删除操作效率高</a:t>
              </a:r>
              <a:r>
                <a:rPr lang="zh-CN" altLang="en-US" sz="2000" dirty="0" smtClean="0">
                  <a:solidFill>
                    <a:srgbClr val="000080"/>
                  </a:solidFill>
                  <a:latin typeface="幼圆" pitchFamily="49" charset="-122"/>
                  <a:ea typeface="幼圆" pitchFamily="49" charset="-122"/>
                </a:rPr>
                <a:t>，但</a:t>
              </a:r>
              <a:r>
                <a:rPr lang="zh-CN" altLang="en-US" sz="2000" b="1" dirty="0" smtClean="0">
                  <a:solidFill>
                    <a:srgbClr val="000080"/>
                  </a:solidFill>
                  <a:latin typeface="幼圆" pitchFamily="49" charset="-122"/>
                  <a:ea typeface="幼圆" pitchFamily="49" charset="-122"/>
                </a:rPr>
                <a:t>查找效率低</a:t>
              </a:r>
              <a:r>
                <a:rPr lang="zh-CN" altLang="en-US" sz="2000" dirty="0" smtClean="0">
                  <a:solidFill>
                    <a:srgbClr val="000080"/>
                  </a:solidFill>
                  <a:latin typeface="幼圆" pitchFamily="49" charset="-122"/>
                  <a:ea typeface="幼圆" pitchFamily="49" charset="-122"/>
                </a:rPr>
                <a:t>（只能用顺序查找方法）；</a:t>
              </a:r>
              <a:endParaRPr lang="en-US" altLang="zh-CN" sz="2000" dirty="0" smtClean="0">
                <a:solidFill>
                  <a:srgbClr val="000080"/>
                </a:solidFill>
                <a:latin typeface="幼圆" pitchFamily="49" charset="-122"/>
                <a:ea typeface="幼圆" pitchFamily="49" charset="-122"/>
              </a:endParaRPr>
            </a:p>
            <a:p>
              <a:pPr marL="357188" indent="-357188" algn="just" fontAlgn="base">
                <a:spcBef>
                  <a:spcPct val="0"/>
                </a:spcBef>
              </a:pPr>
              <a:endParaRPr lang="en-US" altLang="zh-CN" sz="2000" baseline="0" dirty="0" smtClean="0">
                <a:solidFill>
                  <a:srgbClr val="000080"/>
                </a:solidFill>
                <a:latin typeface="幼圆" pitchFamily="49" charset="-122"/>
                <a:ea typeface="幼圆" pitchFamily="49" charset="-122"/>
              </a:endParaRPr>
            </a:p>
            <a:p>
              <a:pPr algn="just" fontAlgn="base">
                <a:spcBef>
                  <a:spcPct val="0"/>
                </a:spcBef>
              </a:pPr>
              <a:r>
                <a:rPr lang="zh-CN" altLang="en-US" sz="2000" baseline="0" dirty="0" smtClean="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baseline="0" dirty="0" smtClean="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4680201" y="4826138"/>
            <a:ext cx="4463799" cy="2031862"/>
            <a:chOff x="2205" y="2744"/>
            <a:chExt cx="1491" cy="771"/>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6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smtClean="0">
                  <a:solidFill>
                    <a:srgbClr val="FF3300"/>
                  </a:solidFill>
                  <a:latin typeface="华文新魏" pitchFamily="2" charset="-122"/>
                  <a:ea typeface="华文新魏" pitchFamily="2" charset="-122"/>
                </a:rPr>
                <a:t>二叉树排序树（二叉搜索树，</a:t>
              </a:r>
              <a:r>
                <a:rPr lang="en-US" altLang="zh-CN" sz="2800" dirty="0" smtClean="0">
                  <a:solidFill>
                    <a:srgbClr val="FF3300"/>
                  </a:solidFill>
                  <a:latin typeface="华文新魏" pitchFamily="2" charset="-122"/>
                  <a:ea typeface="华文新魏" pitchFamily="2" charset="-122"/>
                </a:rPr>
                <a:t>Binary Search </a:t>
              </a:r>
              <a:r>
                <a:rPr lang="en-US" altLang="zh-CN" sz="2800" dirty="0" err="1" smtClean="0">
                  <a:solidFill>
                    <a:srgbClr val="FF3300"/>
                  </a:solidFill>
                  <a:latin typeface="华文新魏" pitchFamily="2" charset="-122"/>
                  <a:ea typeface="华文新魏" pitchFamily="2" charset="-122"/>
                </a:rPr>
                <a:t>Tree,BST</a:t>
              </a:r>
              <a:r>
                <a:rPr lang="zh-CN" altLang="en-US" sz="2800" dirty="0" smtClean="0">
                  <a:solidFill>
                    <a:srgbClr val="FF3300"/>
                  </a:solidFill>
                  <a:latin typeface="华文新魏" pitchFamily="2" charset="-122"/>
                  <a:ea typeface="华文新魏" pitchFamily="2" charset="-122"/>
                </a:rPr>
                <a:t>）</a:t>
              </a:r>
              <a:endParaRPr lang="zh-CN" altLang="en-US" sz="2800" dirty="0">
                <a:solidFill>
                  <a:srgbClr val="FF3300"/>
                </a:solidFill>
                <a:latin typeface="华文新魏" pitchFamily="2" charset="-122"/>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44</a:t>
            </a:fld>
            <a:endParaRPr lang="zh-CN" altLang="en-US"/>
          </a:p>
        </p:txBody>
      </p:sp>
      <p:grpSp>
        <p:nvGrpSpPr>
          <p:cNvPr id="6" name="Group 38"/>
          <p:cNvGrpSpPr>
            <a:grpSpLocks/>
          </p:cNvGrpSpPr>
          <p:nvPr/>
        </p:nvGrpSpPr>
        <p:grpSpPr bwMode="auto">
          <a:xfrm>
            <a:off x="395536" y="1484784"/>
            <a:ext cx="8041288" cy="4585460"/>
            <a:chOff x="274" y="1218"/>
            <a:chExt cx="5136" cy="2899"/>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899"/>
            </a:xfrm>
            <a:prstGeom prst="rect">
              <a:avLst/>
            </a:prstGeom>
            <a:noFill/>
            <a:ln w="9525">
              <a:noFill/>
              <a:miter lim="800000"/>
              <a:headEnd/>
              <a:tailEnd/>
            </a:ln>
          </p:spPr>
          <p:txBody>
            <a:bodyPr wrap="square">
              <a:spAutoFit/>
            </a:bodyPr>
            <a:lstStyle/>
            <a:p>
              <a:pPr algn="just" fontAlgn="base">
                <a:spcBef>
                  <a:spcPct val="0"/>
                </a:spcBef>
              </a:pPr>
              <a:r>
                <a:rPr lang="zh-CN" altLang="en-US" sz="2800" dirty="0" smtClean="0">
                  <a:solidFill>
                    <a:srgbClr val="000080"/>
                  </a:solidFill>
                  <a:latin typeface="幼圆" pitchFamily="49" charset="-122"/>
                  <a:ea typeface="幼圆" pitchFamily="49" charset="-122"/>
                </a:rPr>
                <a:t>二叉查找（排序）树的构造原理及查找算法已在“第六讲 树与二叉树”中介绍，在此不再说明。</a:t>
              </a:r>
              <a:endParaRPr lang="en-US" altLang="zh-CN" sz="2800" dirty="0" smtClean="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smtClean="0">
                <a:solidFill>
                  <a:srgbClr val="000080"/>
                </a:solidFill>
                <a:latin typeface="幼圆" pitchFamily="49" charset="-122"/>
                <a:ea typeface="幼圆" pitchFamily="49" charset="-122"/>
              </a:endParaRPr>
            </a:p>
            <a:p>
              <a:pPr algn="just" fontAlgn="base">
                <a:spcBef>
                  <a:spcPct val="0"/>
                </a:spcBef>
              </a:pPr>
              <a:r>
                <a:rPr lang="zh-CN" altLang="en-US" sz="2800" b="1" baseline="0" dirty="0" smtClean="0">
                  <a:solidFill>
                    <a:srgbClr val="000080"/>
                  </a:solidFill>
                  <a:latin typeface="幼圆" pitchFamily="49" charset="-122"/>
                  <a:ea typeface="幼圆" pitchFamily="49" charset="-122"/>
                </a:rPr>
                <a:t>二叉</a:t>
              </a:r>
              <a:r>
                <a:rPr lang="zh-CN" altLang="en-US" sz="2800" b="1" dirty="0" smtClean="0">
                  <a:solidFill>
                    <a:srgbClr val="000080"/>
                  </a:solidFill>
                  <a:latin typeface="幼圆" pitchFamily="49" charset="-122"/>
                  <a:ea typeface="幼圆" pitchFamily="49" charset="-122"/>
                </a:rPr>
                <a:t>查找（</a:t>
              </a:r>
              <a:r>
                <a:rPr lang="zh-CN" altLang="en-US" sz="2800" b="1" baseline="0" dirty="0" smtClean="0">
                  <a:solidFill>
                    <a:srgbClr val="000080"/>
                  </a:solidFill>
                  <a:latin typeface="幼圆" pitchFamily="49" charset="-122"/>
                  <a:ea typeface="幼圆" pitchFamily="49" charset="-122"/>
                </a:rPr>
                <a:t>排序）树采用链式存储，元素插入与删除效率高，同时查找效率通常较高</a:t>
              </a:r>
              <a:r>
                <a:rPr lang="zh-CN" altLang="en-US" sz="2800" baseline="0" dirty="0" smtClean="0">
                  <a:solidFill>
                    <a:srgbClr val="000080"/>
                  </a:solidFill>
                  <a:latin typeface="幼圆" pitchFamily="49" charset="-122"/>
                  <a:ea typeface="幼圆" pitchFamily="49" charset="-122"/>
                </a:rPr>
                <a:t>（平衡二叉排序树</a:t>
              </a:r>
              <a:r>
                <a:rPr lang="en-US" altLang="zh-CN" sz="2800" baseline="0" dirty="0" smtClean="0">
                  <a:solidFill>
                    <a:srgbClr val="000080"/>
                  </a:solidFill>
                  <a:latin typeface="幼圆" pitchFamily="49" charset="-122"/>
                  <a:ea typeface="幼圆" pitchFamily="49" charset="-122"/>
                </a:rPr>
                <a:t>AVL</a:t>
              </a:r>
              <a:r>
                <a:rPr lang="zh-CN" altLang="en-US" sz="2800" baseline="0" dirty="0" smtClean="0">
                  <a:solidFill>
                    <a:srgbClr val="000080"/>
                  </a:solidFill>
                  <a:latin typeface="幼圆" pitchFamily="49" charset="-122"/>
                  <a:ea typeface="幼圆" pitchFamily="49" charset="-122"/>
                </a:rPr>
                <a:t>的查找算法时间复杂度为</a:t>
              </a:r>
              <a:r>
                <a:rPr lang="en-US" altLang="zh-CN" sz="3600" b="1" baseline="0" dirty="0" smtClean="0">
                  <a:solidFill>
                    <a:srgbClr val="FF0000"/>
                  </a:solidFill>
                  <a:latin typeface="幼圆" pitchFamily="49" charset="-122"/>
                  <a:ea typeface="幼圆" pitchFamily="49" charset="-122"/>
                </a:rPr>
                <a:t>O(log</a:t>
              </a:r>
              <a:r>
                <a:rPr lang="en-US" altLang="zh-CN" sz="3600" b="1" baseline="-25000" dirty="0" smtClean="0">
                  <a:solidFill>
                    <a:srgbClr val="FF0000"/>
                  </a:solidFill>
                  <a:latin typeface="幼圆" pitchFamily="49" charset="-122"/>
                  <a:ea typeface="幼圆" pitchFamily="49" charset="-122"/>
                </a:rPr>
                <a:t>2</a:t>
              </a:r>
              <a:r>
                <a:rPr lang="en-US" altLang="zh-CN" sz="3600" b="1" baseline="0" dirty="0" smtClean="0">
                  <a:solidFill>
                    <a:srgbClr val="FF0000"/>
                  </a:solidFill>
                  <a:latin typeface="幼圆" pitchFamily="49" charset="-122"/>
                  <a:ea typeface="幼圆" pitchFamily="49" charset="-122"/>
                </a:rPr>
                <a:t>n)</a:t>
              </a:r>
              <a:r>
                <a:rPr lang="zh-CN" altLang="en-US" sz="2800" baseline="0" dirty="0" smtClean="0">
                  <a:solidFill>
                    <a:srgbClr val="000080"/>
                  </a:solidFill>
                  <a:latin typeface="幼圆" pitchFamily="49" charset="-122"/>
                  <a:ea typeface="幼圆" pitchFamily="49" charset="-122"/>
                </a:rPr>
                <a:t>），特别适合</a:t>
              </a:r>
              <a:r>
                <a:rPr lang="zh-CN" altLang="en-US" sz="2800" b="1" baseline="0" dirty="0" smtClean="0">
                  <a:solidFill>
                    <a:srgbClr val="000080"/>
                  </a:solidFill>
                  <a:latin typeface="幼圆" pitchFamily="49" charset="-122"/>
                  <a:ea typeface="幼圆" pitchFamily="49" charset="-122"/>
                </a:rPr>
                <a:t>动态查找表</a:t>
              </a:r>
              <a:r>
                <a:rPr lang="zh-CN" altLang="en-US" sz="2800" baseline="0" dirty="0" smtClean="0">
                  <a:solidFill>
                    <a:srgbClr val="000080"/>
                  </a:solidFill>
                  <a:latin typeface="幼圆" pitchFamily="49" charset="-122"/>
                  <a:ea typeface="幼圆" pitchFamily="49" charset="-122"/>
                </a:rPr>
                <a:t>的数据组织（如单词词频统计中单词表的构造）。</a:t>
              </a:r>
              <a:endParaRPr lang="en-US" altLang="zh-CN" sz="2800" baseline="0" dirty="0" smtClean="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457200" y="457200"/>
            <a:ext cx="6347048"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smtClean="0">
                  <a:solidFill>
                    <a:srgbClr val="FF0000"/>
                  </a:solidFill>
                  <a:ea typeface="楷体_GB2312" pitchFamily="49" charset="-122"/>
                </a:rPr>
                <a:t>7.4</a:t>
              </a:r>
              <a:r>
                <a:rPr lang="en-US" altLang="zh-CN" sz="3300" dirty="0" smtClean="0">
                  <a:solidFill>
                    <a:srgbClr val="FF0000"/>
                  </a:solidFill>
                  <a:latin typeface="楷体_GB2312" pitchFamily="49" charset="-122"/>
                  <a:ea typeface="楷体_GB2312" pitchFamily="49" charset="-122"/>
                </a:rPr>
                <a:t> </a:t>
              </a:r>
              <a:r>
                <a:rPr lang="zh-CN" altLang="en-US" sz="3300" dirty="0" smtClean="0">
                  <a:solidFill>
                    <a:srgbClr val="FF0000"/>
                  </a:solidFill>
                  <a:latin typeface="楷体_GB2312" pitchFamily="49" charset="-122"/>
                  <a:ea typeface="楷体_GB2312" pitchFamily="49" charset="-122"/>
                </a:rPr>
                <a:t>二叉查找（排序）树（</a:t>
              </a:r>
              <a:r>
                <a:rPr lang="en-US" altLang="zh-CN" sz="3300" dirty="0" smtClean="0">
                  <a:solidFill>
                    <a:srgbClr val="FF0000"/>
                  </a:solidFill>
                  <a:latin typeface="楷体_GB2312" pitchFamily="49" charset="-122"/>
                  <a:ea typeface="楷体_GB2312" pitchFamily="49" charset="-122"/>
                </a:rPr>
                <a:t>BST</a:t>
              </a:r>
              <a:r>
                <a:rPr lang="zh-CN" altLang="en-US" sz="3300" dirty="0" smtClean="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45</a:t>
            </a:fld>
            <a:endParaRPr lang="zh-CN" altLang="en-US"/>
          </a:p>
        </p:txBody>
      </p:sp>
      <p:sp>
        <p:nvSpPr>
          <p:cNvPr id="3" name="TextBox 2"/>
          <p:cNvSpPr txBox="1"/>
          <p:nvPr/>
        </p:nvSpPr>
        <p:spPr>
          <a:xfrm>
            <a:off x="3131840" y="856357"/>
            <a:ext cx="6012160"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smtClean="0"/>
              <a:t>BTNodeptr</a:t>
            </a:r>
            <a:r>
              <a:rPr lang="en-US" altLang="zh-CN" sz="2400" dirty="0" smtClean="0"/>
              <a:t>  </a:t>
            </a:r>
            <a:r>
              <a:rPr lang="en-US" altLang="zh-CN" sz="2400" dirty="0" err="1" smtClean="0"/>
              <a:t>searchBST</a:t>
            </a:r>
            <a:r>
              <a:rPr lang="en-US" altLang="zh-CN" sz="2400" dirty="0" smtClean="0"/>
              <a:t>(</a:t>
            </a:r>
            <a:r>
              <a:rPr lang="en-US" altLang="zh-CN" sz="2400" dirty="0" err="1" smtClean="0"/>
              <a:t>BTNodeptr</a:t>
            </a:r>
            <a:r>
              <a:rPr lang="en-US" altLang="zh-CN" sz="2400" dirty="0" smtClean="0"/>
              <a:t> p, </a:t>
            </a:r>
            <a:r>
              <a:rPr lang="en-US" altLang="zh-CN" sz="2400" dirty="0" err="1" smtClean="0"/>
              <a:t>Datatype</a:t>
            </a:r>
            <a:r>
              <a:rPr lang="en-US" altLang="zh-CN" sz="2400" dirty="0" smtClean="0"/>
              <a:t> item)</a:t>
            </a:r>
          </a:p>
          <a:p>
            <a:r>
              <a:rPr lang="en-US" altLang="zh-CN" sz="2400" dirty="0" smtClean="0"/>
              <a:t>{</a:t>
            </a:r>
          </a:p>
          <a:p>
            <a:r>
              <a:rPr lang="en-US" altLang="zh-CN" sz="2400" dirty="0" smtClean="0"/>
              <a:t>    if(p == NULL){</a:t>
            </a:r>
          </a:p>
          <a:p>
            <a:r>
              <a:rPr lang="en-US" altLang="zh-CN" sz="2400" dirty="0" smtClean="0"/>
              <a:t>        p = (</a:t>
            </a:r>
            <a:r>
              <a:rPr lang="en-US" altLang="zh-CN" sz="2400" dirty="0" err="1" smtClean="0"/>
              <a:t>BTNodeptr</a:t>
            </a:r>
            <a:r>
              <a:rPr lang="en-US" altLang="zh-CN" sz="2400" dirty="0" smtClean="0"/>
              <a:t>)</a:t>
            </a:r>
            <a:r>
              <a:rPr lang="en-US" altLang="zh-CN" sz="2400" dirty="0" err="1" smtClean="0"/>
              <a:t>malloc</a:t>
            </a:r>
            <a:r>
              <a:rPr lang="en-US" altLang="zh-CN" sz="2400" dirty="0" smtClean="0"/>
              <a:t>(</a:t>
            </a:r>
            <a:r>
              <a:rPr lang="en-US" altLang="zh-CN" sz="2400" dirty="0" err="1" smtClean="0"/>
              <a:t>sizeof</a:t>
            </a:r>
            <a:r>
              <a:rPr lang="en-US" altLang="zh-CN" sz="2400" dirty="0" smtClean="0"/>
              <a:t>(</a:t>
            </a:r>
            <a:r>
              <a:rPr lang="en-US" altLang="zh-CN" sz="2400" dirty="0" err="1" smtClean="0"/>
              <a:t>BTNode</a:t>
            </a:r>
            <a:r>
              <a:rPr lang="en-US" altLang="zh-CN" sz="2400" dirty="0" smtClean="0"/>
              <a:t>));</a:t>
            </a:r>
          </a:p>
          <a:p>
            <a:r>
              <a:rPr lang="en-US" altLang="zh-CN" sz="2400" dirty="0" smtClean="0"/>
              <a:t>        p-&gt;data = item;</a:t>
            </a:r>
          </a:p>
          <a:p>
            <a:r>
              <a:rPr lang="en-US" altLang="zh-CN" sz="2400" dirty="0" smtClean="0"/>
              <a:t>        p-&gt;</a:t>
            </a:r>
            <a:r>
              <a:rPr lang="en-US" altLang="zh-CN" sz="2400" dirty="0" err="1" smtClean="0"/>
              <a:t>lchild</a:t>
            </a:r>
            <a:r>
              <a:rPr lang="en-US" altLang="zh-CN" sz="2400" dirty="0" smtClean="0"/>
              <a:t> = p-&gt;</a:t>
            </a:r>
            <a:r>
              <a:rPr lang="en-US" altLang="zh-CN" sz="2400" dirty="0" err="1" smtClean="0"/>
              <a:t>rchild</a:t>
            </a:r>
            <a:r>
              <a:rPr lang="en-US" altLang="zh-CN" sz="2400" dirty="0" smtClean="0"/>
              <a:t> = NULL;</a:t>
            </a:r>
          </a:p>
          <a:p>
            <a:r>
              <a:rPr lang="en-US" altLang="zh-CN" sz="2400" dirty="0" smtClean="0"/>
              <a:t>    } </a:t>
            </a:r>
          </a:p>
          <a:p>
            <a:r>
              <a:rPr lang="en-US" altLang="zh-CN" sz="2400" dirty="0" smtClean="0"/>
              <a:t>    else if( item &lt; p-&gt;data)</a:t>
            </a:r>
          </a:p>
          <a:p>
            <a:r>
              <a:rPr lang="en-US" altLang="zh-CN" sz="2400" dirty="0" smtClean="0"/>
              <a:t>        p-&gt;</a:t>
            </a:r>
            <a:r>
              <a:rPr lang="en-US" altLang="zh-CN" sz="2400" dirty="0" err="1" smtClean="0"/>
              <a:t>lchild</a:t>
            </a:r>
            <a:r>
              <a:rPr lang="en-US" altLang="zh-CN" sz="2400" dirty="0" smtClean="0"/>
              <a:t> = </a:t>
            </a:r>
            <a:r>
              <a:rPr lang="en-US" altLang="zh-CN" sz="2400" dirty="0" err="1" smtClean="0"/>
              <a:t>insertBST</a:t>
            </a:r>
            <a:r>
              <a:rPr lang="en-US" altLang="zh-CN" sz="2400" dirty="0" smtClean="0"/>
              <a:t>(p-&gt;</a:t>
            </a:r>
            <a:r>
              <a:rPr lang="en-US" altLang="zh-CN" sz="2400" dirty="0" err="1" smtClean="0"/>
              <a:t>lchild</a:t>
            </a:r>
            <a:r>
              <a:rPr lang="en-US" altLang="zh-CN" sz="2400" dirty="0" smtClean="0"/>
              <a:t>, item);</a:t>
            </a:r>
          </a:p>
          <a:p>
            <a:r>
              <a:rPr lang="en-US" altLang="zh-CN" sz="2400" dirty="0" smtClean="0"/>
              <a:t>    else if( item &gt; p-&gt;data)</a:t>
            </a:r>
          </a:p>
          <a:p>
            <a:r>
              <a:rPr lang="en-US" altLang="zh-CN" sz="2400" dirty="0" smtClean="0"/>
              <a:t>       p-&gt;</a:t>
            </a:r>
            <a:r>
              <a:rPr lang="en-US" altLang="zh-CN" sz="2400" dirty="0" err="1" smtClean="0"/>
              <a:t>rchild</a:t>
            </a:r>
            <a:r>
              <a:rPr lang="en-US" altLang="zh-CN" sz="2400" dirty="0" smtClean="0"/>
              <a:t> = </a:t>
            </a:r>
            <a:r>
              <a:rPr lang="en-US" altLang="zh-CN" sz="2400" dirty="0" err="1" smtClean="0"/>
              <a:t>insertBST</a:t>
            </a:r>
            <a:r>
              <a:rPr lang="en-US" altLang="zh-CN" sz="2400" dirty="0" smtClean="0"/>
              <a:t>(p-&gt;</a:t>
            </a:r>
            <a:r>
              <a:rPr lang="en-US" altLang="zh-CN" sz="2400" dirty="0" err="1" smtClean="0"/>
              <a:t>rchild,item</a:t>
            </a:r>
            <a:r>
              <a:rPr lang="en-US" altLang="zh-CN" sz="2400" dirty="0" smtClean="0"/>
              <a:t>);</a:t>
            </a:r>
          </a:p>
          <a:p>
            <a:r>
              <a:rPr lang="en-US" altLang="zh-CN" sz="2400" dirty="0" smtClean="0"/>
              <a:t>    else   </a:t>
            </a:r>
          </a:p>
          <a:p>
            <a:r>
              <a:rPr lang="en-US" altLang="zh-CN" sz="2400" dirty="0" smtClean="0">
                <a:solidFill>
                  <a:srgbClr val="7030A0"/>
                </a:solidFill>
              </a:rPr>
              <a:t>       </a:t>
            </a:r>
            <a:r>
              <a:rPr lang="en-US" altLang="zh-CN" sz="2400" i="1" dirty="0" smtClean="0">
                <a:solidFill>
                  <a:srgbClr val="7030A0"/>
                </a:solidFill>
              </a:rPr>
              <a:t>do-something</a:t>
            </a:r>
            <a:r>
              <a:rPr lang="en-US" altLang="zh-CN" sz="2400" i="1" dirty="0" smtClean="0"/>
              <a:t>;</a:t>
            </a:r>
            <a:r>
              <a:rPr lang="en-US" altLang="zh-CN" sz="2400" dirty="0" smtClean="0"/>
              <a:t> //</a:t>
            </a:r>
            <a:r>
              <a:rPr lang="zh-CN" altLang="en-US" sz="2400" dirty="0" smtClean="0"/>
              <a:t>找到该元素</a:t>
            </a:r>
            <a:endParaRPr lang="en-US" altLang="zh-CN" sz="2400" dirty="0" smtClean="0"/>
          </a:p>
          <a:p>
            <a:r>
              <a:rPr lang="en-US" altLang="zh-CN" sz="2400" dirty="0" smtClean="0"/>
              <a:t>    return p;</a:t>
            </a:r>
          </a:p>
          <a:p>
            <a:r>
              <a:rPr lang="en-US" altLang="zh-CN" sz="2400" dirty="0" smtClean="0"/>
              <a:t>} </a:t>
            </a:r>
            <a:endParaRPr lang="zh-CN" altLang="en-US" sz="2400" dirty="0"/>
          </a:p>
        </p:txBody>
      </p:sp>
      <p:grpSp>
        <p:nvGrpSpPr>
          <p:cNvPr id="4" name="Group 46"/>
          <p:cNvGrpSpPr>
            <a:grpSpLocks/>
          </p:cNvGrpSpPr>
          <p:nvPr/>
        </p:nvGrpSpPr>
        <p:grpSpPr bwMode="auto">
          <a:xfrm>
            <a:off x="0" y="2564904"/>
            <a:ext cx="3059832"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1124"/>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smtClean="0">
                  <a:solidFill>
                    <a:srgbClr val="FF3300"/>
                  </a:solidFill>
                  <a:latin typeface="黑体" pitchFamily="2" charset="-122"/>
                  <a:ea typeface="黑体" pitchFamily="2" charset="-122"/>
                </a:rPr>
                <a:t>功能：</a:t>
              </a:r>
              <a:r>
                <a:rPr lang="zh-CN" altLang="en-US" b="1" dirty="0" smtClean="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smtClean="0">
                  <a:solidFill>
                    <a:srgbClr val="FF0000"/>
                  </a:solidFill>
                  <a:latin typeface="幼圆" pitchFamily="49" charset="-122"/>
                  <a:ea typeface="幼圆" pitchFamily="49" charset="-122"/>
                </a:rPr>
                <a:t>（特别适合动态查找表的构造和查找）</a:t>
              </a:r>
              <a:endParaRPr lang="zh-CN" altLang="en-US" b="1" dirty="0">
                <a:solidFill>
                  <a:srgbClr val="FF0000"/>
                </a:solidFill>
                <a:latin typeface="幼圆" pitchFamily="49" charset="-122"/>
                <a:ea typeface="幼圆" pitchFamily="49" charset="-122"/>
              </a:endParaRPr>
            </a:p>
          </p:txBody>
        </p:sp>
      </p:grpSp>
      <p:grpSp>
        <p:nvGrpSpPr>
          <p:cNvPr id="8" name="Group 35"/>
          <p:cNvGrpSpPr>
            <a:grpSpLocks/>
          </p:cNvGrpSpPr>
          <p:nvPr/>
        </p:nvGrpSpPr>
        <p:grpSpPr bwMode="auto">
          <a:xfrm>
            <a:off x="611560" y="404664"/>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4427984" y="6400800"/>
            <a:ext cx="1905000" cy="457200"/>
          </a:xfrm>
        </p:spPr>
        <p:txBody>
          <a:bodyPr/>
          <a:lstStyle/>
          <a:p>
            <a:fld id="{0C913308-F349-4B6D-A68A-DD1791B4A57B}" type="slidenum">
              <a:rPr lang="zh-CN" altLang="en-US" smtClean="0"/>
              <a:pPr/>
              <a:t>46</a:t>
            </a:fld>
            <a:endParaRPr lang="zh-CN" altLang="en-US"/>
          </a:p>
        </p:txBody>
      </p:sp>
      <p:grpSp>
        <p:nvGrpSpPr>
          <p:cNvPr id="3" name="Group 348"/>
          <p:cNvGrpSpPr>
            <a:grpSpLocks/>
          </p:cNvGrpSpPr>
          <p:nvPr/>
        </p:nvGrpSpPr>
        <p:grpSpPr bwMode="auto">
          <a:xfrm>
            <a:off x="0" y="0"/>
            <a:ext cx="8892480"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4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smtClean="0">
                  <a:solidFill>
                    <a:srgbClr val="FF3300"/>
                  </a:solidFill>
                  <a:latin typeface="华文新魏" pitchFamily="2" charset="-122"/>
                  <a:ea typeface="华文新魏" pitchFamily="2" charset="-122"/>
                </a:rPr>
                <a:t>BST</a:t>
              </a:r>
              <a:r>
                <a:rPr lang="zh-CN" altLang="en-US" sz="2800" dirty="0" smtClean="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smtClean="0">
                  <a:solidFill>
                    <a:srgbClr val="FF3300"/>
                  </a:solidFill>
                  <a:latin typeface="华文新魏" pitchFamily="2" charset="-122"/>
                  <a:ea typeface="华文新魏" pitchFamily="2" charset="-122"/>
                </a:rPr>
                <a:t>O(log2n)</a:t>
              </a:r>
              <a:r>
                <a:rPr lang="zh-CN" altLang="en-US" sz="2800" dirty="0" smtClean="0">
                  <a:solidFill>
                    <a:srgbClr val="FF3300"/>
                  </a:solidFill>
                  <a:latin typeface="华文新魏" pitchFamily="2" charset="-122"/>
                  <a:ea typeface="华文新魏" pitchFamily="2" charset="-122"/>
                </a:rPr>
                <a:t>查找性能。对于像单词表（字典）这样的数据，有没有更好的数据结构呢？</a:t>
              </a:r>
              <a:endParaRPr lang="zh-CN" altLang="en-US" sz="2800" dirty="0">
                <a:solidFill>
                  <a:srgbClr val="FF3300"/>
                </a:solidFill>
                <a:latin typeface="华文新魏" pitchFamily="2" charset="-122"/>
                <a:ea typeface="华文新魏" pitchFamily="2" charset="-122"/>
              </a:endParaRPr>
            </a:p>
          </p:txBody>
        </p:sp>
      </p:grpSp>
      <p:grpSp>
        <p:nvGrpSpPr>
          <p:cNvPr id="16" name="组合 28"/>
          <p:cNvGrpSpPr/>
          <p:nvPr/>
        </p:nvGrpSpPr>
        <p:grpSpPr>
          <a:xfrm>
            <a:off x="323528" y="3140968"/>
            <a:ext cx="4288353" cy="2601580"/>
            <a:chOff x="323528" y="3140968"/>
            <a:chExt cx="4288353" cy="2601580"/>
          </a:xfrm>
        </p:grpSpPr>
        <p:sp>
          <p:nvSpPr>
            <p:cNvPr id="6" name="矩形 5"/>
            <p:cNvSpPr/>
            <p:nvPr/>
          </p:nvSpPr>
          <p:spPr>
            <a:xfrm>
              <a:off x="323528" y="3140968"/>
              <a:ext cx="428835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smtClean="0"/>
                <a:t>输入：</a:t>
              </a:r>
              <a:r>
                <a:rPr lang="en-US" altLang="zh-CN" dirty="0" smtClean="0"/>
                <a:t>do not take to heart every thing you hear</a:t>
              </a:r>
              <a:endParaRPr lang="zh-CN" altLang="en-US" dirty="0"/>
            </a:p>
          </p:txBody>
        </p:sp>
        <p:sp>
          <p:nvSpPr>
            <p:cNvPr id="7" name="矩形 6"/>
            <p:cNvSpPr/>
            <p:nvPr/>
          </p:nvSpPr>
          <p:spPr>
            <a:xfrm>
              <a:off x="1475656" y="3573016"/>
              <a:ext cx="396262" cy="369332"/>
            </a:xfrm>
            <a:prstGeom prst="rect">
              <a:avLst/>
            </a:prstGeom>
          </p:spPr>
          <p:txBody>
            <a:bodyPr wrap="none">
              <a:spAutoFit/>
            </a:bodyPr>
            <a:lstStyle/>
            <a:p>
              <a:r>
                <a:rPr lang="en-US" altLang="zh-CN" dirty="0" smtClean="0"/>
                <a:t>do</a:t>
              </a:r>
              <a:endParaRPr lang="zh-CN" altLang="en-US" dirty="0"/>
            </a:p>
          </p:txBody>
        </p:sp>
        <p:sp>
          <p:nvSpPr>
            <p:cNvPr id="8" name="矩形 7"/>
            <p:cNvSpPr/>
            <p:nvPr/>
          </p:nvSpPr>
          <p:spPr>
            <a:xfrm>
              <a:off x="1907704" y="4005064"/>
              <a:ext cx="449162" cy="369332"/>
            </a:xfrm>
            <a:prstGeom prst="rect">
              <a:avLst/>
            </a:prstGeom>
          </p:spPr>
          <p:txBody>
            <a:bodyPr wrap="none">
              <a:spAutoFit/>
            </a:bodyPr>
            <a:lstStyle/>
            <a:p>
              <a:r>
                <a:rPr lang="en-US" altLang="zh-CN" dirty="0" smtClean="0"/>
                <a:t>not</a:t>
              </a:r>
              <a:endParaRPr lang="zh-CN" altLang="en-US" dirty="0"/>
            </a:p>
          </p:txBody>
        </p:sp>
        <p:sp>
          <p:nvSpPr>
            <p:cNvPr id="9" name="矩形 8"/>
            <p:cNvSpPr/>
            <p:nvPr/>
          </p:nvSpPr>
          <p:spPr>
            <a:xfrm>
              <a:off x="2267744" y="4437112"/>
              <a:ext cx="543739" cy="369332"/>
            </a:xfrm>
            <a:prstGeom prst="rect">
              <a:avLst/>
            </a:prstGeom>
          </p:spPr>
          <p:txBody>
            <a:bodyPr wrap="none">
              <a:spAutoFit/>
            </a:bodyPr>
            <a:lstStyle/>
            <a:p>
              <a:r>
                <a:rPr lang="en-US" altLang="zh-CN" dirty="0" smtClean="0"/>
                <a:t>take</a:t>
              </a:r>
              <a:endParaRPr lang="zh-CN" altLang="en-US" dirty="0"/>
            </a:p>
          </p:txBody>
        </p:sp>
        <p:sp>
          <p:nvSpPr>
            <p:cNvPr id="10" name="矩形 9"/>
            <p:cNvSpPr/>
            <p:nvPr/>
          </p:nvSpPr>
          <p:spPr>
            <a:xfrm>
              <a:off x="2771800" y="4869160"/>
              <a:ext cx="343364" cy="369332"/>
            </a:xfrm>
            <a:prstGeom prst="rect">
              <a:avLst/>
            </a:prstGeom>
          </p:spPr>
          <p:txBody>
            <a:bodyPr wrap="none">
              <a:spAutoFit/>
            </a:bodyPr>
            <a:lstStyle/>
            <a:p>
              <a:r>
                <a:rPr lang="en-US" altLang="zh-CN" dirty="0" smtClean="0"/>
                <a:t>to</a:t>
              </a:r>
              <a:endParaRPr lang="zh-CN" altLang="en-US" dirty="0"/>
            </a:p>
          </p:txBody>
        </p:sp>
        <p:sp>
          <p:nvSpPr>
            <p:cNvPr id="11" name="矩形 10"/>
            <p:cNvSpPr/>
            <p:nvPr/>
          </p:nvSpPr>
          <p:spPr>
            <a:xfrm>
              <a:off x="1475656" y="4437112"/>
              <a:ext cx="617477" cy="369332"/>
            </a:xfrm>
            <a:prstGeom prst="rect">
              <a:avLst/>
            </a:prstGeom>
          </p:spPr>
          <p:txBody>
            <a:bodyPr wrap="none">
              <a:spAutoFit/>
            </a:bodyPr>
            <a:lstStyle/>
            <a:p>
              <a:r>
                <a:rPr lang="en-US" altLang="zh-CN" dirty="0" smtClean="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smtClean="0"/>
                <a:t>every</a:t>
              </a:r>
              <a:endParaRPr lang="zh-CN" altLang="en-US" dirty="0"/>
            </a:p>
          </p:txBody>
        </p:sp>
        <p:sp>
          <p:nvSpPr>
            <p:cNvPr id="13" name="矩形 12"/>
            <p:cNvSpPr/>
            <p:nvPr/>
          </p:nvSpPr>
          <p:spPr>
            <a:xfrm>
              <a:off x="2123728" y="5373216"/>
              <a:ext cx="596638" cy="369332"/>
            </a:xfrm>
            <a:prstGeom prst="rect">
              <a:avLst/>
            </a:prstGeom>
          </p:spPr>
          <p:txBody>
            <a:bodyPr wrap="none">
              <a:spAutoFit/>
            </a:bodyPr>
            <a:lstStyle/>
            <a:p>
              <a:r>
                <a:rPr lang="en-US" altLang="zh-CN" dirty="0" smtClean="0"/>
                <a:t>thing</a:t>
              </a:r>
              <a:endParaRPr lang="zh-CN" altLang="en-US" dirty="0"/>
            </a:p>
          </p:txBody>
        </p:sp>
        <p:sp>
          <p:nvSpPr>
            <p:cNvPr id="14" name="矩形 13"/>
            <p:cNvSpPr/>
            <p:nvPr/>
          </p:nvSpPr>
          <p:spPr>
            <a:xfrm>
              <a:off x="3275856" y="5373216"/>
              <a:ext cx="490840" cy="369332"/>
            </a:xfrm>
            <a:prstGeom prst="rect">
              <a:avLst/>
            </a:prstGeom>
          </p:spPr>
          <p:txBody>
            <a:bodyPr wrap="none">
              <a:spAutoFit/>
            </a:bodyPr>
            <a:lstStyle/>
            <a:p>
              <a:r>
                <a:rPr lang="en-US" altLang="zh-CN" dirty="0" smtClean="0"/>
                <a:t>you</a:t>
              </a:r>
              <a:endParaRPr lang="zh-CN" altLang="en-US" dirty="0"/>
            </a:p>
          </p:txBody>
        </p:sp>
        <p:sp>
          <p:nvSpPr>
            <p:cNvPr id="15" name="矩形 14"/>
            <p:cNvSpPr/>
            <p:nvPr/>
          </p:nvSpPr>
          <p:spPr>
            <a:xfrm>
              <a:off x="1403648" y="5373216"/>
              <a:ext cx="564578" cy="369332"/>
            </a:xfrm>
            <a:prstGeom prst="rect">
              <a:avLst/>
            </a:prstGeom>
          </p:spPr>
          <p:txBody>
            <a:bodyPr wrap="none">
              <a:spAutoFit/>
            </a:bodyPr>
            <a:lstStyle/>
            <a:p>
              <a:r>
                <a:rPr lang="en-US" altLang="zh-CN" dirty="0" smtClean="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4749848" y="3140968"/>
            <a:ext cx="4394152" cy="3501008"/>
            <a:chOff x="4749848" y="3356992"/>
            <a:chExt cx="4394152" cy="3501008"/>
          </a:xfrm>
        </p:grpSpPr>
        <p:sp>
          <p:nvSpPr>
            <p:cNvPr id="30" name="矩形 29"/>
            <p:cNvSpPr/>
            <p:nvPr/>
          </p:nvSpPr>
          <p:spPr>
            <a:xfrm>
              <a:off x="4749848" y="3356992"/>
              <a:ext cx="4394152"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smtClean="0"/>
                <a:t>输入：</a:t>
              </a:r>
              <a:r>
                <a:rPr lang="en-US" altLang="zh-CN" dirty="0" smtClean="0"/>
                <a:t>do every hear  heart  not take thing to you</a:t>
              </a:r>
              <a:endParaRPr lang="zh-CN" altLang="en-US" dirty="0"/>
            </a:p>
          </p:txBody>
        </p:sp>
        <p:sp>
          <p:nvSpPr>
            <p:cNvPr id="31" name="矩形 30"/>
            <p:cNvSpPr/>
            <p:nvPr/>
          </p:nvSpPr>
          <p:spPr>
            <a:xfrm>
              <a:off x="4788024" y="3789040"/>
              <a:ext cx="396262" cy="369332"/>
            </a:xfrm>
            <a:prstGeom prst="rect">
              <a:avLst/>
            </a:prstGeom>
          </p:spPr>
          <p:txBody>
            <a:bodyPr wrap="none">
              <a:spAutoFit/>
            </a:bodyPr>
            <a:lstStyle/>
            <a:p>
              <a:r>
                <a:rPr lang="en-US" altLang="zh-CN" dirty="0" smtClean="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smtClean="0"/>
                <a:t>every</a:t>
              </a:r>
              <a:endParaRPr lang="zh-CN" altLang="en-US" dirty="0"/>
            </a:p>
          </p:txBody>
        </p:sp>
        <p:sp>
          <p:nvSpPr>
            <p:cNvPr id="33" name="矩形 32"/>
            <p:cNvSpPr/>
            <p:nvPr/>
          </p:nvSpPr>
          <p:spPr>
            <a:xfrm>
              <a:off x="5580112" y="4509120"/>
              <a:ext cx="564578" cy="369332"/>
            </a:xfrm>
            <a:prstGeom prst="rect">
              <a:avLst/>
            </a:prstGeom>
          </p:spPr>
          <p:txBody>
            <a:bodyPr wrap="none">
              <a:spAutoFit/>
            </a:bodyPr>
            <a:lstStyle/>
            <a:p>
              <a:r>
                <a:rPr lang="en-US" altLang="zh-CN" dirty="0" smtClean="0"/>
                <a:t>hear</a:t>
              </a:r>
              <a:endParaRPr lang="zh-CN" altLang="en-US" dirty="0"/>
            </a:p>
          </p:txBody>
        </p:sp>
        <p:sp>
          <p:nvSpPr>
            <p:cNvPr id="34" name="矩形 33"/>
            <p:cNvSpPr/>
            <p:nvPr/>
          </p:nvSpPr>
          <p:spPr>
            <a:xfrm>
              <a:off x="6012160" y="4869160"/>
              <a:ext cx="617477" cy="369332"/>
            </a:xfrm>
            <a:prstGeom prst="rect">
              <a:avLst/>
            </a:prstGeom>
          </p:spPr>
          <p:txBody>
            <a:bodyPr wrap="none">
              <a:spAutoFit/>
            </a:bodyPr>
            <a:lstStyle/>
            <a:p>
              <a:r>
                <a:rPr lang="en-US" altLang="zh-CN" dirty="0" smtClean="0"/>
                <a:t>heart</a:t>
              </a:r>
              <a:endParaRPr lang="zh-CN" altLang="en-US" dirty="0"/>
            </a:p>
          </p:txBody>
        </p:sp>
        <p:sp>
          <p:nvSpPr>
            <p:cNvPr id="35" name="矩形 34"/>
            <p:cNvSpPr/>
            <p:nvPr/>
          </p:nvSpPr>
          <p:spPr>
            <a:xfrm>
              <a:off x="6516216" y="5229200"/>
              <a:ext cx="449162" cy="369332"/>
            </a:xfrm>
            <a:prstGeom prst="rect">
              <a:avLst/>
            </a:prstGeom>
          </p:spPr>
          <p:txBody>
            <a:bodyPr wrap="none">
              <a:spAutoFit/>
            </a:bodyPr>
            <a:lstStyle/>
            <a:p>
              <a:r>
                <a:rPr lang="en-US" altLang="zh-CN" dirty="0" smtClean="0"/>
                <a:t>not</a:t>
              </a:r>
              <a:endParaRPr lang="zh-CN" altLang="en-US" dirty="0"/>
            </a:p>
          </p:txBody>
        </p:sp>
        <p:sp>
          <p:nvSpPr>
            <p:cNvPr id="36" name="矩形 35"/>
            <p:cNvSpPr/>
            <p:nvPr/>
          </p:nvSpPr>
          <p:spPr>
            <a:xfrm>
              <a:off x="6948264" y="5589240"/>
              <a:ext cx="543739" cy="369332"/>
            </a:xfrm>
            <a:prstGeom prst="rect">
              <a:avLst/>
            </a:prstGeom>
          </p:spPr>
          <p:txBody>
            <a:bodyPr wrap="none">
              <a:spAutoFit/>
            </a:bodyPr>
            <a:lstStyle/>
            <a:p>
              <a:r>
                <a:rPr lang="en-US" altLang="zh-CN" dirty="0" smtClean="0"/>
                <a:t>take</a:t>
              </a:r>
              <a:endParaRPr lang="zh-CN" altLang="en-US" dirty="0"/>
            </a:p>
          </p:txBody>
        </p:sp>
        <p:sp>
          <p:nvSpPr>
            <p:cNvPr id="37" name="矩形 36"/>
            <p:cNvSpPr/>
            <p:nvPr/>
          </p:nvSpPr>
          <p:spPr>
            <a:xfrm>
              <a:off x="7380312" y="5949280"/>
              <a:ext cx="596638" cy="369332"/>
            </a:xfrm>
            <a:prstGeom prst="rect">
              <a:avLst/>
            </a:prstGeom>
          </p:spPr>
          <p:txBody>
            <a:bodyPr wrap="none">
              <a:spAutoFit/>
            </a:bodyPr>
            <a:lstStyle/>
            <a:p>
              <a:r>
                <a:rPr lang="en-US" altLang="zh-CN" dirty="0" smtClean="0"/>
                <a:t>thing</a:t>
              </a:r>
              <a:endParaRPr lang="zh-CN" altLang="en-US" dirty="0"/>
            </a:p>
          </p:txBody>
        </p:sp>
        <p:sp>
          <p:nvSpPr>
            <p:cNvPr id="38" name="矩形 37"/>
            <p:cNvSpPr/>
            <p:nvPr/>
          </p:nvSpPr>
          <p:spPr>
            <a:xfrm>
              <a:off x="7884368" y="6237312"/>
              <a:ext cx="343364" cy="369332"/>
            </a:xfrm>
            <a:prstGeom prst="rect">
              <a:avLst/>
            </a:prstGeom>
          </p:spPr>
          <p:txBody>
            <a:bodyPr wrap="none">
              <a:spAutoFit/>
            </a:bodyPr>
            <a:lstStyle/>
            <a:p>
              <a:r>
                <a:rPr lang="en-US" altLang="zh-CN" dirty="0" smtClean="0"/>
                <a:t>to</a:t>
              </a:r>
              <a:endParaRPr lang="zh-CN" altLang="en-US" dirty="0"/>
            </a:p>
          </p:txBody>
        </p:sp>
        <p:sp>
          <p:nvSpPr>
            <p:cNvPr id="39" name="矩形 38"/>
            <p:cNvSpPr/>
            <p:nvPr/>
          </p:nvSpPr>
          <p:spPr>
            <a:xfrm>
              <a:off x="8244408" y="6488668"/>
              <a:ext cx="490840" cy="369332"/>
            </a:xfrm>
            <a:prstGeom prst="rect">
              <a:avLst/>
            </a:prstGeom>
          </p:spPr>
          <p:txBody>
            <a:bodyPr wrap="none">
              <a:spAutoFit/>
            </a:bodyPr>
            <a:lstStyle/>
            <a:p>
              <a:r>
                <a:rPr lang="en-US" altLang="zh-CN" dirty="0" smtClean="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47</a:t>
            </a:fld>
            <a:endParaRPr lang="zh-CN" altLang="en-US"/>
          </a:p>
        </p:txBody>
      </p:sp>
      <p:grpSp>
        <p:nvGrpSpPr>
          <p:cNvPr id="3" name="Group 108"/>
          <p:cNvGrpSpPr>
            <a:grpSpLocks/>
          </p:cNvGrpSpPr>
          <p:nvPr/>
        </p:nvGrpSpPr>
        <p:grpSpPr bwMode="auto">
          <a:xfrm>
            <a:off x="495300" y="762000"/>
            <a:ext cx="5445126"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smtClean="0">
                  <a:solidFill>
                    <a:srgbClr val="FFFFFF"/>
                  </a:solidFill>
                  <a:latin typeface="黑体" pitchFamily="49" charset="-122"/>
                  <a:ea typeface="黑体" pitchFamily="49" charset="-122"/>
                </a:rPr>
                <a:t>Trie</a:t>
              </a:r>
              <a:r>
                <a:rPr lang="zh-CN" altLang="en-US" sz="3000" dirty="0" smtClean="0">
                  <a:solidFill>
                    <a:srgbClr val="FFFFFF"/>
                  </a:solidFill>
                  <a:latin typeface="黑体" pitchFamily="49" charset="-122"/>
                  <a:ea typeface="黑体" pitchFamily="49" charset="-122"/>
                </a:rPr>
                <a:t>结构及查找</a:t>
              </a:r>
              <a:r>
                <a:rPr lang="en-US" altLang="zh-CN" sz="3000" dirty="0" smtClean="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395536" y="1484784"/>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2393"/>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smtClean="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在二叉树遍历中通常是通过比较整个键值来进行的，即每个节点包含一个键值，该键值与要查找的键值进行比较人而在树中寻找正确的路径。而用键值的一部分来确定查找路径的树称为</a:t>
              </a:r>
              <a:r>
                <a:rPr lang="en-US" altLang="zh-CN" sz="2400" b="1" baseline="0" dirty="0" err="1" smtClean="0">
                  <a:solidFill>
                    <a:srgbClr val="000080"/>
                  </a:solidFill>
                  <a:latin typeface="幼圆" pitchFamily="49" charset="-122"/>
                  <a:ea typeface="幼圆" pitchFamily="49" charset="-122"/>
                </a:rPr>
                <a:t>trie</a:t>
              </a:r>
              <a:r>
                <a:rPr lang="zh-CN" altLang="en-US" sz="2400" baseline="0" dirty="0" smtClean="0">
                  <a:solidFill>
                    <a:srgbClr val="000080"/>
                  </a:solidFill>
                  <a:latin typeface="幼圆" pitchFamily="49" charset="-122"/>
                  <a:ea typeface="幼圆" pitchFamily="49" charset="-122"/>
                </a:rPr>
                <a:t>树（它来源于</a:t>
              </a:r>
              <a:r>
                <a:rPr lang="en-US" altLang="zh-CN" sz="2400" baseline="0" dirty="0" smtClean="0">
                  <a:solidFill>
                    <a:srgbClr val="000080"/>
                  </a:solidFill>
                  <a:latin typeface="幼圆" pitchFamily="49" charset="-122"/>
                  <a:ea typeface="幼圆" pitchFamily="49" charset="-122"/>
                </a:rPr>
                <a:t>re</a:t>
              </a:r>
              <a:r>
                <a:rPr lang="en-US" altLang="zh-CN" sz="2400" b="1" baseline="0" dirty="0" smtClean="0">
                  <a:solidFill>
                    <a:srgbClr val="000080"/>
                  </a:solidFill>
                  <a:latin typeface="幼圆" pitchFamily="49" charset="-122"/>
                  <a:ea typeface="幼圆" pitchFamily="49" charset="-122"/>
                </a:rPr>
                <a:t>trie</a:t>
              </a:r>
              <a:r>
                <a:rPr lang="en-US" altLang="zh-CN" sz="2400" baseline="0" dirty="0" smtClean="0">
                  <a:solidFill>
                    <a:srgbClr val="000080"/>
                  </a:solidFill>
                  <a:latin typeface="幼圆" pitchFamily="49" charset="-122"/>
                  <a:ea typeface="幼圆" pitchFamily="49" charset="-122"/>
                </a:rPr>
                <a:t>val</a:t>
              </a:r>
              <a:r>
                <a:rPr lang="zh-CN" altLang="en-US" sz="2400" baseline="0" dirty="0" smtClean="0">
                  <a:solidFill>
                    <a:srgbClr val="000080"/>
                  </a:solidFill>
                  <a:latin typeface="幼圆" pitchFamily="49" charset="-122"/>
                  <a:ea typeface="幼圆" pitchFamily="49" charset="-122"/>
                </a:rPr>
                <a:t>）。</a:t>
              </a:r>
              <a:endParaRPr lang="en-US" altLang="zh-CN" sz="2400" baseline="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smtClean="0">
                  <a:solidFill>
                    <a:srgbClr val="000080"/>
                  </a:solidFill>
                  <a:latin typeface="幼圆" pitchFamily="49" charset="-122"/>
                  <a:ea typeface="幼圆" pitchFamily="49" charset="-122"/>
                </a:rPr>
                <a:t>主要应用</a:t>
              </a:r>
              <a:endParaRPr lang="en-US" altLang="zh-CN" sz="240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baseline="0" dirty="0" smtClean="0">
                  <a:solidFill>
                    <a:srgbClr val="000080"/>
                  </a:solidFill>
                  <a:latin typeface="幼圆" pitchFamily="49" charset="-122"/>
                  <a:ea typeface="幼圆" pitchFamily="49" charset="-122"/>
                </a:rPr>
                <a:t>信息检索（</a:t>
              </a:r>
              <a:r>
                <a:rPr lang="en-US" altLang="zh-CN" sz="2400" baseline="0" dirty="0" smtClean="0">
                  <a:solidFill>
                    <a:srgbClr val="000080"/>
                  </a:solidFill>
                  <a:latin typeface="幼圆" pitchFamily="49" charset="-122"/>
                  <a:ea typeface="幼圆" pitchFamily="49" charset="-122"/>
                </a:rPr>
                <a:t>information retrieval</a:t>
              </a:r>
              <a:r>
                <a:rPr lang="zh-CN" altLang="en-US" sz="2400" baseline="0" dirty="0" smtClean="0">
                  <a:solidFill>
                    <a:srgbClr val="000080"/>
                  </a:solidFill>
                  <a:latin typeface="幼圆" pitchFamily="49" charset="-122"/>
                  <a:ea typeface="幼圆" pitchFamily="49" charset="-122"/>
                </a:rPr>
                <a:t>）</a:t>
              </a:r>
              <a:endParaRPr lang="en-US" altLang="zh-CN" sz="2400" baseline="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smtClean="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baseline="0" dirty="0" smtClean="0">
                  <a:solidFill>
                    <a:srgbClr val="000080"/>
                  </a:solidFill>
                  <a:latin typeface="幼圆" pitchFamily="49" charset="-122"/>
                  <a:ea typeface="幼圆" pitchFamily="49" charset="-122"/>
                </a:rPr>
                <a:t> </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48</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smtClean="0">
                  <a:solidFill>
                    <a:srgbClr val="002878"/>
                  </a:solidFill>
                  <a:latin typeface="黑体" pitchFamily="49" charset="-122"/>
                  <a:ea typeface="黑体" pitchFamily="49" charset="-122"/>
                </a:rPr>
                <a:t>Trie</a:t>
              </a:r>
              <a:r>
                <a:rPr lang="zh-CN" altLang="en-US" sz="2700" dirty="0" smtClean="0">
                  <a:solidFill>
                    <a:srgbClr val="002878"/>
                  </a:solidFill>
                  <a:latin typeface="黑体" pitchFamily="49" charset="-122"/>
                  <a:ea typeface="黑体" pitchFamily="49" charset="-122"/>
                </a:rPr>
                <a:t>结构的适用情况</a:t>
              </a:r>
              <a:r>
                <a:rPr lang="en-US" altLang="zh-CN" sz="2700" dirty="0" smtClean="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1196752"/>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smtClean="0">
                  <a:solidFill>
                    <a:srgbClr val="000080"/>
                  </a:solidFill>
                  <a:latin typeface="幼圆" pitchFamily="49" charset="-122"/>
                  <a:ea typeface="幼圆" pitchFamily="49" charset="-122"/>
                </a:rPr>
                <a:t>Trie</a:t>
              </a:r>
              <a:r>
                <a:rPr lang="zh-CN" altLang="en-US" sz="2400" baseline="0" dirty="0" smtClean="0">
                  <a:solidFill>
                    <a:srgbClr val="000080"/>
                  </a:solidFill>
                  <a:latin typeface="幼圆" pitchFamily="49" charset="-122"/>
                  <a:ea typeface="幼圆" pitchFamily="49" charset="-122"/>
                </a:rPr>
                <a:t>结构主要基于两个原则：</a:t>
              </a:r>
              <a:endParaRPr lang="en-US" altLang="zh-CN" sz="2400" baseline="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smtClean="0">
                  <a:solidFill>
                    <a:srgbClr val="000080"/>
                  </a:solidFill>
                  <a:latin typeface="幼圆" pitchFamily="49" charset="-122"/>
                  <a:ea typeface="幼圆" pitchFamily="49" charset="-122"/>
                </a:rPr>
                <a:t>键值由固定的字符序列组成（如数字或字母），如</a:t>
              </a:r>
              <a:r>
                <a:rPr lang="en-US" altLang="zh-CN" sz="2000" dirty="0" smtClean="0">
                  <a:solidFill>
                    <a:srgbClr val="000080"/>
                  </a:solidFill>
                  <a:latin typeface="幼圆" pitchFamily="49" charset="-122"/>
                  <a:ea typeface="幼圆" pitchFamily="49" charset="-122"/>
                </a:rPr>
                <a:t>Huffman</a:t>
              </a:r>
              <a:r>
                <a:rPr lang="zh-CN" altLang="en-US" sz="2000" dirty="0" smtClean="0">
                  <a:solidFill>
                    <a:srgbClr val="000080"/>
                  </a:solidFill>
                  <a:latin typeface="幼圆" pitchFamily="49" charset="-122"/>
                  <a:ea typeface="幼圆" pitchFamily="49" charset="-122"/>
                </a:rPr>
                <a:t>码</a:t>
              </a:r>
              <a:r>
                <a:rPr lang="en-US" altLang="zh-CN" sz="2000" dirty="0" smtClean="0">
                  <a:solidFill>
                    <a:srgbClr val="000080"/>
                  </a:solidFill>
                  <a:latin typeface="幼圆" pitchFamily="49" charset="-122"/>
                  <a:ea typeface="幼圆" pitchFamily="49" charset="-122"/>
                </a:rPr>
                <a:t>(</a:t>
              </a:r>
              <a:r>
                <a:rPr lang="zh-CN" altLang="en-US" sz="2000" dirty="0" smtClean="0">
                  <a:solidFill>
                    <a:srgbClr val="000080"/>
                  </a:solidFill>
                  <a:latin typeface="幼圆" pitchFamily="49" charset="-122"/>
                  <a:ea typeface="幼圆" pitchFamily="49" charset="-122"/>
                </a:rPr>
                <a:t>只由</a:t>
              </a:r>
              <a:r>
                <a:rPr lang="en-US" altLang="zh-CN" sz="2000" dirty="0" smtClean="0">
                  <a:solidFill>
                    <a:srgbClr val="000080"/>
                  </a:solidFill>
                  <a:latin typeface="幼圆" pitchFamily="49" charset="-122"/>
                  <a:ea typeface="幼圆" pitchFamily="49" charset="-122"/>
                </a:rPr>
                <a:t>0,1</a:t>
              </a:r>
              <a:r>
                <a:rPr lang="zh-CN" altLang="en-US" sz="2000" dirty="0" smtClean="0">
                  <a:solidFill>
                    <a:srgbClr val="000080"/>
                  </a:solidFill>
                  <a:latin typeface="幼圆" pitchFamily="49" charset="-122"/>
                  <a:ea typeface="幼圆" pitchFamily="49" charset="-122"/>
                </a:rPr>
                <a:t>组成</a:t>
              </a:r>
              <a:r>
                <a:rPr lang="en-US" altLang="zh-CN" sz="2000" dirty="0" smtClean="0">
                  <a:solidFill>
                    <a:srgbClr val="000080"/>
                  </a:solidFill>
                  <a:latin typeface="幼圆" pitchFamily="49" charset="-122"/>
                  <a:ea typeface="幼圆" pitchFamily="49" charset="-122"/>
                </a:rPr>
                <a:t>)</a:t>
              </a:r>
              <a:r>
                <a:rPr lang="zh-CN" altLang="en-US" sz="2000" dirty="0" smtClean="0">
                  <a:solidFill>
                    <a:srgbClr val="000080"/>
                  </a:solidFill>
                  <a:latin typeface="幼圆" pitchFamily="49" charset="-122"/>
                  <a:ea typeface="幼圆" pitchFamily="49" charset="-122"/>
                </a:rPr>
                <a:t>、英文单词（只由</a:t>
              </a:r>
              <a:r>
                <a:rPr lang="en-US" altLang="zh-CN" sz="2000" dirty="0" smtClean="0">
                  <a:solidFill>
                    <a:srgbClr val="000080"/>
                  </a:solidFill>
                  <a:latin typeface="幼圆" pitchFamily="49" charset="-122"/>
                  <a:ea typeface="幼圆" pitchFamily="49" charset="-122"/>
                </a:rPr>
                <a:t>26</a:t>
              </a:r>
              <a:r>
                <a:rPr lang="zh-CN" altLang="en-US" sz="2000" dirty="0" smtClean="0">
                  <a:solidFill>
                    <a:srgbClr val="000080"/>
                  </a:solidFill>
                  <a:latin typeface="幼圆" pitchFamily="49" charset="-122"/>
                  <a:ea typeface="幼圆" pitchFamily="49" charset="-122"/>
                </a:rPr>
                <a:t>个字母组成）；</a:t>
              </a:r>
              <a:endParaRPr lang="en-US" altLang="zh-CN" sz="200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smtClean="0">
                  <a:solidFill>
                    <a:srgbClr val="000080"/>
                  </a:solidFill>
                  <a:latin typeface="幼圆" pitchFamily="49" charset="-122"/>
                  <a:ea typeface="幼圆" pitchFamily="49" charset="-122"/>
                </a:rPr>
                <a:t>对于结点的分层标记；</a:t>
              </a:r>
              <a:endParaRPr lang="en-US" altLang="zh-CN" sz="2000" baseline="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smtClean="0">
                  <a:solidFill>
                    <a:srgbClr val="000080"/>
                  </a:solidFill>
                  <a:latin typeface="幼圆" pitchFamily="49" charset="-122"/>
                  <a:ea typeface="幼圆" pitchFamily="49" charset="-122"/>
                </a:rPr>
                <a:t>Trie</a:t>
              </a:r>
              <a:r>
                <a:rPr lang="zh-CN" altLang="en-US" sz="2400" dirty="0" smtClean="0">
                  <a:solidFill>
                    <a:srgbClr val="000080"/>
                  </a:solidFill>
                  <a:latin typeface="幼圆" pitchFamily="49" charset="-122"/>
                  <a:ea typeface="幼圆" pitchFamily="49" charset="-122"/>
                </a:rPr>
                <a:t>结构典型应用“字典树”：英文单词仅由</a:t>
              </a:r>
              <a:r>
                <a:rPr lang="en-US" altLang="zh-CN" sz="2400" dirty="0" smtClean="0">
                  <a:solidFill>
                    <a:srgbClr val="000080"/>
                  </a:solidFill>
                  <a:latin typeface="幼圆" pitchFamily="49" charset="-122"/>
                  <a:ea typeface="幼圆" pitchFamily="49" charset="-122"/>
                </a:rPr>
                <a:t>26</a:t>
              </a:r>
              <a:r>
                <a:rPr lang="zh-CN" altLang="en-US" sz="2400" dirty="0" smtClean="0">
                  <a:solidFill>
                    <a:srgbClr val="000080"/>
                  </a:solidFill>
                  <a:latin typeface="幼圆" pitchFamily="49" charset="-122"/>
                  <a:ea typeface="幼圆" pitchFamily="49" charset="-122"/>
                </a:rPr>
                <a:t>个字母组成（不考虑大小写）</a:t>
              </a:r>
              <a:endParaRPr lang="en-US" altLang="zh-CN" sz="240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smtClean="0">
                  <a:solidFill>
                    <a:srgbClr val="000080"/>
                  </a:solidFill>
                  <a:latin typeface="幼圆" pitchFamily="49" charset="-122"/>
                  <a:ea typeface="幼圆" pitchFamily="49" charset="-122"/>
                </a:rPr>
                <a:t>字典树每个内部结点都有</a:t>
              </a:r>
              <a:r>
                <a:rPr lang="en-US" altLang="zh-CN" sz="2000" baseline="0" dirty="0" smtClean="0">
                  <a:solidFill>
                    <a:srgbClr val="000080"/>
                  </a:solidFill>
                  <a:latin typeface="幼圆" pitchFamily="49" charset="-122"/>
                  <a:ea typeface="幼圆" pitchFamily="49" charset="-122"/>
                </a:rPr>
                <a:t>26</a:t>
              </a:r>
              <a:r>
                <a:rPr lang="zh-CN" altLang="en-US" sz="2000" baseline="0" dirty="0" smtClean="0">
                  <a:solidFill>
                    <a:srgbClr val="000080"/>
                  </a:solidFill>
                  <a:latin typeface="幼圆" pitchFamily="49" charset="-122"/>
                  <a:ea typeface="幼圆" pitchFamily="49" charset="-122"/>
                </a:rPr>
                <a:t>个子结点 </a:t>
              </a:r>
              <a:r>
                <a:rPr lang="en-US" altLang="zh-CN" sz="2000" baseline="0" dirty="0" smtClean="0">
                  <a:solidFill>
                    <a:srgbClr val="000080"/>
                  </a:solidFill>
                  <a:latin typeface="幼圆" pitchFamily="49" charset="-122"/>
                  <a:ea typeface="幼圆" pitchFamily="49" charset="-122"/>
                </a:rPr>
                <a:t>– </a:t>
              </a:r>
              <a:r>
                <a:rPr lang="zh-CN" altLang="en-US" sz="2000" baseline="0" dirty="0" smtClean="0">
                  <a:solidFill>
                    <a:srgbClr val="000080"/>
                  </a:solidFill>
                  <a:latin typeface="幼圆" pitchFamily="49" charset="-122"/>
                  <a:ea typeface="幼圆" pitchFamily="49" charset="-122"/>
                </a:rPr>
                <a:t>多叉树</a:t>
              </a:r>
              <a:endParaRPr lang="en-US" altLang="zh-CN" sz="2000" baseline="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smtClean="0">
                  <a:solidFill>
                    <a:srgbClr val="000080"/>
                  </a:solidFill>
                  <a:latin typeface="幼圆" pitchFamily="49" charset="-122"/>
                  <a:ea typeface="幼圆" pitchFamily="49" charset="-122"/>
                </a:rPr>
                <a:t>树的高度为最长单词长度</a:t>
              </a:r>
              <a:endParaRPr lang="en-US" altLang="zh-CN" sz="2000" baseline="0" dirty="0" smtClean="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08" y="5733256"/>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855" y="2842"/>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smtClean="0">
                  <a:solidFill>
                    <a:srgbClr val="FF3300"/>
                  </a:solidFill>
                  <a:latin typeface="华文新魏" pitchFamily="2" charset="-122"/>
                  <a:ea typeface="华文新魏" pitchFamily="2" charset="-122"/>
                </a:rPr>
                <a:t>Tire</a:t>
              </a:r>
              <a:r>
                <a:rPr lang="zh-CN" altLang="en-US" sz="2400" dirty="0" smtClean="0">
                  <a:solidFill>
                    <a:srgbClr val="FF3300"/>
                  </a:solidFill>
                  <a:latin typeface="华文新魏" pitchFamily="2" charset="-122"/>
                  <a:ea typeface="华文新魏" pitchFamily="2" charset="-122"/>
                </a:rPr>
                <a:t>实际上就是一个多叉树结构。</a:t>
              </a:r>
              <a:endParaRPr lang="zh-CN" altLang="en-US" sz="2400" dirty="0">
                <a:solidFill>
                  <a:srgbClr val="FF3300"/>
                </a:solidFill>
                <a:latin typeface="华文新魏" pitchFamily="2" charset="-122"/>
                <a:ea typeface="华文新魏"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smtClean="0">
                  <a:solidFill>
                    <a:srgbClr val="002878"/>
                  </a:solidFill>
                  <a:latin typeface="黑体" pitchFamily="49" charset="-122"/>
                  <a:ea typeface="黑体" pitchFamily="49" charset="-122"/>
                </a:rPr>
                <a:t>Trie</a:t>
              </a:r>
              <a:r>
                <a:rPr lang="zh-CN" altLang="en-US" sz="2700" dirty="0" smtClean="0">
                  <a:solidFill>
                    <a:srgbClr val="002878"/>
                  </a:solidFill>
                  <a:latin typeface="黑体" pitchFamily="49" charset="-122"/>
                  <a:ea typeface="黑体" pitchFamily="49" charset="-122"/>
                </a:rPr>
                <a:t>结构的适用情况</a:t>
              </a:r>
              <a:r>
                <a:rPr lang="en-US" altLang="zh-CN" sz="2700" dirty="0" smtClean="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980728"/>
            <a:ext cx="8041288"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smtClean="0">
                  <a:solidFill>
                    <a:srgbClr val="000080"/>
                  </a:solidFill>
                  <a:latin typeface="幼圆" pitchFamily="49" charset="-122"/>
                  <a:ea typeface="幼圆" pitchFamily="49" charset="-122"/>
                </a:rPr>
                <a:t>Trie</a:t>
              </a:r>
              <a:r>
                <a:rPr lang="zh-CN" altLang="en-US" sz="2400" baseline="0" dirty="0" smtClean="0">
                  <a:solidFill>
                    <a:srgbClr val="000080"/>
                  </a:solidFill>
                  <a:latin typeface="幼圆" pitchFamily="49" charset="-122"/>
                  <a:ea typeface="幼圆" pitchFamily="49" charset="-122"/>
                </a:rPr>
                <a:t>结构主要基于两个原则：</a:t>
              </a:r>
              <a:endParaRPr lang="en-US" altLang="zh-CN" sz="2400" baseline="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smtClean="0">
                  <a:solidFill>
                    <a:srgbClr val="000080"/>
                  </a:solidFill>
                  <a:latin typeface="幼圆" pitchFamily="49" charset="-122"/>
                  <a:ea typeface="幼圆" pitchFamily="49" charset="-122"/>
                </a:rPr>
                <a:t>键值由固定的字符序列组成（如数字或字母），如</a:t>
              </a:r>
              <a:r>
                <a:rPr lang="en-US" altLang="zh-CN" sz="2000" dirty="0" smtClean="0">
                  <a:solidFill>
                    <a:srgbClr val="000080"/>
                  </a:solidFill>
                  <a:latin typeface="幼圆" pitchFamily="49" charset="-122"/>
                  <a:ea typeface="幼圆" pitchFamily="49" charset="-122"/>
                </a:rPr>
                <a:t>Huffman</a:t>
              </a:r>
              <a:r>
                <a:rPr lang="zh-CN" altLang="en-US" sz="2000" dirty="0" smtClean="0">
                  <a:solidFill>
                    <a:srgbClr val="000080"/>
                  </a:solidFill>
                  <a:latin typeface="幼圆" pitchFamily="49" charset="-122"/>
                  <a:ea typeface="幼圆" pitchFamily="49" charset="-122"/>
                </a:rPr>
                <a:t>码、英文单词；</a:t>
              </a:r>
              <a:endParaRPr lang="en-US" altLang="zh-CN" sz="200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smtClean="0">
                  <a:solidFill>
                    <a:srgbClr val="000080"/>
                  </a:solidFill>
                  <a:latin typeface="幼圆" pitchFamily="49" charset="-122"/>
                  <a:ea typeface="幼圆" pitchFamily="49" charset="-122"/>
                </a:rPr>
                <a:t>对于结点的分层标记；</a:t>
              </a:r>
              <a:endParaRPr lang="en-US" altLang="zh-CN" sz="2000" baseline="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smtClean="0">
                  <a:solidFill>
                    <a:srgbClr val="000080"/>
                  </a:solidFill>
                  <a:latin typeface="幼圆" pitchFamily="49" charset="-122"/>
                  <a:ea typeface="幼圆" pitchFamily="49" charset="-122"/>
                </a:rPr>
                <a:t>Trie</a:t>
              </a:r>
              <a:r>
                <a:rPr lang="zh-CN" altLang="en-US" sz="2400" dirty="0" smtClean="0">
                  <a:solidFill>
                    <a:srgbClr val="000080"/>
                  </a:solidFill>
                  <a:latin typeface="幼圆" pitchFamily="49" charset="-122"/>
                  <a:ea typeface="幼圆" pitchFamily="49" charset="-122"/>
                </a:rPr>
                <a:t>结构典型应用“字典树”：英文单词仅由</a:t>
              </a:r>
              <a:r>
                <a:rPr lang="en-US" altLang="zh-CN" sz="2400" dirty="0" smtClean="0">
                  <a:solidFill>
                    <a:srgbClr val="000080"/>
                  </a:solidFill>
                  <a:latin typeface="幼圆" pitchFamily="49" charset="-122"/>
                  <a:ea typeface="幼圆" pitchFamily="49" charset="-122"/>
                </a:rPr>
                <a:t>26</a:t>
              </a:r>
              <a:r>
                <a:rPr lang="zh-CN" altLang="en-US" sz="2400" dirty="0" smtClean="0">
                  <a:solidFill>
                    <a:srgbClr val="000080"/>
                  </a:solidFill>
                  <a:latin typeface="幼圆" pitchFamily="49" charset="-122"/>
                  <a:ea typeface="幼圆" pitchFamily="49" charset="-122"/>
                </a:rPr>
                <a:t>个字母组成（不考虑大小写）</a:t>
              </a:r>
              <a:endParaRPr lang="en-US" altLang="zh-CN" sz="240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smtClean="0">
                  <a:solidFill>
                    <a:srgbClr val="000080"/>
                  </a:solidFill>
                  <a:latin typeface="幼圆" pitchFamily="49" charset="-122"/>
                  <a:ea typeface="幼圆" pitchFamily="49" charset="-122"/>
                </a:rPr>
                <a:t>字典树每个内部结点都有</a:t>
              </a:r>
              <a:r>
                <a:rPr lang="en-US" altLang="zh-CN" sz="2000" baseline="0" dirty="0" smtClean="0">
                  <a:solidFill>
                    <a:srgbClr val="000080"/>
                  </a:solidFill>
                  <a:latin typeface="幼圆" pitchFamily="49" charset="-122"/>
                  <a:ea typeface="幼圆" pitchFamily="49" charset="-122"/>
                </a:rPr>
                <a:t>26</a:t>
              </a:r>
              <a:r>
                <a:rPr lang="zh-CN" altLang="en-US" sz="2000" baseline="0" dirty="0" smtClean="0">
                  <a:solidFill>
                    <a:srgbClr val="000080"/>
                  </a:solidFill>
                  <a:latin typeface="幼圆" pitchFamily="49" charset="-122"/>
                  <a:ea typeface="幼圆" pitchFamily="49" charset="-122"/>
                </a:rPr>
                <a:t>个子结点</a:t>
              </a:r>
              <a:endParaRPr lang="en-US" altLang="zh-CN" sz="2000" baseline="0" dirty="0" smtClean="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smtClean="0">
                  <a:solidFill>
                    <a:srgbClr val="000080"/>
                  </a:solidFill>
                  <a:latin typeface="幼圆" pitchFamily="49" charset="-122"/>
                  <a:ea typeface="幼圆" pitchFamily="49" charset="-122"/>
                </a:rPr>
                <a:t>树的高度为最长单词长度</a:t>
              </a:r>
              <a:endParaRPr lang="en-US" altLang="zh-CN" sz="2000" baseline="0" dirty="0" smtClean="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10" y="0"/>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smtClean="0">
                  <a:solidFill>
                    <a:srgbClr val="FF3300"/>
                  </a:solidFill>
                  <a:latin typeface="华文新魏" pitchFamily="2" charset="-122"/>
                  <a:ea typeface="华文新魏" pitchFamily="2" charset="-122"/>
                </a:rPr>
                <a:t>Tire</a:t>
              </a:r>
              <a:r>
                <a:rPr lang="zh-CN" altLang="en-US" sz="2400" dirty="0" smtClean="0">
                  <a:solidFill>
                    <a:srgbClr val="FF3300"/>
                  </a:solidFill>
                  <a:latin typeface="华文新魏" pitchFamily="2" charset="-122"/>
                  <a:ea typeface="华文新魏" pitchFamily="2" charset="-122"/>
                </a:rPr>
                <a:t>实际上就是一个多叉树结构。</a:t>
              </a:r>
              <a:endParaRPr lang="zh-CN" altLang="en-US" sz="2400" dirty="0">
                <a:solidFill>
                  <a:srgbClr val="FF3300"/>
                </a:solidFill>
                <a:latin typeface="华文新魏" pitchFamily="2" charset="-122"/>
                <a:ea typeface="华文新魏" pitchFamily="2" charset="-122"/>
              </a:endParaRPr>
            </a:p>
          </p:txBody>
        </p:sp>
      </p:grpSp>
      <p:pic>
        <p:nvPicPr>
          <p:cNvPr id="2050" name="Picture 2"/>
          <p:cNvPicPr>
            <a:picLocks noChangeAspect="1" noChangeArrowheads="1"/>
          </p:cNvPicPr>
          <p:nvPr/>
        </p:nvPicPr>
        <p:blipFill>
          <a:blip r:embed="rId2" cstate="print"/>
          <a:srcRect/>
          <a:stretch>
            <a:fillRect/>
          </a:stretch>
        </p:blipFill>
        <p:spPr bwMode="auto">
          <a:xfrm>
            <a:off x="4067944" y="4077072"/>
            <a:ext cx="5076056" cy="27809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linds(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3400" y="584200"/>
            <a:ext cx="4191000"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smtClean="0">
                <a:solidFill>
                  <a:srgbClr val="FF0000"/>
                </a:solidFill>
                <a:ea typeface="楷体_GB2312" pitchFamily="49" charset="-122"/>
              </a:rPr>
              <a:t>7.1</a:t>
            </a:r>
            <a:r>
              <a:rPr lang="en-US" altLang="zh-CN" sz="3300" dirty="0" smtClean="0">
                <a:solidFill>
                  <a:srgbClr val="FF0000"/>
                </a:solidFill>
                <a:latin typeface="楷体_GB2312" pitchFamily="49" charset="-122"/>
                <a:ea typeface="楷体_GB2312" pitchFamily="49" charset="-122"/>
              </a:rPr>
              <a:t> </a:t>
            </a:r>
            <a:r>
              <a:rPr lang="zh-CN" altLang="en-US" sz="3300" dirty="0" smtClean="0">
                <a:solidFill>
                  <a:srgbClr val="FF0000"/>
                </a:solidFill>
                <a:latin typeface="楷体_GB2312" pitchFamily="49" charset="-122"/>
                <a:ea typeface="楷体_GB2312" pitchFamily="49" charset="-122"/>
              </a:rPr>
              <a:t>查找的</a:t>
            </a:r>
            <a:r>
              <a:rPr lang="zh-CN" altLang="en-US" sz="3300" dirty="0">
                <a:solidFill>
                  <a:srgbClr val="FF0000"/>
                </a:solidFill>
                <a:latin typeface="楷体_GB2312" pitchFamily="49" charset="-122"/>
                <a:ea typeface="楷体_GB2312" pitchFamily="49" charset="-122"/>
              </a:rPr>
              <a:t>基本概念</a:t>
            </a:r>
            <a:endParaRPr lang="zh-CN" altLang="en-US" sz="4400" b="0" dirty="0">
              <a:solidFill>
                <a:srgbClr val="FF6600"/>
              </a:solidFill>
            </a:endParaRPr>
          </a:p>
        </p:txBody>
      </p:sp>
      <p:sp>
        <p:nvSpPr>
          <p:cNvPr id="350211" name="Text Box 3"/>
          <p:cNvSpPr txBox="1">
            <a:spLocks noChangeArrowheads="1"/>
          </p:cNvSpPr>
          <p:nvPr/>
        </p:nvSpPr>
        <p:spPr bwMode="auto">
          <a:xfrm>
            <a:off x="2333625" y="1655763"/>
            <a:ext cx="1676400"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900113" y="1371600"/>
            <a:ext cx="1295400"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2843213" y="2276475"/>
            <a:ext cx="5772150"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a:solidFill>
                    <a:schemeClr val="accent2"/>
                  </a:solidFill>
                  <a:latin typeface="黑体" pitchFamily="49" charset="-122"/>
                  <a:ea typeface="黑体" pitchFamily="49" charset="-122"/>
                </a:rPr>
                <a:t>学 号   姓 名  性别 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a:solidFill>
                    <a:srgbClr val="000076"/>
                  </a:solidFill>
                  <a:ea typeface="幼圆" pitchFamily="49" charset="-122"/>
                </a:rPr>
                <a:t>99001    </a:t>
              </a:r>
              <a:r>
                <a:rPr lang="zh-CN" altLang="en-US" sz="2200">
                  <a:solidFill>
                    <a:srgbClr val="000076"/>
                  </a:solidFill>
                  <a:ea typeface="幼圆" pitchFamily="49" charset="-122"/>
                </a:rPr>
                <a:t>张 三     女     </a:t>
              </a:r>
              <a:r>
                <a:rPr lang="en-US" altLang="zh-CN" sz="2200">
                  <a:solidFill>
                    <a:srgbClr val="000076"/>
                  </a:solidFill>
                  <a:ea typeface="幼圆" pitchFamily="49" charset="-122"/>
                </a:rPr>
                <a:t>20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pPr>
              <a:r>
                <a:rPr lang="en-US" altLang="zh-CN" sz="2200">
                  <a:solidFill>
                    <a:srgbClr val="000076"/>
                  </a:solidFill>
                  <a:ea typeface="幼圆" pitchFamily="49" charset="-122"/>
                </a:rPr>
                <a:t>99002    </a:t>
              </a:r>
              <a:r>
                <a:rPr lang="zh-CN" altLang="en-US" sz="2200">
                  <a:solidFill>
                    <a:srgbClr val="000076"/>
                  </a:solidFill>
                  <a:ea typeface="幼圆" pitchFamily="49" charset="-122"/>
                </a:rPr>
                <a:t>李 四     男     </a:t>
              </a:r>
              <a:r>
                <a:rPr lang="en-US" altLang="zh-CN" sz="2200">
                  <a:solidFill>
                    <a:srgbClr val="000076"/>
                  </a:solidFill>
                  <a:ea typeface="幼圆" pitchFamily="49" charset="-122"/>
                </a:rPr>
                <a:t>18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spcBef>
                  <a:spcPct val="10000"/>
                </a:spcBef>
              </a:pPr>
              <a:r>
                <a:rPr lang="en-US" altLang="zh-CN" sz="2200">
                  <a:solidFill>
                    <a:srgbClr val="000076"/>
                  </a:solidFill>
                  <a:ea typeface="幼圆" pitchFamily="49" charset="-122"/>
                </a:rPr>
                <a:t>99003    </a:t>
              </a:r>
              <a:r>
                <a:rPr lang="zh-CN" altLang="en-US" sz="2200">
                  <a:solidFill>
                    <a:srgbClr val="000076"/>
                  </a:solidFill>
                  <a:ea typeface="幼圆" pitchFamily="49" charset="-122"/>
                </a:rPr>
                <a:t>王 五     男     </a:t>
              </a:r>
              <a:r>
                <a:rPr lang="en-US" altLang="zh-CN" sz="2200">
                  <a:solidFill>
                    <a:srgbClr val="000076"/>
                  </a:solidFill>
                  <a:ea typeface="幼圆" pitchFamily="49" charset="-122"/>
                </a:rPr>
                <a:t>17          </a:t>
              </a:r>
              <a:r>
                <a:rPr lang="en-US" altLang="zh-CN" sz="2200">
                  <a:solidFill>
                    <a:srgbClr val="0000A2"/>
                  </a:solidFill>
                  <a:ea typeface="幼圆" pitchFamily="49" charset="-122"/>
                  <a:sym typeface="Symbol" pitchFamily="18" charset="2"/>
                </a:rPr>
                <a:t>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spcBef>
                  <a:spcPct val="15000"/>
                </a:spcBef>
              </a:pPr>
              <a:r>
                <a:rPr lang="en-US" altLang="zh-CN" sz="2200">
                  <a:solidFill>
                    <a:srgbClr val="0000A2"/>
                  </a:solidFill>
                  <a:ea typeface="幼圆" pitchFamily="49" charset="-122"/>
                  <a:sym typeface="Symbol" pitchFamily="18" charset="2"/>
                </a:rPr>
                <a:t>                                   </a:t>
              </a:r>
            </a:p>
            <a:p>
              <a:pPr>
                <a:lnSpc>
                  <a:spcPct val="115000"/>
                </a:lnSpc>
                <a:spcBef>
                  <a:spcPct val="30000"/>
                </a:spcBef>
              </a:pPr>
              <a:r>
                <a:rPr lang="en-US" altLang="zh-CN" sz="2200">
                  <a:solidFill>
                    <a:srgbClr val="000076"/>
                  </a:solidFill>
                  <a:ea typeface="幼圆" pitchFamily="49" charset="-122"/>
                </a:rPr>
                <a:t>99030    </a:t>
              </a:r>
              <a:r>
                <a:rPr lang="zh-CN" altLang="en-US" sz="2200">
                  <a:solidFill>
                    <a:srgbClr val="000076"/>
                  </a:solidFill>
                  <a:ea typeface="幼圆" pitchFamily="49" charset="-122"/>
                </a:rPr>
                <a:t>刘 末     女      </a:t>
              </a:r>
              <a:r>
                <a:rPr lang="en-US" altLang="zh-CN" sz="2200">
                  <a:solidFill>
                    <a:srgbClr val="000076"/>
                  </a:solidFill>
                  <a:ea typeface="幼圆" pitchFamily="49" charset="-122"/>
                </a:rPr>
                <a:t>19         </a:t>
              </a:r>
              <a:r>
                <a:rPr lang="en-US" altLang="zh-CN" sz="2200">
                  <a:solidFill>
                    <a:srgbClr val="0000A2"/>
                  </a:solidFill>
                  <a:ea typeface="幼圆" pitchFamily="49" charset="-122"/>
                  <a:sym typeface="Symbol" pitchFamily="18" charset="2"/>
                </a:rPr>
                <a:t> </a:t>
              </a:r>
              <a:endParaRPr lang="en-US" altLang="zh-CN" sz="2200">
                <a:solidFill>
                  <a:srgbClr val="000076"/>
                </a:solidFill>
                <a:ea typeface="幼圆"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0211"/>
                                        </p:tgtEl>
                                        <p:attrNameLst>
                                          <p:attrName>style.visibility</p:attrName>
                                        </p:attrNameLst>
                                      </p:cBhvr>
                                      <p:to>
                                        <p:strVal val="visible"/>
                                      </p:to>
                                    </p:set>
                                    <p:animEffect transition="in" filter="dissolve">
                                      <p:cBhvr>
                                        <p:cTn id="15" dur="500"/>
                                        <p:tgtEl>
                                          <p:spTgt spid="3502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457200" y="457200"/>
            <a:ext cx="5050904"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smtClean="0">
                  <a:solidFill>
                    <a:srgbClr val="002878"/>
                  </a:solidFill>
                  <a:latin typeface="黑体" pitchFamily="49" charset="-122"/>
                  <a:ea typeface="黑体" pitchFamily="49" charset="-122"/>
                </a:rPr>
                <a:t>Trie</a:t>
              </a:r>
              <a:r>
                <a:rPr lang="zh-CN" altLang="en-US" sz="2800" dirty="0" smtClean="0">
                  <a:solidFill>
                    <a:srgbClr val="002878"/>
                  </a:solidFill>
                  <a:latin typeface="黑体" pitchFamily="49" charset="-122"/>
                  <a:ea typeface="黑体" pitchFamily="49" charset="-122"/>
                </a:rPr>
                <a:t>结构性能分析</a:t>
              </a:r>
              <a:r>
                <a:rPr lang="en-US" altLang="zh-CN" sz="2800" dirty="0" smtClean="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395536" y="980728"/>
            <a:ext cx="8041288"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690"/>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smtClean="0">
                  <a:solidFill>
                    <a:srgbClr val="000080"/>
                  </a:solidFill>
                  <a:latin typeface="幼圆" pitchFamily="49" charset="-122"/>
                  <a:ea typeface="幼圆" pitchFamily="49" charset="-122"/>
                </a:rPr>
                <a:t>采用</a:t>
              </a:r>
              <a:r>
                <a:rPr lang="en-US" altLang="zh-CN" sz="2400" dirty="0" err="1" smtClean="0">
                  <a:solidFill>
                    <a:srgbClr val="000080"/>
                  </a:solidFill>
                  <a:latin typeface="幼圆" pitchFamily="49" charset="-122"/>
                  <a:ea typeface="幼圆" pitchFamily="49" charset="-122"/>
                </a:rPr>
                <a:t>Trie</a:t>
              </a:r>
              <a:r>
                <a:rPr lang="zh-CN" altLang="en-US" sz="2400" dirty="0" smtClean="0">
                  <a:solidFill>
                    <a:srgbClr val="000080"/>
                  </a:solidFill>
                  <a:latin typeface="幼圆" pitchFamily="49" charset="-122"/>
                  <a:ea typeface="幼圆" pitchFamily="49" charset="-122"/>
                </a:rPr>
                <a:t>结构，</a:t>
              </a:r>
              <a:r>
                <a:rPr lang="zh-CN" altLang="en-US" sz="2400" baseline="0" dirty="0" smtClean="0">
                  <a:solidFill>
                    <a:srgbClr val="000080"/>
                  </a:solidFill>
                  <a:latin typeface="幼圆" pitchFamily="49" charset="-122"/>
                  <a:ea typeface="幼圆" pitchFamily="49" charset="-122"/>
                </a:rPr>
                <a:t>对英文单词来说，树的高度取决于最长的单词长度。绝大多数常用单词通常都不是很长，一般访问几个节点（很可能是</a:t>
              </a:r>
              <a:r>
                <a:rPr lang="en-US" altLang="zh-CN" sz="2400" baseline="0" dirty="0" smtClean="0">
                  <a:solidFill>
                    <a:srgbClr val="000080"/>
                  </a:solidFill>
                  <a:latin typeface="幼圆" pitchFamily="49" charset="-122"/>
                  <a:ea typeface="幼圆" pitchFamily="49" charset="-122"/>
                </a:rPr>
                <a:t>5~7</a:t>
              </a:r>
              <a:r>
                <a:rPr lang="zh-CN" altLang="en-US" sz="2400" baseline="0" dirty="0" smtClean="0">
                  <a:solidFill>
                    <a:srgbClr val="000080"/>
                  </a:solidFill>
                  <a:latin typeface="幼圆" pitchFamily="49" charset="-122"/>
                  <a:ea typeface="幼圆" pitchFamily="49" charset="-122"/>
                </a:rPr>
                <a:t>个）就可以解决问题。</a:t>
              </a:r>
              <a:endParaRPr lang="en-US" altLang="zh-CN" sz="2400" baseline="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smtClean="0">
                  <a:solidFill>
                    <a:srgbClr val="000080"/>
                  </a:solidFill>
                  <a:latin typeface="幼圆" pitchFamily="49" charset="-122"/>
                  <a:ea typeface="幼圆" pitchFamily="49" charset="-122"/>
                </a:rPr>
                <a:t>而采用（最理想的）平衡二叉查找树，假设有</a:t>
              </a:r>
              <a:r>
                <a:rPr lang="en-US" altLang="zh-CN" sz="2400" dirty="0" smtClean="0">
                  <a:solidFill>
                    <a:srgbClr val="000080"/>
                  </a:solidFill>
                  <a:latin typeface="幼圆" pitchFamily="49" charset="-122"/>
                  <a:ea typeface="幼圆" pitchFamily="49" charset="-122"/>
                </a:rPr>
                <a:t>10000</a:t>
              </a:r>
              <a:r>
                <a:rPr lang="zh-CN" altLang="en-US" sz="2400" dirty="0" smtClean="0">
                  <a:solidFill>
                    <a:srgbClr val="000080"/>
                  </a:solidFill>
                  <a:latin typeface="幼圆" pitchFamily="49" charset="-122"/>
                  <a:ea typeface="幼圆" pitchFamily="49" charset="-122"/>
                </a:rPr>
                <a:t>个单词，则树的高度为</a:t>
              </a:r>
              <a:r>
                <a:rPr lang="en-US" altLang="zh-CN" sz="2400" dirty="0" smtClean="0">
                  <a:solidFill>
                    <a:srgbClr val="000080"/>
                  </a:solidFill>
                  <a:latin typeface="幼圆" pitchFamily="49" charset="-122"/>
                  <a:ea typeface="幼圆" pitchFamily="49" charset="-122"/>
                </a:rPr>
                <a:t>14</a:t>
              </a:r>
              <a:r>
                <a:rPr lang="zh-CN" altLang="en-US" sz="2400" dirty="0" smtClean="0">
                  <a:solidFill>
                    <a:srgbClr val="000080"/>
                  </a:solidFill>
                  <a:latin typeface="幼圆" pitchFamily="49" charset="-122"/>
                  <a:ea typeface="幼圆" pitchFamily="49" charset="-122"/>
                </a:rPr>
                <a:t>（</a:t>
              </a:r>
              <a:r>
                <a:rPr lang="en-US" altLang="zh-CN" sz="2400" dirty="0" smtClean="0">
                  <a:solidFill>
                    <a:srgbClr val="000080"/>
                  </a:solidFill>
                  <a:latin typeface="幼圆" pitchFamily="49" charset="-122"/>
                  <a:ea typeface="幼圆" pitchFamily="49" charset="-122"/>
                </a:rPr>
                <a:t>lg10000</a:t>
              </a:r>
              <a:r>
                <a:rPr lang="zh-CN" altLang="en-US" sz="2400" dirty="0" smtClean="0">
                  <a:solidFill>
                    <a:srgbClr val="000080"/>
                  </a:solidFill>
                  <a:latin typeface="幼圆" pitchFamily="49" charset="-122"/>
                  <a:ea typeface="幼圆" pitchFamily="49" charset="-122"/>
                </a:rPr>
                <a:t>）。由于大多数的单词都存储在树的最低层，因此平均查找单词需要访问</a:t>
              </a:r>
              <a:r>
                <a:rPr lang="en-US" altLang="zh-CN" sz="2400" dirty="0" smtClean="0">
                  <a:solidFill>
                    <a:srgbClr val="000080"/>
                  </a:solidFill>
                  <a:latin typeface="幼圆" pitchFamily="49" charset="-122"/>
                  <a:ea typeface="幼圆" pitchFamily="49" charset="-122"/>
                </a:rPr>
                <a:t>13</a:t>
              </a:r>
              <a:r>
                <a:rPr lang="zh-CN" altLang="en-US" sz="2400" dirty="0" smtClean="0">
                  <a:solidFill>
                    <a:srgbClr val="000080"/>
                  </a:solidFill>
                  <a:latin typeface="幼圆" pitchFamily="49" charset="-122"/>
                  <a:ea typeface="幼圆" pitchFamily="49" charset="-122"/>
                </a:rPr>
                <a:t>个节点，是</a:t>
              </a:r>
              <a:r>
                <a:rPr lang="en-US" altLang="zh-CN" sz="2400" dirty="0" err="1" smtClean="0">
                  <a:solidFill>
                    <a:srgbClr val="000080"/>
                  </a:solidFill>
                  <a:latin typeface="幼圆" pitchFamily="49" charset="-122"/>
                  <a:ea typeface="幼圆" pitchFamily="49" charset="-122"/>
                </a:rPr>
                <a:t>trie</a:t>
              </a:r>
              <a:r>
                <a:rPr lang="zh-CN" altLang="en-US" sz="2400" dirty="0" smtClean="0">
                  <a:solidFill>
                    <a:srgbClr val="000080"/>
                  </a:solidFill>
                  <a:latin typeface="幼圆" pitchFamily="49" charset="-122"/>
                  <a:ea typeface="幼圆" pitchFamily="49" charset="-122"/>
                </a:rPr>
                <a:t>树的两倍。</a:t>
              </a:r>
              <a:endParaRPr lang="en-US" altLang="zh-CN" sz="240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baseline="0" dirty="0" smtClean="0">
                  <a:solidFill>
                    <a:srgbClr val="000080"/>
                  </a:solidFill>
                  <a:latin typeface="幼圆" pitchFamily="49" charset="-122"/>
                  <a:ea typeface="幼圆" pitchFamily="49" charset="-122"/>
                </a:rPr>
                <a:t>此外，在</a:t>
              </a:r>
              <a:r>
                <a:rPr lang="en-US" altLang="zh-CN" sz="2400" baseline="0" dirty="0" smtClean="0">
                  <a:solidFill>
                    <a:srgbClr val="000080"/>
                  </a:solidFill>
                  <a:latin typeface="幼圆" pitchFamily="49" charset="-122"/>
                  <a:ea typeface="幼圆" pitchFamily="49" charset="-122"/>
                </a:rPr>
                <a:t>BST</a:t>
              </a:r>
              <a:r>
                <a:rPr lang="zh-CN" altLang="en-US" sz="2400" baseline="0" dirty="0" smtClean="0">
                  <a:solidFill>
                    <a:srgbClr val="000080"/>
                  </a:solidFill>
                  <a:latin typeface="幼圆" pitchFamily="49" charset="-122"/>
                  <a:ea typeface="幼圆" pitchFamily="49" charset="-122"/>
                </a:rPr>
                <a:t>树中，查找过程需要比较整个单词（串比较），而在</a:t>
              </a:r>
              <a:r>
                <a:rPr lang="en-US" altLang="zh-CN" sz="2400" baseline="0" dirty="0" err="1" smtClean="0">
                  <a:solidFill>
                    <a:srgbClr val="000080"/>
                  </a:solidFill>
                  <a:latin typeface="幼圆" pitchFamily="49" charset="-122"/>
                  <a:ea typeface="幼圆" pitchFamily="49" charset="-122"/>
                </a:rPr>
                <a:t>trie</a:t>
              </a:r>
              <a:r>
                <a:rPr lang="zh-CN" altLang="en-US" sz="2400" dirty="0" smtClean="0">
                  <a:solidFill>
                    <a:srgbClr val="000080"/>
                  </a:solidFill>
                  <a:latin typeface="幼圆" pitchFamily="49" charset="-122"/>
                  <a:ea typeface="幼圆" pitchFamily="49" charset="-122"/>
                </a:rPr>
                <a:t>结构中，每次比较只需要比较一个字母。</a:t>
              </a:r>
              <a:endParaRPr lang="en-US" altLang="zh-CN" sz="2400" dirty="0" smtClean="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smtClean="0">
                  <a:solidFill>
                    <a:srgbClr val="000080"/>
                  </a:solidFill>
                  <a:latin typeface="幼圆" pitchFamily="49" charset="-122"/>
                  <a:ea typeface="幼圆" pitchFamily="49" charset="-122"/>
                </a:rPr>
                <a:t>因此，</a:t>
              </a:r>
              <a:r>
                <a:rPr lang="zh-CN" altLang="en-US" sz="2400" b="1" dirty="0" smtClean="0">
                  <a:solidFill>
                    <a:srgbClr val="FF0000"/>
                  </a:solidFill>
                  <a:latin typeface="幼圆" pitchFamily="49" charset="-122"/>
                  <a:ea typeface="幼圆" pitchFamily="49" charset="-122"/>
                </a:rPr>
                <a:t>在访问速度要求很高的系统中，如拼写检查、词频统计中，</a:t>
              </a:r>
              <a:r>
                <a:rPr lang="en-US" altLang="zh-CN" sz="2400" b="1" dirty="0" err="1" smtClean="0">
                  <a:solidFill>
                    <a:srgbClr val="FF0000"/>
                  </a:solidFill>
                  <a:latin typeface="幼圆" pitchFamily="49" charset="-122"/>
                  <a:ea typeface="幼圆" pitchFamily="49" charset="-122"/>
                </a:rPr>
                <a:t>trie</a:t>
              </a:r>
              <a:r>
                <a:rPr lang="zh-CN" altLang="en-US" sz="2400" b="1" dirty="0" smtClean="0">
                  <a:solidFill>
                    <a:srgbClr val="FF0000"/>
                  </a:solidFill>
                  <a:latin typeface="幼圆" pitchFamily="49" charset="-122"/>
                  <a:ea typeface="幼圆" pitchFamily="49" charset="-122"/>
                </a:rPr>
                <a:t>结构是一个非常好的选择。</a:t>
              </a:r>
              <a:endParaRPr lang="en-US" altLang="zh-CN" sz="2400" b="1" baseline="0" dirty="0" smtClean="0">
                <a:solidFill>
                  <a:srgbClr val="FF000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51</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476672"/>
            <a:ext cx="5777156"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4000500" y="3645024"/>
            <a:ext cx="5143500" cy="3019425"/>
          </a:xfrm>
          <a:prstGeom prst="rect">
            <a:avLst/>
          </a:prstGeom>
        </p:spPr>
      </p:pic>
      <p:grpSp>
        <p:nvGrpSpPr>
          <p:cNvPr id="6" name="Group 120"/>
          <p:cNvGrpSpPr>
            <a:grpSpLocks/>
          </p:cNvGrpSpPr>
          <p:nvPr/>
        </p:nvGrpSpPr>
        <p:grpSpPr bwMode="auto">
          <a:xfrm>
            <a:off x="6084168" y="476672"/>
            <a:ext cx="2287708"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smtClean="0">
                  <a:solidFill>
                    <a:srgbClr val="FF3300"/>
                  </a:solidFill>
                  <a:ea typeface="幼圆" pitchFamily="49" charset="-122"/>
                </a:rPr>
                <a:t>计算机结构与存储性能</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52</a:t>
            </a:fld>
            <a:endParaRPr lang="zh-CN" altLang="en-US"/>
          </a:p>
        </p:txBody>
      </p:sp>
      <p:grpSp>
        <p:nvGrpSpPr>
          <p:cNvPr id="3" name="Group 123"/>
          <p:cNvGrpSpPr>
            <a:grpSpLocks/>
          </p:cNvGrpSpPr>
          <p:nvPr/>
        </p:nvGrpSpPr>
        <p:grpSpPr bwMode="auto">
          <a:xfrm>
            <a:off x="251520" y="98072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53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smtClean="0">
                  <a:solidFill>
                    <a:srgbClr val="FF0000"/>
                  </a:solidFill>
                  <a:latin typeface="黑体" pitchFamily="2" charset="-122"/>
                  <a:ea typeface="黑体" pitchFamily="2" charset="-122"/>
                </a:rPr>
                <a:t>问题：</a:t>
              </a:r>
              <a:endParaRPr lang="en-US" altLang="zh-CN" sz="4400" dirty="0" smtClean="0">
                <a:solidFill>
                  <a:srgbClr val="FF0000"/>
                </a:solidFill>
                <a:latin typeface="黑体" pitchFamily="2" charset="-122"/>
                <a:ea typeface="黑体" pitchFamily="2" charset="-122"/>
              </a:endParaRPr>
            </a:p>
            <a:p>
              <a:pPr>
                <a:defRPr/>
              </a:pPr>
              <a:r>
                <a:rPr lang="zh-CN" altLang="en-US" sz="2500" dirty="0" smtClean="0">
                  <a:solidFill>
                    <a:srgbClr val="7030A0"/>
                  </a:solidFill>
                  <a:latin typeface="黑体" pitchFamily="2" charset="-122"/>
                  <a:ea typeface="黑体" pitchFamily="2" charset="-122"/>
                </a:rPr>
                <a:t>    </a:t>
              </a:r>
              <a:r>
                <a:rPr lang="zh-CN" altLang="en-US" sz="3200" dirty="0" smtClean="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6947141" y="4090625"/>
            <a:ext cx="900113"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5868144" y="5013176"/>
            <a:ext cx="2160240" cy="1202353"/>
            <a:chOff x="3624" y="2830"/>
            <a:chExt cx="1932" cy="640"/>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30"/>
              <a:ext cx="1862" cy="64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smtClean="0">
                  <a:solidFill>
                    <a:srgbClr val="FF3300"/>
                  </a:solidFill>
                  <a:ea typeface="幼圆" pitchFamily="49" charset="-122"/>
                </a:rPr>
                <a:t>B</a:t>
              </a:r>
              <a:r>
                <a:rPr lang="zh-CN" altLang="en-US" sz="6000" b="1" dirty="0" smtClean="0">
                  <a:solidFill>
                    <a:srgbClr val="FF3300"/>
                  </a:solidFill>
                  <a:ea typeface="幼圆" pitchFamily="49" charset="-122"/>
                </a:rPr>
                <a:t>树</a:t>
              </a:r>
              <a:endParaRPr lang="zh-CN" altLang="en-US" sz="6000" b="1"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0063" y="2895600"/>
            <a:ext cx="2039937"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4051300" y="2971800"/>
            <a:ext cx="2349500"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1371600" y="2278063"/>
            <a:ext cx="5105400"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4776788" y="1143000"/>
            <a:ext cx="4138612"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372" cy="5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838200" y="4724400"/>
            <a:ext cx="3429000"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4572000" y="4384675"/>
            <a:ext cx="3429000" cy="1711325"/>
            <a:chOff x="2880" y="2260"/>
            <a:chExt cx="2160" cy="1078"/>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8" y="2260"/>
              <a:ext cx="2064" cy="1078"/>
              <a:chOff x="3036" y="2042"/>
              <a:chExt cx="1064" cy="950"/>
            </a:xfrm>
          </p:grpSpPr>
          <p:sp>
            <p:nvSpPr>
              <p:cNvPr id="16434" name="Freeform 26"/>
              <p:cNvSpPr>
                <a:spLocks/>
              </p:cNvSpPr>
              <p:nvPr/>
            </p:nvSpPr>
            <p:spPr bwMode="auto">
              <a:xfrm>
                <a:off x="3044" y="2068"/>
                <a:ext cx="1036" cy="904"/>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6" y="2087"/>
                <a:ext cx="607" cy="9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6" name="Freeform 28"/>
              <p:cNvSpPr>
                <a:spLocks/>
              </p:cNvSpPr>
              <p:nvPr/>
            </p:nvSpPr>
            <p:spPr bwMode="auto">
              <a:xfrm>
                <a:off x="3539" y="2042"/>
                <a:ext cx="561" cy="899"/>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grpSp>
      </p:grpSp>
      <p:grpSp>
        <p:nvGrpSpPr>
          <p:cNvPr id="9" name="Group 32"/>
          <p:cNvGrpSpPr>
            <a:grpSpLocks/>
          </p:cNvGrpSpPr>
          <p:nvPr/>
        </p:nvGrpSpPr>
        <p:grpSpPr bwMode="auto">
          <a:xfrm>
            <a:off x="533400" y="939800"/>
            <a:ext cx="8001000"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b="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762000" y="1425575"/>
            <a:ext cx="685800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endParaRPr lang="zh-CN" altLang="en-US" sz="2600" b="0">
              <a:solidFill>
                <a:srgbClr val="000084"/>
              </a:solidFill>
              <a:latin typeface="幼圆" pitchFamily="49" charset="-122"/>
              <a:ea typeface="幼圆" pitchFamily="49" charset="-122"/>
            </a:endParaRPr>
          </a:p>
        </p:txBody>
      </p:sp>
      <p:sp>
        <p:nvSpPr>
          <p:cNvPr id="308260" name="Text Box 36"/>
          <p:cNvSpPr txBox="1">
            <a:spLocks noChangeArrowheads="1"/>
          </p:cNvSpPr>
          <p:nvPr/>
        </p:nvSpPr>
        <p:spPr bwMode="auto">
          <a:xfrm>
            <a:off x="925513" y="1878013"/>
            <a:ext cx="573405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1" name="Text Box 37"/>
          <p:cNvSpPr txBox="1">
            <a:spLocks noChangeArrowheads="1"/>
          </p:cNvSpPr>
          <p:nvPr/>
        </p:nvSpPr>
        <p:spPr bwMode="auto">
          <a:xfrm>
            <a:off x="901700" y="2241550"/>
            <a:ext cx="7558088"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b="0">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b="0">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2" name="Text Box 38"/>
          <p:cNvSpPr txBox="1">
            <a:spLocks noChangeArrowheads="1"/>
          </p:cNvSpPr>
          <p:nvPr/>
        </p:nvSpPr>
        <p:spPr bwMode="auto">
          <a:xfrm>
            <a:off x="914400" y="2651125"/>
            <a:ext cx="7924800" cy="74930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sp>
        <p:nvSpPr>
          <p:cNvPr id="308263" name="Text Box 39"/>
          <p:cNvSpPr txBox="1">
            <a:spLocks noChangeArrowheads="1"/>
          </p:cNvSpPr>
          <p:nvPr/>
        </p:nvSpPr>
        <p:spPr bwMode="auto">
          <a:xfrm>
            <a:off x="900113" y="3348038"/>
            <a:ext cx="7939087"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grpSp>
        <p:nvGrpSpPr>
          <p:cNvPr id="10" name="Group 40"/>
          <p:cNvGrpSpPr>
            <a:grpSpLocks/>
          </p:cNvGrpSpPr>
          <p:nvPr/>
        </p:nvGrpSpPr>
        <p:grpSpPr bwMode="auto">
          <a:xfrm>
            <a:off x="914400" y="4384675"/>
            <a:ext cx="8229600" cy="1887538"/>
            <a:chOff x="576" y="2820"/>
            <a:chExt cx="5184" cy="1189"/>
          </a:xfrm>
        </p:grpSpPr>
        <p:sp>
          <p:nvSpPr>
            <p:cNvPr id="16425"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a:t>
              </a:r>
              <a:r>
                <a:rPr lang="en-US" altLang="zh-CN" dirty="0" smtClean="0">
                  <a:solidFill>
                    <a:srgbClr val="000099"/>
                  </a:solidFill>
                  <a:ea typeface="幼圆" pitchFamily="49" charset="-122"/>
                  <a:sym typeface="Symbol" pitchFamily="18" charset="2"/>
                </a:rPr>
                <a:t>m-1</a:t>
              </a:r>
              <a:endParaRPr lang="en-US" altLang="zh-CN" dirty="0">
                <a:solidFill>
                  <a:srgbClr val="000099"/>
                </a:solidFill>
                <a:ea typeface="幼圆" pitchFamily="49" charset="-122"/>
                <a:sym typeface="Symbol" pitchFamily="18" charset="2"/>
              </a:endParaRP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sp>
          <p:nvSpPr>
            <p:cNvPr id="16426" name="Line 42"/>
            <p:cNvSpPr>
              <a:spLocks noChangeShapeType="1"/>
            </p:cNvSpPr>
            <p:nvPr/>
          </p:nvSpPr>
          <p:spPr bwMode="auto">
            <a:xfrm>
              <a:off x="1392"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7" name="Line 43"/>
            <p:cNvSpPr>
              <a:spLocks noChangeShapeType="1"/>
            </p:cNvSpPr>
            <p:nvPr/>
          </p:nvSpPr>
          <p:spPr bwMode="auto">
            <a:xfrm>
              <a:off x="1392"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8" name="Line 44"/>
            <p:cNvSpPr>
              <a:spLocks noChangeShapeType="1"/>
            </p:cNvSpPr>
            <p:nvPr/>
          </p:nvSpPr>
          <p:spPr bwMode="auto">
            <a:xfrm>
              <a:off x="1392"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9" name="Line 45"/>
            <p:cNvSpPr>
              <a:spLocks noChangeShapeType="1"/>
            </p:cNvSpPr>
            <p:nvPr/>
          </p:nvSpPr>
          <p:spPr bwMode="auto">
            <a:xfrm>
              <a:off x="4848"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grpSp>
        <p:nvGrpSpPr>
          <p:cNvPr id="11" name="Group 49"/>
          <p:cNvGrpSpPr>
            <a:grpSpLocks/>
          </p:cNvGrpSpPr>
          <p:nvPr/>
        </p:nvGrpSpPr>
        <p:grpSpPr bwMode="auto">
          <a:xfrm>
            <a:off x="2438400" y="300038"/>
            <a:ext cx="6172200" cy="6100762"/>
            <a:chOff x="1584" y="189"/>
            <a:chExt cx="3888" cy="3843"/>
          </a:xfrm>
        </p:grpSpPr>
        <p:grpSp>
          <p:nvGrpSpPr>
            <p:cNvPr id="12" name="Group 50"/>
            <p:cNvGrpSpPr>
              <a:grpSpLocks/>
            </p:cNvGrpSpPr>
            <p:nvPr/>
          </p:nvGrpSpPr>
          <p:grpSpPr bwMode="auto">
            <a:xfrm>
              <a:off x="3312" y="189"/>
              <a:ext cx="2160" cy="3625"/>
              <a:chOff x="3408" y="189"/>
              <a:chExt cx="216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b="0">
                  <a:solidFill>
                    <a:srgbClr val="FFFFCC"/>
                  </a:solidFill>
                </a:endParaRPr>
              </a:p>
            </p:txBody>
          </p:sp>
          <p:sp>
            <p:nvSpPr>
              <p:cNvPr id="16422" name="Text Box 52"/>
              <p:cNvSpPr txBox="1">
                <a:spLocks noChangeArrowheads="1"/>
              </p:cNvSpPr>
              <p:nvPr/>
            </p:nvSpPr>
            <p:spPr bwMode="auto">
              <a:xfrm>
                <a:off x="3604" y="291"/>
                <a:ext cx="1857" cy="45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non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584" y="4032"/>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684213" y="1916113"/>
            <a:ext cx="7391400"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b="0">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738"/>
              <a:ext cx="3784"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sz="2600">
                  <a:solidFill>
                    <a:srgbClr val="000084"/>
                  </a:solidFill>
                  <a:ea typeface="楷体_GB2312" pitchFamily="49" charset="-122"/>
                </a:rPr>
                <a:t>,   p</a:t>
              </a:r>
              <a:r>
                <a:rPr lang="en-US" altLang="zh-CN" sz="2600" baseline="-30000">
                  <a:solidFill>
                    <a:srgbClr val="000084"/>
                  </a:solidFill>
                  <a:ea typeface="楷体_GB2312" pitchFamily="49" charset="-122"/>
                </a:rPr>
                <a:t>0</a:t>
              </a:r>
              <a:r>
                <a:rPr lang="en-US" altLang="zh-CN" sz="2600">
                  <a:solidFill>
                    <a:srgbClr val="000084"/>
                  </a:solidFill>
                  <a:ea typeface="楷体_GB2312" pitchFamily="49" charset="-122"/>
                </a:rPr>
                <a:t>,   key</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key</a:t>
              </a:r>
              <a:r>
                <a:rPr lang="en-US" altLang="zh-CN" sz="2600" baseline="-30000">
                  <a:solidFill>
                    <a:srgbClr val="000084"/>
                  </a:solidFill>
                  <a:ea typeface="楷体_GB2312" pitchFamily="49" charset="-122"/>
                </a:rPr>
                <a:t>2</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2</a:t>
              </a:r>
              <a:r>
                <a:rPr lang="en-US" altLang="zh-CN" sz="2600">
                  <a:solidFill>
                    <a:srgbClr val="000084"/>
                  </a:solidFill>
                  <a:ea typeface="楷体_GB2312" pitchFamily="49" charset="-122"/>
                </a:rPr>
                <a:t>, </a:t>
              </a:r>
              <a:r>
                <a:rPr lang="en-US" altLang="zh-CN" sz="2600">
                  <a:solidFill>
                    <a:srgbClr val="000084"/>
                  </a:solidFill>
                  <a:ea typeface="楷体_GB2312" pitchFamily="49" charset="-122"/>
                  <a:sym typeface="Symbol" pitchFamily="18" charset="2"/>
                </a:rPr>
                <a:t>,  key</a:t>
              </a:r>
              <a:r>
                <a:rPr lang="en-US" altLang="zh-CN" sz="2600" baseline="-30000">
                  <a:solidFill>
                    <a:srgbClr val="000084"/>
                  </a:solidFill>
                  <a:ea typeface="楷体_GB2312" pitchFamily="49" charset="-122"/>
                  <a:sym typeface="Symbol" pitchFamily="18" charset="2"/>
                </a:rPr>
                <a:t>n</a:t>
              </a:r>
              <a:r>
                <a:rPr lang="en-US" altLang="zh-CN" sz="2600">
                  <a:solidFill>
                    <a:srgbClr val="000084"/>
                  </a:solidFill>
                  <a:ea typeface="楷体_GB2312" pitchFamily="49" charset="-122"/>
                  <a:sym typeface="Symbol" pitchFamily="18" charset="2"/>
                </a:rPr>
                <a:t>,  p</a:t>
              </a:r>
              <a:r>
                <a:rPr lang="en-US" altLang="zh-CN" sz="2600" baseline="-30000">
                  <a:solidFill>
                    <a:srgbClr val="000084"/>
                  </a:solidFill>
                  <a:ea typeface="楷体_GB2312" pitchFamily="49" charset="-122"/>
                  <a:sym typeface="Symbol" pitchFamily="18" charset="2"/>
                </a:rPr>
                <a:t>n</a:t>
              </a:r>
            </a:p>
          </p:txBody>
        </p:sp>
      </p:grpSp>
      <p:grpSp>
        <p:nvGrpSpPr>
          <p:cNvPr id="14" name="Group 61"/>
          <p:cNvGrpSpPr>
            <a:grpSpLocks/>
          </p:cNvGrpSpPr>
          <p:nvPr/>
        </p:nvGrpSpPr>
        <p:grpSpPr bwMode="auto">
          <a:xfrm>
            <a:off x="2168525" y="3263900"/>
            <a:ext cx="4859338" cy="404813"/>
            <a:chOff x="1536" y="2592"/>
            <a:chExt cx="3061"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3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5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266700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416560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6059488"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498475" y="247650"/>
            <a:ext cx="5441677"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a:t>
              </a:r>
              <a:r>
                <a:rPr lang="en-US" altLang="zh-CN" sz="2900" dirty="0" smtClean="0">
                  <a:solidFill>
                    <a:srgbClr val="FF0000"/>
                  </a:solidFill>
                  <a:ea typeface="楷体_GB2312" pitchFamily="49" charset="-122"/>
                </a:rPr>
                <a:t>7.4</a:t>
              </a:r>
              <a:r>
                <a:rPr lang="en-US" altLang="zh-CN" sz="2900" dirty="0" smtClean="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smtClean="0">
                  <a:solidFill>
                    <a:srgbClr val="FF0000"/>
                  </a:solidFill>
                  <a:ea typeface="楷体_GB2312" pitchFamily="49" charset="-122"/>
                </a:rPr>
                <a:t>树 </a:t>
              </a:r>
              <a:r>
                <a:rPr lang="en-US" altLang="zh-CN" sz="2900" dirty="0" smtClean="0">
                  <a:solidFill>
                    <a:srgbClr val="FF0000"/>
                  </a:solidFill>
                  <a:ea typeface="楷体_GB2312" pitchFamily="49" charset="-122"/>
                </a:rPr>
                <a:t>– </a:t>
              </a:r>
              <a:r>
                <a:rPr lang="zh-CN" altLang="en-US" sz="2900" dirty="0" smtClean="0">
                  <a:solidFill>
                    <a:srgbClr val="FF0000"/>
                  </a:solidFill>
                  <a:ea typeface="楷体_GB2312" pitchFamily="49" charset="-122"/>
                </a:rPr>
                <a:t>多路查找树</a:t>
              </a:r>
              <a:endParaRPr lang="zh-CN" altLang="en-US" sz="2900" b="0" dirty="0">
                <a:solidFill>
                  <a:srgbClr val="FF6600"/>
                </a:solidFill>
              </a:endParaRPr>
            </a:p>
          </p:txBody>
        </p:sp>
      </p:grpSp>
      <p:grpSp>
        <p:nvGrpSpPr>
          <p:cNvPr id="16" name="Group 72"/>
          <p:cNvGrpSpPr>
            <a:grpSpLocks/>
          </p:cNvGrpSpPr>
          <p:nvPr/>
        </p:nvGrpSpPr>
        <p:grpSpPr bwMode="auto">
          <a:xfrm>
            <a:off x="179388" y="4932363"/>
            <a:ext cx="1401762"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b="0">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a:solidFill>
                    <a:srgbClr val="FF3300"/>
                  </a:solidFill>
                  <a:latin typeface="黑体" pitchFamily="49" charset="-122"/>
                  <a:ea typeface="黑体" pitchFamily="49" charset="-122"/>
                </a:rPr>
                <a:t> </a:t>
              </a:r>
              <a:r>
                <a:rPr lang="zh-CN" altLang="en-US" sz="2100">
                  <a:solidFill>
                    <a:srgbClr val="FF3300"/>
                  </a:solidFill>
                  <a:latin typeface="黑体" pitchFamily="49" charset="-122"/>
                  <a:ea typeface="黑体" pitchFamily="49" charset="-122"/>
                </a:rPr>
                <a:t>还含有</a:t>
              </a:r>
              <a:r>
                <a:rPr lang="en-US" altLang="zh-CN" sz="2100">
                  <a:solidFill>
                    <a:srgbClr val="FF3300"/>
                  </a:solidFill>
                  <a:ea typeface="黑体" pitchFamily="49" charset="-122"/>
                </a:rPr>
                <a:t>n</a:t>
              </a:r>
            </a:p>
            <a:p>
              <a:pPr>
                <a:lnSpc>
                  <a:spcPct val="80000"/>
                </a:lnSpc>
              </a:pPr>
              <a:r>
                <a:rPr lang="zh-CN" altLang="zh-CN" sz="2100">
                  <a:solidFill>
                    <a:srgbClr val="FF3300"/>
                  </a:solidFill>
                  <a:latin typeface="黑体" pitchFamily="49" charset="-122"/>
                  <a:ea typeface="黑体" pitchFamily="49" charset="-122"/>
                </a:rPr>
                <a:t>个指向记</a:t>
              </a:r>
              <a:endParaRPr lang="zh-CN" altLang="en-US" sz="2100">
                <a:solidFill>
                  <a:srgbClr val="FF3300"/>
                </a:solidFill>
                <a:latin typeface="黑体" pitchFamily="49" charset="-122"/>
                <a:ea typeface="黑体" pitchFamily="49" charset="-122"/>
              </a:endParaRPr>
            </a:p>
            <a:p>
              <a:pPr>
                <a:lnSpc>
                  <a:spcPct val="80000"/>
                </a:lnSpc>
              </a:pPr>
              <a:r>
                <a:rPr lang="zh-CN" altLang="zh-CN" sz="2100">
                  <a:solidFill>
                    <a:srgbClr val="FF3300"/>
                  </a:solidFill>
                  <a:latin typeface="黑体" pitchFamily="49" charset="-122"/>
                  <a:ea typeface="黑体" pitchFamily="49" charset="-122"/>
                </a:rPr>
                <a:t>录的指针</a:t>
              </a:r>
              <a:endParaRPr lang="zh-CN" altLang="en-US" sz="2100">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4/3*#ppt_w"/>
                                          </p:val>
                                        </p:tav>
                                        <p:tav tm="100000">
                                          <p:val>
                                            <p:strVal val="#ppt_w"/>
                                          </p:val>
                                        </p:tav>
                                      </p:tavLst>
                                    </p:anim>
                                    <p:anim calcmode="lin" valueType="num">
                                      <p:cBhvr>
                                        <p:cTn id="1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52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ppt_x</p:attrName>
                                        </p:attrNameLst>
                                      </p:cBhvr>
                                      <p:tavLst>
                                        <p:tav tm="0">
                                          <p:val>
                                            <p:fltVal val="0.5"/>
                                          </p:val>
                                        </p:tav>
                                        <p:tav tm="100000">
                                          <p:val>
                                            <p:strVal val="#ppt_x"/>
                                          </p:val>
                                        </p:tav>
                                      </p:tavLst>
                                    </p:anim>
                                    <p:anim calcmode="lin" valueType="num">
                                      <p:cBhvr>
                                        <p:cTn id="39"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8259"/>
                                        </p:tgtEl>
                                        <p:attrNameLst>
                                          <p:attrName>style.visibility</p:attrName>
                                        </p:attrNameLst>
                                      </p:cBhvr>
                                      <p:to>
                                        <p:strVal val="visible"/>
                                      </p:to>
                                    </p:set>
                                    <p:animEffect transition="in" filter="dissolve">
                                      <p:cBhvr>
                                        <p:cTn id="49" dur="500"/>
                                        <p:tgtEl>
                                          <p:spTgt spid="3082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8260"/>
                                        </p:tgtEl>
                                        <p:attrNameLst>
                                          <p:attrName>style.visibility</p:attrName>
                                        </p:attrNameLst>
                                      </p:cBhvr>
                                      <p:to>
                                        <p:strVal val="visible"/>
                                      </p:to>
                                    </p:set>
                                    <p:animEffect transition="in" filter="wipe(left)">
                                      <p:cBhvr>
                                        <p:cTn id="54" dur="500"/>
                                        <p:tgtEl>
                                          <p:spTgt spid="30826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08261"/>
                                        </p:tgtEl>
                                        <p:attrNameLst>
                                          <p:attrName>style.visibility</p:attrName>
                                        </p:attrNameLst>
                                      </p:cBhvr>
                                      <p:to>
                                        <p:strVal val="visible"/>
                                      </p:to>
                                    </p:set>
                                    <p:animEffect transition="in" filter="wipe(right)">
                                      <p:cBhvr>
                                        <p:cTn id="59" dur="500"/>
                                        <p:tgtEl>
                                          <p:spTgt spid="308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8262"/>
                                        </p:tgtEl>
                                        <p:attrNameLst>
                                          <p:attrName>style.visibility</p:attrName>
                                        </p:attrNameLst>
                                      </p:cBhvr>
                                      <p:to>
                                        <p:strVal val="visible"/>
                                      </p:to>
                                    </p:set>
                                    <p:animEffect transition="in" filter="wipe(left)">
                                      <p:cBhvr>
                                        <p:cTn id="64" dur="500"/>
                                        <p:tgtEl>
                                          <p:spTgt spid="3082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08263"/>
                                        </p:tgtEl>
                                        <p:attrNameLst>
                                          <p:attrName>style.visibility</p:attrName>
                                        </p:attrNameLst>
                                      </p:cBhvr>
                                      <p:to>
                                        <p:strVal val="visible"/>
                                      </p:to>
                                    </p:set>
                                    <p:animEffect transition="in" filter="wipe(right)">
                                      <p:cBhvr>
                                        <p:cTn id="69" dur="500"/>
                                        <p:tgtEl>
                                          <p:spTgt spid="30826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10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up)">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up)">
                                      <p:cBhvr>
                                        <p:cTn id="94" dur="500"/>
                                        <p:tgtEl>
                                          <p:spTgt spid="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308290"/>
                                        </p:tgtEl>
                                        <p:attrNameLst>
                                          <p:attrName>style.visibility</p:attrName>
                                        </p:attrNameLst>
                                      </p:cBhvr>
                                      <p:to>
                                        <p:strVal val="visible"/>
                                      </p:to>
                                    </p:set>
                                    <p:animEffect transition="in" filter="wipe(up)">
                                      <p:cBhvr>
                                        <p:cTn id="99" dur="500"/>
                                        <p:tgtEl>
                                          <p:spTgt spid="30829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08291"/>
                                        </p:tgtEl>
                                        <p:attrNameLst>
                                          <p:attrName>style.visibility</p:attrName>
                                        </p:attrNameLst>
                                      </p:cBhvr>
                                      <p:to>
                                        <p:strVal val="visible"/>
                                      </p:to>
                                    </p:set>
                                    <p:animEffect transition="in" filter="wipe(up)">
                                      <p:cBhvr>
                                        <p:cTn id="104" dur="500"/>
                                        <p:tgtEl>
                                          <p:spTgt spid="30829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08292"/>
                                        </p:tgtEl>
                                        <p:attrNameLst>
                                          <p:attrName>style.visibility</p:attrName>
                                        </p:attrNameLst>
                                      </p:cBhvr>
                                      <p:to>
                                        <p:strVal val="visible"/>
                                      </p:to>
                                    </p:set>
                                    <p:animEffect transition="in" filter="wipe(up)">
                                      <p:cBhvr>
                                        <p:cTn id="109"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87313" y="914400"/>
            <a:ext cx="8915400" cy="4746625"/>
            <a:chOff x="55" y="658"/>
            <a:chExt cx="5616" cy="2990"/>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206" cy="657"/>
              <a:chOff x="240" y="2640"/>
              <a:chExt cx="206" cy="657"/>
            </a:xfrm>
          </p:grpSpPr>
          <p:grpSp>
            <p:nvGrpSpPr>
              <p:cNvPr id="13" name="Group 71"/>
              <p:cNvGrpSpPr>
                <a:grpSpLocks/>
              </p:cNvGrpSpPr>
              <p:nvPr/>
            </p:nvGrpSpPr>
            <p:grpSpPr bwMode="auto">
              <a:xfrm>
                <a:off x="240" y="3009"/>
                <a:ext cx="206" cy="288"/>
                <a:chOff x="240" y="3009"/>
                <a:chExt cx="206" cy="288"/>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206" cy="657"/>
              <a:chOff x="240" y="2640"/>
              <a:chExt cx="206" cy="657"/>
            </a:xfrm>
          </p:grpSpPr>
          <p:grpSp>
            <p:nvGrpSpPr>
              <p:cNvPr id="15" name="Group 78"/>
              <p:cNvGrpSpPr>
                <a:grpSpLocks/>
              </p:cNvGrpSpPr>
              <p:nvPr/>
            </p:nvGrpSpPr>
            <p:grpSpPr bwMode="auto">
              <a:xfrm>
                <a:off x="240" y="3009"/>
                <a:ext cx="206" cy="288"/>
                <a:chOff x="240" y="3009"/>
                <a:chExt cx="206" cy="288"/>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206" cy="657"/>
              <a:chOff x="240" y="2640"/>
              <a:chExt cx="206" cy="657"/>
            </a:xfrm>
          </p:grpSpPr>
          <p:grpSp>
            <p:nvGrpSpPr>
              <p:cNvPr id="17" name="Group 83"/>
              <p:cNvGrpSpPr>
                <a:grpSpLocks/>
              </p:cNvGrpSpPr>
              <p:nvPr/>
            </p:nvGrpSpPr>
            <p:grpSpPr bwMode="auto">
              <a:xfrm>
                <a:off x="240" y="3009"/>
                <a:ext cx="206" cy="288"/>
                <a:chOff x="240" y="3009"/>
                <a:chExt cx="206" cy="288"/>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206" cy="657"/>
              <a:chOff x="240" y="2640"/>
              <a:chExt cx="206" cy="657"/>
            </a:xfrm>
          </p:grpSpPr>
          <p:grpSp>
            <p:nvGrpSpPr>
              <p:cNvPr id="19" name="Group 88"/>
              <p:cNvGrpSpPr>
                <a:grpSpLocks/>
              </p:cNvGrpSpPr>
              <p:nvPr/>
            </p:nvGrpSpPr>
            <p:grpSpPr bwMode="auto">
              <a:xfrm>
                <a:off x="240" y="3009"/>
                <a:ext cx="206" cy="288"/>
                <a:chOff x="240" y="3009"/>
                <a:chExt cx="206" cy="288"/>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206" cy="657"/>
              <a:chOff x="240" y="2640"/>
              <a:chExt cx="206" cy="657"/>
            </a:xfrm>
          </p:grpSpPr>
          <p:grpSp>
            <p:nvGrpSpPr>
              <p:cNvPr id="21" name="Group 93"/>
              <p:cNvGrpSpPr>
                <a:grpSpLocks/>
              </p:cNvGrpSpPr>
              <p:nvPr/>
            </p:nvGrpSpPr>
            <p:grpSpPr bwMode="auto">
              <a:xfrm>
                <a:off x="240" y="3009"/>
                <a:ext cx="206" cy="288"/>
                <a:chOff x="240" y="3009"/>
                <a:chExt cx="206" cy="288"/>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206" cy="657"/>
              <a:chOff x="240" y="2640"/>
              <a:chExt cx="206" cy="657"/>
            </a:xfrm>
          </p:grpSpPr>
          <p:grpSp>
            <p:nvGrpSpPr>
              <p:cNvPr id="23" name="Group 98"/>
              <p:cNvGrpSpPr>
                <a:grpSpLocks/>
              </p:cNvGrpSpPr>
              <p:nvPr/>
            </p:nvGrpSpPr>
            <p:grpSpPr bwMode="auto">
              <a:xfrm>
                <a:off x="240" y="3009"/>
                <a:ext cx="206" cy="288"/>
                <a:chOff x="240" y="3009"/>
                <a:chExt cx="206" cy="288"/>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206" cy="657"/>
              <a:chOff x="240" y="2640"/>
              <a:chExt cx="206" cy="657"/>
            </a:xfrm>
          </p:grpSpPr>
          <p:grpSp>
            <p:nvGrpSpPr>
              <p:cNvPr id="25" name="Group 103"/>
              <p:cNvGrpSpPr>
                <a:grpSpLocks/>
              </p:cNvGrpSpPr>
              <p:nvPr/>
            </p:nvGrpSpPr>
            <p:grpSpPr bwMode="auto">
              <a:xfrm>
                <a:off x="240" y="3009"/>
                <a:ext cx="206" cy="288"/>
                <a:chOff x="240" y="3009"/>
                <a:chExt cx="206" cy="288"/>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206" cy="657"/>
              <a:chOff x="240" y="2640"/>
              <a:chExt cx="206" cy="657"/>
            </a:xfrm>
          </p:grpSpPr>
          <p:grpSp>
            <p:nvGrpSpPr>
              <p:cNvPr id="27" name="Group 108"/>
              <p:cNvGrpSpPr>
                <a:grpSpLocks/>
              </p:cNvGrpSpPr>
              <p:nvPr/>
            </p:nvGrpSpPr>
            <p:grpSpPr bwMode="auto">
              <a:xfrm>
                <a:off x="240" y="3009"/>
                <a:ext cx="206" cy="288"/>
                <a:chOff x="240" y="3009"/>
                <a:chExt cx="206" cy="288"/>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206" cy="657"/>
              <a:chOff x="240" y="2640"/>
              <a:chExt cx="206" cy="657"/>
            </a:xfrm>
          </p:grpSpPr>
          <p:grpSp>
            <p:nvGrpSpPr>
              <p:cNvPr id="29" name="Group 113"/>
              <p:cNvGrpSpPr>
                <a:grpSpLocks/>
              </p:cNvGrpSpPr>
              <p:nvPr/>
            </p:nvGrpSpPr>
            <p:grpSpPr bwMode="auto">
              <a:xfrm>
                <a:off x="240" y="3009"/>
                <a:ext cx="206" cy="288"/>
                <a:chOff x="240" y="3009"/>
                <a:chExt cx="206" cy="288"/>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206" cy="657"/>
              <a:chOff x="240" y="2640"/>
              <a:chExt cx="206" cy="657"/>
            </a:xfrm>
          </p:grpSpPr>
          <p:grpSp>
            <p:nvGrpSpPr>
              <p:cNvPr id="31" name="Group 118"/>
              <p:cNvGrpSpPr>
                <a:grpSpLocks/>
              </p:cNvGrpSpPr>
              <p:nvPr/>
            </p:nvGrpSpPr>
            <p:grpSpPr bwMode="auto">
              <a:xfrm>
                <a:off x="240" y="3009"/>
                <a:ext cx="206" cy="288"/>
                <a:chOff x="240" y="3009"/>
                <a:chExt cx="206" cy="288"/>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206" cy="657"/>
              <a:chOff x="240" y="2640"/>
              <a:chExt cx="206" cy="657"/>
            </a:xfrm>
          </p:grpSpPr>
          <p:grpSp>
            <p:nvGrpSpPr>
              <p:cNvPr id="17484" name="Group 123"/>
              <p:cNvGrpSpPr>
                <a:grpSpLocks/>
              </p:cNvGrpSpPr>
              <p:nvPr/>
            </p:nvGrpSpPr>
            <p:grpSpPr bwMode="auto">
              <a:xfrm>
                <a:off x="240" y="3009"/>
                <a:ext cx="206" cy="288"/>
                <a:chOff x="240" y="3009"/>
                <a:chExt cx="206" cy="288"/>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206" cy="657"/>
              <a:chOff x="240" y="2640"/>
              <a:chExt cx="206" cy="657"/>
            </a:xfrm>
          </p:grpSpPr>
          <p:grpSp>
            <p:nvGrpSpPr>
              <p:cNvPr id="17492" name="Group 128"/>
              <p:cNvGrpSpPr>
                <a:grpSpLocks/>
              </p:cNvGrpSpPr>
              <p:nvPr/>
            </p:nvGrpSpPr>
            <p:grpSpPr bwMode="auto">
              <a:xfrm>
                <a:off x="240" y="3009"/>
                <a:ext cx="206" cy="288"/>
                <a:chOff x="240" y="3009"/>
                <a:chExt cx="206" cy="288"/>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206" cy="657"/>
              <a:chOff x="240" y="2640"/>
              <a:chExt cx="206" cy="657"/>
            </a:xfrm>
          </p:grpSpPr>
          <p:grpSp>
            <p:nvGrpSpPr>
              <p:cNvPr id="17500" name="Group 133"/>
              <p:cNvGrpSpPr>
                <a:grpSpLocks/>
              </p:cNvGrpSpPr>
              <p:nvPr/>
            </p:nvGrpSpPr>
            <p:grpSpPr bwMode="auto">
              <a:xfrm>
                <a:off x="240" y="3009"/>
                <a:ext cx="206" cy="288"/>
                <a:chOff x="240" y="3009"/>
                <a:chExt cx="206" cy="288"/>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206" cy="657"/>
              <a:chOff x="240" y="2640"/>
              <a:chExt cx="206" cy="657"/>
            </a:xfrm>
          </p:grpSpPr>
          <p:grpSp>
            <p:nvGrpSpPr>
              <p:cNvPr id="17508" name="Group 138"/>
              <p:cNvGrpSpPr>
                <a:grpSpLocks/>
              </p:cNvGrpSpPr>
              <p:nvPr/>
            </p:nvGrpSpPr>
            <p:grpSpPr bwMode="auto">
              <a:xfrm>
                <a:off x="240" y="3009"/>
                <a:ext cx="206" cy="288"/>
                <a:chOff x="240" y="3009"/>
                <a:chExt cx="206" cy="288"/>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0" y="5046663"/>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5051425" y="798513"/>
            <a:ext cx="3897313" cy="427037"/>
            <a:chOff x="3216" y="510"/>
            <a:chExt cx="2455" cy="269"/>
          </a:xfrm>
        </p:grpSpPr>
        <p:sp>
          <p:nvSpPr>
            <p:cNvPr id="17422" name="Text Box 224"/>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5048250" y="1149350"/>
            <a:ext cx="3255963"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5046663" y="1484313"/>
            <a:ext cx="3908425" cy="442912"/>
            <a:chOff x="2993" y="816"/>
            <a:chExt cx="2462" cy="279"/>
          </a:xfrm>
        </p:grpSpPr>
        <p:sp>
          <p:nvSpPr>
            <p:cNvPr id="17418" name="Rectangle 230"/>
            <p:cNvSpPr>
              <a:spLocks noChangeArrowheads="1"/>
            </p:cNvSpPr>
            <p:nvPr/>
          </p:nvSpPr>
          <p:spPr bwMode="auto">
            <a:xfrm>
              <a:off x="3120" y="816"/>
              <a:ext cx="2335"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5046663" y="188913"/>
            <a:ext cx="3897312" cy="660400"/>
            <a:chOff x="3157" y="217"/>
            <a:chExt cx="2455" cy="416"/>
          </a:xfrm>
        </p:grpSpPr>
        <p:sp>
          <p:nvSpPr>
            <p:cNvPr id="17416" name="Text Box 233"/>
            <p:cNvSpPr txBox="1">
              <a:spLocks noChangeArrowheads="1"/>
            </p:cNvSpPr>
            <p:nvPr/>
          </p:nvSpPr>
          <p:spPr bwMode="auto">
            <a:xfrm>
              <a:off x="3284" y="217"/>
              <a:ext cx="2328" cy="416"/>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a:solidFill>
                    <a:srgbClr val="000000"/>
                  </a:solidFill>
                  <a:latin typeface="幼圆" pitchFamily="49" charset="-122"/>
                  <a:ea typeface="幼圆" pitchFamily="49" charset="-122"/>
                </a:rPr>
                <a:t>每个分支结点最多有</a:t>
              </a:r>
              <a:r>
                <a:rPr lang="en-US" altLang="zh-CN" sz="2200">
                  <a:solidFill>
                    <a:srgbClr val="000000"/>
                  </a:solidFill>
                  <a:ea typeface="幼圆" pitchFamily="49" charset="-122"/>
                </a:rPr>
                <a:t>4</a:t>
              </a:r>
              <a:r>
                <a:rPr lang="zh-CN" altLang="en-US" sz="2200">
                  <a:solidFill>
                    <a:srgbClr val="000000"/>
                  </a:solidFill>
                  <a:latin typeface="幼圆" pitchFamily="49" charset="-122"/>
                  <a:ea typeface="幼圆" pitchFamily="49" charset="-122"/>
                </a:rPr>
                <a:t>棵子树</a:t>
              </a:r>
            </a:p>
            <a:p>
              <a:pPr algn="just">
                <a:lnSpc>
                  <a:spcPct val="85000"/>
                </a:lnSpc>
              </a:pPr>
              <a:r>
                <a:rPr lang="en-US" altLang="zh-CN" sz="2200">
                  <a:solidFill>
                    <a:srgbClr val="000000"/>
                  </a:solidFill>
                  <a:latin typeface="幼圆" pitchFamily="49" charset="-122"/>
                  <a:ea typeface="幼圆" pitchFamily="49" charset="-122"/>
                </a:rPr>
                <a:t>(</a:t>
              </a:r>
              <a:r>
                <a:rPr lang="zh-CN" altLang="en-US" sz="2200">
                  <a:solidFill>
                    <a:srgbClr val="000000"/>
                  </a:solidFill>
                  <a:latin typeface="幼圆" pitchFamily="49" charset="-122"/>
                  <a:ea typeface="幼圆" pitchFamily="49" charset="-122"/>
                </a:rPr>
                <a:t>即最多有</a:t>
              </a:r>
              <a:r>
                <a:rPr lang="en-US" altLang="zh-CN" sz="2200">
                  <a:solidFill>
                    <a:srgbClr val="000000"/>
                  </a:solidFill>
                  <a:ea typeface="幼圆" pitchFamily="49" charset="-122"/>
                </a:rPr>
                <a:t>m-1</a:t>
              </a:r>
              <a:r>
                <a:rPr lang="zh-CN" altLang="en-US" sz="2200">
                  <a:solidFill>
                    <a:srgbClr val="000000"/>
                  </a:solidFill>
                  <a:latin typeface="幼圆" pitchFamily="49" charset="-122"/>
                  <a:ea typeface="幼圆" pitchFamily="49" charset="-122"/>
                </a:rPr>
                <a:t>个关键字值</a:t>
              </a:r>
              <a:r>
                <a:rPr lang="en-US" altLang="zh-CN" sz="220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1979613" y="1357313"/>
            <a:ext cx="4322762" cy="3790950"/>
            <a:chOff x="1427" y="695"/>
            <a:chExt cx="2723" cy="2388"/>
          </a:xfrm>
        </p:grpSpPr>
        <p:grpSp>
          <p:nvGrpSpPr>
            <p:cNvPr id="3" name="Group 11"/>
            <p:cNvGrpSpPr>
              <a:grpSpLocks/>
            </p:cNvGrpSpPr>
            <p:nvPr/>
          </p:nvGrpSpPr>
          <p:grpSpPr bwMode="auto">
            <a:xfrm>
              <a:off x="2517" y="912"/>
              <a:ext cx="499" cy="250"/>
              <a:chOff x="2290" y="754"/>
              <a:chExt cx="499" cy="250"/>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0"/>
              <a:chOff x="2290" y="754"/>
              <a:chExt cx="499" cy="250"/>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0"/>
              <a:chOff x="2290" y="754"/>
              <a:chExt cx="499" cy="250"/>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0"/>
              <a:chOff x="2290" y="754"/>
              <a:chExt cx="499" cy="250"/>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0"/>
              <a:chOff x="2290" y="754"/>
              <a:chExt cx="499" cy="250"/>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0"/>
              <a:chOff x="2290" y="754"/>
              <a:chExt cx="499" cy="250"/>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0"/>
              <a:chOff x="2290" y="754"/>
              <a:chExt cx="499" cy="250"/>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0"/>
              <a:chOff x="2290" y="754"/>
              <a:chExt cx="499" cy="250"/>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0"/>
              <a:chOff x="2290" y="754"/>
              <a:chExt cx="499" cy="250"/>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0"/>
              <a:chOff x="2290" y="754"/>
              <a:chExt cx="499" cy="250"/>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0"/>
              <a:chOff x="2290" y="754"/>
              <a:chExt cx="499" cy="250"/>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0"/>
              <a:chOff x="2290" y="754"/>
              <a:chExt cx="499" cy="250"/>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3206750" y="5411788"/>
            <a:ext cx="2251075"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779" cy="317"/>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3651250" y="1300163"/>
            <a:ext cx="33972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3651250" y="1344613"/>
            <a:ext cx="1525588" cy="1084262"/>
            <a:chOff x="2480" y="687"/>
            <a:chExt cx="961" cy="683"/>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4141788" y="2074863"/>
            <a:ext cx="1030287" cy="1090612"/>
            <a:chOff x="2789" y="1147"/>
            <a:chExt cx="649" cy="687"/>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4141788" y="2819400"/>
            <a:ext cx="844550" cy="1120775"/>
            <a:chOff x="2789" y="1616"/>
            <a:chExt cx="532" cy="706"/>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4573588" y="3898900"/>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6011863" y="3467100"/>
            <a:ext cx="2808287"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611188" y="1052513"/>
            <a:ext cx="8280400"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822" cy="2592"/>
              <a:chOff x="602" y="816"/>
              <a:chExt cx="4822"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912" y="1157"/>
                <a:ext cx="4512" cy="1871"/>
              </a:xfrm>
              <a:prstGeom prst="rect">
                <a:avLst/>
              </a:prstGeom>
              <a:noFill/>
              <a:ln w="12700" cap="sq">
                <a:noFill/>
                <a:miter lim="800000"/>
                <a:headEnd type="none" w="sm" len="sm"/>
                <a:tailEnd type="none" w="sm" len="sm"/>
              </a:ln>
            </p:spPr>
            <p:txBody>
              <a:bodyPr>
                <a:spAutoFit/>
              </a:bodyPr>
              <a:lstStyle/>
              <a:p>
                <a:r>
                  <a:rPr lang="en-US" altLang="zh-CN" sz="2700">
                    <a:solidFill>
                      <a:srgbClr val="002878"/>
                    </a:solidFill>
                    <a:latin typeface="幼圆" pitchFamily="49" charset="-122"/>
                    <a:ea typeface="幼圆" pitchFamily="49" charset="-122"/>
                  </a:rPr>
                  <a:t>    </a:t>
                </a:r>
                <a:r>
                  <a:rPr lang="zh-CN" altLang="en-US" sz="2700">
                    <a:solidFill>
                      <a:srgbClr val="002878"/>
                    </a:solidFill>
                    <a:latin typeface="幼圆" pitchFamily="49" charset="-122"/>
                    <a:ea typeface="幼圆" pitchFamily="49" charset="-122"/>
                  </a:rPr>
                  <a:t>首先将给定的关键字</a:t>
                </a:r>
                <a:r>
                  <a:rPr lang="en-US" altLang="zh-CN" sz="2700">
                    <a:solidFill>
                      <a:srgbClr val="002878"/>
                    </a:solidFill>
                    <a:ea typeface="幼圆" pitchFamily="49" charset="-122"/>
                  </a:rPr>
                  <a:t>k</a:t>
                </a:r>
                <a:r>
                  <a:rPr lang="zh-CN" altLang="en-US" sz="2700">
                    <a:solidFill>
                      <a:srgbClr val="002878"/>
                    </a:solidFill>
                    <a:latin typeface="幼圆" pitchFamily="49" charset="-122"/>
                    <a:ea typeface="幼圆" pitchFamily="49" charset="-122"/>
                  </a:rPr>
                  <a:t>在</a:t>
                </a:r>
                <a:r>
                  <a:rPr lang="en-US" altLang="zh-CN" sz="2700">
                    <a:solidFill>
                      <a:srgbClr val="002878"/>
                    </a:solidFill>
                    <a:ea typeface="幼圆" pitchFamily="49" charset="-122"/>
                  </a:rPr>
                  <a:t>B-</a:t>
                </a:r>
                <a:r>
                  <a:rPr lang="zh-CN" altLang="en-US" sz="2700">
                    <a:solidFill>
                      <a:srgbClr val="002878"/>
                    </a:solidFill>
                    <a:latin typeface="幼圆" pitchFamily="49" charset="-122"/>
                    <a:ea typeface="幼圆" pitchFamily="49" charset="-122"/>
                  </a:rPr>
                  <a:t>树的根结</a:t>
                </a:r>
              </a:p>
              <a:p>
                <a:r>
                  <a:rPr lang="zh-CN" altLang="en-US" sz="2700">
                    <a:solidFill>
                      <a:srgbClr val="002878"/>
                    </a:solidFill>
                    <a:latin typeface="幼圆" pitchFamily="49" charset="-122"/>
                    <a:ea typeface="幼圆" pitchFamily="49" charset="-122"/>
                  </a:rPr>
                  <a:t>点的关键字集合中采用           或者       </a:t>
                </a:r>
              </a:p>
              <a:p>
                <a:r>
                  <a:rPr lang="zh-CN" altLang="en-US" sz="2700">
                    <a:solidFill>
                      <a:srgbClr val="002878"/>
                    </a:solidFill>
                    <a:latin typeface="幼圆" pitchFamily="49" charset="-122"/>
                    <a:ea typeface="幼圆" pitchFamily="49" charset="-122"/>
                  </a:rPr>
                  <a:t>          进行查找，若有</a:t>
                </a:r>
                <a:r>
                  <a:rPr lang="en-US" altLang="zh-CN" sz="2700">
                    <a:solidFill>
                      <a:srgbClr val="002878"/>
                    </a:solidFill>
                    <a:ea typeface="幼圆" pitchFamily="49" charset="-122"/>
                  </a:rPr>
                  <a:t>k=key</a:t>
                </a:r>
                <a:r>
                  <a:rPr lang="en-US" altLang="zh-CN" sz="2700" baseline="-25000">
                    <a:solidFill>
                      <a:srgbClr val="002878"/>
                    </a:solidFill>
                    <a:ea typeface="幼圆" pitchFamily="49" charset="-122"/>
                  </a:rPr>
                  <a:t>i</a:t>
                </a:r>
                <a:r>
                  <a:rPr lang="en-US" altLang="zh-CN" sz="2700">
                    <a:solidFill>
                      <a:srgbClr val="002878"/>
                    </a:solidFill>
                    <a:ea typeface="幼圆" pitchFamily="49" charset="-122"/>
                  </a:rPr>
                  <a:t> , </a:t>
                </a:r>
                <a:r>
                  <a:rPr lang="zh-CN" altLang="en-US" sz="2700">
                    <a:solidFill>
                      <a:srgbClr val="002878"/>
                    </a:solidFill>
                    <a:latin typeface="幼圆" pitchFamily="49" charset="-122"/>
                    <a:ea typeface="幼圆" pitchFamily="49" charset="-122"/>
                  </a:rPr>
                  <a:t>则查</a:t>
                </a:r>
              </a:p>
              <a:p>
                <a:r>
                  <a:rPr lang="zh-CN" altLang="en-US" sz="2700">
                    <a:solidFill>
                      <a:srgbClr val="002878"/>
                    </a:solidFill>
                    <a:latin typeface="幼圆" pitchFamily="49" charset="-122"/>
                    <a:ea typeface="幼圆" pitchFamily="49" charset="-122"/>
                  </a:rPr>
                  <a:t>找成功，根据相应的指针取得记录</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否则，</a:t>
                </a:r>
              </a:p>
              <a:p>
                <a:r>
                  <a:rPr lang="zh-CN" altLang="en-US" sz="2700">
                    <a:solidFill>
                      <a:srgbClr val="002878"/>
                    </a:solidFill>
                    <a:latin typeface="幼圆" pitchFamily="49" charset="-122"/>
                    <a:ea typeface="幼圆" pitchFamily="49" charset="-122"/>
                  </a:rPr>
                  <a:t>若</a:t>
                </a:r>
                <a:r>
                  <a:rPr lang="en-US" altLang="zh-CN" sz="2700">
                    <a:solidFill>
                      <a:srgbClr val="002878"/>
                    </a:solidFill>
                    <a:ea typeface="幼圆" pitchFamily="49" charset="-122"/>
                  </a:rPr>
                  <a:t>k</a:t>
                </a:r>
                <a:r>
                  <a:rPr lang="en-US" altLang="zh-CN" sz="2700">
                    <a:solidFill>
                      <a:srgbClr val="002878"/>
                    </a:solidFill>
                    <a:latin typeface="幼圆" pitchFamily="49" charset="-122"/>
                    <a:ea typeface="幼圆" pitchFamily="49" charset="-122"/>
                    <a:sym typeface="Symbol" pitchFamily="18" charset="2"/>
                  </a:rPr>
                  <a:t></a:t>
                </a:r>
                <a:r>
                  <a:rPr lang="en-US" altLang="zh-CN" sz="2700">
                    <a:solidFill>
                      <a:srgbClr val="002878"/>
                    </a:solidFill>
                    <a:ea typeface="幼圆" pitchFamily="49" charset="-122"/>
                  </a:rPr>
                  <a:t>key</a:t>
                </a:r>
                <a:r>
                  <a:rPr lang="en-US" altLang="zh-CN" sz="2700" baseline="-22000">
                    <a:solidFill>
                      <a:srgbClr val="002878"/>
                    </a:solidFill>
                    <a:ea typeface="幼圆" pitchFamily="49" charset="-122"/>
                  </a:rPr>
                  <a:t>i</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则在指针</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zh-CN" altLang="en-US" sz="2700">
                    <a:solidFill>
                      <a:srgbClr val="002878"/>
                    </a:solidFill>
                    <a:latin typeface="幼圆" pitchFamily="49" charset="-122"/>
                    <a:ea typeface="幼圆" pitchFamily="49" charset="-122"/>
                  </a:rPr>
                  <a:t>所指的结点中重复</a:t>
                </a:r>
              </a:p>
              <a:p>
                <a:r>
                  <a:rPr lang="zh-CN" altLang="en-US" sz="2700">
                    <a:solidFill>
                      <a:srgbClr val="002878"/>
                    </a:solidFill>
                    <a:latin typeface="幼圆" pitchFamily="49" charset="-122"/>
                    <a:ea typeface="幼圆" pitchFamily="49" charset="-122"/>
                  </a:rPr>
                  <a:t>上述查找过程</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直到在某结点中查找成功，</a:t>
                </a:r>
              </a:p>
              <a:p>
                <a:r>
                  <a:rPr lang="zh-CN" altLang="en-US" sz="2700">
                    <a:solidFill>
                      <a:srgbClr val="002878"/>
                    </a:solidFill>
                    <a:latin typeface="幼圆" pitchFamily="49" charset="-122"/>
                    <a:ea typeface="幼圆" pitchFamily="49" charset="-122"/>
                  </a:rPr>
                  <a:t>或者有</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en-US" altLang="zh-CN" sz="2700">
                    <a:solidFill>
                      <a:srgbClr val="002878"/>
                    </a:solidFill>
                    <a:ea typeface="幼圆" pitchFamily="49" charset="-122"/>
                  </a:rPr>
                  <a:t>=NULL</a:t>
                </a:r>
                <a:r>
                  <a:rPr lang="zh-CN" altLang="en-US" sz="2700">
                    <a:solidFill>
                      <a:srgbClr val="002878"/>
                    </a:solidFill>
                    <a:latin typeface="幼圆" pitchFamily="49" charset="-122"/>
                    <a:ea typeface="幼圆" pitchFamily="49" charset="-122"/>
                  </a:rPr>
                  <a:t>，查找失败。</a:t>
                </a:r>
              </a:p>
            </p:txBody>
          </p:sp>
          <p:sp>
            <p:nvSpPr>
              <p:cNvPr id="18458"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顺序查找法</a:t>
                </a:r>
              </a:p>
            </p:txBody>
          </p:sp>
          <p:sp>
            <p:nvSpPr>
              <p:cNvPr id="18459"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折半查找法</a:t>
                </a:r>
              </a:p>
            </p:txBody>
          </p:sp>
        </p:grpSp>
      </p:grpSp>
      <p:grpSp>
        <p:nvGrpSpPr>
          <p:cNvPr id="22" name="Group 175"/>
          <p:cNvGrpSpPr>
            <a:grpSpLocks/>
          </p:cNvGrpSpPr>
          <p:nvPr/>
        </p:nvGrpSpPr>
        <p:grpSpPr bwMode="auto">
          <a:xfrm>
            <a:off x="5292725" y="404813"/>
            <a:ext cx="3240088"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4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a:solidFill>
                    <a:srgbClr val="FF3300"/>
                  </a:solidFill>
                  <a:ea typeface="华文新魏" pitchFamily="2" charset="-122"/>
                </a:rPr>
                <a:t>  </a:t>
              </a:r>
              <a:r>
                <a:rPr lang="zh-CN" altLang="en-US" sz="3000">
                  <a:solidFill>
                    <a:srgbClr val="FF3300"/>
                  </a:solidFill>
                  <a:ea typeface="华文新魏" pitchFamily="2" charset="-122"/>
                </a:rPr>
                <a:t>类似于二叉</a:t>
              </a:r>
            </a:p>
            <a:p>
              <a:pPr>
                <a:lnSpc>
                  <a:spcPct val="70000"/>
                </a:lnSpc>
              </a:pPr>
              <a:r>
                <a:rPr lang="zh-CN" altLang="en-US" sz="3000">
                  <a:solidFill>
                    <a:srgbClr val="FF3300"/>
                  </a:solidFill>
                  <a:ea typeface="华文新魏" pitchFamily="2" charset="-122"/>
                </a:rPr>
                <a:t>排序树的查找</a:t>
              </a:r>
            </a:p>
          </p:txBody>
        </p:sp>
      </p:grpSp>
      <p:grpSp>
        <p:nvGrpSpPr>
          <p:cNvPr id="23" name="Group 189"/>
          <p:cNvGrpSpPr>
            <a:grpSpLocks/>
          </p:cNvGrpSpPr>
          <p:nvPr/>
        </p:nvGrpSpPr>
        <p:grpSpPr bwMode="auto">
          <a:xfrm>
            <a:off x="1381125" y="5830888"/>
            <a:ext cx="6646863" cy="576262"/>
            <a:chOff x="689" y="3673"/>
            <a:chExt cx="4187" cy="363"/>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a:solidFill>
                    <a:srgbClr val="000084"/>
                  </a:solidFill>
                  <a:ea typeface="楷体_GB2312" pitchFamily="49" charset="-122"/>
                </a:rPr>
                <a:t>,  p</a:t>
              </a:r>
              <a:r>
                <a:rPr lang="en-US" altLang="zh-CN" baseline="-30000">
                  <a:solidFill>
                    <a:srgbClr val="000084"/>
                  </a:solidFill>
                  <a:ea typeface="楷体_GB2312" pitchFamily="49" charset="-122"/>
                </a:rPr>
                <a:t>0</a:t>
              </a:r>
              <a:r>
                <a:rPr lang="en-US" altLang="zh-CN">
                  <a:solidFill>
                    <a:srgbClr val="000084"/>
                  </a:solidFill>
                  <a:ea typeface="楷体_GB2312" pitchFamily="49" charset="-122"/>
                </a:rPr>
                <a:t>,  key</a:t>
              </a:r>
              <a:r>
                <a:rPr lang="en-US" altLang="zh-CN" baseline="-34000">
                  <a:solidFill>
                    <a:srgbClr val="000084"/>
                  </a:solidFill>
                  <a:ea typeface="楷体_GB2312" pitchFamily="49" charset="-122"/>
                </a:rPr>
                <a:t>1</a:t>
              </a:r>
              <a:r>
                <a:rPr lang="en-US" altLang="zh-CN">
                  <a:solidFill>
                    <a:srgbClr val="000084"/>
                  </a:solidFill>
                  <a:ea typeface="楷体_GB2312" pitchFamily="49" charset="-122"/>
                </a:rPr>
                <a:t>, </a:t>
              </a:r>
              <a:r>
                <a:rPr lang="en-US" altLang="zh-CN">
                  <a:solidFill>
                    <a:srgbClr val="000084"/>
                  </a:solidFill>
                </a:rPr>
                <a:t>p</a:t>
              </a:r>
              <a:r>
                <a:rPr lang="en-US" altLang="zh-CN" baseline="-25000">
                  <a:solidFill>
                    <a:srgbClr val="000084"/>
                  </a:solidFill>
                </a:rPr>
                <a:t>1</a:t>
              </a:r>
              <a:r>
                <a:rPr lang="en-US" altLang="zh-CN">
                  <a:solidFill>
                    <a:srgbClr val="000084"/>
                  </a:solidFill>
                </a:rPr>
                <a:t>,</a:t>
              </a:r>
              <a:r>
                <a:rPr lang="en-US" altLang="zh-CN">
                  <a:solidFill>
                    <a:srgbClr val="000084"/>
                  </a:solidFill>
                  <a:ea typeface="楷体_GB2312" pitchFamily="49" charset="-122"/>
                </a:rPr>
                <a:t>   </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  p</a:t>
              </a:r>
              <a:r>
                <a:rPr lang="en-US" altLang="zh-CN" baseline="-25000">
                  <a:solidFill>
                    <a:srgbClr val="000084"/>
                  </a:solidFill>
                  <a:sym typeface="Symbol" pitchFamily="18" charset="2"/>
                </a:rPr>
                <a:t>i</a:t>
              </a:r>
              <a:r>
                <a:rPr lang="en-US" altLang="zh-CN" baseline="-25000">
                  <a:solidFill>
                    <a:srgbClr val="000084"/>
                  </a:solidFill>
                  <a:latin typeface="宋体" charset="-122"/>
                  <a:sym typeface="Symbol" pitchFamily="18" charset="2"/>
                </a:rPr>
                <a:t>-</a:t>
              </a:r>
              <a:r>
                <a:rPr lang="en-US" altLang="zh-CN" baseline="-25000">
                  <a:solidFill>
                    <a:srgbClr val="000084"/>
                  </a:solidFill>
                  <a:sym typeface="Symbol" pitchFamily="18" charset="2"/>
                </a:rPr>
                <a:t>1</a:t>
              </a:r>
              <a:r>
                <a:rPr lang="en-US" altLang="zh-CN">
                  <a:solidFill>
                    <a:srgbClr val="000084"/>
                  </a:solidFill>
                  <a:sym typeface="Symbol" pitchFamily="18" charset="2"/>
                </a:rPr>
                <a:t>,</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key</a:t>
              </a:r>
              <a:r>
                <a:rPr lang="en-US" altLang="zh-CN" baseline="-25000">
                  <a:solidFill>
                    <a:srgbClr val="000084"/>
                  </a:solidFill>
                  <a:sym typeface="Symbol" pitchFamily="18" charset="2"/>
                </a:rPr>
                <a:t>i</a:t>
              </a:r>
              <a:r>
                <a:rPr lang="en-US" altLang="zh-CN">
                  <a:solidFill>
                    <a:srgbClr val="000084"/>
                  </a:solidFill>
                  <a:sym typeface="Symbol" pitchFamily="18" charset="2"/>
                </a:rPr>
                <a:t>,     ,</a:t>
              </a:r>
              <a:r>
                <a:rPr lang="en-US" altLang="zh-CN">
                  <a:solidFill>
                    <a:srgbClr val="FFFFCC"/>
                  </a:solidFill>
                  <a:sym typeface="Symbol" pitchFamily="18" charset="2"/>
                </a:rPr>
                <a:t>  </a:t>
              </a:r>
              <a:r>
                <a:rPr lang="en-US" altLang="zh-CN">
                  <a:solidFill>
                    <a:srgbClr val="000084"/>
                  </a:solidFill>
                  <a:ea typeface="楷体_GB2312" pitchFamily="49" charset="-122"/>
                  <a:sym typeface="Symbol" pitchFamily="18" charset="2"/>
                </a:rPr>
                <a:t>key</a:t>
              </a:r>
              <a:r>
                <a:rPr lang="en-US" altLang="zh-CN" baseline="-30000">
                  <a:solidFill>
                    <a:srgbClr val="000084"/>
                  </a:solidFill>
                  <a:ea typeface="楷体_GB2312" pitchFamily="49" charset="-122"/>
                  <a:sym typeface="Symbol" pitchFamily="18" charset="2"/>
                </a:rPr>
                <a:t>n</a:t>
              </a:r>
              <a:r>
                <a:rPr lang="en-US" altLang="zh-CN">
                  <a:solidFill>
                    <a:srgbClr val="000084"/>
                  </a:solidFill>
                  <a:ea typeface="楷体_GB2312" pitchFamily="49" charset="-122"/>
                  <a:sym typeface="Symbol" pitchFamily="18" charset="2"/>
                </a:rPr>
                <a:t>,  p</a:t>
              </a:r>
              <a:r>
                <a:rPr lang="en-US" altLang="zh-CN" baseline="-30000">
                  <a:solidFill>
                    <a:srgbClr val="000084"/>
                  </a:solidFill>
                  <a:ea typeface="楷体_GB2312" pitchFamily="49" charset="-122"/>
                  <a:sym typeface="Symbol" pitchFamily="18" charset="2"/>
                </a:rPr>
                <a:t>n</a:t>
              </a:r>
            </a:p>
          </p:txBody>
        </p:sp>
      </p:grpSp>
      <p:sp>
        <p:nvSpPr>
          <p:cNvPr id="325822" name="Line 190"/>
          <p:cNvSpPr>
            <a:spLocks noChangeShapeType="1"/>
          </p:cNvSpPr>
          <p:nvPr/>
        </p:nvSpPr>
        <p:spPr bwMode="auto">
          <a:xfrm flipV="1">
            <a:off x="5045075" y="6308725"/>
            <a:ext cx="534988"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4524375"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827088" y="684213"/>
            <a:ext cx="3248025"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b="0">
                <a:solidFill>
                  <a:srgbClr val="FFFFFF"/>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764"/>
                                        </p:tgtEl>
                                        <p:attrNameLst>
                                          <p:attrName>style.visibility</p:attrName>
                                        </p:attrNameLst>
                                      </p:cBhvr>
                                      <p:to>
                                        <p:strVal val="visible"/>
                                      </p:to>
                                    </p:set>
                                    <p:animEffect transition="in" filter="dissolve">
                                      <p:cBhvr>
                                        <p:cTn id="22" dur="500"/>
                                        <p:tgtEl>
                                          <p:spTgt spid="325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325781"/>
                                        </p:tgtEl>
                                        <p:attrNameLst>
                                          <p:attrName>style.visibility</p:attrName>
                                        </p:attrNameLst>
                                      </p:cBhvr>
                                      <p:to>
                                        <p:strVal val="visible"/>
                                      </p:to>
                                    </p:set>
                                    <p:anim calcmode="lin" valueType="num">
                                      <p:cBhvr>
                                        <p:cTn id="42" dur="500" fill="hold"/>
                                        <p:tgtEl>
                                          <p:spTgt spid="325781"/>
                                        </p:tgtEl>
                                        <p:attrNameLst>
                                          <p:attrName>ppt_w</p:attrName>
                                        </p:attrNameLst>
                                      </p:cBhvr>
                                      <p:tavLst>
                                        <p:tav tm="0">
                                          <p:val>
                                            <p:strVal val="4/3*#ppt_w"/>
                                          </p:val>
                                        </p:tav>
                                        <p:tav tm="100000">
                                          <p:val>
                                            <p:strVal val="#ppt_w"/>
                                          </p:val>
                                        </p:tav>
                                      </p:tavLst>
                                    </p:anim>
                                    <p:anim calcmode="lin" valueType="num">
                                      <p:cBhvr>
                                        <p:cTn id="43" dur="500" fill="hold"/>
                                        <p:tgtEl>
                                          <p:spTgt spid="32578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5822"/>
                                        </p:tgtEl>
                                        <p:attrNameLst>
                                          <p:attrName>style.visibility</p:attrName>
                                        </p:attrNameLst>
                                      </p:cBhvr>
                                      <p:to>
                                        <p:strVal val="visible"/>
                                      </p:to>
                                    </p:set>
                                    <p:animEffect transition="in" filter="wipe(left)">
                                      <p:cBhvr>
                                        <p:cTn id="66" dur="500"/>
                                        <p:tgtEl>
                                          <p:spTgt spid="3258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5823"/>
                                        </p:tgtEl>
                                        <p:attrNameLst>
                                          <p:attrName>style.visibility</p:attrName>
                                        </p:attrNameLst>
                                      </p:cBhvr>
                                      <p:to>
                                        <p:strVal val="visible"/>
                                      </p:to>
                                    </p:set>
                                    <p:animEffect transition="in" filter="wipe(up)">
                                      <p:cBhvr>
                                        <p:cTn id="71"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275" y="76200"/>
            <a:ext cx="8950325" cy="4337050"/>
            <a:chOff x="26" y="772"/>
            <a:chExt cx="5638" cy="2732"/>
          </a:xfrm>
        </p:grpSpPr>
        <p:sp>
          <p:nvSpPr>
            <p:cNvPr id="19489" name="Rectangle 3"/>
            <p:cNvSpPr>
              <a:spLocks noChangeArrowheads="1"/>
            </p:cNvSpPr>
            <p:nvPr/>
          </p:nvSpPr>
          <p:spPr bwMode="auto">
            <a:xfrm>
              <a:off x="26" y="2502"/>
              <a:ext cx="21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206" cy="657"/>
              <a:chOff x="240" y="2640"/>
              <a:chExt cx="206" cy="657"/>
            </a:xfrm>
          </p:grpSpPr>
          <p:grpSp>
            <p:nvGrpSpPr>
              <p:cNvPr id="13" name="Group 68"/>
              <p:cNvGrpSpPr>
                <a:grpSpLocks/>
              </p:cNvGrpSpPr>
              <p:nvPr/>
            </p:nvGrpSpPr>
            <p:grpSpPr bwMode="auto">
              <a:xfrm>
                <a:off x="240" y="3009"/>
                <a:ext cx="206" cy="288"/>
                <a:chOff x="240" y="3009"/>
                <a:chExt cx="206" cy="288"/>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206" cy="657"/>
              <a:chOff x="240" y="2640"/>
              <a:chExt cx="206" cy="657"/>
            </a:xfrm>
          </p:grpSpPr>
          <p:grpSp>
            <p:nvGrpSpPr>
              <p:cNvPr id="15" name="Group 73"/>
              <p:cNvGrpSpPr>
                <a:grpSpLocks/>
              </p:cNvGrpSpPr>
              <p:nvPr/>
            </p:nvGrpSpPr>
            <p:grpSpPr bwMode="auto">
              <a:xfrm>
                <a:off x="240" y="3009"/>
                <a:ext cx="206" cy="288"/>
                <a:chOff x="240" y="3009"/>
                <a:chExt cx="206" cy="288"/>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206" cy="657"/>
              <a:chOff x="240" y="2640"/>
              <a:chExt cx="206" cy="657"/>
            </a:xfrm>
          </p:grpSpPr>
          <p:grpSp>
            <p:nvGrpSpPr>
              <p:cNvPr id="17" name="Group 78"/>
              <p:cNvGrpSpPr>
                <a:grpSpLocks/>
              </p:cNvGrpSpPr>
              <p:nvPr/>
            </p:nvGrpSpPr>
            <p:grpSpPr bwMode="auto">
              <a:xfrm>
                <a:off x="240" y="3009"/>
                <a:ext cx="206" cy="288"/>
                <a:chOff x="240" y="3009"/>
                <a:chExt cx="206" cy="288"/>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206" cy="657"/>
              <a:chOff x="240" y="2640"/>
              <a:chExt cx="206" cy="657"/>
            </a:xfrm>
          </p:grpSpPr>
          <p:grpSp>
            <p:nvGrpSpPr>
              <p:cNvPr id="19" name="Group 83"/>
              <p:cNvGrpSpPr>
                <a:grpSpLocks/>
              </p:cNvGrpSpPr>
              <p:nvPr/>
            </p:nvGrpSpPr>
            <p:grpSpPr bwMode="auto">
              <a:xfrm>
                <a:off x="240" y="3009"/>
                <a:ext cx="206" cy="288"/>
                <a:chOff x="240" y="3009"/>
                <a:chExt cx="206" cy="288"/>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206" cy="657"/>
              <a:chOff x="240" y="2640"/>
              <a:chExt cx="206" cy="657"/>
            </a:xfrm>
          </p:grpSpPr>
          <p:grpSp>
            <p:nvGrpSpPr>
              <p:cNvPr id="21" name="Group 88"/>
              <p:cNvGrpSpPr>
                <a:grpSpLocks/>
              </p:cNvGrpSpPr>
              <p:nvPr/>
            </p:nvGrpSpPr>
            <p:grpSpPr bwMode="auto">
              <a:xfrm>
                <a:off x="240" y="3009"/>
                <a:ext cx="206" cy="288"/>
                <a:chOff x="240" y="3009"/>
                <a:chExt cx="206" cy="288"/>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206" cy="657"/>
              <a:chOff x="240" y="2640"/>
              <a:chExt cx="206" cy="657"/>
            </a:xfrm>
          </p:grpSpPr>
          <p:grpSp>
            <p:nvGrpSpPr>
              <p:cNvPr id="23" name="Group 93"/>
              <p:cNvGrpSpPr>
                <a:grpSpLocks/>
              </p:cNvGrpSpPr>
              <p:nvPr/>
            </p:nvGrpSpPr>
            <p:grpSpPr bwMode="auto">
              <a:xfrm>
                <a:off x="240" y="3009"/>
                <a:ext cx="206" cy="288"/>
                <a:chOff x="240" y="3009"/>
                <a:chExt cx="206" cy="288"/>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206" cy="657"/>
              <a:chOff x="240" y="2640"/>
              <a:chExt cx="206" cy="657"/>
            </a:xfrm>
          </p:grpSpPr>
          <p:grpSp>
            <p:nvGrpSpPr>
              <p:cNvPr id="25" name="Group 98"/>
              <p:cNvGrpSpPr>
                <a:grpSpLocks/>
              </p:cNvGrpSpPr>
              <p:nvPr/>
            </p:nvGrpSpPr>
            <p:grpSpPr bwMode="auto">
              <a:xfrm>
                <a:off x="240" y="3009"/>
                <a:ext cx="206" cy="288"/>
                <a:chOff x="240" y="3009"/>
                <a:chExt cx="206" cy="288"/>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206" cy="657"/>
              <a:chOff x="240" y="2640"/>
              <a:chExt cx="206" cy="657"/>
            </a:xfrm>
          </p:grpSpPr>
          <p:grpSp>
            <p:nvGrpSpPr>
              <p:cNvPr id="27" name="Group 103"/>
              <p:cNvGrpSpPr>
                <a:grpSpLocks/>
              </p:cNvGrpSpPr>
              <p:nvPr/>
            </p:nvGrpSpPr>
            <p:grpSpPr bwMode="auto">
              <a:xfrm>
                <a:off x="240" y="3009"/>
                <a:ext cx="206" cy="288"/>
                <a:chOff x="240" y="3009"/>
                <a:chExt cx="206" cy="288"/>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206" cy="657"/>
              <a:chOff x="240" y="2640"/>
              <a:chExt cx="206" cy="657"/>
            </a:xfrm>
          </p:grpSpPr>
          <p:grpSp>
            <p:nvGrpSpPr>
              <p:cNvPr id="29" name="Group 108"/>
              <p:cNvGrpSpPr>
                <a:grpSpLocks/>
              </p:cNvGrpSpPr>
              <p:nvPr/>
            </p:nvGrpSpPr>
            <p:grpSpPr bwMode="auto">
              <a:xfrm>
                <a:off x="240" y="3009"/>
                <a:ext cx="206" cy="288"/>
                <a:chOff x="240" y="3009"/>
                <a:chExt cx="206" cy="288"/>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206" cy="657"/>
              <a:chOff x="240" y="2640"/>
              <a:chExt cx="206" cy="657"/>
            </a:xfrm>
          </p:grpSpPr>
          <p:grpSp>
            <p:nvGrpSpPr>
              <p:cNvPr id="31" name="Group 113"/>
              <p:cNvGrpSpPr>
                <a:grpSpLocks/>
              </p:cNvGrpSpPr>
              <p:nvPr/>
            </p:nvGrpSpPr>
            <p:grpSpPr bwMode="auto">
              <a:xfrm>
                <a:off x="240" y="3009"/>
                <a:ext cx="206" cy="288"/>
                <a:chOff x="240" y="3009"/>
                <a:chExt cx="206" cy="288"/>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206" cy="657"/>
              <a:chOff x="240" y="2640"/>
              <a:chExt cx="206" cy="657"/>
            </a:xfrm>
          </p:grpSpPr>
          <p:grpSp>
            <p:nvGrpSpPr>
              <p:cNvPr id="19457" name="Group 118"/>
              <p:cNvGrpSpPr>
                <a:grpSpLocks/>
              </p:cNvGrpSpPr>
              <p:nvPr/>
            </p:nvGrpSpPr>
            <p:grpSpPr bwMode="auto">
              <a:xfrm>
                <a:off x="240" y="3009"/>
                <a:ext cx="206" cy="288"/>
                <a:chOff x="240" y="3009"/>
                <a:chExt cx="206" cy="288"/>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206" cy="657"/>
              <a:chOff x="240" y="2640"/>
              <a:chExt cx="206" cy="657"/>
            </a:xfrm>
          </p:grpSpPr>
          <p:grpSp>
            <p:nvGrpSpPr>
              <p:cNvPr id="19459" name="Group 123"/>
              <p:cNvGrpSpPr>
                <a:grpSpLocks/>
              </p:cNvGrpSpPr>
              <p:nvPr/>
            </p:nvGrpSpPr>
            <p:grpSpPr bwMode="auto">
              <a:xfrm>
                <a:off x="240" y="3009"/>
                <a:ext cx="206" cy="288"/>
                <a:chOff x="240" y="3009"/>
                <a:chExt cx="206" cy="288"/>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206" cy="657"/>
              <a:chOff x="240" y="2640"/>
              <a:chExt cx="206" cy="657"/>
            </a:xfrm>
          </p:grpSpPr>
          <p:grpSp>
            <p:nvGrpSpPr>
              <p:cNvPr id="19461" name="Group 128"/>
              <p:cNvGrpSpPr>
                <a:grpSpLocks/>
              </p:cNvGrpSpPr>
              <p:nvPr/>
            </p:nvGrpSpPr>
            <p:grpSpPr bwMode="auto">
              <a:xfrm>
                <a:off x="240" y="3009"/>
                <a:ext cx="206" cy="288"/>
                <a:chOff x="240" y="3009"/>
                <a:chExt cx="206" cy="288"/>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206" cy="657"/>
              <a:chOff x="240" y="2640"/>
              <a:chExt cx="206" cy="657"/>
            </a:xfrm>
          </p:grpSpPr>
          <p:grpSp>
            <p:nvGrpSpPr>
              <p:cNvPr id="19463" name="Group 133"/>
              <p:cNvGrpSpPr>
                <a:grpSpLocks/>
              </p:cNvGrpSpPr>
              <p:nvPr/>
            </p:nvGrpSpPr>
            <p:grpSpPr bwMode="auto">
              <a:xfrm>
                <a:off x="240" y="3009"/>
                <a:ext cx="206" cy="288"/>
                <a:chOff x="240" y="3009"/>
                <a:chExt cx="206" cy="288"/>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201" cy="288"/>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19537" name="Rectangle 151"/>
            <p:cNvSpPr>
              <a:spLocks noChangeArrowheads="1"/>
            </p:cNvSpPr>
            <p:nvPr/>
          </p:nvSpPr>
          <p:spPr bwMode="auto">
            <a:xfrm>
              <a:off x="661" y="1747"/>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77"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65"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1331913" y="4657725"/>
            <a:ext cx="4222750"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k=47</a:t>
            </a:r>
          </a:p>
        </p:txBody>
      </p:sp>
      <p:sp>
        <p:nvSpPr>
          <p:cNvPr id="226475" name="Line 171"/>
          <p:cNvSpPr>
            <a:spLocks noChangeShapeType="1"/>
          </p:cNvSpPr>
          <p:nvPr/>
        </p:nvSpPr>
        <p:spPr bwMode="auto">
          <a:xfrm>
            <a:off x="4572000" y="990600"/>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6553200" y="2133600"/>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5192713" y="4581525"/>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1331913" y="5038725"/>
            <a:ext cx="4149725"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k=23</a:t>
            </a:r>
          </a:p>
        </p:txBody>
      </p:sp>
      <p:sp>
        <p:nvSpPr>
          <p:cNvPr id="226479" name="Text Box 175"/>
          <p:cNvSpPr txBox="1">
            <a:spLocks noChangeArrowheads="1"/>
          </p:cNvSpPr>
          <p:nvPr/>
        </p:nvSpPr>
        <p:spPr bwMode="auto">
          <a:xfrm>
            <a:off x="5192713" y="4962525"/>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2438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2133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1828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5797550" y="3048000"/>
            <a:ext cx="457200" cy="609600"/>
            <a:chOff x="3652" y="2352"/>
            <a:chExt cx="288" cy="384"/>
          </a:xfrm>
        </p:grpSpPr>
        <p:sp>
          <p:nvSpPr>
            <p:cNvPr id="19487" name="Rectangle 181"/>
            <p:cNvSpPr>
              <a:spLocks noChangeArrowheads="1"/>
            </p:cNvSpPr>
            <p:nvPr/>
          </p:nvSpPr>
          <p:spPr bwMode="auto">
            <a:xfrm>
              <a:off x="3660" y="2426"/>
              <a:ext cx="276" cy="250"/>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1600200" y="3810000"/>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1241425" y="5635625"/>
            <a:ext cx="6138863"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smtClean="0">
                  <a:solidFill>
                    <a:srgbClr val="000074"/>
                  </a:solidFill>
                </a:rPr>
                <a:t>p</a:t>
              </a:r>
              <a:r>
                <a:rPr lang="en-US" altLang="zh-CN" sz="2500" baseline="-25000" dirty="0" smtClean="0">
                  <a:solidFill>
                    <a:srgbClr val="000074"/>
                  </a:solidFill>
                </a:rPr>
                <a:t>i-1</a:t>
              </a:r>
              <a:r>
                <a:rPr lang="zh-CN" altLang="en-US" sz="2500" dirty="0" smtClean="0">
                  <a:solidFill>
                    <a:srgbClr val="000074"/>
                  </a:solidFill>
                  <a:ea typeface="幼圆" pitchFamily="49" charset="-122"/>
                </a:rPr>
                <a:t>所指的</a:t>
              </a:r>
              <a:r>
                <a:rPr lang="zh-CN" altLang="en-US" sz="2500" dirty="0">
                  <a:solidFill>
                    <a:srgbClr val="000074"/>
                  </a:solidFill>
                  <a:ea typeface="幼圆" pitchFamily="49" charset="-122"/>
                </a:rPr>
                <a:t>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18"/>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7627938" y="309563"/>
            <a:ext cx="1047750" cy="887412"/>
            <a:chOff x="4760" y="315"/>
            <a:chExt cx="660" cy="559"/>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3635896" y="6165304"/>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468313" y="404813"/>
            <a:ext cx="2058987" cy="514350"/>
            <a:chOff x="358" y="284"/>
            <a:chExt cx="1297" cy="324"/>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2600">
                  <a:solidFill>
                    <a:srgbClr val="FF3300"/>
                  </a:solidFill>
                </a:rPr>
                <a:t>4</a:t>
              </a:r>
              <a:r>
                <a:rPr lang="zh-CN" altLang="en-US" sz="2600">
                  <a:solidFill>
                    <a:srgbClr val="FF3300"/>
                  </a:solidFill>
                  <a:ea typeface="幼圆" pitchFamily="49" charset="-122"/>
                </a:rPr>
                <a:t>阶</a:t>
              </a:r>
              <a:r>
                <a:rPr lang="en-US" altLang="zh-CN" sz="2600">
                  <a:solidFill>
                    <a:srgbClr val="FF3300"/>
                  </a:solidFill>
                </a:rPr>
                <a:t>B-</a:t>
              </a:r>
              <a:r>
                <a:rPr lang="zh-CN" altLang="en-US" sz="2600">
                  <a:solidFill>
                    <a:srgbClr val="FF3300"/>
                  </a:solidFill>
                  <a:ea typeface="幼圆" pitchFamily="49" charset="-122"/>
                </a:rPr>
                <a:t>树</a:t>
              </a:r>
            </a:p>
          </p:txBody>
        </p:sp>
      </p:grpSp>
      <p:grpSp>
        <p:nvGrpSpPr>
          <p:cNvPr id="19468" name="Group 231"/>
          <p:cNvGrpSpPr>
            <a:grpSpLocks/>
          </p:cNvGrpSpPr>
          <p:nvPr/>
        </p:nvGrpSpPr>
        <p:grpSpPr bwMode="auto">
          <a:xfrm>
            <a:off x="4733925" y="804863"/>
            <a:ext cx="647700"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5102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397000" y="993774"/>
            <a:ext cx="6159500" cy="4523457"/>
            <a:chOff x="880" y="626"/>
            <a:chExt cx="3880" cy="2396"/>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190"/>
            </a:xfrm>
            <a:prstGeom prst="rect">
              <a:avLst/>
            </a:prstGeom>
            <a:no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smtClean="0">
                  <a:solidFill>
                    <a:srgbClr val="002878"/>
                  </a:solidFill>
                  <a:ea typeface="楷体_GB2312" pitchFamily="49" charset="-122"/>
                </a:rPr>
                <a:t>} </a:t>
              </a:r>
              <a:r>
                <a:rPr kumimoji="0" lang="en-US" altLang="zh-CN" sz="4000" baseline="-10000" dirty="0" err="1" smtClean="0">
                  <a:solidFill>
                    <a:srgbClr val="002878"/>
                  </a:solidFill>
                  <a:ea typeface="楷体_GB2312" pitchFamily="49" charset="-122"/>
                </a:rPr>
                <a:t>BNode</a:t>
              </a:r>
              <a:r>
                <a:rPr kumimoji="0" lang="en-US" altLang="zh-CN" sz="4000" baseline="-10000" dirty="0" smtClean="0">
                  <a:solidFill>
                    <a:srgbClr val="002878"/>
                  </a:solidFill>
                  <a:ea typeface="楷体_GB2312" pitchFamily="49" charset="-122"/>
                </a:rPr>
                <a:t>;</a:t>
              </a:r>
            </a:p>
          </p:txBody>
        </p:sp>
        <p:sp>
          <p:nvSpPr>
            <p:cNvPr id="20485" name="Text Box 5"/>
            <p:cNvSpPr txBox="1">
              <a:spLocks noChangeArrowheads="1"/>
            </p:cNvSpPr>
            <p:nvPr/>
          </p:nvSpPr>
          <p:spPr bwMode="auto">
            <a:xfrm rot="-681739">
              <a:off x="880" y="626"/>
              <a:ext cx="2177" cy="567"/>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2426"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501650" y="476250"/>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smtClean="0">
                <a:solidFill>
                  <a:srgbClr val="002878"/>
                </a:solidFill>
              </a:rPr>
              <a:t>searchBTree</a:t>
            </a:r>
            <a:r>
              <a:rPr lang="en-US" altLang="zh-CN" sz="2400" dirty="0" smtClean="0">
                <a:solidFill>
                  <a:srgbClr val="002878"/>
                </a:solidFill>
              </a:rPr>
              <a:t>(</a:t>
            </a:r>
            <a:r>
              <a:rPr lang="en-US" altLang="zh-CN" sz="2400" dirty="0" err="1" smtClean="0">
                <a:solidFill>
                  <a:srgbClr val="002878"/>
                </a:solidFill>
              </a:rPr>
              <a:t>BNode</a:t>
            </a:r>
            <a:r>
              <a:rPr lang="en-US" altLang="zh-CN" sz="2400" dirty="0" smtClean="0">
                <a:solidFill>
                  <a:srgbClr val="002878"/>
                </a:solidFill>
              </a:rPr>
              <a:t> *</a:t>
            </a:r>
            <a:r>
              <a:rPr lang="en-US" altLang="zh-CN" sz="2400" dirty="0" err="1" smtClean="0">
                <a:solidFill>
                  <a:srgbClr val="002878"/>
                </a:solidFill>
              </a:rPr>
              <a:t>t,keytype</a:t>
            </a:r>
            <a:r>
              <a:rPr lang="en-US" altLang="zh-CN" sz="2400" dirty="0" smtClean="0">
                <a:solidFill>
                  <a:srgbClr val="002878"/>
                </a:solidFill>
              </a:rPr>
              <a:t> </a:t>
            </a:r>
            <a:r>
              <a:rPr lang="en-US" altLang="zh-CN" sz="2400" dirty="0">
                <a:solidFill>
                  <a:srgbClr val="002878"/>
                </a:solidFill>
              </a:rPr>
              <a:t>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smtClean="0">
                <a:solidFill>
                  <a:srgbClr val="002878"/>
                </a:solidFill>
              </a:rPr>
              <a:t>BNode</a:t>
            </a:r>
            <a:r>
              <a:rPr lang="en-US" altLang="zh-CN" sz="2400" dirty="0" smtClean="0">
                <a:solidFill>
                  <a:srgbClr val="002878"/>
                </a:solidFill>
              </a:rPr>
              <a:t> *p=t;</a:t>
            </a:r>
            <a:endParaRPr lang="en-US" altLang="zh-CN" sz="2400" dirty="0">
              <a:solidFill>
                <a:srgbClr val="002878"/>
              </a:solidFill>
            </a:endParaRP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6804025" y="4652963"/>
            <a:ext cx="1223963"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7308850"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3" name="Group 17"/>
          <p:cNvGrpSpPr>
            <a:grpSpLocks/>
          </p:cNvGrpSpPr>
          <p:nvPr/>
        </p:nvGrpSpPr>
        <p:grpSpPr bwMode="auto">
          <a:xfrm>
            <a:off x="1187624" y="1052736"/>
            <a:ext cx="5638800" cy="2386012"/>
            <a:chOff x="912" y="757"/>
            <a:chExt cx="3552" cy="1503"/>
          </a:xfrm>
        </p:grpSpPr>
        <p:sp>
          <p:nvSpPr>
            <p:cNvPr id="21596"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21598" name="Text Box 20"/>
            <p:cNvSpPr txBox="1">
              <a:spLocks noChangeArrowheads="1"/>
            </p:cNvSpPr>
            <p:nvPr/>
          </p:nvSpPr>
          <p:spPr bwMode="auto">
            <a:xfrm>
              <a:off x="2832" y="816"/>
              <a:ext cx="1575" cy="472"/>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a:solidFill>
                    <a:srgbClr val="FF3300"/>
                  </a:solidFill>
                  <a:latin typeface="黑体" pitchFamily="49" charset="-122"/>
                  <a:ea typeface="黑体" pitchFamily="49" charset="-122"/>
                </a:rPr>
                <a:t>  </a:t>
              </a:r>
              <a:r>
                <a:rPr lang="zh-CN" altLang="en-US">
                  <a:solidFill>
                    <a:srgbClr val="FF3300"/>
                  </a:solidFill>
                  <a:latin typeface="黑体" pitchFamily="49" charset="-122"/>
                  <a:ea typeface="黑体" pitchFamily="49" charset="-122"/>
                </a:rPr>
                <a:t>在</a:t>
              </a:r>
              <a:r>
                <a:rPr lang="en-US" altLang="zh-CN">
                  <a:solidFill>
                    <a:srgbClr val="FF3300"/>
                  </a:solidFill>
                  <a:ea typeface="黑体" pitchFamily="49" charset="-122"/>
                </a:rPr>
                <a:t>p</a:t>
              </a:r>
              <a:r>
                <a:rPr lang="zh-CN" altLang="en-US">
                  <a:solidFill>
                    <a:srgbClr val="FF3300"/>
                  </a:solidFill>
                  <a:latin typeface="黑体" pitchFamily="49" charset="-122"/>
                  <a:ea typeface="黑体" pitchFamily="49" charset="-122"/>
                </a:rPr>
                <a:t>指结点的关</a:t>
              </a:r>
            </a:p>
            <a:p>
              <a:pPr>
                <a:lnSpc>
                  <a:spcPct val="90000"/>
                </a:lnSpc>
              </a:pPr>
              <a:r>
                <a:rPr lang="zh-CN" altLang="en-US">
                  <a:solidFill>
                    <a:srgbClr val="FF3300"/>
                  </a:solidFill>
                  <a:latin typeface="黑体" pitchFamily="49" charset="-122"/>
                  <a:ea typeface="黑体" pitchFamily="49" charset="-122"/>
                </a:rPr>
                <a:t>键字集合中查找</a:t>
              </a:r>
              <a:r>
                <a:rPr lang="en-US" altLang="zh-CN">
                  <a:solidFill>
                    <a:srgbClr val="FF3300"/>
                  </a:solidFill>
                  <a:ea typeface="黑体" pitchFamily="49" charset="-122"/>
                </a:rPr>
                <a:t>k</a:t>
              </a:r>
            </a:p>
          </p:txBody>
        </p:sp>
      </p:grpSp>
      <p:sp>
        <p:nvSpPr>
          <p:cNvPr id="345109" name="Text Box 21"/>
          <p:cNvSpPr txBox="1">
            <a:spLocks noChangeArrowheads="1"/>
          </p:cNvSpPr>
          <p:nvPr/>
        </p:nvSpPr>
        <p:spPr bwMode="auto">
          <a:xfrm>
            <a:off x="1905000" y="5867400"/>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345110" name="Rectangle 22"/>
          <p:cNvSpPr>
            <a:spLocks noChangeArrowheads="1"/>
          </p:cNvSpPr>
          <p:nvPr/>
        </p:nvSpPr>
        <p:spPr bwMode="auto">
          <a:xfrm>
            <a:off x="8235950" y="2895600"/>
            <a:ext cx="709613" cy="274638"/>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4" name="Group 23"/>
          <p:cNvGrpSpPr>
            <a:grpSpLocks/>
          </p:cNvGrpSpPr>
          <p:nvPr/>
        </p:nvGrpSpPr>
        <p:grpSpPr bwMode="auto">
          <a:xfrm>
            <a:off x="3979863" y="5257800"/>
            <a:ext cx="2954337" cy="381000"/>
            <a:chOff x="3024" y="3072"/>
            <a:chExt cx="1861" cy="240"/>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5" name="Group 35"/>
          <p:cNvGrpSpPr>
            <a:grpSpLocks/>
          </p:cNvGrpSpPr>
          <p:nvPr/>
        </p:nvGrpSpPr>
        <p:grpSpPr bwMode="auto">
          <a:xfrm>
            <a:off x="3962400" y="5791200"/>
            <a:ext cx="2895600"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4876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7866063" y="476250"/>
            <a:ext cx="820737"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rgbClr val="FFCC99"/>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b="0">
                <a:solidFill>
                  <a:srgbClr val="FFFFCC"/>
                </a:solidFill>
              </a:endParaRPr>
            </a:p>
          </p:txBody>
        </p:sp>
        <p:sp>
          <p:nvSpPr>
            <p:cNvPr id="21568" name="Text Box 55"/>
            <p:cNvSpPr txBox="1">
              <a:spLocks noChangeArrowheads="1"/>
            </p:cNvSpPr>
            <p:nvPr/>
          </p:nvSpPr>
          <p:spPr bwMode="auto">
            <a:xfrm>
              <a:off x="4955" y="484"/>
              <a:ext cx="476" cy="706"/>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4887913" y="4876800"/>
            <a:ext cx="457200"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5105400" y="2498725"/>
            <a:ext cx="3803650" cy="736600"/>
            <a:chOff x="3216" y="1574"/>
            <a:chExt cx="2396" cy="464"/>
          </a:xfrm>
        </p:grpSpPr>
        <p:grpSp>
          <p:nvGrpSpPr>
            <p:cNvPr id="10" name="Group 60"/>
            <p:cNvGrpSpPr>
              <a:grpSpLocks/>
            </p:cNvGrpSpPr>
            <p:nvPr/>
          </p:nvGrpSpPr>
          <p:grpSpPr bwMode="auto">
            <a:xfrm>
              <a:off x="3216" y="1574"/>
              <a:ext cx="2304" cy="464"/>
              <a:chOff x="3216" y="2160"/>
              <a:chExt cx="2304" cy="464"/>
            </a:xfrm>
          </p:grpSpPr>
          <p:sp>
            <p:nvSpPr>
              <p:cNvPr id="21550" name="Rectangle 61"/>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21551" name="Rectangle 62"/>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21552" name="Rectangle 63"/>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21553" name="Rectangle 64"/>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5105400" y="3276600"/>
            <a:ext cx="3827463"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539750" y="5892800"/>
            <a:ext cx="1223963"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5364163" y="5241925"/>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7500" y="347663"/>
            <a:ext cx="3305175"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FF00"/>
                  </a:solidFill>
                  <a:latin typeface="黑体" pitchFamily="49" charset="-122"/>
                  <a:ea typeface="黑体" pitchFamily="49" charset="-122"/>
                </a:rPr>
                <a:t>三</a:t>
              </a:r>
              <a:r>
                <a:rPr lang="en-US" altLang="zh-CN" sz="2600">
                  <a:solidFill>
                    <a:srgbClr val="FFFF00"/>
                  </a:solidFill>
                  <a:latin typeface="楷体_GB2312" pitchFamily="49" charset="-122"/>
                  <a:ea typeface="楷体_GB2312" pitchFamily="49" charset="-122"/>
                </a:rPr>
                <a:t>.</a:t>
              </a:r>
              <a:r>
                <a:rPr lang="en-US" altLang="zh-CN" sz="2600">
                  <a:solidFill>
                    <a:srgbClr val="FFFF00"/>
                  </a:solidFill>
                  <a:ea typeface="楷体_GB2312" pitchFamily="49" charset="-122"/>
                </a:rPr>
                <a:t>B-</a:t>
              </a:r>
              <a:r>
                <a:rPr lang="zh-CN" altLang="zh-CN" sz="2600">
                  <a:solidFill>
                    <a:srgbClr val="FFFF00"/>
                  </a:solidFill>
                  <a:latin typeface="黑体" pitchFamily="49" charset="-122"/>
                  <a:ea typeface="黑体" pitchFamily="49" charset="-122"/>
                </a:rPr>
                <a:t>树的插入</a:t>
              </a:r>
              <a:endParaRPr lang="zh-CN" altLang="en-US" sz="2600" b="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971550" y="4581525"/>
            <a:ext cx="7580313" cy="1536700"/>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1143000" y="1577975"/>
            <a:ext cx="4776788" cy="1693863"/>
            <a:chOff x="624" y="805"/>
            <a:chExt cx="3009" cy="1067"/>
          </a:xfrm>
        </p:grpSpPr>
        <p:grpSp>
          <p:nvGrpSpPr>
            <p:cNvPr id="4" name="Group 14"/>
            <p:cNvGrpSpPr>
              <a:grpSpLocks/>
            </p:cNvGrpSpPr>
            <p:nvPr/>
          </p:nvGrpSpPr>
          <p:grpSpPr bwMode="auto">
            <a:xfrm>
              <a:off x="1728" y="805"/>
              <a:ext cx="1905" cy="1067"/>
              <a:chOff x="1728" y="805"/>
              <a:chExt cx="1905" cy="1067"/>
            </a:xfrm>
          </p:grpSpPr>
          <p:grpSp>
            <p:nvGrpSpPr>
              <p:cNvPr id="5" name="Group 15"/>
              <p:cNvGrpSpPr>
                <a:grpSpLocks/>
              </p:cNvGrpSpPr>
              <p:nvPr/>
            </p:nvGrpSpPr>
            <p:grpSpPr bwMode="auto">
              <a:xfrm>
                <a:off x="2367" y="1064"/>
                <a:ext cx="576" cy="269"/>
                <a:chOff x="2016" y="1130"/>
                <a:chExt cx="576" cy="269"/>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69"/>
                <a:chOff x="2016" y="1130"/>
                <a:chExt cx="576" cy="269"/>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69"/>
                <a:chOff x="1440" y="1669"/>
                <a:chExt cx="336" cy="269"/>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4156075" y="3025775"/>
            <a:ext cx="476250" cy="763588"/>
            <a:chOff x="2629" y="1728"/>
            <a:chExt cx="300" cy="481"/>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3681413" y="2832100"/>
            <a:ext cx="1371600"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804863" y="2501900"/>
            <a:ext cx="1328737" cy="676275"/>
            <a:chOff x="507" y="1114"/>
            <a:chExt cx="837" cy="426"/>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49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309" cy="426"/>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5608638" y="1517650"/>
            <a:ext cx="2874962"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6443663" y="2946400"/>
            <a:ext cx="2016125"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79" y="1576"/>
              <a:ext cx="966"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a:solidFill>
                    <a:srgbClr val="FFFFCC"/>
                  </a:solidFill>
                  <a:ea typeface="黑体" pitchFamily="49" charset="-122"/>
                </a:rPr>
                <a:t>结点分裂</a:t>
              </a:r>
            </a:p>
          </p:txBody>
        </p:sp>
      </p:grpSp>
      <p:grpSp>
        <p:nvGrpSpPr>
          <p:cNvPr id="14" name="Group 52"/>
          <p:cNvGrpSpPr>
            <a:grpSpLocks/>
          </p:cNvGrpSpPr>
          <p:nvPr/>
        </p:nvGrpSpPr>
        <p:grpSpPr bwMode="auto">
          <a:xfrm>
            <a:off x="3776663" y="404813"/>
            <a:ext cx="4611687" cy="792162"/>
            <a:chOff x="2379" y="255"/>
            <a:chExt cx="2905"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748" cy="36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1900">
                  <a:solidFill>
                    <a:srgbClr val="000074"/>
                  </a:solidFill>
                  <a:ea typeface="幼圆" pitchFamily="49" charset="-122"/>
                </a:rPr>
                <a:t>B-</a:t>
              </a:r>
              <a:r>
                <a:rPr lang="zh-CN" altLang="en-US" sz="1900">
                  <a:solidFill>
                    <a:srgbClr val="000074"/>
                  </a:solidFill>
                  <a:latin typeface="幼圆" pitchFamily="49" charset="-122"/>
                  <a:ea typeface="幼圆" pitchFamily="49" charset="-122"/>
                </a:rPr>
                <a:t>树的生成从空树开始，即逐个在</a:t>
              </a:r>
            </a:p>
            <a:p>
              <a:pPr>
                <a:lnSpc>
                  <a:spcPct val="85000"/>
                </a:lnSpc>
              </a:pPr>
              <a:r>
                <a:rPr lang="zh-CN" altLang="en-US" sz="1900">
                  <a:solidFill>
                    <a:srgbClr val="000074"/>
                  </a:solidFill>
                  <a:latin typeface="幼圆" pitchFamily="49" charset="-122"/>
                  <a:ea typeface="幼圆" pitchFamily="49" charset="-122"/>
                </a:rPr>
                <a:t>叶结点中插入结点</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关键字</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684213" y="4062413"/>
            <a:ext cx="7932737" cy="2317750"/>
            <a:chOff x="431" y="2559"/>
            <a:chExt cx="4997" cy="146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968"/>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133600" y="1066800"/>
            <a:ext cx="2943225"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609600" y="762000"/>
            <a:ext cx="1336675"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1824038" y="1884363"/>
            <a:ext cx="5643562" cy="3373437"/>
            <a:chOff x="835" y="1379"/>
            <a:chExt cx="3555"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468" cy="288"/>
            </a:xfrm>
            <a:prstGeom prst="rect">
              <a:avLst/>
            </a:prstGeom>
            <a:noFill/>
            <a:ln w="12700" cap="sq">
              <a:noFill/>
              <a:miter lim="800000"/>
              <a:headEnd type="none" w="sm" len="sm"/>
              <a:tailEnd type="none" w="sm" len="sm"/>
            </a:ln>
          </p:spPr>
          <p:txBody>
            <a:bodyPr wrap="none">
              <a:spAutoFit/>
            </a:bodyPr>
            <a:lstStyle/>
            <a:p>
              <a:r>
                <a:rPr lang="zh-CN" altLang="en-US" sz="2000">
                  <a:solidFill>
                    <a:schemeClr val="accent2"/>
                  </a:solidFill>
                  <a:latin typeface="黑体" pitchFamily="49" charset="-122"/>
                  <a:ea typeface="黑体" pitchFamily="49" charset="-122"/>
                </a:rPr>
                <a:t>编 号  名 称  库存数量 入库时间  其 他</a:t>
              </a:r>
              <a:r>
                <a:rPr lang="zh-CN" altLang="en-US" b="0">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a:solidFill>
                    <a:srgbClr val="000084"/>
                  </a:solidFill>
                  <a:sym typeface="Symbol" pitchFamily="18" charset="2"/>
                </a:rPr>
                <a:t>010020    </a:t>
              </a:r>
              <a:r>
                <a:rPr lang="zh-CN" altLang="en-US" sz="2100">
                  <a:solidFill>
                    <a:srgbClr val="000084"/>
                  </a:solidFill>
                  <a:ea typeface="幼圆" pitchFamily="49" charset="-122"/>
                  <a:sym typeface="Symbol" pitchFamily="18" charset="2"/>
                </a:rPr>
                <a:t>电视机</a:t>
              </a:r>
              <a:r>
                <a:rPr lang="zh-CN" altLang="en-US" sz="2100">
                  <a:solidFill>
                    <a:srgbClr val="000084"/>
                  </a:solidFill>
                  <a:sym typeface="Symbol" pitchFamily="18" charset="2"/>
                </a:rPr>
                <a:t>     </a:t>
              </a:r>
              <a:r>
                <a:rPr lang="en-US" altLang="zh-CN" sz="2100">
                  <a:solidFill>
                    <a:srgbClr val="000084"/>
                  </a:solidFill>
                  <a:sym typeface="Symbol" pitchFamily="18" charset="2"/>
                </a:rPr>
                <a:t>300        2005.7           </a:t>
              </a:r>
            </a:p>
            <a:p>
              <a:pPr>
                <a:lnSpc>
                  <a:spcPct val="130000"/>
                </a:lnSpc>
              </a:pPr>
              <a:r>
                <a:rPr lang="en-US" altLang="zh-CN" sz="2100">
                  <a:solidFill>
                    <a:srgbClr val="000084"/>
                  </a:solidFill>
                  <a:sym typeface="Symbol" pitchFamily="18" charset="2"/>
                </a:rPr>
                <a:t>010021    </a:t>
              </a:r>
              <a:r>
                <a:rPr lang="zh-CN" altLang="en-US" sz="2100">
                  <a:solidFill>
                    <a:srgbClr val="000084"/>
                  </a:solidFill>
                  <a:ea typeface="幼圆" pitchFamily="49" charset="-122"/>
                  <a:sym typeface="Symbol" pitchFamily="18" charset="2"/>
                </a:rPr>
                <a:t>洗衣机</a:t>
              </a:r>
              <a:r>
                <a:rPr lang="zh-CN" altLang="en-US" sz="2100">
                  <a:solidFill>
                    <a:srgbClr val="000084"/>
                  </a:solidFill>
                  <a:sym typeface="Symbol" pitchFamily="18" charset="2"/>
                </a:rPr>
                <a:t>     </a:t>
              </a:r>
              <a:r>
                <a:rPr lang="en-US" altLang="zh-CN" sz="2100">
                  <a:solidFill>
                    <a:srgbClr val="000084"/>
                  </a:solidFill>
                  <a:sym typeface="Symbol" pitchFamily="18" charset="2"/>
                </a:rPr>
                <a:t>100        2006.1           </a:t>
              </a:r>
            </a:p>
            <a:p>
              <a:pPr>
                <a:lnSpc>
                  <a:spcPct val="130000"/>
                </a:lnSpc>
              </a:pPr>
              <a:r>
                <a:rPr lang="en-US" altLang="zh-CN" sz="2100">
                  <a:solidFill>
                    <a:srgbClr val="000084"/>
                  </a:solidFill>
                  <a:sym typeface="Symbol" pitchFamily="18" charset="2"/>
                </a:rPr>
                <a:t>010023    </a:t>
              </a:r>
              <a:r>
                <a:rPr lang="zh-CN" altLang="en-US" sz="2100">
                  <a:solidFill>
                    <a:srgbClr val="000084"/>
                  </a:solidFill>
                  <a:ea typeface="幼圆" pitchFamily="49" charset="-122"/>
                  <a:sym typeface="Symbol" pitchFamily="18" charset="2"/>
                </a:rPr>
                <a:t>空调机</a:t>
              </a:r>
              <a:r>
                <a:rPr lang="zh-CN" altLang="en-US" sz="2100">
                  <a:solidFill>
                    <a:srgbClr val="000084"/>
                  </a:solidFill>
                  <a:sym typeface="Symbol" pitchFamily="18" charset="2"/>
                </a:rPr>
                <a:t>       </a:t>
              </a:r>
              <a:r>
                <a:rPr lang="en-US" altLang="zh-CN" sz="2100">
                  <a:solidFill>
                    <a:srgbClr val="000084"/>
                  </a:solidFill>
                  <a:sym typeface="Symbol" pitchFamily="18" charset="2"/>
                </a:rPr>
                <a:t>50        2006.5           </a:t>
              </a:r>
            </a:p>
            <a:p>
              <a:pPr>
                <a:lnSpc>
                  <a:spcPct val="130000"/>
                </a:lnSpc>
              </a:pPr>
              <a:r>
                <a:rPr lang="en-US" altLang="zh-CN" sz="2100">
                  <a:solidFill>
                    <a:srgbClr val="000084"/>
                  </a:solidFill>
                  <a:sym typeface="Symbol" pitchFamily="18" charset="2"/>
                </a:rPr>
                <a:t>010025    </a:t>
              </a:r>
              <a:r>
                <a:rPr lang="zh-CN" altLang="en-US" sz="2100">
                  <a:solidFill>
                    <a:srgbClr val="000084"/>
                  </a:solidFill>
                  <a:ea typeface="幼圆" pitchFamily="49" charset="-122"/>
                  <a:sym typeface="Symbol" pitchFamily="18" charset="2"/>
                </a:rPr>
                <a:t>电冰箱</a:t>
              </a:r>
              <a:r>
                <a:rPr lang="zh-CN" altLang="en-US" sz="2100">
                  <a:solidFill>
                    <a:srgbClr val="000084"/>
                  </a:solidFill>
                  <a:sym typeface="Symbol" pitchFamily="18" charset="2"/>
                </a:rPr>
                <a:t>       </a:t>
              </a:r>
              <a:r>
                <a:rPr lang="en-US" altLang="zh-CN" sz="2100">
                  <a:solidFill>
                    <a:srgbClr val="000084"/>
                  </a:solidFill>
                  <a:sym typeface="Symbol" pitchFamily="18" charset="2"/>
                </a:rPr>
                <a:t>30        2006.9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33400" y="547688"/>
            <a:ext cx="8153400"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990600" y="231775"/>
            <a:ext cx="2286000"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984250" y="911225"/>
            <a:ext cx="7807325" cy="1219200"/>
            <a:chOff x="576" y="624"/>
            <a:chExt cx="4918" cy="768"/>
          </a:xfrm>
        </p:grpSpPr>
        <p:sp>
          <p:nvSpPr>
            <p:cNvPr id="23597" name="Text Box 7"/>
            <p:cNvSpPr txBox="1">
              <a:spLocks noChangeArrowheads="1"/>
            </p:cNvSpPr>
            <p:nvPr/>
          </p:nvSpPr>
          <p:spPr bwMode="auto">
            <a:xfrm>
              <a:off x="598" y="624"/>
              <a:ext cx="4896" cy="47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66"/>
                  </a:solidFill>
                  <a:ea typeface="幼圆" pitchFamily="49" charset="-122"/>
                </a:rPr>
                <a:t>        </a:t>
              </a:r>
              <a:r>
                <a:rPr lang="zh-CN" altLang="en-US">
                  <a:solidFill>
                    <a:srgbClr val="000066"/>
                  </a:solidFill>
                  <a:ea typeface="幼圆" pitchFamily="49" charset="-122"/>
                </a:rPr>
                <a:t>若某结点已有</a:t>
              </a:r>
              <a:r>
                <a:rPr lang="en-US" altLang="zh-CN">
                  <a:solidFill>
                    <a:srgbClr val="000066"/>
                  </a:solidFill>
                  <a:ea typeface="幼圆" pitchFamily="49" charset="-122"/>
                </a:rPr>
                <a:t>m</a:t>
              </a:r>
              <a:r>
                <a:rPr lang="en-US" altLang="zh-CN">
                  <a:solidFill>
                    <a:srgbClr val="000066"/>
                  </a:solidFill>
                  <a:latin typeface="宋体" charset="-122"/>
                </a:rPr>
                <a:t>-</a:t>
              </a:r>
              <a:r>
                <a:rPr lang="en-US" altLang="zh-CN">
                  <a:solidFill>
                    <a:srgbClr val="000066"/>
                  </a:solidFill>
                  <a:ea typeface="幼圆" pitchFamily="49" charset="-122"/>
                </a:rPr>
                <a:t>1</a:t>
              </a:r>
              <a:r>
                <a:rPr lang="zh-CN" altLang="en-US">
                  <a:solidFill>
                    <a:srgbClr val="000066"/>
                  </a:solidFill>
                  <a:ea typeface="幼圆" pitchFamily="49" charset="-122"/>
                </a:rPr>
                <a:t>个关键字值，在该结点中插入</a:t>
              </a:r>
            </a:p>
            <a:p>
              <a:pPr>
                <a:lnSpc>
                  <a:spcPct val="90000"/>
                </a:lnSpc>
              </a:pPr>
              <a:r>
                <a:rPr lang="zh-CN" altLang="en-US">
                  <a:solidFill>
                    <a:srgbClr val="000066"/>
                  </a:solidFill>
                  <a:ea typeface="幼圆" pitchFamily="49" charset="-122"/>
                </a:rPr>
                <a:t>一个新的关键字值，使得该结点内容为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790" y="1109"/>
              <a:ext cx="428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m</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key</a:t>
              </a:r>
              <a:r>
                <a:rPr lang="en-US" altLang="zh-CN" sz="2200" baseline="-25000">
                  <a:solidFill>
                    <a:srgbClr val="00007C"/>
                  </a:solidFill>
                </a:rPr>
                <a:t>3</a:t>
              </a:r>
              <a:r>
                <a:rPr lang="en-US" altLang="zh-CN" sz="2200">
                  <a:solidFill>
                    <a:srgbClr val="00007C"/>
                  </a:solidFill>
                </a:rPr>
                <a:t>     </a:t>
              </a:r>
              <a:r>
                <a:rPr lang="en-US" altLang="zh-CN" sz="2200">
                  <a:solidFill>
                    <a:srgbClr val="00007C"/>
                  </a:solidFill>
                  <a:cs typeface="Times New Roman" pitchFamily="18" charset="0"/>
                </a:rPr>
                <a:t>…</a:t>
              </a:r>
              <a:r>
                <a:rPr lang="en-US" altLang="zh-CN" sz="2200">
                  <a:solidFill>
                    <a:srgbClr val="00007C"/>
                  </a:solidFill>
                  <a:sym typeface="Symbol" pitchFamily="18" charset="2"/>
                </a:rPr>
                <a:t>   </a:t>
              </a:r>
              <a:r>
                <a:rPr lang="en-US" altLang="zh-CN" sz="2200">
                  <a:solidFill>
                    <a:srgbClr val="00007C"/>
                  </a:solidFill>
                </a:rPr>
                <a:t>key</a:t>
              </a:r>
              <a:r>
                <a:rPr lang="en-US" altLang="zh-CN" sz="2200" baseline="-25000">
                  <a:solidFill>
                    <a:srgbClr val="00007C"/>
                  </a:solidFill>
                </a:rPr>
                <a:t>i   </a:t>
              </a:r>
              <a:r>
                <a:rPr lang="en-US" altLang="zh-CN" sz="2200">
                  <a:solidFill>
                    <a:srgbClr val="00007C"/>
                  </a:solidFill>
                </a:rPr>
                <a:t>key</a:t>
              </a:r>
              <a:r>
                <a:rPr lang="en-US" altLang="zh-CN" sz="2200" baseline="-25000">
                  <a:solidFill>
                    <a:srgbClr val="00007C"/>
                  </a:solidFill>
                </a:rPr>
                <a:t>i+1</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m-1</a:t>
              </a:r>
              <a:r>
                <a:rPr lang="en-US" altLang="zh-CN" sz="2200">
                  <a:solidFill>
                    <a:srgbClr val="00007C"/>
                  </a:solidFill>
                </a:rPr>
                <a:t>  key</a:t>
              </a:r>
              <a:r>
                <a:rPr lang="en-US" altLang="zh-CN" sz="2200" baseline="-25000">
                  <a:solidFill>
                    <a:srgbClr val="00007C"/>
                  </a:solidFill>
                </a:rPr>
                <a:t>m</a:t>
              </a:r>
              <a:r>
                <a:rPr lang="en-US" altLang="zh-CN" sz="2200">
                  <a:solidFill>
                    <a:srgbClr val="00007C"/>
                  </a:solidFill>
                </a:rPr>
                <a:t> </a:t>
              </a:r>
            </a:p>
          </p:txBody>
        </p:sp>
        <p:sp>
          <p:nvSpPr>
            <p:cNvPr id="23600" name="Text Box 10"/>
            <p:cNvSpPr txBox="1">
              <a:spLocks noChangeArrowheads="1"/>
            </p:cNvSpPr>
            <p:nvPr/>
          </p:nvSpPr>
          <p:spPr bwMode="auto">
            <a:xfrm>
              <a:off x="576" y="96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grpSp>
      <p:grpSp>
        <p:nvGrpSpPr>
          <p:cNvPr id="4" name="Group 11"/>
          <p:cNvGrpSpPr>
            <a:grpSpLocks/>
          </p:cNvGrpSpPr>
          <p:nvPr/>
        </p:nvGrpSpPr>
        <p:grpSpPr bwMode="auto">
          <a:xfrm>
            <a:off x="1017588" y="2019300"/>
            <a:ext cx="7129462" cy="587375"/>
            <a:chOff x="597" y="1130"/>
            <a:chExt cx="4491" cy="370"/>
          </a:xfrm>
        </p:grpSpPr>
        <p:sp>
          <p:nvSpPr>
            <p:cNvPr id="23595" name="Rectangle 12"/>
            <p:cNvSpPr>
              <a:spLocks noChangeArrowheads="1"/>
            </p:cNvSpPr>
            <p:nvPr/>
          </p:nvSpPr>
          <p:spPr bwMode="auto">
            <a:xfrm>
              <a:off x="597" y="1235"/>
              <a:ext cx="4491" cy="265"/>
            </a:xfrm>
            <a:prstGeom prst="rect">
              <a:avLst/>
            </a:prstGeom>
            <a:noFill/>
            <a:ln w="12700" cap="sq">
              <a:noFill/>
              <a:miter lim="800000"/>
              <a:headEnd type="none" w="sm" len="sm"/>
              <a:tailEnd type="none" w="sm" len="sm"/>
            </a:ln>
          </p:spPr>
          <p:txBody>
            <a:bodyPr>
              <a:spAutoFit/>
            </a:bodyPr>
            <a:lstStyle/>
            <a:p>
              <a:pPr>
                <a:lnSpc>
                  <a:spcPct val="90000"/>
                </a:lnSpc>
              </a:pPr>
              <a:r>
                <a:rPr lang="zh-CN" altLang="en-US">
                  <a:solidFill>
                    <a:srgbClr val="000066"/>
                  </a:solidFill>
                  <a:ea typeface="幼圆" pitchFamily="49" charset="-122"/>
                </a:rPr>
                <a:t>则需要将该结点分解为两个结点</a:t>
              </a:r>
              <a:r>
                <a:rPr lang="en-US" altLang="zh-CN">
                  <a:solidFill>
                    <a:srgbClr val="CC0066"/>
                  </a:solidFill>
                  <a:ea typeface="幼圆" pitchFamily="49" charset="-122"/>
                </a:rPr>
                <a:t>q</a:t>
              </a:r>
              <a:r>
                <a:rPr lang="zh-CN" altLang="en-US">
                  <a:solidFill>
                    <a:srgbClr val="000066"/>
                  </a:solidFill>
                  <a:ea typeface="幼圆" pitchFamily="49" charset="-122"/>
                </a:rPr>
                <a:t>与</a:t>
              </a:r>
              <a:r>
                <a:rPr lang="en-US" altLang="zh-CN">
                  <a:solidFill>
                    <a:srgbClr val="CC0066"/>
                  </a:solidFill>
                  <a:ea typeface="幼圆" pitchFamily="49" charset="-122"/>
                </a:rPr>
                <a:t>q  </a:t>
              </a:r>
              <a:r>
                <a:rPr lang="en-US" altLang="zh-CN">
                  <a:solidFill>
                    <a:srgbClr val="000066"/>
                  </a:solidFill>
                  <a:ea typeface="幼圆" pitchFamily="49" charset="-122"/>
                </a:rPr>
                <a:t>, </a:t>
              </a:r>
              <a:r>
                <a:rPr lang="zh-CN" altLang="en-US">
                  <a:solidFill>
                    <a:srgbClr val="000066"/>
                  </a:solidFill>
                  <a:ea typeface="幼圆" pitchFamily="49" charset="-122"/>
                </a:rPr>
                <a:t>即</a:t>
              </a:r>
            </a:p>
          </p:txBody>
        </p:sp>
        <p:sp>
          <p:nvSpPr>
            <p:cNvPr id="23596" name="Text Box 13"/>
            <p:cNvSpPr txBox="1">
              <a:spLocks noChangeArrowheads="1"/>
            </p:cNvSpPr>
            <p:nvPr/>
          </p:nvSpPr>
          <p:spPr bwMode="auto">
            <a:xfrm>
              <a:off x="3713" y="1130"/>
              <a:ext cx="357"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 </a:t>
              </a:r>
            </a:p>
          </p:txBody>
        </p:sp>
      </p:grpSp>
      <p:grpSp>
        <p:nvGrpSpPr>
          <p:cNvPr id="5" name="Group 14"/>
          <p:cNvGrpSpPr>
            <a:grpSpLocks/>
          </p:cNvGrpSpPr>
          <p:nvPr/>
        </p:nvGrpSpPr>
        <p:grpSpPr bwMode="auto">
          <a:xfrm>
            <a:off x="1541463" y="2470150"/>
            <a:ext cx="6215062" cy="1284288"/>
            <a:chOff x="901" y="1436"/>
            <a:chExt cx="3915" cy="809"/>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544"/>
              <a:ext cx="3690" cy="269"/>
            </a:xfrm>
            <a:prstGeom prst="rect">
              <a:avLst/>
            </a:prstGeom>
            <a:noFill/>
            <a:ln w="12700" cap="sq">
              <a:noFill/>
              <a:miter lim="800000"/>
              <a:headEnd type="none" w="sm" len="sm"/>
              <a:tailEnd type="none" w="sm" len="sm"/>
            </a:ln>
          </p:spPr>
          <p:txBody>
            <a:bodyPr wrap="none">
              <a:spAutoFit/>
            </a:bodyPr>
            <a:lstStyle/>
            <a:p>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1</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-2</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a:t>
              </a:r>
            </a:p>
          </p:txBody>
        </p:sp>
        <p:sp>
          <p:nvSpPr>
            <p:cNvPr id="23590" name="Text Box 17"/>
            <p:cNvSpPr txBox="1">
              <a:spLocks noChangeArrowheads="1"/>
            </p:cNvSpPr>
            <p:nvPr/>
          </p:nvSpPr>
          <p:spPr bwMode="auto">
            <a:xfrm>
              <a:off x="901" y="1436"/>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26" y="1954"/>
              <a:ext cx="36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m</a:t>
              </a:r>
              <a:r>
                <a:rPr lang="en-US" altLang="zh-CN" sz="2200">
                  <a:solidFill>
                    <a:srgbClr val="FF3300"/>
                  </a:solidFill>
                  <a:latin typeface="宋体" charset="-122"/>
                  <a:sym typeface="Symbol" pitchFamily="18" charset="2"/>
                </a:rPr>
                <a:t>-</a:t>
              </a:r>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a:t>
              </a:r>
              <a:r>
                <a:rPr lang="en-US" altLang="zh-CN" sz="2200" baseline="-25000">
                  <a:solidFill>
                    <a:srgbClr val="00007C"/>
                  </a:solidFill>
                  <a:latin typeface="宋体" charset="-122"/>
                </a:rPr>
                <a:t>-</a:t>
              </a:r>
              <a:r>
                <a:rPr lang="en-US" altLang="zh-CN" sz="2200" baseline="-25000">
                  <a:solidFill>
                    <a:srgbClr val="00007C"/>
                  </a:solidFill>
                </a:rPr>
                <a:t>1 </a:t>
              </a:r>
              <a:r>
                <a:rPr lang="en-US" altLang="zh-CN" sz="2200">
                  <a:solidFill>
                    <a:srgbClr val="00007C"/>
                  </a:solidFill>
                </a:rPr>
                <a:t>key</a:t>
              </a:r>
              <a:r>
                <a:rPr lang="en-US" altLang="zh-CN" sz="2200" baseline="-25000">
                  <a:solidFill>
                    <a:srgbClr val="00007C"/>
                  </a:solidFill>
                </a:rPr>
                <a:t>m</a:t>
              </a:r>
            </a:p>
          </p:txBody>
        </p:sp>
        <p:sp>
          <p:nvSpPr>
            <p:cNvPr id="23593" name="Text Box 20"/>
            <p:cNvSpPr txBox="1">
              <a:spLocks noChangeArrowheads="1"/>
            </p:cNvSpPr>
            <p:nvPr/>
          </p:nvSpPr>
          <p:spPr bwMode="auto">
            <a:xfrm>
              <a:off x="901" y="1824"/>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4" name="Rectangle 21"/>
            <p:cNvSpPr>
              <a:spLocks noChangeArrowheads="1"/>
            </p:cNvSpPr>
            <p:nvPr/>
          </p:nvSpPr>
          <p:spPr bwMode="auto">
            <a:xfrm>
              <a:off x="975" y="1717"/>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6" name="Group 22"/>
          <p:cNvGrpSpPr>
            <a:grpSpLocks/>
          </p:cNvGrpSpPr>
          <p:nvPr/>
        </p:nvGrpSpPr>
        <p:grpSpPr bwMode="auto">
          <a:xfrm>
            <a:off x="1047750" y="3587750"/>
            <a:ext cx="7673975" cy="981075"/>
            <a:chOff x="590" y="2939"/>
            <a:chExt cx="4834" cy="618"/>
          </a:xfrm>
        </p:grpSpPr>
        <p:sp>
          <p:nvSpPr>
            <p:cNvPr id="23586" name="Rectangle 23"/>
            <p:cNvSpPr>
              <a:spLocks noChangeArrowheads="1"/>
            </p:cNvSpPr>
            <p:nvPr/>
          </p:nvSpPr>
          <p:spPr bwMode="auto">
            <a:xfrm>
              <a:off x="590" y="3039"/>
              <a:ext cx="4834" cy="518"/>
            </a:xfrm>
            <a:prstGeom prst="rect">
              <a:avLst/>
            </a:prstGeom>
            <a:noFill/>
            <a:ln w="12700" cap="sq">
              <a:noFill/>
              <a:miter lim="800000"/>
              <a:headEnd type="none" w="sm" len="sm"/>
              <a:tailEnd type="none" w="sm" len="sm"/>
            </a:ln>
          </p:spPr>
          <p:txBody>
            <a:bodyPr>
              <a:spAutoFit/>
            </a:bodyPr>
            <a:lstStyle/>
            <a:p>
              <a:r>
                <a:rPr lang="zh-CN" altLang="en-US">
                  <a:solidFill>
                    <a:srgbClr val="000066"/>
                  </a:solidFill>
                  <a:ea typeface="幼圆" pitchFamily="49" charset="-122"/>
                </a:rPr>
                <a:t>并且将关键字值</a:t>
              </a:r>
              <a:r>
                <a:rPr lang="en-US" altLang="zh-CN" sz="2200">
                  <a:solidFill>
                    <a:srgbClr val="CC0066"/>
                  </a:solidFill>
                </a:rPr>
                <a:t>key</a:t>
              </a:r>
              <a:r>
                <a:rPr lang="en-US" altLang="zh-CN" sz="2200" b="0" baseline="-25000">
                  <a:solidFill>
                    <a:srgbClr val="CC0066"/>
                  </a:solidFill>
                  <a:sym typeface="Symbol" pitchFamily="18" charset="2"/>
                </a:rPr>
                <a:t></a:t>
              </a:r>
              <a:r>
                <a:rPr lang="en-US" altLang="zh-CN" sz="2200" baseline="-25000">
                  <a:solidFill>
                    <a:srgbClr val="CC0066"/>
                  </a:solidFill>
                </a:rPr>
                <a:t>m/2</a:t>
              </a:r>
              <a:r>
                <a:rPr lang="en-US" altLang="zh-CN" sz="2200" b="0" baseline="-25000">
                  <a:solidFill>
                    <a:srgbClr val="CC0066"/>
                  </a:solidFill>
                  <a:sym typeface="Symbol" pitchFamily="18" charset="2"/>
                </a:rPr>
                <a:t></a:t>
              </a:r>
              <a:r>
                <a:rPr lang="zh-CN" altLang="en-US">
                  <a:solidFill>
                    <a:srgbClr val="000066"/>
                  </a:solidFill>
                  <a:ea typeface="幼圆" pitchFamily="49" charset="-122"/>
                  <a:sym typeface="Symbol" pitchFamily="18" charset="2"/>
                </a:rPr>
                <a:t>与一个指向</a:t>
              </a:r>
              <a:r>
                <a:rPr lang="en-US" altLang="zh-CN">
                  <a:solidFill>
                    <a:srgbClr val="CC0066"/>
                  </a:solidFill>
                  <a:ea typeface="幼圆" pitchFamily="49" charset="-122"/>
                  <a:sym typeface="Symbol" pitchFamily="18" charset="2"/>
                </a:rPr>
                <a:t>q</a:t>
              </a:r>
              <a:r>
                <a:rPr lang="en-US" altLang="zh-CN">
                  <a:solidFill>
                    <a:srgbClr val="000066"/>
                  </a:solidFill>
                  <a:ea typeface="幼圆" pitchFamily="49" charset="-122"/>
                  <a:sym typeface="Symbol" pitchFamily="18" charset="2"/>
                </a:rPr>
                <a:t>  </a:t>
              </a:r>
              <a:r>
                <a:rPr lang="zh-CN" altLang="en-US">
                  <a:solidFill>
                    <a:srgbClr val="000066"/>
                  </a:solidFill>
                  <a:ea typeface="幼圆" pitchFamily="49" charset="-122"/>
                  <a:sym typeface="Symbol" pitchFamily="18" charset="2"/>
                </a:rPr>
                <a:t>的指针插入到</a:t>
              </a:r>
              <a:r>
                <a:rPr lang="en-US" altLang="zh-CN">
                  <a:solidFill>
                    <a:srgbClr val="CC0066"/>
                  </a:solidFill>
                  <a:ea typeface="幼圆" pitchFamily="49" charset="-122"/>
                  <a:sym typeface="Symbol" pitchFamily="18" charset="2"/>
                </a:rPr>
                <a:t>q</a:t>
              </a:r>
              <a:r>
                <a:rPr lang="zh-CN" altLang="en-US">
                  <a:solidFill>
                    <a:srgbClr val="000066"/>
                  </a:solidFill>
                  <a:ea typeface="幼圆" pitchFamily="49" charset="-122"/>
                  <a:sym typeface="Symbol" pitchFamily="18" charset="2"/>
                </a:rPr>
                <a:t>的</a:t>
              </a:r>
            </a:p>
            <a:p>
              <a:r>
                <a:rPr lang="zh-CN" altLang="en-US">
                  <a:solidFill>
                    <a:srgbClr val="000066"/>
                  </a:solidFill>
                  <a:ea typeface="幼圆" pitchFamily="49" charset="-122"/>
                  <a:sym typeface="Symbol" pitchFamily="18" charset="2"/>
                </a:rPr>
                <a:t>双亲结点中。</a:t>
              </a:r>
            </a:p>
          </p:txBody>
        </p:sp>
        <p:sp>
          <p:nvSpPr>
            <p:cNvPr id="23587" name="Rectangle 24"/>
            <p:cNvSpPr>
              <a:spLocks noChangeArrowheads="1"/>
            </p:cNvSpPr>
            <p:nvPr/>
          </p:nvSpPr>
          <p:spPr bwMode="auto">
            <a:xfrm>
              <a:off x="3563" y="2939"/>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7" name="Group 64"/>
          <p:cNvGrpSpPr>
            <a:grpSpLocks/>
          </p:cNvGrpSpPr>
          <p:nvPr/>
        </p:nvGrpSpPr>
        <p:grpSpPr bwMode="auto">
          <a:xfrm>
            <a:off x="468313" y="5084763"/>
            <a:ext cx="8272462"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501650" y="5076825"/>
            <a:ext cx="8810625" cy="1079500"/>
            <a:chOff x="308" y="2251"/>
            <a:chExt cx="5550"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334" cy="255"/>
              <a:chOff x="3272" y="3385"/>
              <a:chExt cx="334" cy="255"/>
            </a:xfrm>
          </p:grpSpPr>
          <p:sp>
            <p:nvSpPr>
              <p:cNvPr id="23580" name="Text Box 73"/>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3863975" y="4437063"/>
            <a:ext cx="1851025"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16013" y="1076325"/>
            <a:ext cx="3275012" cy="2413000"/>
            <a:chOff x="703" y="845"/>
            <a:chExt cx="2063" cy="1520"/>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69"/>
              <a:chOff x="2016" y="1130"/>
              <a:chExt cx="576" cy="269"/>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4" name="Group 48"/>
            <p:cNvGrpSpPr>
              <a:grpSpLocks/>
            </p:cNvGrpSpPr>
            <p:nvPr/>
          </p:nvGrpSpPr>
          <p:grpSpPr bwMode="auto">
            <a:xfrm>
              <a:off x="1511" y="2085"/>
              <a:ext cx="576" cy="269"/>
              <a:chOff x="2016" y="1130"/>
              <a:chExt cx="576" cy="269"/>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69"/>
              <a:chOff x="1440" y="1669"/>
              <a:chExt cx="336" cy="269"/>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2617788" y="3500438"/>
            <a:ext cx="476250" cy="749300"/>
            <a:chOff x="884" y="2816"/>
            <a:chExt cx="300" cy="472"/>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2170113" y="3041650"/>
            <a:ext cx="1371600"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7667625" y="260350"/>
            <a:ext cx="1022350"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2103438" y="2544763"/>
            <a:ext cx="168910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12        16</a:t>
              </a: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366" cy="288"/>
              <a:chOff x="1900" y="3697"/>
              <a:chExt cx="366" cy="288"/>
            </a:xfrm>
          </p:grpSpPr>
          <p:sp>
            <p:nvSpPr>
              <p:cNvPr id="24647" name="Text Box 82"/>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2268538" y="209550"/>
            <a:ext cx="1727200" cy="555625"/>
            <a:chOff x="1520" y="279"/>
            <a:chExt cx="1088" cy="350"/>
          </a:xfrm>
        </p:grpSpPr>
        <p:sp>
          <p:nvSpPr>
            <p:cNvPr id="24636"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a:solidFill>
                    <a:srgbClr val="000080"/>
                  </a:solidFill>
                  <a:ea typeface="幼圆" pitchFamily="49" charset="-122"/>
                </a:rPr>
                <a:t>每个分支结点中</a:t>
              </a:r>
            </a:p>
            <a:p>
              <a:pPr algn="ctr">
                <a:lnSpc>
                  <a:spcPct val="95000"/>
                </a:lnSpc>
              </a:pPr>
              <a:r>
                <a:rPr lang="zh-CN" altLang="en-US" sz="1600">
                  <a:solidFill>
                    <a:srgbClr val="000080"/>
                  </a:solidFill>
                  <a:ea typeface="幼圆" pitchFamily="49" charset="-122"/>
                </a:rPr>
                <a:t>关键字个数</a:t>
              </a:r>
              <a:r>
                <a:rPr lang="en-US" altLang="zh-CN" sz="1600">
                  <a:solidFill>
                    <a:srgbClr val="000080"/>
                  </a:solidFill>
                </a:rPr>
                <a:t>&lt; 3</a:t>
              </a:r>
            </a:p>
          </p:txBody>
        </p:sp>
      </p:grpSp>
      <p:grpSp>
        <p:nvGrpSpPr>
          <p:cNvPr id="12" name="Group 87"/>
          <p:cNvGrpSpPr>
            <a:grpSpLocks/>
          </p:cNvGrpSpPr>
          <p:nvPr/>
        </p:nvGrpSpPr>
        <p:grpSpPr bwMode="auto">
          <a:xfrm>
            <a:off x="2759075" y="1028700"/>
            <a:ext cx="1450975"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4525963" y="1651000"/>
            <a:ext cx="3862387" cy="1843088"/>
            <a:chOff x="2851" y="1207"/>
            <a:chExt cx="2433" cy="1161"/>
          </a:xfrm>
        </p:grpSpPr>
        <p:grpSp>
          <p:nvGrpSpPr>
            <p:cNvPr id="14" name="Group 91"/>
            <p:cNvGrpSpPr>
              <a:grpSpLocks/>
            </p:cNvGrpSpPr>
            <p:nvPr/>
          </p:nvGrpSpPr>
          <p:grpSpPr bwMode="auto">
            <a:xfrm>
              <a:off x="3379" y="2099"/>
              <a:ext cx="336" cy="269"/>
              <a:chOff x="1440" y="1669"/>
              <a:chExt cx="336" cy="269"/>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888" y="1523"/>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a:t>
              </a:r>
              <a:r>
                <a:rPr lang="en-US" altLang="zh-CN" sz="2200">
                  <a:solidFill>
                    <a:srgbClr val="FF3300"/>
                  </a:solidFill>
                </a:rPr>
                <a:t>15</a:t>
              </a:r>
              <a:r>
                <a:rPr lang="en-US" altLang="zh-CN" sz="2200">
                  <a:solidFill>
                    <a:srgbClr val="000000"/>
                  </a:solidFill>
                </a:rPr>
                <a:t>  20</a:t>
              </a: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366" cy="288"/>
              <a:chOff x="1900" y="3697"/>
              <a:chExt cx="366" cy="288"/>
            </a:xfrm>
          </p:grpSpPr>
          <p:sp>
            <p:nvSpPr>
              <p:cNvPr id="24630" name="Text Box 111"/>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468313" y="5540375"/>
            <a:ext cx="8272462" cy="912813"/>
            <a:chOff x="300" y="2856"/>
            <a:chExt cx="5211" cy="575"/>
          </a:xfrm>
        </p:grpSpPr>
        <p:grpSp>
          <p:nvGrpSpPr>
            <p:cNvPr id="17" name="Group 114"/>
            <p:cNvGrpSpPr>
              <a:grpSpLocks/>
            </p:cNvGrpSpPr>
            <p:nvPr/>
          </p:nvGrpSpPr>
          <p:grpSpPr bwMode="auto">
            <a:xfrm>
              <a:off x="340" y="3113"/>
              <a:ext cx="5171" cy="318"/>
              <a:chOff x="340" y="3113"/>
              <a:chExt cx="5171" cy="318"/>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4609" name="Text Box 117"/>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501650" y="4652963"/>
            <a:ext cx="8810625" cy="1079500"/>
            <a:chOff x="308" y="2251"/>
            <a:chExt cx="5550"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334" cy="255"/>
              <a:chOff x="3272" y="3385"/>
              <a:chExt cx="334" cy="255"/>
            </a:xfrm>
          </p:grpSpPr>
          <p:sp>
            <p:nvSpPr>
              <p:cNvPr id="24606" name="Text Box 122"/>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3863975" y="4005263"/>
            <a:ext cx="1851025" cy="1574800"/>
            <a:chOff x="2434" y="2891"/>
            <a:chExt cx="1166" cy="992"/>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33563" y="620713"/>
            <a:ext cx="6626225"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675" cy="784"/>
            </a:xfrm>
            <a:prstGeom prst="rect">
              <a:avLst/>
            </a:prstGeom>
            <a:noFill/>
            <a:ln w="9525">
              <a:noFill/>
              <a:miter lim="800000"/>
              <a:headEnd/>
              <a:tailEnd/>
            </a:ln>
          </p:spPr>
          <p:txBody>
            <a:bodyPr wrap="none">
              <a:spAutoFit/>
            </a:bodyPr>
            <a:lstStyle/>
            <a:p>
              <a:pPr>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请画出依次插入关键字序列</a:t>
              </a:r>
              <a:r>
                <a:rPr lang="en-US" altLang="zh-CN" sz="2800">
                  <a:solidFill>
                    <a:srgbClr val="000099"/>
                  </a:solidFill>
                </a:rPr>
                <a:t>(5,6,</a:t>
              </a:r>
            </a:p>
            <a:p>
              <a:pPr>
                <a:lnSpc>
                  <a:spcPct val="90000"/>
                </a:lnSpc>
              </a:pPr>
              <a:r>
                <a:rPr lang="en-US" altLang="zh-CN" sz="2800">
                  <a:solidFill>
                    <a:srgbClr val="000099"/>
                  </a:solidFill>
                </a:rPr>
                <a:t>9,13,8,1,12,4,3,10)</a:t>
              </a:r>
              <a:r>
                <a:rPr lang="zh-CN" altLang="en-US" sz="2800">
                  <a:solidFill>
                    <a:srgbClr val="000099"/>
                  </a:solidFill>
                  <a:ea typeface="幼圆" pitchFamily="49" charset="-122"/>
                </a:rPr>
                <a:t>中各关键字值以后</a:t>
              </a:r>
            </a:p>
            <a:p>
              <a:pPr>
                <a:lnSpc>
                  <a:spcPct val="90000"/>
                </a:lnSpc>
              </a:pPr>
              <a:r>
                <a:rPr lang="zh-CN" altLang="en-US" sz="2800">
                  <a:solidFill>
                    <a:srgbClr val="000099"/>
                  </a:solidFill>
                  <a:ea typeface="幼圆" pitchFamily="49" charset="-122"/>
                </a:rPr>
                <a:t>的</a:t>
              </a:r>
              <a:r>
                <a:rPr lang="en-US" altLang="zh-CN" sz="2800">
                  <a:solidFill>
                    <a:srgbClr val="000099"/>
                  </a:solidFill>
                </a:rPr>
                <a:t>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a:t>
              </a:r>
              <a:r>
                <a:rPr lang="zh-CN" altLang="en-US" sz="2800">
                  <a:solidFill>
                    <a:srgbClr val="000099"/>
                  </a:solidFill>
                </a:rPr>
                <a:t>。</a:t>
              </a:r>
            </a:p>
          </p:txBody>
        </p:sp>
      </p:grpSp>
      <p:sp>
        <p:nvSpPr>
          <p:cNvPr id="357381" name="Text Box 5"/>
          <p:cNvSpPr txBox="1">
            <a:spLocks noChangeArrowheads="1"/>
          </p:cNvSpPr>
          <p:nvPr/>
        </p:nvSpPr>
        <p:spPr bwMode="auto">
          <a:xfrm>
            <a:off x="1403350" y="4149725"/>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357382" name="Text Box 6"/>
          <p:cNvSpPr txBox="1">
            <a:spLocks noChangeArrowheads="1"/>
          </p:cNvSpPr>
          <p:nvPr/>
        </p:nvSpPr>
        <p:spPr bwMode="auto">
          <a:xfrm>
            <a:off x="1404938" y="4530725"/>
            <a:ext cx="7559675" cy="442913"/>
          </a:xfrm>
          <a:prstGeom prst="rect">
            <a:avLst/>
          </a:prstGeom>
          <a:noFill/>
          <a:ln w="9525">
            <a:noFill/>
            <a:miter lim="800000"/>
            <a:headEnd/>
            <a:tailEnd/>
          </a:ln>
        </p:spPr>
        <p:txBody>
          <a:bodyPr>
            <a:spAutoFit/>
          </a:bodyPr>
          <a:lstStyle/>
          <a:p>
            <a:r>
              <a:rPr lang="en-US" altLang="zh-CN" sz="2300">
                <a:solidFill>
                  <a:srgbClr val="000099"/>
                </a:solidFill>
              </a:rPr>
              <a:t>2.  </a:t>
            </a:r>
            <a:r>
              <a:rPr lang="zh-CN" altLang="en-US" sz="2300">
                <a:solidFill>
                  <a:srgbClr val="000099"/>
                </a:solidFill>
                <a:ea typeface="幼圆" pitchFamily="49" charset="-122"/>
              </a:rPr>
              <a:t>生成</a:t>
            </a:r>
            <a:r>
              <a:rPr lang="en-US" altLang="zh-CN" sz="2300">
                <a:solidFill>
                  <a:srgbClr val="000099"/>
                </a:solidFill>
              </a:rPr>
              <a:t>B-</a:t>
            </a:r>
            <a:r>
              <a:rPr lang="zh-CN" altLang="en-US" sz="2300">
                <a:solidFill>
                  <a:srgbClr val="000099"/>
                </a:solidFill>
                <a:ea typeface="幼圆" pitchFamily="49" charset="-122"/>
              </a:rPr>
              <a:t>树从空树开始，逐个插入关键字而得到的；</a:t>
            </a:r>
            <a:endParaRPr lang="zh-CN" altLang="en-US" sz="2300">
              <a:solidFill>
                <a:srgbClr val="000099"/>
              </a:solidFill>
            </a:endParaRPr>
          </a:p>
        </p:txBody>
      </p:sp>
      <p:sp>
        <p:nvSpPr>
          <p:cNvPr id="357383" name="Text Box 7"/>
          <p:cNvSpPr txBox="1">
            <a:spLocks noChangeArrowheads="1"/>
          </p:cNvSpPr>
          <p:nvPr/>
        </p:nvSpPr>
        <p:spPr bwMode="auto">
          <a:xfrm>
            <a:off x="1403350"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3" name="Group 8"/>
          <p:cNvGrpSpPr>
            <a:grpSpLocks/>
          </p:cNvGrpSpPr>
          <p:nvPr/>
        </p:nvGrpSpPr>
        <p:grpSpPr bwMode="auto">
          <a:xfrm>
            <a:off x="1042988" y="3346450"/>
            <a:ext cx="7488237" cy="2890838"/>
            <a:chOff x="612" y="1881"/>
            <a:chExt cx="4717" cy="1821"/>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a:solidFill>
                    <a:srgbClr val="FF0000"/>
                  </a:solidFill>
                  <a:ea typeface="华文新魏" pitchFamily="2" charset="-122"/>
                </a:rPr>
                <a:t>原则</a:t>
              </a:r>
            </a:p>
          </p:txBody>
        </p:sp>
      </p:grpSp>
      <p:grpSp>
        <p:nvGrpSpPr>
          <p:cNvPr id="4" name="Group 150"/>
          <p:cNvGrpSpPr>
            <a:grpSpLocks/>
          </p:cNvGrpSpPr>
          <p:nvPr/>
        </p:nvGrpSpPr>
        <p:grpSpPr bwMode="auto">
          <a:xfrm>
            <a:off x="395288" y="333375"/>
            <a:ext cx="2089150"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b="0">
                <a:solidFill>
                  <a:srgbClr val="FFFFFF"/>
                </a:solidFill>
              </a:endParaRPr>
            </a:p>
          </p:txBody>
        </p:sp>
      </p:grpSp>
      <p:grpSp>
        <p:nvGrpSpPr>
          <p:cNvPr id="5" name="Group 153"/>
          <p:cNvGrpSpPr>
            <a:grpSpLocks/>
          </p:cNvGrpSpPr>
          <p:nvPr/>
        </p:nvGrpSpPr>
        <p:grpSpPr bwMode="auto">
          <a:xfrm>
            <a:off x="4043363" y="2636838"/>
            <a:ext cx="4560887" cy="792162"/>
            <a:chOff x="2472" y="1298"/>
            <a:chExt cx="2873" cy="499"/>
          </a:xfrm>
        </p:grpSpPr>
        <p:sp>
          <p:nvSpPr>
            <p:cNvPr id="2560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a:solidFill>
                  <a:srgbClr val="FFFFCC"/>
                </a:solidFill>
              </a:endParaRPr>
            </a:p>
          </p:txBody>
        </p:sp>
        <p:sp>
          <p:nvSpPr>
            <p:cNvPr id="2561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19250" y="549275"/>
            <a:ext cx="6697663" cy="720725"/>
            <a:chOff x="1202" y="119"/>
            <a:chExt cx="3901" cy="454"/>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360453" name="Line 5"/>
          <p:cNvSpPr>
            <a:spLocks noChangeShapeType="1"/>
          </p:cNvSpPr>
          <p:nvPr/>
        </p:nvSpPr>
        <p:spPr bwMode="auto">
          <a:xfrm>
            <a:off x="2220913" y="1138238"/>
            <a:ext cx="287337"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3548063" y="4508500"/>
            <a:ext cx="503237" cy="488950"/>
            <a:chOff x="1927" y="2979"/>
            <a:chExt cx="317" cy="308"/>
          </a:xfrm>
        </p:grpSpPr>
        <p:sp>
          <p:nvSpPr>
            <p:cNvPr id="26804"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26320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3357563" y="4508500"/>
            <a:ext cx="1335087"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30257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3116263" y="4505325"/>
            <a:ext cx="2135187"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3529013" y="1133475"/>
            <a:ext cx="287337"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2900363" y="4529138"/>
            <a:ext cx="2535237"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539750" y="5275263"/>
            <a:ext cx="2366963"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5867400" y="1989138"/>
            <a:ext cx="2770188"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4033838" y="1133475"/>
            <a:ext cx="287337"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4355976"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478802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5148064"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5796136"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622818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6660232"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3598863" y="4627563"/>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250825" y="3605213"/>
            <a:ext cx="5335588"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3902075" y="4530725"/>
            <a:ext cx="1719263"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2686050" y="4521200"/>
            <a:ext cx="1309688"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3963988" y="4508500"/>
            <a:ext cx="2336800"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4787900" y="5589588"/>
            <a:ext cx="2366963"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4440238" y="4584700"/>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2987675" y="3500438"/>
            <a:ext cx="4032250"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08"/>
                <a:chOff x="4785" y="3702"/>
                <a:chExt cx="317" cy="308"/>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4775200" y="4508500"/>
            <a:ext cx="2160588"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4737100" y="4518025"/>
            <a:ext cx="2381250"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2916238" y="5445125"/>
            <a:ext cx="2366962"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5470525" y="46069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2322513" y="3479800"/>
            <a:ext cx="4773612"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195" y="2832"/>
              <a:ext cx="325" cy="308"/>
              <a:chOff x="4822" y="3292"/>
              <a:chExt cx="325" cy="308"/>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2124075" y="4492625"/>
            <a:ext cx="1728788"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1763713" y="4483100"/>
            <a:ext cx="221932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539750" y="5373688"/>
            <a:ext cx="2366963"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2314575" y="45688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395288" y="3070225"/>
            <a:ext cx="5327650"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08"/>
                <a:chOff x="612" y="2024"/>
                <a:chExt cx="317" cy="308"/>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98"/>
                <a:ext cx="2041" cy="580"/>
                <a:chOff x="1701" y="2306"/>
                <a:chExt cx="2041" cy="580"/>
              </a:xfrm>
            </p:grpSpPr>
            <p:grpSp>
              <p:nvGrpSpPr>
                <p:cNvPr id="26695" name="Group 148"/>
                <p:cNvGrpSpPr>
                  <a:grpSpLocks/>
                </p:cNvGrpSpPr>
                <p:nvPr/>
              </p:nvGrpSpPr>
              <p:grpSpPr bwMode="auto">
                <a:xfrm>
                  <a:off x="2258" y="2306"/>
                  <a:ext cx="1393" cy="308"/>
                  <a:chOff x="2258" y="1483"/>
                  <a:chExt cx="1393" cy="30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1547813" y="2716213"/>
            <a:ext cx="2366962"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3817938" y="3716338"/>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11" name="Group 161"/>
          <p:cNvGrpSpPr>
            <a:grpSpLocks/>
          </p:cNvGrpSpPr>
          <p:nvPr/>
        </p:nvGrpSpPr>
        <p:grpSpPr bwMode="auto">
          <a:xfrm>
            <a:off x="1042988" y="2565400"/>
            <a:ext cx="4897437" cy="2016125"/>
            <a:chOff x="884" y="1616"/>
            <a:chExt cx="3085" cy="1270"/>
          </a:xfrm>
        </p:grpSpPr>
        <p:sp>
          <p:nvSpPr>
            <p:cNvPr id="26668"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69"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70"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715" name="Group 165"/>
            <p:cNvGrpSpPr>
              <a:grpSpLocks/>
            </p:cNvGrpSpPr>
            <p:nvPr/>
          </p:nvGrpSpPr>
          <p:grpSpPr bwMode="auto">
            <a:xfrm>
              <a:off x="2518" y="1852"/>
              <a:ext cx="317" cy="308"/>
              <a:chOff x="567" y="1483"/>
              <a:chExt cx="317" cy="308"/>
            </a:xfrm>
          </p:grpSpPr>
          <p:sp>
            <p:nvSpPr>
              <p:cNvPr id="26685"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6"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6722" name="Group 168"/>
            <p:cNvGrpSpPr>
              <a:grpSpLocks/>
            </p:cNvGrpSpPr>
            <p:nvPr/>
          </p:nvGrpSpPr>
          <p:grpSpPr bwMode="auto">
            <a:xfrm>
              <a:off x="3106" y="2311"/>
              <a:ext cx="817" cy="308"/>
              <a:chOff x="3560" y="1344"/>
              <a:chExt cx="817" cy="308"/>
            </a:xfrm>
          </p:grpSpPr>
          <p:sp>
            <p:nvSpPr>
              <p:cNvPr id="26683"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4"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26726" name="Group 171"/>
            <p:cNvGrpSpPr>
              <a:grpSpLocks/>
            </p:cNvGrpSpPr>
            <p:nvPr/>
          </p:nvGrpSpPr>
          <p:grpSpPr bwMode="auto">
            <a:xfrm>
              <a:off x="1746" y="2312"/>
              <a:ext cx="317" cy="308"/>
              <a:chOff x="567" y="1483"/>
              <a:chExt cx="317" cy="308"/>
            </a:xfrm>
          </p:grpSpPr>
          <p:sp>
            <p:nvSpPr>
              <p:cNvPr id="26681"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2"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26674"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5"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6"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7"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8"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9"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80"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26727" name="Group 191"/>
          <p:cNvGrpSpPr>
            <a:grpSpLocks/>
          </p:cNvGrpSpPr>
          <p:nvPr/>
        </p:nvGrpSpPr>
        <p:grpSpPr bwMode="auto">
          <a:xfrm>
            <a:off x="628650" y="1700213"/>
            <a:ext cx="2024063"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26711"/>
                                        </p:tgtEl>
                                        <p:attrNameLst>
                                          <p:attrName>style.visibility</p:attrName>
                                        </p:attrNameLst>
                                      </p:cBhvr>
                                      <p:to>
                                        <p:strVal val="visible"/>
                                      </p:to>
                                    </p:set>
                                    <p:animEffect transition="in" filter="wipe(up)">
                                      <p:cBhvr>
                                        <p:cTn id="197" dur="500"/>
                                        <p:tgtEl>
                                          <p:spTgt spid="2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912813" y="1025525"/>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2" name="Group 58"/>
          <p:cNvGrpSpPr>
            <a:grpSpLocks/>
          </p:cNvGrpSpPr>
          <p:nvPr/>
        </p:nvGrpSpPr>
        <p:grpSpPr bwMode="auto">
          <a:xfrm>
            <a:off x="1211263" y="1524000"/>
            <a:ext cx="7681912" cy="1555750"/>
            <a:chOff x="576" y="960"/>
            <a:chExt cx="4656" cy="980"/>
          </a:xfrm>
        </p:grpSpPr>
        <p:sp>
          <p:nvSpPr>
            <p:cNvPr id="27669" name="Text Box 5"/>
            <p:cNvSpPr txBox="1">
              <a:spLocks noChangeArrowheads="1"/>
            </p:cNvSpPr>
            <p:nvPr/>
          </p:nvSpPr>
          <p:spPr bwMode="auto">
            <a:xfrm>
              <a:off x="576" y="960"/>
              <a:ext cx="2974"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endParaRPr lang="zh-CN" altLang="en-US" sz="2300" b="0">
                <a:solidFill>
                  <a:srgbClr val="004488"/>
                </a:solidFill>
                <a:latin typeface="幼圆" pitchFamily="49" charset="-122"/>
                <a:ea typeface="幼圆" pitchFamily="49" charset="-122"/>
              </a:endParaRPr>
            </a:p>
          </p:txBody>
        </p:sp>
        <p:sp>
          <p:nvSpPr>
            <p:cNvPr id="27670"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b="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b="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27671" name="Text Box 7"/>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grpSp>
      <p:sp>
        <p:nvSpPr>
          <p:cNvPr id="125960" name="Text Box 8"/>
          <p:cNvSpPr txBox="1">
            <a:spLocks noChangeArrowheads="1"/>
          </p:cNvSpPr>
          <p:nvPr/>
        </p:nvSpPr>
        <p:spPr bwMode="auto">
          <a:xfrm>
            <a:off x="1223963" y="2971800"/>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25961" name="Text Box 9"/>
          <p:cNvSpPr txBox="1">
            <a:spLocks noChangeArrowheads="1"/>
          </p:cNvSpPr>
          <p:nvPr/>
        </p:nvSpPr>
        <p:spPr bwMode="auto">
          <a:xfrm>
            <a:off x="1204913" y="5281613"/>
            <a:ext cx="7399337"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endParaRPr lang="zh-CN" altLang="en-US" sz="2300" b="0">
              <a:solidFill>
                <a:srgbClr val="004488"/>
              </a:solidFill>
              <a:latin typeface="幼圆" pitchFamily="49" charset="-122"/>
              <a:ea typeface="幼圆" pitchFamily="49" charset="-122"/>
            </a:endParaRPr>
          </a:p>
        </p:txBody>
      </p:sp>
      <p:grpSp>
        <p:nvGrpSpPr>
          <p:cNvPr id="3" name="Group 10"/>
          <p:cNvGrpSpPr>
            <a:grpSpLocks/>
          </p:cNvGrpSpPr>
          <p:nvPr/>
        </p:nvGrpSpPr>
        <p:grpSpPr bwMode="auto">
          <a:xfrm>
            <a:off x="1211263" y="3335338"/>
            <a:ext cx="7089775" cy="1881187"/>
            <a:chOff x="588" y="2238"/>
            <a:chExt cx="4466" cy="1185"/>
          </a:xfrm>
        </p:grpSpPr>
        <p:sp>
          <p:nvSpPr>
            <p:cNvPr id="27664" name="Text Box 11"/>
            <p:cNvSpPr txBox="1">
              <a:spLocks noChangeArrowheads="1"/>
            </p:cNvSpPr>
            <p:nvPr/>
          </p:nvSpPr>
          <p:spPr bwMode="auto">
            <a:xfrm>
              <a:off x="588" y="2238"/>
              <a:ext cx="4466" cy="1185"/>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5</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叶结点中存放记录的关键字以及指向记录的指针</a:t>
              </a:r>
              <a:r>
                <a:rPr lang="en-US" altLang="zh-CN" sz="2300">
                  <a:solidFill>
                    <a:srgbClr val="004488"/>
                  </a:solidFill>
                  <a:latin typeface="幼圆" pitchFamily="49" charset="-122"/>
                  <a:ea typeface="幼圆" pitchFamily="49" charset="-122"/>
                </a:rPr>
                <a:t>,</a:t>
              </a:r>
            </a:p>
            <a:p>
              <a:r>
                <a:rPr lang="en-US" altLang="zh-CN" sz="2300">
                  <a:solidFill>
                    <a:srgbClr val="004488"/>
                  </a:solidFill>
                  <a:latin typeface="幼圆" pitchFamily="49" charset="-122"/>
                  <a:ea typeface="幼圆" pitchFamily="49" charset="-122"/>
                </a:rPr>
                <a:t>    </a:t>
              </a:r>
              <a:r>
                <a:rPr lang="zh-CN" altLang="en-US" sz="2300">
                  <a:solidFill>
                    <a:srgbClr val="004488"/>
                  </a:solidFill>
                  <a:latin typeface="幼圆" pitchFamily="49" charset="-122"/>
                  <a:ea typeface="幼圆" pitchFamily="49" charset="-122"/>
                </a:rPr>
                <a:t>或者数据分块后每块的最大关键字值及指向该块</a:t>
              </a:r>
            </a:p>
            <a:p>
              <a:r>
                <a:rPr lang="zh-CN" altLang="en-US" sz="2300">
                  <a:solidFill>
                    <a:srgbClr val="004488"/>
                  </a:solidFill>
                  <a:latin typeface="幼圆" pitchFamily="49" charset="-122"/>
                  <a:ea typeface="幼圆" pitchFamily="49" charset="-122"/>
                </a:rPr>
                <a:t>    的指针，并且叶结点按关键字值的大小顺序链接</a:t>
              </a:r>
            </a:p>
            <a:p>
              <a:r>
                <a:rPr lang="zh-CN" altLang="en-US" sz="230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a:solidFill>
                    <a:srgbClr val="004488"/>
                  </a:solidFill>
                </a:rPr>
                <a:t>                      </a:t>
              </a:r>
              <a:r>
                <a:rPr lang="en-US" altLang="zh-CN" sz="2200">
                  <a:solidFill>
                    <a:srgbClr val="004488"/>
                  </a:solidFill>
                </a:rPr>
                <a:t>key</a:t>
              </a:r>
              <a:r>
                <a:rPr lang="en-US" altLang="zh-CN" sz="2200" baseline="-25000">
                  <a:solidFill>
                    <a:srgbClr val="004488"/>
                  </a:solidFill>
                </a:rPr>
                <a:t>1</a:t>
              </a:r>
              <a:r>
                <a:rPr lang="en-US" altLang="zh-CN" sz="2200">
                  <a:solidFill>
                    <a:srgbClr val="004488"/>
                  </a:solidFill>
                </a:rPr>
                <a:t>   p</a:t>
              </a:r>
              <a:r>
                <a:rPr lang="en-US" altLang="zh-CN" sz="2200" baseline="-25000">
                  <a:solidFill>
                    <a:srgbClr val="004488"/>
                  </a:solidFill>
                </a:rPr>
                <a:t>1</a:t>
              </a:r>
              <a:r>
                <a:rPr lang="en-US" altLang="zh-CN" sz="2200">
                  <a:solidFill>
                    <a:srgbClr val="004488"/>
                  </a:solidFill>
                </a:rPr>
                <a:t>   key</a:t>
              </a:r>
              <a:r>
                <a:rPr lang="en-US" altLang="zh-CN" sz="2200" baseline="-25000">
                  <a:solidFill>
                    <a:srgbClr val="004488"/>
                  </a:solidFill>
                </a:rPr>
                <a:t>2</a:t>
              </a:r>
              <a:r>
                <a:rPr lang="en-US" altLang="zh-CN" sz="2200">
                  <a:solidFill>
                    <a:srgbClr val="004488"/>
                  </a:solidFill>
                </a:rPr>
                <a:t>   p</a:t>
              </a:r>
              <a:r>
                <a:rPr lang="en-US" altLang="zh-CN" sz="2200" baseline="-25000">
                  <a:solidFill>
                    <a:srgbClr val="004488"/>
                  </a:solidFill>
                </a:rPr>
                <a:t>2</a:t>
              </a:r>
              <a:r>
                <a:rPr lang="en-US" altLang="zh-CN" sz="2200">
                  <a:solidFill>
                    <a:srgbClr val="004488"/>
                  </a:solidFill>
                </a:rPr>
                <a:t>   </a:t>
              </a:r>
              <a:r>
                <a:rPr lang="en-US" altLang="zh-CN" sz="2200">
                  <a:solidFill>
                    <a:srgbClr val="004488"/>
                  </a:solidFill>
                  <a:cs typeface="Times New Roman" pitchFamily="18" charset="0"/>
                </a:rPr>
                <a:t>……  key</a:t>
              </a:r>
              <a:r>
                <a:rPr lang="en-US" altLang="zh-CN" sz="2200" baseline="-25000">
                  <a:solidFill>
                    <a:srgbClr val="004488"/>
                  </a:solidFill>
                </a:rPr>
                <a:t>n</a:t>
              </a:r>
              <a:r>
                <a:rPr lang="en-US" altLang="zh-CN" sz="2200">
                  <a:solidFill>
                    <a:srgbClr val="004488"/>
                  </a:solidFill>
                  <a:cs typeface="Times New Roman" pitchFamily="18" charset="0"/>
                </a:rPr>
                <a:t>    p</a:t>
              </a:r>
              <a:r>
                <a:rPr lang="en-US" altLang="zh-CN" sz="2200" baseline="-25000">
                  <a:solidFill>
                    <a:srgbClr val="004488"/>
                  </a:solidFill>
                </a:rPr>
                <a:t>n</a:t>
              </a:r>
              <a:r>
                <a:rPr lang="en-US" altLang="zh-CN" sz="2200" b="0" baseline="-25000">
                  <a:solidFill>
                    <a:srgbClr val="004488"/>
                  </a:solidFill>
                </a:rPr>
                <a:t>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239713" y="1600200"/>
            <a:ext cx="819150"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346075" y="304800"/>
            <a:ext cx="3382963"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latin typeface="黑体" pitchFamily="49" charset="-122"/>
                  <a:ea typeface="黑体" pitchFamily="49" charset="-122"/>
                </a:rPr>
                <a:t>四</a:t>
              </a:r>
              <a:r>
                <a:rPr lang="en-US" altLang="zh-CN" sz="3000">
                  <a:solidFill>
                    <a:srgbClr val="FF3300"/>
                  </a:solidFill>
                  <a:latin typeface="楷体_GB2312" pitchFamily="49" charset="-122"/>
                  <a:ea typeface="楷体_GB2312" pitchFamily="49" charset="-122"/>
                </a:rPr>
                <a:t>.</a:t>
              </a:r>
              <a:r>
                <a:rPr lang="en-US" altLang="zh-CN" sz="3000">
                  <a:solidFill>
                    <a:srgbClr val="FF3300"/>
                  </a:solidFill>
                  <a:ea typeface="楷体_GB2312" pitchFamily="49" charset="-122"/>
                </a:rPr>
                <a:t>B</a:t>
              </a:r>
              <a:r>
                <a:rPr lang="en-US" altLang="zh-CN" sz="3000">
                  <a:solidFill>
                    <a:srgbClr val="FF3300"/>
                  </a:solidFill>
                  <a:cs typeface="Times New Roman" pitchFamily="18" charset="0"/>
                </a:rPr>
                <a:t>+</a:t>
              </a:r>
              <a:r>
                <a:rPr lang="zh-CN" altLang="zh-CN" sz="3000">
                  <a:solidFill>
                    <a:srgbClr val="FF3300"/>
                  </a:solidFill>
                  <a:latin typeface="黑体" pitchFamily="49" charset="-122"/>
                  <a:ea typeface="黑体" pitchFamily="49" charset="-122"/>
                </a:rPr>
                <a:t>树的定义</a:t>
              </a:r>
              <a:endParaRPr lang="zh-CN" altLang="en-US" sz="3000" b="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1916113" y="3754438"/>
            <a:ext cx="6100762" cy="9525"/>
            <a:chOff x="1116" y="2365"/>
            <a:chExt cx="3843"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5908675" y="568325"/>
            <a:ext cx="2667000"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一棵</a:t>
              </a:r>
              <a:r>
                <a:rPr lang="en-US" altLang="zh-CN" sz="2800">
                  <a:solidFill>
                    <a:srgbClr val="FF3300"/>
                  </a:solidFill>
                  <a:ea typeface="黑体" pitchFamily="49" charset="-122"/>
                </a:rPr>
                <a:t>3</a:t>
              </a:r>
              <a:r>
                <a:rPr lang="zh-CN" altLang="en-US" sz="2800">
                  <a:solidFill>
                    <a:srgbClr val="FF3300"/>
                  </a:solidFill>
                  <a:latin typeface="黑体" pitchFamily="49" charset="-122"/>
                  <a:ea typeface="黑体" pitchFamily="49" charset="-122"/>
                </a:rPr>
                <a:t>阶</a:t>
              </a:r>
              <a:r>
                <a:rPr lang="en-US" altLang="zh-CN" sz="2800">
                  <a:solidFill>
                    <a:srgbClr val="FF3300"/>
                  </a:solidFill>
                  <a:ea typeface="黑体" pitchFamily="49" charset="-122"/>
                </a:rPr>
                <a:t>B</a:t>
              </a:r>
              <a:r>
                <a:rPr lang="en-US" altLang="zh-CN" sz="2800">
                  <a:solidFill>
                    <a:srgbClr val="FF3300"/>
                  </a:solidFill>
                  <a:latin typeface="黑体" pitchFamily="49" charset="-122"/>
                  <a:ea typeface="黑体" pitchFamily="49" charset="-122"/>
                </a:rPr>
                <a:t>+</a:t>
              </a:r>
              <a:r>
                <a:rPr lang="zh-CN" altLang="en-US" sz="280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152400" y="1219200"/>
            <a:ext cx="8802688" cy="4073525"/>
            <a:chOff x="96" y="768"/>
            <a:chExt cx="5545" cy="2566"/>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228" cy="550"/>
              <a:chOff x="299" y="2784"/>
              <a:chExt cx="228" cy="550"/>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3" name="Group 75"/>
            <p:cNvGrpSpPr>
              <a:grpSpLocks/>
            </p:cNvGrpSpPr>
            <p:nvPr/>
          </p:nvGrpSpPr>
          <p:grpSpPr bwMode="auto">
            <a:xfrm>
              <a:off x="684" y="2784"/>
              <a:ext cx="228" cy="550"/>
              <a:chOff x="299" y="2784"/>
              <a:chExt cx="228" cy="550"/>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4" name="Group 79"/>
            <p:cNvGrpSpPr>
              <a:grpSpLocks/>
            </p:cNvGrpSpPr>
            <p:nvPr/>
          </p:nvGrpSpPr>
          <p:grpSpPr bwMode="auto">
            <a:xfrm>
              <a:off x="1190" y="2784"/>
              <a:ext cx="228" cy="550"/>
              <a:chOff x="299" y="2784"/>
              <a:chExt cx="228" cy="550"/>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5" name="Group 83"/>
            <p:cNvGrpSpPr>
              <a:grpSpLocks/>
            </p:cNvGrpSpPr>
            <p:nvPr/>
          </p:nvGrpSpPr>
          <p:grpSpPr bwMode="auto">
            <a:xfrm>
              <a:off x="1563" y="2784"/>
              <a:ext cx="228" cy="550"/>
              <a:chOff x="299" y="2784"/>
              <a:chExt cx="228" cy="550"/>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6" name="Group 87"/>
            <p:cNvGrpSpPr>
              <a:grpSpLocks/>
            </p:cNvGrpSpPr>
            <p:nvPr/>
          </p:nvGrpSpPr>
          <p:grpSpPr bwMode="auto">
            <a:xfrm>
              <a:off x="1958" y="2784"/>
              <a:ext cx="228" cy="550"/>
              <a:chOff x="299" y="2784"/>
              <a:chExt cx="228" cy="550"/>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7" name="Group 91"/>
            <p:cNvGrpSpPr>
              <a:grpSpLocks/>
            </p:cNvGrpSpPr>
            <p:nvPr/>
          </p:nvGrpSpPr>
          <p:grpSpPr bwMode="auto">
            <a:xfrm>
              <a:off x="2471" y="2784"/>
              <a:ext cx="228" cy="550"/>
              <a:chOff x="299" y="2784"/>
              <a:chExt cx="228" cy="550"/>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8" name="Group 95"/>
            <p:cNvGrpSpPr>
              <a:grpSpLocks/>
            </p:cNvGrpSpPr>
            <p:nvPr/>
          </p:nvGrpSpPr>
          <p:grpSpPr bwMode="auto">
            <a:xfrm>
              <a:off x="2854" y="2784"/>
              <a:ext cx="228" cy="550"/>
              <a:chOff x="299" y="2784"/>
              <a:chExt cx="228" cy="550"/>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9" name="Group 99"/>
            <p:cNvGrpSpPr>
              <a:grpSpLocks/>
            </p:cNvGrpSpPr>
            <p:nvPr/>
          </p:nvGrpSpPr>
          <p:grpSpPr bwMode="auto">
            <a:xfrm>
              <a:off x="3227" y="2784"/>
              <a:ext cx="228" cy="550"/>
              <a:chOff x="299" y="2784"/>
              <a:chExt cx="228" cy="550"/>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0" name="Group 103"/>
            <p:cNvGrpSpPr>
              <a:grpSpLocks/>
            </p:cNvGrpSpPr>
            <p:nvPr/>
          </p:nvGrpSpPr>
          <p:grpSpPr bwMode="auto">
            <a:xfrm>
              <a:off x="3755" y="2784"/>
              <a:ext cx="228" cy="550"/>
              <a:chOff x="299" y="2784"/>
              <a:chExt cx="228" cy="550"/>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1" name="Group 107"/>
            <p:cNvGrpSpPr>
              <a:grpSpLocks/>
            </p:cNvGrpSpPr>
            <p:nvPr/>
          </p:nvGrpSpPr>
          <p:grpSpPr bwMode="auto">
            <a:xfrm>
              <a:off x="4151" y="2784"/>
              <a:ext cx="228" cy="550"/>
              <a:chOff x="299" y="2784"/>
              <a:chExt cx="228" cy="550"/>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2" name="Group 111"/>
            <p:cNvGrpSpPr>
              <a:grpSpLocks/>
            </p:cNvGrpSpPr>
            <p:nvPr/>
          </p:nvGrpSpPr>
          <p:grpSpPr bwMode="auto">
            <a:xfrm>
              <a:off x="4538" y="2784"/>
              <a:ext cx="228" cy="550"/>
              <a:chOff x="299" y="2784"/>
              <a:chExt cx="228" cy="550"/>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3" name="Group 115"/>
            <p:cNvGrpSpPr>
              <a:grpSpLocks/>
            </p:cNvGrpSpPr>
            <p:nvPr/>
          </p:nvGrpSpPr>
          <p:grpSpPr bwMode="auto">
            <a:xfrm>
              <a:off x="5037" y="2784"/>
              <a:ext cx="228" cy="550"/>
              <a:chOff x="299" y="2784"/>
              <a:chExt cx="228" cy="550"/>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4" name="Group 119"/>
            <p:cNvGrpSpPr>
              <a:grpSpLocks/>
            </p:cNvGrpSpPr>
            <p:nvPr/>
          </p:nvGrpSpPr>
          <p:grpSpPr bwMode="auto">
            <a:xfrm>
              <a:off x="5413" y="2784"/>
              <a:ext cx="228" cy="550"/>
              <a:chOff x="299" y="2784"/>
              <a:chExt cx="228" cy="550"/>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233" cy="269"/>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60    </a:t>
              </a:r>
              <a:r>
                <a:rPr lang="en-US" altLang="zh-CN" sz="1800" dirty="0" smtClean="0">
                  <a:solidFill>
                    <a:srgbClr val="000099"/>
                  </a:solidFill>
                </a:rPr>
                <a:t>    </a:t>
              </a:r>
              <a:r>
                <a:rPr lang="en-US" altLang="zh-CN" sz="1800" dirty="0">
                  <a:solidFill>
                    <a:srgbClr val="000099"/>
                  </a:solidFill>
                </a:rPr>
                <a:t>99</a:t>
              </a:r>
            </a:p>
          </p:txBody>
        </p:sp>
        <p:sp>
          <p:nvSpPr>
            <p:cNvPr id="28723"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85   </a:t>
              </a:r>
              <a:r>
                <a:rPr lang="en-US" altLang="zh-CN" sz="1800" dirty="0" smtClean="0">
                  <a:solidFill>
                    <a:srgbClr val="000099"/>
                  </a:solidFill>
                </a:rPr>
                <a:t>     </a:t>
              </a:r>
              <a:r>
                <a:rPr lang="en-US" altLang="zh-CN" sz="1800" dirty="0">
                  <a:solidFill>
                    <a:srgbClr val="000099"/>
                  </a:solidFill>
                </a:rPr>
                <a:t>99</a:t>
              </a:r>
            </a:p>
          </p:txBody>
        </p:sp>
        <p:sp>
          <p:nvSpPr>
            <p:cNvPr id="28724" name="Text Box 134"/>
            <p:cNvSpPr txBox="1">
              <a:spLocks noChangeArrowheads="1"/>
            </p:cNvSpPr>
            <p:nvPr/>
          </p:nvSpPr>
          <p:spPr bwMode="auto">
            <a:xfrm>
              <a:off x="96" y="2675"/>
              <a:ext cx="656"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99"/>
                  </a:solidFill>
                </a:rPr>
                <a:t>10       20</a:t>
              </a:r>
            </a:p>
          </p:txBody>
        </p:sp>
        <p:sp>
          <p:nvSpPr>
            <p:cNvPr id="28725"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92    </a:t>
              </a:r>
              <a:r>
                <a:rPr lang="en-US" altLang="zh-CN" sz="1800" dirty="0" smtClean="0">
                  <a:solidFill>
                    <a:srgbClr val="000099"/>
                  </a:solidFill>
                </a:rPr>
                <a:t>    </a:t>
              </a:r>
              <a:r>
                <a:rPr lang="en-US" altLang="zh-CN" sz="1800" dirty="0">
                  <a:solidFill>
                    <a:srgbClr val="000099"/>
                  </a:solidFill>
                </a:rPr>
                <a:t>99</a:t>
              </a:r>
            </a:p>
          </p:txBody>
        </p:sp>
        <p:sp>
          <p:nvSpPr>
            <p:cNvPr id="28726"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20       41    </a:t>
              </a:r>
              <a:r>
                <a:rPr lang="en-US" altLang="zh-CN" sz="1800" dirty="0" smtClean="0">
                  <a:solidFill>
                    <a:srgbClr val="000099"/>
                  </a:solidFill>
                </a:rPr>
                <a:t>   </a:t>
              </a:r>
              <a:r>
                <a:rPr lang="en-US" altLang="zh-CN" sz="1800" dirty="0">
                  <a:solidFill>
                    <a:srgbClr val="000099"/>
                  </a:solidFill>
                </a:rPr>
                <a:t>60</a:t>
              </a:r>
            </a:p>
          </p:txBody>
        </p:sp>
        <p:sp>
          <p:nvSpPr>
            <p:cNvPr id="28727"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27    </a:t>
              </a:r>
              <a:r>
                <a:rPr lang="en-US" altLang="zh-CN" sz="1800" dirty="0" smtClean="0">
                  <a:solidFill>
                    <a:srgbClr val="000099"/>
                  </a:solidFill>
                </a:rPr>
                <a:t>    </a:t>
              </a:r>
              <a:r>
                <a:rPr lang="en-US" altLang="zh-CN" sz="1800" dirty="0">
                  <a:solidFill>
                    <a:srgbClr val="000099"/>
                  </a:solidFill>
                </a:rPr>
                <a:t>36       41</a:t>
              </a:r>
            </a:p>
          </p:txBody>
        </p:sp>
        <p:sp>
          <p:nvSpPr>
            <p:cNvPr id="28728"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46  </a:t>
              </a:r>
              <a:r>
                <a:rPr lang="en-US" altLang="zh-CN" sz="1800" dirty="0" smtClean="0">
                  <a:solidFill>
                    <a:srgbClr val="000099"/>
                  </a:solidFill>
                </a:rPr>
                <a:t>      </a:t>
              </a:r>
              <a:r>
                <a:rPr lang="en-US" altLang="zh-CN" sz="1800" dirty="0">
                  <a:solidFill>
                    <a:srgbClr val="000099"/>
                  </a:solidFill>
                </a:rPr>
                <a:t>51 </a:t>
              </a:r>
              <a:r>
                <a:rPr lang="en-US" altLang="zh-CN" sz="1800" dirty="0" smtClean="0">
                  <a:solidFill>
                    <a:srgbClr val="000099"/>
                  </a:solidFill>
                </a:rPr>
                <a:t>      </a:t>
              </a:r>
              <a:r>
                <a:rPr lang="en-US" altLang="zh-CN" sz="1800" dirty="0">
                  <a:solidFill>
                    <a:srgbClr val="000099"/>
                  </a:solidFill>
                </a:rPr>
                <a:t>60</a:t>
              </a:r>
            </a:p>
          </p:txBody>
        </p:sp>
        <p:sp>
          <p:nvSpPr>
            <p:cNvPr id="28729"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65  </a:t>
              </a:r>
              <a:r>
                <a:rPr lang="en-US" altLang="zh-CN" sz="1800" dirty="0" smtClean="0">
                  <a:solidFill>
                    <a:srgbClr val="000099"/>
                  </a:solidFill>
                </a:rPr>
                <a:t>      </a:t>
              </a:r>
              <a:r>
                <a:rPr lang="en-US" altLang="zh-CN" sz="1800" dirty="0">
                  <a:solidFill>
                    <a:srgbClr val="000099"/>
                  </a:solidFill>
                </a:rPr>
                <a:t>79  </a:t>
              </a:r>
              <a:r>
                <a:rPr lang="en-US" altLang="zh-CN" sz="1800" dirty="0" smtClean="0">
                  <a:solidFill>
                    <a:srgbClr val="000099"/>
                  </a:solidFill>
                </a:rPr>
                <a:t>     </a:t>
              </a:r>
              <a:r>
                <a:rPr lang="en-US" altLang="zh-CN" sz="1800" dirty="0">
                  <a:solidFill>
                    <a:srgbClr val="000099"/>
                  </a:solidFill>
                </a:rPr>
                <a:t>85</a:t>
              </a:r>
            </a:p>
          </p:txBody>
        </p:sp>
      </p:grpSp>
      <p:grpSp>
        <p:nvGrpSpPr>
          <p:cNvPr id="25" name="Group 188"/>
          <p:cNvGrpSpPr>
            <a:grpSpLocks/>
          </p:cNvGrpSpPr>
          <p:nvPr/>
        </p:nvGrpSpPr>
        <p:grpSpPr bwMode="auto">
          <a:xfrm>
            <a:off x="1219200" y="5791200"/>
            <a:ext cx="5357813"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2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a:solidFill>
                    <a:srgbClr val="FF3300"/>
                  </a:solidFill>
                  <a:ea typeface="幼圆" pitchFamily="49" charset="-122"/>
                </a:rPr>
                <a:t>只有叶结点含有指向相应记录的指针</a:t>
              </a:r>
              <a:endParaRPr lang="zh-CN" altLang="en-US" b="0">
                <a:solidFill>
                  <a:srgbClr val="FF3300"/>
                </a:solidFill>
                <a:ea typeface="幼圆" pitchFamily="49" charset="-122"/>
              </a:endParaRPr>
            </a:p>
          </p:txBody>
        </p:sp>
      </p:grpSp>
      <p:grpSp>
        <p:nvGrpSpPr>
          <p:cNvPr id="26" name="Group 194"/>
          <p:cNvGrpSpPr>
            <a:grpSpLocks/>
          </p:cNvGrpSpPr>
          <p:nvPr/>
        </p:nvGrpSpPr>
        <p:grpSpPr bwMode="auto">
          <a:xfrm>
            <a:off x="527050" y="1143000"/>
            <a:ext cx="2679700"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b="0">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700" i="1">
                  <a:solidFill>
                    <a:srgbClr val="003399"/>
                  </a:solidFill>
                  <a:ea typeface="黑体" pitchFamily="49" charset="-122"/>
                </a:rPr>
                <a:t>两个入口</a:t>
              </a:r>
            </a:p>
          </p:txBody>
        </p:sp>
      </p:grpSp>
      <p:grpSp>
        <p:nvGrpSpPr>
          <p:cNvPr id="27" name="Group 195"/>
          <p:cNvGrpSpPr>
            <a:grpSpLocks/>
          </p:cNvGrpSpPr>
          <p:nvPr/>
        </p:nvGrpSpPr>
        <p:grpSpPr bwMode="auto">
          <a:xfrm>
            <a:off x="179388" y="3581400"/>
            <a:ext cx="7499350" cy="838200"/>
            <a:chOff x="113" y="2256"/>
            <a:chExt cx="4724" cy="528"/>
          </a:xfrm>
        </p:grpSpPr>
        <p:sp>
          <p:nvSpPr>
            <p:cNvPr id="28679"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a:solidFill>
                    <a:srgbClr val="FF3300"/>
                  </a:solidFill>
                </a:rPr>
                <a:t>list</a:t>
              </a: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422275" y="228600"/>
            <a:ext cx="8340725" cy="2865438"/>
            <a:chOff x="266" y="192"/>
            <a:chExt cx="5254" cy="1805"/>
          </a:xfrm>
        </p:grpSpPr>
        <p:grpSp>
          <p:nvGrpSpPr>
            <p:cNvPr id="3" name="Group 66"/>
            <p:cNvGrpSpPr>
              <a:grpSpLocks/>
            </p:cNvGrpSpPr>
            <p:nvPr/>
          </p:nvGrpSpPr>
          <p:grpSpPr bwMode="auto">
            <a:xfrm>
              <a:off x="266" y="200"/>
              <a:ext cx="2436" cy="1458"/>
              <a:chOff x="362" y="314"/>
              <a:chExt cx="2436" cy="1458"/>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827" name="Text Box 65"/>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381000" y="4244975"/>
            <a:ext cx="8763000"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374650" y="465455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899592" y="764704"/>
            <a:ext cx="3352800"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5148064" y="2348880"/>
            <a:ext cx="3522662"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381000" y="533400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315913" y="5340350"/>
            <a:ext cx="944880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en-US" altLang="zh-CN" sz="2200" dirty="0" smtClean="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649288" y="260350"/>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381000" y="3429000"/>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487363" y="3459163"/>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3957638" y="3494088"/>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361950" y="4656138"/>
            <a:ext cx="8782050"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en-US" altLang="zh-CN" sz="2200" dirty="0" smtClean="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4356100" y="320675"/>
            <a:ext cx="14890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336550" y="587375"/>
            <a:ext cx="3333750"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381000" y="304800"/>
            <a:ext cx="4430713"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a:t>
              </a:r>
              <a:r>
                <a:rPr lang="en-US" altLang="zh-CN" sz="3300" dirty="0" smtClean="0">
                  <a:solidFill>
                    <a:srgbClr val="FF0000"/>
                  </a:solidFill>
                  <a:ea typeface="楷体_GB2312" pitchFamily="49" charset="-122"/>
                </a:rPr>
                <a:t>7.5</a:t>
              </a:r>
              <a:r>
                <a:rPr lang="en-US" altLang="zh-CN" sz="3300" dirty="0" smtClean="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en-US" altLang="zh-CN" sz="3300" dirty="0" smtClean="0">
                  <a:solidFill>
                    <a:srgbClr val="FF0000"/>
                  </a:solidFill>
                  <a:ea typeface="楷体_GB2312" pitchFamily="49" charset="-122"/>
                </a:rPr>
                <a:t>)</a:t>
              </a:r>
              <a:r>
                <a:rPr lang="zh-CN" altLang="en-US" sz="3300" dirty="0" smtClean="0">
                  <a:solidFill>
                    <a:srgbClr val="FF0000"/>
                  </a:solidFill>
                  <a:ea typeface="楷体_GB2312" pitchFamily="49" charset="-122"/>
                </a:rPr>
                <a:t>查找</a:t>
              </a:r>
              <a:endParaRPr lang="zh-CN" altLang="en-US" sz="3300" b="0" dirty="0">
                <a:solidFill>
                  <a:srgbClr val="FF6600"/>
                </a:solidFill>
              </a:endParaRPr>
            </a:p>
          </p:txBody>
        </p:sp>
      </p:grpSp>
      <p:grpSp>
        <p:nvGrpSpPr>
          <p:cNvPr id="3" name="Group 69"/>
          <p:cNvGrpSpPr>
            <a:grpSpLocks/>
          </p:cNvGrpSpPr>
          <p:nvPr/>
        </p:nvGrpSpPr>
        <p:grpSpPr bwMode="auto">
          <a:xfrm>
            <a:off x="5599113" y="819150"/>
            <a:ext cx="3087687" cy="2681288"/>
            <a:chOff x="3305" y="310"/>
            <a:chExt cx="1945" cy="1689"/>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1" name="Text Box 67"/>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sz="1800">
                  <a:solidFill>
                    <a:srgbClr val="CC0066"/>
                  </a:solidFill>
                  <a:ea typeface="黑体" pitchFamily="49" charset="-122"/>
                </a:rPr>
                <a:t>学 号    姓 名   年龄      </a:t>
              </a:r>
              <a:r>
                <a:rPr lang="en-US" altLang="zh-CN" sz="1800">
                  <a:solidFill>
                    <a:srgbClr val="CC0066"/>
                  </a:solidFill>
                  <a:cs typeface="Times New Roman" pitchFamily="18" charset="0"/>
                </a:rPr>
                <a:t>…</a:t>
              </a:r>
              <a:endParaRPr lang="en-US" altLang="zh-CN" sz="1800">
                <a:solidFill>
                  <a:srgbClr val="CC0066"/>
                </a:solidFill>
                <a:ea typeface="黑体" pitchFamily="49" charset="-122"/>
              </a:endParaRPr>
            </a:p>
          </p:txBody>
        </p:sp>
        <p:sp>
          <p:nvSpPr>
            <p:cNvPr id="30752" name="Text Box 68"/>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1800">
                  <a:solidFill>
                    <a:srgbClr val="002B80"/>
                  </a:solidFill>
                </a:rPr>
                <a:t>99001   </a:t>
              </a:r>
              <a:r>
                <a:rPr lang="zh-CN" altLang="en-US" sz="1800">
                  <a:solidFill>
                    <a:srgbClr val="002B80"/>
                  </a:solidFill>
                </a:rPr>
                <a:t>王   亮    </a:t>
              </a:r>
              <a:r>
                <a:rPr lang="en-US" altLang="zh-CN" sz="1800">
                  <a:solidFill>
                    <a:srgbClr val="002B80"/>
                  </a:solidFill>
                </a:rPr>
                <a:t>17         </a:t>
              </a:r>
              <a:r>
                <a:rPr lang="en-US" altLang="zh-CN" sz="1800">
                  <a:solidFill>
                    <a:srgbClr val="002B80"/>
                  </a:solidFill>
                  <a:cs typeface="Times New Roman" pitchFamily="18" charset="0"/>
                </a:rPr>
                <a:t>…</a:t>
              </a:r>
            </a:p>
            <a:p>
              <a:pPr>
                <a:lnSpc>
                  <a:spcPct val="110000"/>
                </a:lnSpc>
              </a:pPr>
              <a:r>
                <a:rPr lang="en-US" altLang="zh-CN" sz="1800">
                  <a:solidFill>
                    <a:srgbClr val="002B80"/>
                  </a:solidFill>
                </a:rPr>
                <a:t>99002   </a:t>
              </a:r>
              <a:r>
                <a:rPr lang="zh-CN" altLang="en-US" sz="1800">
                  <a:solidFill>
                    <a:srgbClr val="002B80"/>
                  </a:solidFill>
                </a:rPr>
                <a:t>张   云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pPr>
              <a:r>
                <a:rPr lang="en-US" altLang="zh-CN" sz="1800">
                  <a:solidFill>
                    <a:srgbClr val="002B80"/>
                  </a:solidFill>
                </a:rPr>
                <a:t>99003   </a:t>
              </a:r>
              <a:r>
                <a:rPr lang="zh-CN" altLang="en-US" sz="1800">
                  <a:solidFill>
                    <a:srgbClr val="002B80"/>
                  </a:solidFill>
                </a:rPr>
                <a:t>李海民   </a:t>
              </a:r>
              <a:r>
                <a:rPr lang="en-US" altLang="zh-CN" sz="1800">
                  <a:solidFill>
                    <a:srgbClr val="002B80"/>
                  </a:solidFill>
                </a:rPr>
                <a:t>20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spcBef>
                  <a:spcPct val="5000"/>
                </a:spcBef>
              </a:pPr>
              <a:r>
                <a:rPr lang="en-US" altLang="zh-CN" sz="1800">
                  <a:solidFill>
                    <a:srgbClr val="002B80"/>
                  </a:solidFill>
                </a:rPr>
                <a:t>99004   </a:t>
              </a:r>
              <a:r>
                <a:rPr lang="zh-CN" altLang="en-US" sz="1800">
                  <a:solidFill>
                    <a:srgbClr val="002B80"/>
                  </a:solidFill>
                </a:rPr>
                <a:t>刘志军   </a:t>
              </a:r>
              <a:r>
                <a:rPr lang="en-US" altLang="zh-CN" sz="1800">
                  <a:solidFill>
                    <a:srgbClr val="002B80"/>
                  </a:solidFill>
                </a:rPr>
                <a:t>19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cs typeface="Times New Roman" pitchFamily="18" charset="0"/>
                </a:rPr>
                <a:t>   …          …</a:t>
              </a:r>
              <a:endParaRPr lang="en-US" altLang="zh-CN" sz="1800">
                <a:solidFill>
                  <a:srgbClr val="002B80"/>
                </a:solidFill>
              </a:endParaRPr>
            </a:p>
            <a:p>
              <a:endParaRPr lang="en-US" altLang="zh-CN" sz="1800">
                <a:solidFill>
                  <a:srgbClr val="002B80"/>
                </a:solidFill>
              </a:endParaRPr>
            </a:p>
            <a:p>
              <a:r>
                <a:rPr lang="en-US" altLang="zh-CN" sz="1800">
                  <a:solidFill>
                    <a:srgbClr val="002B80"/>
                  </a:solidFill>
                </a:rPr>
                <a:t>99049   </a:t>
              </a:r>
              <a:r>
                <a:rPr lang="zh-CN" altLang="en-US" sz="1800">
                  <a:solidFill>
                    <a:srgbClr val="002B80"/>
                  </a:solidFill>
                </a:rPr>
                <a:t>周    颖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rPr>
                <a:t>99050   </a:t>
              </a:r>
              <a:r>
                <a:rPr lang="zh-CN" altLang="en-US" sz="1800">
                  <a:solidFill>
                    <a:srgbClr val="002B80"/>
                  </a:solidFill>
                </a:rPr>
                <a:t>罗    杰   </a:t>
              </a:r>
              <a:r>
                <a:rPr lang="en-US" altLang="zh-CN" sz="1800">
                  <a:solidFill>
                    <a:srgbClr val="002B80"/>
                  </a:solidFill>
                </a:rPr>
                <a:t>16        </a:t>
              </a:r>
              <a:r>
                <a:rPr lang="en-US" altLang="zh-CN" sz="1800">
                  <a:solidFill>
                    <a:srgbClr val="002B80"/>
                  </a:solidFill>
                  <a:cs typeface="Times New Roman" pitchFamily="18" charset="0"/>
                </a:rPr>
                <a:t>…</a:t>
              </a:r>
            </a:p>
          </p:txBody>
        </p:sp>
      </p:grpSp>
      <p:grpSp>
        <p:nvGrpSpPr>
          <p:cNvPr id="4" name="Group 112"/>
          <p:cNvGrpSpPr>
            <a:grpSpLocks/>
          </p:cNvGrpSpPr>
          <p:nvPr/>
        </p:nvGrpSpPr>
        <p:grpSpPr bwMode="auto">
          <a:xfrm>
            <a:off x="341313" y="1219200"/>
            <a:ext cx="4243387"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a:t>
              </a:r>
              <a:r>
                <a:rPr lang="zh-CN" altLang="en-US" sz="2600" dirty="0" smtClean="0">
                  <a:solidFill>
                    <a:srgbClr val="002B80"/>
                  </a:solidFill>
                  <a:latin typeface="黑体" pitchFamily="49" charset="-122"/>
                  <a:ea typeface="黑体" pitchFamily="49" charset="-122"/>
                </a:rPr>
                <a:t>列查找的</a:t>
              </a:r>
              <a:r>
                <a:rPr lang="zh-CN" altLang="en-US" sz="2600" dirty="0">
                  <a:solidFill>
                    <a:srgbClr val="002B80"/>
                  </a:solidFill>
                  <a:latin typeface="黑体" pitchFamily="49" charset="-122"/>
                  <a:ea typeface="黑体" pitchFamily="49" charset="-122"/>
                </a:rPr>
                <a:t>基本概念</a:t>
              </a:r>
              <a:endParaRPr lang="zh-CN" altLang="en-US" sz="2600" b="0" dirty="0">
                <a:solidFill>
                  <a:srgbClr val="002B80"/>
                </a:solidFill>
                <a:latin typeface="黑体" pitchFamily="49" charset="-122"/>
                <a:ea typeface="黑体" pitchFamily="49" charset="-122"/>
              </a:endParaRPr>
            </a:p>
          </p:txBody>
        </p:sp>
      </p:grpSp>
      <p:grpSp>
        <p:nvGrpSpPr>
          <p:cNvPr id="5" name="Group 110"/>
          <p:cNvGrpSpPr>
            <a:grpSpLocks/>
          </p:cNvGrpSpPr>
          <p:nvPr/>
        </p:nvGrpSpPr>
        <p:grpSpPr bwMode="auto">
          <a:xfrm>
            <a:off x="692150" y="2057400"/>
            <a:ext cx="4240213"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smtClean="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946150" y="2578100"/>
            <a:ext cx="3733800"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a:t>
            </a:r>
            <a:r>
              <a:rPr lang="zh-CN" altLang="en-US" sz="2200" dirty="0" smtClean="0">
                <a:solidFill>
                  <a:srgbClr val="FF3300"/>
                </a:solidFill>
                <a:latin typeface="黑体" pitchFamily="49" charset="-122"/>
                <a:ea typeface="黑体" pitchFamily="49" charset="-122"/>
              </a:rPr>
              <a:t>索引查找</a:t>
            </a:r>
            <a:r>
              <a:rPr lang="zh-CN" altLang="en-US" sz="2200" dirty="0">
                <a:solidFill>
                  <a:srgbClr val="FF3300"/>
                </a:solidFill>
                <a:latin typeface="黑体" pitchFamily="49" charset="-122"/>
                <a:ea typeface="黑体" pitchFamily="49" charset="-122"/>
              </a:rPr>
              <a:t>法</a:t>
            </a:r>
          </a:p>
        </p:txBody>
      </p:sp>
      <p:sp>
        <p:nvSpPr>
          <p:cNvPr id="287823" name="Text Box 79"/>
          <p:cNvSpPr txBox="1">
            <a:spLocks noChangeArrowheads="1"/>
          </p:cNvSpPr>
          <p:nvPr/>
        </p:nvSpPr>
        <p:spPr bwMode="auto">
          <a:xfrm>
            <a:off x="946150" y="2903538"/>
            <a:ext cx="3770313" cy="762000"/>
          </a:xfrm>
          <a:prstGeom prst="rect">
            <a:avLst/>
          </a:prstGeom>
          <a:noFill/>
          <a:ln w="12700" cap="sq">
            <a:noFill/>
            <a:miter lim="800000"/>
            <a:headEnd type="none" w="sm" len="sm"/>
            <a:tailEnd type="none" w="sm" len="sm"/>
          </a:ln>
        </p:spPr>
        <p:txBody>
          <a:bodyPr>
            <a:spAutoFit/>
          </a:bodyPr>
          <a:lstStyle/>
          <a:p>
            <a:r>
              <a:rPr lang="zh-CN" altLang="en-US" sz="2200" dirty="0" smtClean="0">
                <a:solidFill>
                  <a:srgbClr val="002B80"/>
                </a:solidFill>
                <a:latin typeface="幼圆" pitchFamily="49" charset="-122"/>
                <a:ea typeface="幼圆" pitchFamily="49" charset="-122"/>
              </a:rPr>
              <a:t>以及</a:t>
            </a:r>
            <a:r>
              <a:rPr lang="zh-CN" altLang="en-US" sz="2200" dirty="0">
                <a:solidFill>
                  <a:srgbClr val="002B80"/>
                </a:solidFill>
                <a:latin typeface="幼圆" pitchFamily="49" charset="-122"/>
                <a:ea typeface="幼圆" pitchFamily="49" charset="-122"/>
              </a:rPr>
              <a:t>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a:t>
            </a:r>
          </a:p>
          <a:p>
            <a:r>
              <a:rPr lang="zh-CN" altLang="en-US" sz="2200" dirty="0">
                <a:solidFill>
                  <a:srgbClr val="FF3300"/>
                </a:solidFill>
                <a:latin typeface="黑体" pitchFamily="49" charset="-122"/>
                <a:ea typeface="黑体" pitchFamily="49" charset="-122"/>
              </a:rPr>
              <a:t>的查找方法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683568" y="4077072"/>
            <a:ext cx="4248150"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5364088" y="3717032"/>
            <a:ext cx="3398838"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grpSp>
        <p:nvGrpSpPr>
          <p:cNvPr id="36" name="Group 123"/>
          <p:cNvGrpSpPr>
            <a:grpSpLocks/>
          </p:cNvGrpSpPr>
          <p:nvPr/>
        </p:nvGrpSpPr>
        <p:grpSpPr bwMode="auto">
          <a:xfrm>
            <a:off x="596" y="5842144"/>
            <a:ext cx="9143404" cy="1016083"/>
            <a:chOff x="1061" y="3448"/>
            <a:chExt cx="3424" cy="781"/>
          </a:xfrm>
        </p:grpSpPr>
        <p:sp>
          <p:nvSpPr>
            <p:cNvPr id="37"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38"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smtClean="0">
                  <a:solidFill>
                    <a:srgbClr val="FF0000"/>
                  </a:solidFill>
                  <a:latin typeface="黑体" pitchFamily="2" charset="-122"/>
                  <a:ea typeface="黑体" pitchFamily="2" charset="-122"/>
                </a:rPr>
                <a:t>散列表</a:t>
              </a:r>
              <a:r>
                <a:rPr lang="zh-CN" altLang="en-US" sz="2000" dirty="0" smtClean="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endParaRPr lang="zh-CN" altLang="en-US" sz="2000" dirty="0">
                <a:solidFill>
                  <a:srgbClr val="7030A0"/>
                </a:solidFill>
                <a:latin typeface="黑体" pitchFamily="2" charset="-122"/>
                <a:ea typeface="黑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958850" y="4183063"/>
            <a:ext cx="7491413"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a:t>
              </a:r>
              <a:r>
                <a:rPr lang="zh-CN" altLang="en-US" sz="2500" dirty="0" smtClean="0">
                  <a:solidFill>
                    <a:srgbClr val="003399"/>
                  </a:solidFill>
                  <a:latin typeface="幼圆" pitchFamily="49" charset="-122"/>
                  <a:ea typeface="幼圆" pitchFamily="49" charset="-122"/>
                </a:rPr>
                <a:t>在查找表中</a:t>
              </a:r>
              <a:r>
                <a:rPr lang="zh-CN" altLang="en-US" sz="2500" dirty="0">
                  <a:solidFill>
                    <a:srgbClr val="003399"/>
                  </a:solidFill>
                  <a:latin typeface="幼圆" pitchFamily="49" charset="-122"/>
                  <a:ea typeface="幼圆" pitchFamily="49" charset="-122"/>
                </a:rPr>
                <a:t>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3" name="Group 50"/>
          <p:cNvGrpSpPr>
            <a:grpSpLocks/>
          </p:cNvGrpSpPr>
          <p:nvPr/>
        </p:nvGrpSpPr>
        <p:grpSpPr bwMode="auto">
          <a:xfrm>
            <a:off x="635000" y="3475038"/>
            <a:ext cx="2301875"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1614488" y="2060575"/>
            <a:ext cx="634206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1671638" y="300038"/>
            <a:ext cx="6069012"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330200" y="333375"/>
            <a:ext cx="1514475"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1255713" y="1082675"/>
            <a:ext cx="2549525"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1905000" y="5232400"/>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246832" name="Text Box 48"/>
          <p:cNvSpPr txBox="1">
            <a:spLocks noChangeArrowheads="1"/>
          </p:cNvSpPr>
          <p:nvPr/>
        </p:nvSpPr>
        <p:spPr bwMode="auto">
          <a:xfrm>
            <a:off x="1676400" y="5699125"/>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5334000" y="2028825"/>
            <a:ext cx="2514600" cy="2881313"/>
            <a:chOff x="5334000" y="2028825"/>
            <a:chExt cx="2514600" cy="2881313"/>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881313"/>
              <a:chOff x="3360" y="1278"/>
              <a:chExt cx="1584" cy="1815"/>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2808" name="Rectangle 6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1131888" y="1773238"/>
            <a:ext cx="3694112" cy="3133725"/>
            <a:chOff x="3134" y="1071"/>
            <a:chExt cx="2327" cy="1974"/>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8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31"/>
                                        </p:tgtEl>
                                        <p:attrNameLst>
                                          <p:attrName>style.visibility</p:attrName>
                                        </p:attrNameLst>
                                      </p:cBhvr>
                                      <p:to>
                                        <p:strVal val="visible"/>
                                      </p:to>
                                    </p:set>
                                    <p:animEffect transition="in" filter="wipe(left)">
                                      <p:cBhvr>
                                        <p:cTn id="17" dur="500"/>
                                        <p:tgtEl>
                                          <p:spTgt spid="2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6832"/>
                                        </p:tgtEl>
                                        <p:attrNameLst>
                                          <p:attrName>style.visibility</p:attrName>
                                        </p:attrNameLst>
                                      </p:cBhvr>
                                      <p:to>
                                        <p:strVal val="visible"/>
                                      </p:to>
                                    </p:set>
                                    <p:animEffect transition="in" filter="barn(outVertical)">
                                      <p:cBhvr>
                                        <p:cTn id="22" dur="500"/>
                                        <p:tgtEl>
                                          <p:spTgt spid="2468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468313" y="336550"/>
            <a:ext cx="3100387"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a:solidFill>
                    <a:srgbClr val="FFFF00"/>
                  </a:solidFill>
                  <a:latin typeface="黑体" pitchFamily="49" charset="-122"/>
                  <a:ea typeface="黑体" pitchFamily="49" charset="-122"/>
                </a:rPr>
                <a:t>一</a:t>
              </a:r>
              <a:r>
                <a:rPr lang="en-US" altLang="zh-CN" sz="3200">
                  <a:solidFill>
                    <a:srgbClr val="FFFF00"/>
                  </a:solidFill>
                  <a:latin typeface="黑体" pitchFamily="49" charset="-122"/>
                  <a:ea typeface="黑体" pitchFamily="49" charset="-122"/>
                </a:rPr>
                <a:t>.</a:t>
              </a:r>
              <a:r>
                <a:rPr lang="zh-CN" altLang="en-US" sz="3200">
                  <a:solidFill>
                    <a:srgbClr val="FFFF00"/>
                  </a:solidFill>
                  <a:latin typeface="黑体" pitchFamily="49" charset="-122"/>
                  <a:ea typeface="黑体" pitchFamily="49" charset="-122"/>
                </a:rPr>
                <a:t>名词术语</a:t>
              </a:r>
              <a:endParaRPr lang="en-US" sz="320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1735138" y="1125538"/>
            <a:ext cx="5357812" cy="2125662"/>
            <a:chOff x="1093" y="672"/>
            <a:chExt cx="3375" cy="1339"/>
          </a:xfrm>
        </p:grpSpPr>
        <p:sp>
          <p:nvSpPr>
            <p:cNvPr id="7194" name="Rectangle 32"/>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195" name="Line 33"/>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a:solidFill>
                    <a:schemeClr val="accent2"/>
                  </a:solidFill>
                  <a:latin typeface="幼圆" pitchFamily="49" charset="-122"/>
                  <a:ea typeface="幼圆" pitchFamily="49" charset="-122"/>
                </a:rPr>
                <a:t>学 号</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姓 名</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性别</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年龄</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99003</a:t>
              </a:r>
            </a:p>
          </p:txBody>
        </p:sp>
        <p:sp>
          <p:nvSpPr>
            <p:cNvPr id="7211" name="Rectangle 49"/>
            <p:cNvSpPr>
              <a:spLocks noChangeArrowheads="1"/>
            </p:cNvSpPr>
            <p:nvPr/>
          </p:nvSpPr>
          <p:spPr bwMode="auto">
            <a:xfrm>
              <a:off x="1274" y="172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20</a:t>
              </a:r>
            </a:p>
          </p:txBody>
        </p:sp>
        <p:sp>
          <p:nvSpPr>
            <p:cNvPr id="7221" name="Rectangle 59"/>
            <p:cNvSpPr>
              <a:spLocks noChangeArrowheads="1"/>
            </p:cNvSpPr>
            <p:nvPr/>
          </p:nvSpPr>
          <p:spPr bwMode="auto">
            <a:xfrm>
              <a:off x="2917" y="1317"/>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7223" name="Rectangle 61"/>
            <p:cNvSpPr>
              <a:spLocks noChangeArrowheads="1"/>
            </p:cNvSpPr>
            <p:nvPr/>
          </p:nvSpPr>
          <p:spPr bwMode="auto">
            <a:xfrm>
              <a:off x="2913" y="1742"/>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5" name="Group 92"/>
          <p:cNvGrpSpPr>
            <a:grpSpLocks/>
          </p:cNvGrpSpPr>
          <p:nvPr/>
        </p:nvGrpSpPr>
        <p:grpSpPr bwMode="auto">
          <a:xfrm>
            <a:off x="5940425" y="2925763"/>
            <a:ext cx="2667000"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b="0"/>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a:solidFill>
                    <a:srgbClr val="FF3300"/>
                  </a:solidFill>
                  <a:ea typeface="黑体" pitchFamily="49" charset="-122"/>
                </a:rPr>
                <a:t>字段、数据项</a:t>
              </a:r>
            </a:p>
          </p:txBody>
        </p:sp>
      </p:grpSp>
      <p:grpSp>
        <p:nvGrpSpPr>
          <p:cNvPr id="76" name="组合 75"/>
          <p:cNvGrpSpPr/>
          <p:nvPr/>
        </p:nvGrpSpPr>
        <p:grpSpPr>
          <a:xfrm>
            <a:off x="700634" y="4177854"/>
            <a:ext cx="6680200"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b="0">
                  <a:solidFill>
                    <a:srgbClr val="FF0000"/>
                  </a:solidFill>
                  <a:ea typeface="幼圆" pitchFamily="49" charset="-122"/>
                </a:endParaRPr>
              </a:p>
            </p:txBody>
          </p:sp>
        </p:grpSp>
      </p:grpSp>
      <p:grpSp>
        <p:nvGrpSpPr>
          <p:cNvPr id="77" name="组合 76"/>
          <p:cNvGrpSpPr/>
          <p:nvPr/>
        </p:nvGrpSpPr>
        <p:grpSpPr>
          <a:xfrm>
            <a:off x="695870" y="4820791"/>
            <a:ext cx="7261450"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dirty="0">
                  <a:solidFill>
                    <a:srgbClr val="0000A2"/>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smtClean="0">
                    <a:solidFill>
                      <a:srgbClr val="FF0000"/>
                    </a:solidFill>
                    <a:latin typeface="楷体_GB2312" pitchFamily="49" charset="-122"/>
                    <a:ea typeface="幼圆" pitchFamily="49" charset="-122"/>
                  </a:rPr>
                  <a:t>查找表</a:t>
                </a:r>
                <a:endParaRPr lang="zh-CN" altLang="en-US" sz="2800" b="0" dirty="0">
                  <a:solidFill>
                    <a:srgbClr val="FF0000"/>
                  </a:solidFill>
                  <a:ea typeface="幼圆" pitchFamily="49" charset="-122"/>
                </a:endParaRPr>
              </a:p>
            </p:txBody>
          </p:sp>
        </p:grpSp>
      </p:grpSp>
      <p:grpSp>
        <p:nvGrpSpPr>
          <p:cNvPr id="78" name="组合 77"/>
          <p:cNvGrpSpPr/>
          <p:nvPr/>
        </p:nvGrpSpPr>
        <p:grpSpPr>
          <a:xfrm>
            <a:off x="699046" y="5452616"/>
            <a:ext cx="6965950"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b="0">
                  <a:solidFill>
                    <a:srgbClr val="FF0000"/>
                  </a:solidFill>
                  <a:ea typeface="幼圆" pitchFamily="49" charset="-122"/>
                </a:endParaRPr>
              </a:p>
            </p:txBody>
          </p:sp>
        </p:grpSp>
      </p:grpSp>
      <p:grpSp>
        <p:nvGrpSpPr>
          <p:cNvPr id="9" name="Group 95"/>
          <p:cNvGrpSpPr>
            <a:grpSpLocks/>
          </p:cNvGrpSpPr>
          <p:nvPr/>
        </p:nvGrpSpPr>
        <p:grpSpPr bwMode="auto">
          <a:xfrm>
            <a:off x="6732588" y="4764088"/>
            <a:ext cx="2525712" cy="609600"/>
            <a:chOff x="4241" y="3001"/>
            <a:chExt cx="1591" cy="384"/>
          </a:xfrm>
        </p:grpSpPr>
        <p:sp>
          <p:nvSpPr>
            <p:cNvPr id="7184" name="AutoShape 93"/>
            <p:cNvSpPr>
              <a:spLocks noChangeArrowheads="1"/>
            </p:cNvSpPr>
            <p:nvPr/>
          </p:nvSpPr>
          <p:spPr bwMode="auto">
            <a:xfrm>
              <a:off x="4241" y="3001"/>
              <a:ext cx="1361" cy="384"/>
            </a:xfrm>
            <a:prstGeom prst="cloudCallout">
              <a:avLst>
                <a:gd name="adj1" fmla="val -61829"/>
                <a:gd name="adj2" fmla="val -63282"/>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a:solidFill>
                    <a:srgbClr val="FF0000"/>
                  </a:solidFill>
                  <a:ea typeface="黑体" pitchFamily="49" charset="-122"/>
                </a:rPr>
                <a:t>属性的集合</a:t>
              </a:r>
            </a:p>
          </p:txBody>
        </p:sp>
      </p:grpSp>
      <p:grpSp>
        <p:nvGrpSpPr>
          <p:cNvPr id="75" name="组合 74"/>
          <p:cNvGrpSpPr/>
          <p:nvPr/>
        </p:nvGrpSpPr>
        <p:grpSpPr>
          <a:xfrm>
            <a:off x="684759" y="3541266"/>
            <a:ext cx="755967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b="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2315121" y="5876479"/>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251520" y="1628800"/>
            <a:ext cx="1872208"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smtClean="0">
                  <a:solidFill>
                    <a:srgbClr val="FF0000"/>
                  </a:solidFill>
                  <a:ea typeface="黑体" pitchFamily="49" charset="-122"/>
                </a:rPr>
                <a:t>主关键字</a:t>
              </a:r>
              <a:endParaRPr lang="zh-CN" altLang="en-US" i="1" dirty="0">
                <a:solidFill>
                  <a:srgbClr val="FF0000"/>
                </a:solidFill>
                <a:ea typeface="黑体" pitchFamily="49" charset="-122"/>
              </a:endParaRPr>
            </a:p>
          </p:txBody>
        </p:sp>
      </p:grpSp>
      <p:grpSp>
        <p:nvGrpSpPr>
          <p:cNvPr id="71" name="Group 95"/>
          <p:cNvGrpSpPr>
            <a:grpSpLocks/>
          </p:cNvGrpSpPr>
          <p:nvPr/>
        </p:nvGrpSpPr>
        <p:grpSpPr bwMode="auto">
          <a:xfrm>
            <a:off x="4355976" y="404664"/>
            <a:ext cx="1656184"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smtClean="0">
                  <a:solidFill>
                    <a:srgbClr val="FF0000"/>
                  </a:solidFill>
                  <a:ea typeface="黑体" pitchFamily="49" charset="-122"/>
                </a:rPr>
                <a:t>次关键字</a:t>
              </a:r>
              <a:endParaRPr lang="zh-CN" altLang="en-US" i="1" dirty="0">
                <a:solidFill>
                  <a:srgbClr val="FF0000"/>
                </a:solidFill>
                <a:ea typeface="黑体" pitchFamily="49" charset="-122"/>
              </a:endParaRPr>
            </a:p>
          </p:txBody>
        </p:sp>
      </p:grpSp>
      <p:sp>
        <p:nvSpPr>
          <p:cNvPr id="74" name="矩形 73"/>
          <p:cNvSpPr/>
          <p:nvPr/>
        </p:nvSpPr>
        <p:spPr>
          <a:xfrm>
            <a:off x="1043608" y="6309320"/>
            <a:ext cx="5607625" cy="369332"/>
          </a:xfrm>
          <a:prstGeom prst="rect">
            <a:avLst/>
          </a:prstGeom>
          <a:solidFill>
            <a:schemeClr val="accent1"/>
          </a:solidFill>
        </p:spPr>
        <p:txBody>
          <a:bodyPr wrap="none">
            <a:spAutoFit/>
          </a:bodyPr>
          <a:lstStyle/>
          <a:p>
            <a:r>
              <a:rPr lang="zh-CN" altLang="en-US" b="1" dirty="0" smtClean="0">
                <a:solidFill>
                  <a:srgbClr val="FF0000"/>
                </a:solidFill>
                <a:ea typeface="幼圆" pitchFamily="49" charset="-122"/>
              </a:rPr>
              <a:t>主关键字</a:t>
            </a:r>
            <a:r>
              <a:rPr lang="zh-CN" altLang="en-US" dirty="0" smtClean="0">
                <a:solidFill>
                  <a:srgbClr val="FF0000"/>
                </a:solidFill>
                <a:ea typeface="幼圆" pitchFamily="49" charset="-122"/>
              </a:rPr>
              <a:t>（</a:t>
            </a:r>
            <a:r>
              <a:rPr lang="en-US" altLang="zh-CN" dirty="0" smtClean="0">
                <a:solidFill>
                  <a:srgbClr val="FF0000"/>
                </a:solidFill>
                <a:ea typeface="幼圆" pitchFamily="49" charset="-122"/>
              </a:rPr>
              <a:t>Primary Key</a:t>
            </a:r>
            <a:r>
              <a:rPr lang="zh-CN" altLang="en-US" dirty="0" smtClean="0">
                <a:solidFill>
                  <a:srgbClr val="FF0000"/>
                </a:solidFill>
                <a:ea typeface="幼圆" pitchFamily="49" charset="-122"/>
              </a:rPr>
              <a:t>）：可以唯一的标识一个记录。</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305"/>
                                        </p:tgtEl>
                                        <p:attrNameLst>
                                          <p:attrName>style.visibility</p:attrName>
                                        </p:attrNameLst>
                                      </p:cBhvr>
                                      <p:to>
                                        <p:strVal val="visible"/>
                                      </p:to>
                                    </p:set>
                                    <p:anim calcmode="lin" valueType="num">
                                      <p:cBhvr additive="base">
                                        <p:cTn id="37" dur="500" fill="hold"/>
                                        <p:tgtEl>
                                          <p:spTgt spid="222305"/>
                                        </p:tgtEl>
                                        <p:attrNameLst>
                                          <p:attrName>ppt_x</p:attrName>
                                        </p:attrNameLst>
                                      </p:cBhvr>
                                      <p:tavLst>
                                        <p:tav tm="0">
                                          <p:val>
                                            <p:strVal val="#ppt_x"/>
                                          </p:val>
                                        </p:tav>
                                        <p:tav tm="100000">
                                          <p:val>
                                            <p:strVal val="#ppt_x"/>
                                          </p:val>
                                        </p:tav>
                                      </p:tavLst>
                                    </p:anim>
                                    <p:anim calcmode="lin" valueType="num">
                                      <p:cBhvr additive="base">
                                        <p:cTn id="38"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righ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righ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3138" y="1095375"/>
            <a:ext cx="3429000" cy="3113088"/>
            <a:chOff x="624" y="1161"/>
            <a:chExt cx="2160" cy="1961"/>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FF3300"/>
                  </a:solidFill>
                </a:rPr>
                <a:t> </a:t>
              </a:r>
              <a:r>
                <a:rPr lang="zh-CN" altLang="en-US" sz="1800">
                  <a:solidFill>
                    <a:srgbClr val="FF3300"/>
                  </a:solidFill>
                  <a:latin typeface="黑体" pitchFamily="49" charset="-122"/>
                  <a:ea typeface="黑体" pitchFamily="49" charset="-122"/>
                </a:rPr>
                <a:t>学 号</a:t>
              </a:r>
              <a:r>
                <a:rPr lang="zh-CN" altLang="en-US" sz="1800">
                  <a:solidFill>
                    <a:srgbClr val="FF3300"/>
                  </a:solidFill>
                </a:rPr>
                <a:t>       </a:t>
              </a:r>
              <a:r>
                <a:rPr lang="zh-CN" altLang="en-US" sz="1800">
                  <a:solidFill>
                    <a:srgbClr val="FF3300"/>
                  </a:solidFill>
                  <a:latin typeface="黑体" pitchFamily="49" charset="-122"/>
                  <a:ea typeface="黑体" pitchFamily="49" charset="-122"/>
                </a:rPr>
                <a:t>姓名  性别</a:t>
              </a:r>
              <a:r>
                <a:rPr lang="zh-CN" altLang="en-US" sz="1800">
                  <a:solidFill>
                    <a:srgbClr val="FF3300"/>
                  </a:solidFill>
                </a:rPr>
                <a:t>       </a:t>
              </a:r>
              <a:r>
                <a:rPr lang="en-US" altLang="zh-CN" sz="1800">
                  <a:solidFill>
                    <a:srgbClr val="FF3300"/>
                  </a:solidFill>
                  <a:cs typeface="Times New Roman" pitchFamily="18" charset="0"/>
                </a:rPr>
                <a:t>…</a:t>
              </a:r>
              <a:endParaRPr lang="en-US" altLang="zh-CN" sz="1800">
                <a:solidFill>
                  <a:srgbClr val="FF3300"/>
                </a:solidFill>
              </a:endParaRPr>
            </a:p>
          </p:txBody>
        </p:sp>
        <p:sp>
          <p:nvSpPr>
            <p:cNvPr id="33843" name="Text Box 34"/>
            <p:cNvSpPr txBox="1">
              <a:spLocks noChangeArrowheads="1"/>
            </p:cNvSpPr>
            <p:nvPr/>
          </p:nvSpPr>
          <p:spPr bwMode="auto">
            <a:xfrm>
              <a:off x="646" y="1393"/>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8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864"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          …       …         …</a:t>
              </a:r>
            </a:p>
          </p:txBody>
        </p:sp>
      </p:grpSp>
      <p:grpSp>
        <p:nvGrpSpPr>
          <p:cNvPr id="8" name="Group 85"/>
          <p:cNvGrpSpPr>
            <a:grpSpLocks/>
          </p:cNvGrpSpPr>
          <p:nvPr/>
        </p:nvGrpSpPr>
        <p:grpSpPr bwMode="auto">
          <a:xfrm>
            <a:off x="2057400" y="257175"/>
            <a:ext cx="2286000"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3831" name="Text Box 43"/>
            <p:cNvSpPr txBox="1">
              <a:spLocks noChangeArrowheads="1"/>
            </p:cNvSpPr>
            <p:nvPr/>
          </p:nvSpPr>
          <p:spPr bwMode="auto">
            <a:xfrm>
              <a:off x="1846" y="218"/>
              <a:ext cx="890"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5181600" y="1358900"/>
            <a:ext cx="2514600" cy="2881313"/>
            <a:chOff x="3360" y="1278"/>
            <a:chExt cx="1584" cy="1815"/>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3828" name="Rectangle 5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1524000" y="5045075"/>
            <a:ext cx="4487863" cy="1370013"/>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5942013" y="43656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5715000" y="1857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5942013" y="4670425"/>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57150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5942013"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5715000" y="1476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5942013" y="5280025"/>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58674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6156325" y="3103563"/>
            <a:ext cx="2759075"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1577975" y="4572000"/>
            <a:ext cx="3498850" cy="403225"/>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76200" y="5013326"/>
            <a:ext cx="4887913"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33817" name="Text Box 80"/>
            <p:cNvSpPr txBox="1">
              <a:spLocks noChangeArrowheads="1"/>
            </p:cNvSpPr>
            <p:nvPr/>
          </p:nvSpPr>
          <p:spPr bwMode="auto">
            <a:xfrm>
              <a:off x="192" y="3766"/>
              <a:ext cx="1455" cy="288"/>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34925" y="133350"/>
            <a:ext cx="1547813"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5953125" y="5911850"/>
            <a:ext cx="2257425"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755650" y="620713"/>
            <a:ext cx="7772400"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5508625" y="2781300"/>
            <a:ext cx="2895600" cy="533400"/>
            <a:chOff x="3552" y="1824"/>
            <a:chExt cx="1824"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b="0">
                <a:solidFill>
                  <a:srgbClr val="FFFFCC"/>
                </a:solidFill>
              </a:endParaRPr>
            </a:p>
          </p:txBody>
        </p:sp>
        <p:sp>
          <p:nvSpPr>
            <p:cNvPr id="34833" name="Text Box 7"/>
            <p:cNvSpPr txBox="1">
              <a:spLocks noChangeArrowheads="1"/>
            </p:cNvSpPr>
            <p:nvPr/>
          </p:nvSpPr>
          <p:spPr bwMode="auto">
            <a:xfrm>
              <a:off x="3659" y="1868"/>
              <a:ext cx="1687"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539750" y="260350"/>
            <a:ext cx="2425700"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806450" y="3559175"/>
            <a:ext cx="7678738" cy="2894013"/>
            <a:chOff x="431" y="2160"/>
            <a:chExt cx="4837" cy="1823"/>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221"/>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3399"/>
                  </a:solidFill>
                  <a:latin typeface="幼圆" pitchFamily="49" charset="-122"/>
                  <a:ea typeface="幼圆" pitchFamily="49" charset="-122"/>
                </a:rPr>
                <a:t>    </a:t>
              </a:r>
              <a:r>
                <a:rPr lang="zh-CN" altLang="en-US" sz="2000" dirty="0">
                  <a:solidFill>
                    <a:srgbClr val="003399"/>
                  </a:solidFill>
                  <a:latin typeface="幼圆" pitchFamily="49" charset="-122"/>
                  <a:ea typeface="幼圆" pitchFamily="49" charset="-122"/>
                </a:rPr>
                <a:t>根据构造的散列函数与处理冲突的方法将一组</a:t>
              </a:r>
            </a:p>
            <a:p>
              <a:r>
                <a:rPr lang="zh-CN" altLang="en-US" sz="2000" dirty="0">
                  <a:solidFill>
                    <a:srgbClr val="003399"/>
                  </a:solidFill>
                  <a:latin typeface="幼圆" pitchFamily="49" charset="-122"/>
                  <a:ea typeface="幼圆" pitchFamily="49" charset="-122"/>
                </a:rPr>
                <a:t>关键字映射到一个有限的连续地址集合上，并以关</a:t>
              </a:r>
            </a:p>
            <a:p>
              <a:r>
                <a:rPr lang="zh-CN" altLang="en-US" sz="2000" dirty="0">
                  <a:solidFill>
                    <a:srgbClr val="003399"/>
                  </a:solidFill>
                  <a:latin typeface="幼圆" pitchFamily="49" charset="-122"/>
                  <a:ea typeface="幼圆" pitchFamily="49" charset="-122"/>
                </a:rPr>
                <a:t>键字在该集合中的</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象</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作为记录的存储位置，按照</a:t>
              </a:r>
            </a:p>
            <a:p>
              <a:r>
                <a:rPr lang="zh-CN" altLang="en-US" sz="2000" dirty="0">
                  <a:solidFill>
                    <a:srgbClr val="003399"/>
                  </a:solidFill>
                  <a:latin typeface="幼圆" pitchFamily="49" charset="-122"/>
                  <a:ea typeface="幼圆" pitchFamily="49" charset="-122"/>
                </a:rPr>
                <a:t>这种方法组织起来文件称为        </a:t>
              </a:r>
              <a:r>
                <a:rPr lang="en-US" altLang="zh-CN" sz="2000" dirty="0">
                  <a:solidFill>
                    <a:srgbClr val="003399"/>
                  </a:solidFill>
                  <a:latin typeface="幼圆" pitchFamily="49" charset="-122"/>
                  <a:ea typeface="幼圆" pitchFamily="49" charset="-122"/>
                </a:rPr>
                <a:t>,</a:t>
              </a:r>
              <a:r>
                <a:rPr lang="zh-CN" altLang="en-US" sz="2000" dirty="0">
                  <a:solidFill>
                    <a:srgbClr val="003399"/>
                  </a:solidFill>
                  <a:ea typeface="幼圆" pitchFamily="49" charset="-122"/>
                </a:rPr>
                <a:t>或                  </a:t>
              </a:r>
              <a:r>
                <a:rPr lang="en-US" altLang="zh-CN" sz="2000" dirty="0">
                  <a:solidFill>
                    <a:srgbClr val="003399"/>
                  </a:solidFill>
                  <a:ea typeface="楷体_GB2312" pitchFamily="49" charset="-122"/>
                </a:rPr>
                <a:t>,</a:t>
              </a:r>
            </a:p>
            <a:p>
              <a:r>
                <a:rPr lang="zh-CN" altLang="en-US" sz="2000" dirty="0">
                  <a:solidFill>
                    <a:srgbClr val="003399"/>
                  </a:solidFill>
                  <a:ea typeface="幼圆" pitchFamily="49" charset="-122"/>
                </a:rPr>
                <a:t>或称</a:t>
              </a:r>
              <a:r>
                <a:rPr lang="zh-CN" altLang="en-US" sz="2000" dirty="0">
                  <a:solidFill>
                    <a:srgbClr val="003399"/>
                  </a:solidFill>
                  <a:ea typeface="楷体_GB2312" pitchFamily="49" charset="-122"/>
                </a:rPr>
                <a:t>                  </a:t>
              </a:r>
              <a:r>
                <a:rPr lang="en-US" altLang="zh-CN" sz="2000" dirty="0">
                  <a:solidFill>
                    <a:srgbClr val="003399"/>
                  </a:solidFill>
                  <a:ea typeface="楷体_GB2312" pitchFamily="49" charset="-122"/>
                </a:rPr>
                <a:t>;</a:t>
              </a:r>
              <a:r>
                <a:rPr lang="zh-CN" altLang="en-US" sz="2000" dirty="0">
                  <a:solidFill>
                    <a:srgbClr val="003399"/>
                  </a:solidFill>
                  <a:ea typeface="幼圆" pitchFamily="49" charset="-122"/>
                </a:rPr>
                <a:t>建立文件的过程称为哈希造表或者</a:t>
              </a:r>
            </a:p>
            <a:p>
              <a:r>
                <a:rPr lang="zh-CN" altLang="en-US" sz="2000" dirty="0">
                  <a:solidFill>
                    <a:srgbClr val="003399"/>
                  </a:solidFill>
                  <a:ea typeface="幼圆" pitchFamily="49" charset="-122"/>
                </a:rPr>
                <a:t>散列，得到的存储位置称为散列地址或者杂凑地址</a:t>
              </a:r>
              <a:r>
                <a:rPr lang="zh-CN" altLang="en-US" sz="2000" dirty="0">
                  <a:solidFill>
                    <a:srgbClr val="003399"/>
                  </a:solidFill>
                  <a:ea typeface="楷体_GB2312" pitchFamily="49" charset="-122"/>
                </a:rPr>
                <a:t>。</a:t>
              </a:r>
            </a:p>
          </p:txBody>
        </p:sp>
        <p:sp>
          <p:nvSpPr>
            <p:cNvPr id="34827" name="Rectangle 17"/>
            <p:cNvSpPr>
              <a:spLocks noChangeArrowheads="1"/>
            </p:cNvSpPr>
            <p:nvPr/>
          </p:nvSpPr>
          <p:spPr bwMode="auto">
            <a:xfrm>
              <a:off x="3483" y="2894"/>
              <a:ext cx="1070"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哈</a:t>
              </a:r>
              <a:r>
                <a:rPr lang="zh-CN" altLang="en-US" sz="2000" dirty="0" smtClean="0">
                  <a:solidFill>
                    <a:srgbClr val="FF3300"/>
                  </a:solidFill>
                  <a:ea typeface="黑体" pitchFamily="49" charset="-122"/>
                </a:rPr>
                <a:t>希表</a:t>
              </a:r>
              <a:endParaRPr lang="zh-CN" altLang="en-US" sz="2000" dirty="0">
                <a:solidFill>
                  <a:srgbClr val="FF3300"/>
                </a:solidFill>
                <a:ea typeface="黑体" pitchFamily="49" charset="-122"/>
              </a:endParaRPr>
            </a:p>
          </p:txBody>
        </p:sp>
        <p:sp>
          <p:nvSpPr>
            <p:cNvPr id="34828" name="Rectangle 18"/>
            <p:cNvSpPr>
              <a:spLocks noChangeArrowheads="1"/>
            </p:cNvSpPr>
            <p:nvPr/>
          </p:nvSpPr>
          <p:spPr bwMode="auto">
            <a:xfrm>
              <a:off x="2485" y="2894"/>
              <a:ext cx="1122"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散</a:t>
              </a:r>
              <a:r>
                <a:rPr lang="zh-CN" altLang="en-US" sz="2000" dirty="0" smtClean="0">
                  <a:solidFill>
                    <a:srgbClr val="FF3300"/>
                  </a:solidFill>
                  <a:ea typeface="黑体" pitchFamily="49" charset="-122"/>
                </a:rPr>
                <a:t>列表</a:t>
              </a:r>
              <a:endParaRPr lang="zh-CN" altLang="en-US" sz="2000" dirty="0">
                <a:solidFill>
                  <a:srgbClr val="FF3300"/>
                </a:solidFill>
                <a:ea typeface="黑体" pitchFamily="49" charset="-122"/>
              </a:endParaRPr>
            </a:p>
          </p:txBody>
        </p:sp>
        <p:sp>
          <p:nvSpPr>
            <p:cNvPr id="34829" name="Rectangle 19"/>
            <p:cNvSpPr>
              <a:spLocks noChangeArrowheads="1"/>
            </p:cNvSpPr>
            <p:nvPr/>
          </p:nvSpPr>
          <p:spPr bwMode="auto">
            <a:xfrm>
              <a:off x="898" y="3121"/>
              <a:ext cx="1152"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000" dirty="0" smtClean="0">
                  <a:solidFill>
                    <a:srgbClr val="FF3300"/>
                  </a:solidFill>
                  <a:ea typeface="黑体" pitchFamily="49" charset="-122"/>
                </a:rPr>
                <a:t>杂凑表</a:t>
              </a:r>
              <a:endParaRPr lang="zh-CN" altLang="en-US" sz="2000" dirty="0">
                <a:solidFill>
                  <a:srgbClr val="FF3300"/>
                </a:solidFill>
                <a:ea typeface="黑体" pitchFamily="49" charset="-122"/>
              </a:endParaRPr>
            </a:p>
          </p:txBody>
        </p:sp>
      </p:grpSp>
      <p:grpSp>
        <p:nvGrpSpPr>
          <p:cNvPr id="6" name="Group 48"/>
          <p:cNvGrpSpPr>
            <a:grpSpLocks/>
          </p:cNvGrpSpPr>
          <p:nvPr/>
        </p:nvGrpSpPr>
        <p:grpSpPr bwMode="auto">
          <a:xfrm>
            <a:off x="533400" y="2924175"/>
            <a:ext cx="3317875"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a:t>
              </a:r>
              <a:r>
                <a:rPr lang="zh-CN" altLang="en-US" sz="2000" dirty="0" smtClean="0">
                  <a:solidFill>
                    <a:srgbClr val="FFFF00"/>
                  </a:solidFill>
                  <a:latin typeface="黑体" pitchFamily="49" charset="-122"/>
                  <a:ea typeface="黑体" pitchFamily="49" charset="-122"/>
                </a:rPr>
                <a:t>列表</a:t>
              </a:r>
              <a:endParaRPr lang="zh-CN" altLang="en-US" sz="2000" dirty="0">
                <a:solidFill>
                  <a:srgbClr val="FFFF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531813" y="495300"/>
            <a:ext cx="3743325"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endParaRPr lang="zh-CN" altLang="en-US" sz="2600" b="0">
                <a:solidFill>
                  <a:srgbClr val="003399"/>
                </a:solidFill>
                <a:latin typeface="黑体" pitchFamily="49" charset="-122"/>
                <a:ea typeface="黑体" pitchFamily="49" charset="-122"/>
              </a:endParaRPr>
            </a:p>
          </p:txBody>
        </p:sp>
      </p:grpSp>
      <p:grpSp>
        <p:nvGrpSpPr>
          <p:cNvPr id="3" name="Group 51"/>
          <p:cNvGrpSpPr>
            <a:grpSpLocks/>
          </p:cNvGrpSpPr>
          <p:nvPr/>
        </p:nvGrpSpPr>
        <p:grpSpPr bwMode="auto">
          <a:xfrm>
            <a:off x="855663" y="1306513"/>
            <a:ext cx="1916112"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1295400" y="1989138"/>
            <a:ext cx="7308850" cy="1106487"/>
            <a:chOff x="816" y="1392"/>
            <a:chExt cx="4604" cy="697"/>
          </a:xfrm>
        </p:grpSpPr>
        <p:sp>
          <p:nvSpPr>
            <p:cNvPr id="35855" name="Text Box 13"/>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a:solidFill>
                    <a:srgbClr val="002B80"/>
                  </a:solidFill>
                  <a:latin typeface="幼圆" pitchFamily="49" charset="-122"/>
                  <a:ea typeface="幼圆" pitchFamily="49" charset="-122"/>
                </a:rPr>
                <a:t>关键字；若散列表允许有</a:t>
              </a:r>
              <a:r>
                <a:rPr lang="en-US" altLang="zh-CN" sz="2600">
                  <a:solidFill>
                    <a:srgbClr val="002B80"/>
                  </a:solidFill>
                  <a:ea typeface="幼圆" pitchFamily="49" charset="-122"/>
                </a:rPr>
                <a:t>m</a:t>
              </a:r>
              <a:r>
                <a:rPr lang="zh-CN" altLang="en-US" sz="2600">
                  <a:solidFill>
                    <a:srgbClr val="002B80"/>
                  </a:solidFill>
                  <a:latin typeface="幼圆" pitchFamily="49" charset="-122"/>
                  <a:ea typeface="幼圆" pitchFamily="49" charset="-122"/>
                </a:rPr>
                <a:t>个位置时，则函</a:t>
              </a:r>
            </a:p>
            <a:p>
              <a:pPr>
                <a:lnSpc>
                  <a:spcPct val="85000"/>
                </a:lnSpc>
              </a:pPr>
              <a:r>
                <a:rPr lang="zh-CN" altLang="en-US" sz="2600">
                  <a:solidFill>
                    <a:srgbClr val="002B80"/>
                  </a:solidFill>
                  <a:latin typeface="幼圆" pitchFamily="49" charset="-122"/>
                  <a:ea typeface="幼圆" pitchFamily="49" charset="-122"/>
                </a:rPr>
                <a:t>数的值域为</a:t>
              </a:r>
              <a:r>
                <a:rPr lang="en-US" altLang="zh-CN" sz="2600">
                  <a:solidFill>
                    <a:srgbClr val="002B80"/>
                  </a:solidFill>
                  <a:ea typeface="幼圆" pitchFamily="49" charset="-122"/>
                </a:rPr>
                <a:t>[0 .. m–1]</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地址空间</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1295400" y="3259138"/>
            <a:ext cx="7308850" cy="768350"/>
            <a:chOff x="816" y="2208"/>
            <a:chExt cx="4604" cy="484"/>
          </a:xfrm>
        </p:grpSpPr>
        <p:sp>
          <p:nvSpPr>
            <p:cNvPr id="35853" name="Rectangle 17"/>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利用散列函数计算出来的地址应能尽可能</a:t>
              </a:r>
              <a:r>
                <a:rPr lang="zh-CN" altLang="en-US" sz="2600">
                  <a:solidFill>
                    <a:srgbClr val="FF3300"/>
                  </a:solidFill>
                  <a:ea typeface="黑体" pitchFamily="49" charset="-122"/>
                </a:rPr>
                <a:t>均</a:t>
              </a:r>
            </a:p>
            <a:p>
              <a:pPr>
                <a:lnSpc>
                  <a:spcPct val="85000"/>
                </a:lnSpc>
              </a:pPr>
              <a:r>
                <a:rPr lang="zh-CN" altLang="en-US" sz="2600">
                  <a:solidFill>
                    <a:srgbClr val="FF3300"/>
                  </a:solidFill>
                  <a:ea typeface="黑体" pitchFamily="49" charset="-122"/>
                </a:rPr>
                <a:t>匀分布</a:t>
              </a:r>
              <a:r>
                <a:rPr lang="zh-CN" altLang="en-US" sz="2600">
                  <a:solidFill>
                    <a:srgbClr val="002B80"/>
                  </a:solidFill>
                  <a:ea typeface="幼圆" pitchFamily="49" charset="-122"/>
                </a:rPr>
                <a:t>在整个地址空间中。</a:t>
              </a:r>
              <a:endParaRPr lang="en-US" altLang="zh-CN" sz="260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1295400" y="4149725"/>
            <a:ext cx="7308850" cy="768350"/>
            <a:chOff x="816" y="2784"/>
            <a:chExt cx="4604" cy="484"/>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88797" name="Freeform 29"/>
          <p:cNvSpPr>
            <a:spLocks/>
          </p:cNvSpPr>
          <p:nvPr/>
        </p:nvSpPr>
        <p:spPr bwMode="auto">
          <a:xfrm>
            <a:off x="908050" y="3068638"/>
            <a:ext cx="7669213"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2265363" y="5445125"/>
            <a:ext cx="432276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71600" y="3854450"/>
            <a:ext cx="2901950"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533400" y="330200"/>
            <a:ext cx="4543425"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a:t>
              </a:r>
              <a:r>
                <a:rPr lang="zh-CN" altLang="en-US" sz="2600" dirty="0" smtClean="0">
                  <a:solidFill>
                    <a:srgbClr val="FFFF00"/>
                  </a:solidFill>
                  <a:ea typeface="幼圆" pitchFamily="49" charset="-122"/>
                </a:rPr>
                <a:t>列表的</a:t>
              </a:r>
              <a:r>
                <a:rPr lang="zh-CN" altLang="en-US" sz="2600" dirty="0">
                  <a:solidFill>
                    <a:srgbClr val="FFFF00"/>
                  </a:solidFill>
                  <a:ea typeface="幼圆" pitchFamily="49" charset="-122"/>
                </a:rPr>
                <a:t>步骤</a:t>
              </a:r>
            </a:p>
          </p:txBody>
        </p:sp>
      </p:grpSp>
      <p:grpSp>
        <p:nvGrpSpPr>
          <p:cNvPr id="4" name="Group 65"/>
          <p:cNvGrpSpPr>
            <a:grpSpLocks/>
          </p:cNvGrpSpPr>
          <p:nvPr/>
        </p:nvGrpSpPr>
        <p:grpSpPr bwMode="auto">
          <a:xfrm>
            <a:off x="633413" y="3162300"/>
            <a:ext cx="4370387"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1347788" y="1031875"/>
            <a:ext cx="5662612"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5181600" y="3352800"/>
            <a:ext cx="3048000"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b="0">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4751388" y="2320925"/>
            <a:ext cx="3276600"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b="0">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dirty="0">
                  <a:solidFill>
                    <a:srgbClr val="FF3300"/>
                  </a:solidFill>
                  <a:latin typeface="黑体" pitchFamily="49" charset="-122"/>
                  <a:ea typeface="黑体" pitchFamily="49" charset="-122"/>
                </a:rPr>
                <a:t>详</a:t>
              </a:r>
              <a:r>
                <a:rPr lang="zh-CN" altLang="en-US" sz="2600" dirty="0" smtClean="0">
                  <a:solidFill>
                    <a:srgbClr val="FF3300"/>
                  </a:solidFill>
                  <a:latin typeface="黑体" pitchFamily="49" charset="-122"/>
                  <a:ea typeface="黑体" pitchFamily="49" charset="-122"/>
                </a:rPr>
                <a:t>见相关参考书</a:t>
              </a:r>
              <a:endParaRPr lang="en-US" altLang="zh-CN" sz="2600" dirty="0">
                <a:solidFill>
                  <a:srgbClr val="FF3300"/>
                </a:solidFill>
                <a:ea typeface="黑体" pitchFamily="49" charset="-122"/>
              </a:endParaRPr>
            </a:p>
          </p:txBody>
        </p:sp>
      </p:grpSp>
      <p:grpSp>
        <p:nvGrpSpPr>
          <p:cNvPr id="10" name="Group 61"/>
          <p:cNvGrpSpPr>
            <a:grpSpLocks/>
          </p:cNvGrpSpPr>
          <p:nvPr/>
        </p:nvGrpSpPr>
        <p:grpSpPr bwMode="auto">
          <a:xfrm>
            <a:off x="5148263" y="4559300"/>
            <a:ext cx="2957512"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68575" y="2286000"/>
            <a:ext cx="4308475"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1822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a:solidFill>
                  <a:srgbClr val="002B80"/>
                </a:solidFill>
                <a:latin typeface="幼圆" pitchFamily="49" charset="-122"/>
                <a:ea typeface="幼圆" pitchFamily="49" charset="-122"/>
              </a:rPr>
              <a:t>其中，若</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为</a:t>
            </a:r>
            <a:r>
              <a:rPr lang="zh-CN" altLang="en-US" sz="2700">
                <a:solidFill>
                  <a:srgbClr val="002B80"/>
                </a:solidFill>
                <a:latin typeface="幼圆" pitchFamily="49" charset="-122"/>
                <a:ea typeface="幼圆" pitchFamily="49" charset="-122"/>
              </a:rPr>
              <a:t>地址范围大小</a:t>
            </a:r>
            <a:r>
              <a:rPr lang="en-US" altLang="zh-CN" sz="2700">
                <a:solidFill>
                  <a:srgbClr val="002B80"/>
                </a:solidFill>
                <a:latin typeface="幼圆" pitchFamily="49" charset="-122"/>
                <a:ea typeface="幼圆" pitchFamily="49" charset="-122"/>
              </a:rPr>
              <a:t>(</a:t>
            </a:r>
            <a:r>
              <a:rPr lang="zh-CN" altLang="en-US" sz="2700">
                <a:solidFill>
                  <a:srgbClr val="002B80"/>
                </a:solidFill>
                <a:latin typeface="幼圆" pitchFamily="49" charset="-122"/>
                <a:ea typeface="幼圆" pitchFamily="49" charset="-122"/>
              </a:rPr>
              <a:t>或称</a:t>
            </a:r>
            <a:r>
              <a:rPr lang="zh-CN" altLang="zh-CN" sz="2700">
                <a:solidFill>
                  <a:srgbClr val="002B80"/>
                </a:solidFill>
                <a:latin typeface="幼圆" pitchFamily="49" charset="-122"/>
                <a:ea typeface="幼圆" pitchFamily="49" charset="-122"/>
              </a:rPr>
              <a:t>表长</a:t>
            </a:r>
            <a:r>
              <a:rPr lang="en-US" altLang="zh-CN" sz="2700">
                <a:solidFill>
                  <a:srgbClr val="002B80"/>
                </a:solidFill>
                <a:latin typeface="幼圆" pitchFamily="49" charset="-122"/>
                <a:ea typeface="幼圆" pitchFamily="49" charset="-122"/>
              </a:rPr>
              <a:t>)</a:t>
            </a:r>
            <a:r>
              <a:rPr lang="zh-CN" altLang="zh-CN" sz="2700">
                <a:solidFill>
                  <a:srgbClr val="002B80"/>
                </a:solidFill>
                <a:latin typeface="幼圆" pitchFamily="49" charset="-122"/>
                <a:ea typeface="幼圆" pitchFamily="49" charset="-122"/>
              </a:rPr>
              <a:t>，</a:t>
            </a:r>
          </a:p>
          <a:p>
            <a:pPr>
              <a:lnSpc>
                <a:spcPct val="110000"/>
              </a:lnSpc>
            </a:pPr>
            <a:r>
              <a:rPr lang="zh-CN" altLang="zh-CN" sz="2700">
                <a:solidFill>
                  <a:srgbClr val="002B80"/>
                </a:solidFill>
                <a:latin typeface="幼圆" pitchFamily="49" charset="-122"/>
                <a:ea typeface="幼圆" pitchFamily="49" charset="-122"/>
              </a:rPr>
              <a:t>      则</a:t>
            </a:r>
            <a:r>
              <a:rPr lang="en-US" altLang="zh-CN" sz="2700">
                <a:solidFill>
                  <a:srgbClr val="002B80"/>
                </a:solidFill>
                <a:ea typeface="楷体_GB2312" pitchFamily="49" charset="-122"/>
              </a:rPr>
              <a:t>p</a:t>
            </a:r>
            <a:r>
              <a:rPr lang="zh-CN" altLang="zh-CN" sz="2700">
                <a:solidFill>
                  <a:srgbClr val="002B80"/>
                </a:solidFill>
                <a:ea typeface="幼圆" pitchFamily="49" charset="-122"/>
              </a:rPr>
              <a:t>可</a:t>
            </a:r>
            <a:r>
              <a:rPr lang="zh-CN" altLang="zh-CN" sz="2700">
                <a:solidFill>
                  <a:srgbClr val="002B80"/>
                </a:solidFill>
                <a:latin typeface="楷体_GB2312" pitchFamily="49" charset="-122"/>
                <a:ea typeface="幼圆" pitchFamily="49" charset="-122"/>
              </a:rPr>
              <a:t>为小于等于</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的素数</a:t>
            </a:r>
            <a:r>
              <a:rPr lang="zh-CN" altLang="zh-CN" sz="2700">
                <a:solidFill>
                  <a:srgbClr val="002B80"/>
                </a:solidFill>
                <a:latin typeface="楷体_GB2312" pitchFamily="49" charset="-122"/>
                <a:ea typeface="楷体_GB2312" pitchFamily="49" charset="-122"/>
              </a:rPr>
              <a:t>。</a:t>
            </a:r>
            <a:endParaRPr lang="zh-CN" altLang="en-US" sz="270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971550" y="1052513"/>
            <a:ext cx="3282950"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b="0">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900113" y="3703638"/>
            <a:ext cx="3565525" cy="2030412"/>
            <a:chOff x="567" y="2333"/>
            <a:chExt cx="2246" cy="1279"/>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252"/>
            </a:xfrm>
            <a:prstGeom prst="rect">
              <a:avLst/>
            </a:prstGeom>
            <a:noFill/>
            <a:ln w="12700" cap="sq">
              <a:noFill/>
              <a:miter lim="800000"/>
              <a:headEnd type="none" w="sm" len="sm"/>
              <a:tailEnd type="none" w="sm" len="sm"/>
            </a:ln>
          </p:spPr>
          <p:txBody>
            <a:bodyPr>
              <a:spAutoFit/>
            </a:bodyPr>
            <a:lstStyle/>
            <a:p>
              <a:r>
                <a:rPr lang="zh-CN" altLang="en-US" sz="2000" dirty="0">
                  <a:solidFill>
                    <a:srgbClr val="CC0066"/>
                  </a:solidFill>
                  <a:ea typeface="幼圆" pitchFamily="49" charset="-122"/>
                </a:rPr>
                <a:t>散列地址范围</a:t>
              </a:r>
              <a:r>
                <a:rPr lang="en-US" altLang="zh-CN" sz="2000" dirty="0">
                  <a:solidFill>
                    <a:srgbClr val="CC0066"/>
                  </a:solidFill>
                  <a:ea typeface="幼圆" pitchFamily="49" charset="-122"/>
                </a:rPr>
                <a:t>[</a:t>
              </a:r>
              <a:r>
                <a:rPr lang="en-US" altLang="zh-CN" sz="2000" dirty="0">
                  <a:solidFill>
                    <a:srgbClr val="CC0066"/>
                  </a:solidFill>
                </a:rPr>
                <a:t>0..m</a:t>
              </a:r>
              <a:r>
                <a:rPr lang="en-US" altLang="zh-CN" sz="2000" dirty="0">
                  <a:solidFill>
                    <a:srgbClr val="CC0066"/>
                  </a:solidFill>
                  <a:latin typeface="宋体" charset="-122"/>
                </a:rPr>
                <a:t>-</a:t>
              </a:r>
              <a:r>
                <a:rPr lang="en-US" altLang="zh-CN" sz="20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82650" y="3414713"/>
            <a:ext cx="8153400"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3399"/>
                </a:solidFill>
                <a:latin typeface="幼圆" pitchFamily="49" charset="-122"/>
                <a:ea typeface="幼圆" pitchFamily="49" charset="-122"/>
              </a:rPr>
              <a:t>    </a:t>
            </a:r>
            <a:r>
              <a:rPr lang="zh-CN" altLang="en-US">
                <a:solidFill>
                  <a:srgbClr val="003399"/>
                </a:solidFill>
                <a:latin typeface="幼圆" pitchFamily="49" charset="-122"/>
                <a:ea typeface="幼圆" pitchFamily="49" charset="-122"/>
              </a:rPr>
              <a:t>所谓开放地址法是在散列表中的</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空</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地址向处理冲</a:t>
            </a:r>
          </a:p>
          <a:p>
            <a:pPr>
              <a:lnSpc>
                <a:spcPct val="90000"/>
              </a:lnSpc>
            </a:pPr>
            <a:r>
              <a:rPr lang="zh-CN" altLang="en-US">
                <a:solidFill>
                  <a:srgbClr val="003399"/>
                </a:solidFill>
                <a:latin typeface="幼圆" pitchFamily="49" charset="-122"/>
                <a:ea typeface="幼圆" pitchFamily="49" charset="-122"/>
              </a:rPr>
              <a:t>突开放。即当散列表未满时，处理冲突需要的</a:t>
            </a:r>
            <a:r>
              <a:rPr lang="zh-CN" altLang="en-US">
                <a:solidFill>
                  <a:srgbClr val="003399"/>
                </a:solidFill>
                <a:ea typeface="幼圆" pitchFamily="49" charset="-122"/>
              </a:rPr>
              <a:t>“</a:t>
            </a:r>
            <a:r>
              <a:rPr lang="zh-CN" altLang="en-US">
                <a:solidFill>
                  <a:srgbClr val="FF3300"/>
                </a:solidFill>
                <a:latin typeface="黑体" pitchFamily="49" charset="-122"/>
                <a:ea typeface="黑体" pitchFamily="49" charset="-122"/>
              </a:rPr>
              <a:t>下一个</a:t>
            </a:r>
            <a:r>
              <a:rPr lang="zh-CN" altLang="en-US">
                <a:solidFill>
                  <a:srgbClr val="003399"/>
                </a:solidFill>
                <a:ea typeface="幼圆" pitchFamily="49" charset="-122"/>
              </a:rPr>
              <a:t>”</a:t>
            </a:r>
            <a:endParaRPr lang="zh-CN" altLang="en-US">
              <a:solidFill>
                <a:srgbClr val="003399"/>
              </a:solidFill>
              <a:latin typeface="幼圆" pitchFamily="49" charset="-122"/>
              <a:ea typeface="幼圆" pitchFamily="49" charset="-122"/>
            </a:endParaRPr>
          </a:p>
          <a:p>
            <a:pPr>
              <a:lnSpc>
                <a:spcPct val="90000"/>
              </a:lnSpc>
            </a:pPr>
            <a:r>
              <a:rPr lang="zh-CN" altLang="en-US">
                <a:solidFill>
                  <a:srgbClr val="003399"/>
                </a:solidFill>
                <a:latin typeface="幼圆" pitchFamily="49" charset="-122"/>
                <a:ea typeface="幼圆" pitchFamily="49" charset="-122"/>
              </a:rPr>
              <a:t>地址在该散列表中解决</a:t>
            </a:r>
            <a:r>
              <a:rPr lang="zh-CN" altLang="en-US">
                <a:solidFill>
                  <a:srgbClr val="003399"/>
                </a:solidFill>
                <a:ea typeface="楷体_GB2312" pitchFamily="49" charset="-122"/>
              </a:rPr>
              <a:t>。</a:t>
            </a:r>
          </a:p>
        </p:txBody>
      </p:sp>
      <p:sp>
        <p:nvSpPr>
          <p:cNvPr id="36871" name="Text Box 7"/>
          <p:cNvSpPr txBox="1">
            <a:spLocks noChangeArrowheads="1"/>
          </p:cNvSpPr>
          <p:nvPr/>
        </p:nvSpPr>
        <p:spPr bwMode="auto">
          <a:xfrm>
            <a:off x="1090613" y="5432425"/>
            <a:ext cx="7239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(1) </a:t>
            </a:r>
            <a:r>
              <a:rPr lang="en-US" altLang="zh-CN">
                <a:solidFill>
                  <a:srgbClr val="FF3300"/>
                </a:solidFill>
              </a:rPr>
              <a:t>d</a:t>
            </a:r>
            <a:r>
              <a:rPr lang="en-US" altLang="zh-CN" baseline="-25000">
                <a:solidFill>
                  <a:srgbClr val="FF3300"/>
                </a:solidFill>
              </a:rPr>
              <a:t>i</a:t>
            </a:r>
            <a:r>
              <a:rPr lang="en-US" altLang="zh-CN">
                <a:solidFill>
                  <a:srgbClr val="000099"/>
                </a:solidFill>
              </a:rPr>
              <a:t>=1, 2, 3, </a:t>
            </a:r>
            <a:r>
              <a:rPr lang="en-US" altLang="zh-CN">
                <a:solidFill>
                  <a:srgbClr val="000099"/>
                </a:solidFill>
                <a:cs typeface="Times New Roman" pitchFamily="18" charset="0"/>
              </a:rPr>
              <a:t>…, </a:t>
            </a:r>
            <a:r>
              <a:rPr lang="en-US" altLang="zh-CN">
                <a:solidFill>
                  <a:srgbClr val="000099"/>
                </a:solidFill>
              </a:rPr>
              <a:t>m</a:t>
            </a:r>
            <a:r>
              <a:rPr lang="en-US" altLang="zh-CN">
                <a:solidFill>
                  <a:srgbClr val="000099"/>
                </a:solidFill>
                <a:cs typeface="Times New Roman" pitchFamily="18" charset="0"/>
              </a:rPr>
              <a:t>–</a:t>
            </a:r>
            <a:r>
              <a:rPr lang="en-US" altLang="zh-CN">
                <a:solidFill>
                  <a:srgbClr val="000099"/>
                </a:solidFill>
              </a:rPr>
              <a:t>1           </a:t>
            </a:r>
            <a:r>
              <a:rPr lang="zh-CN" altLang="en-US">
                <a:solidFill>
                  <a:srgbClr val="000099"/>
                </a:solidFill>
                <a:ea typeface="幼圆" pitchFamily="49" charset="-122"/>
              </a:rPr>
              <a:t>称为线性探测再散列</a:t>
            </a:r>
            <a:r>
              <a:rPr lang="zh-CN" altLang="en-US">
                <a:solidFill>
                  <a:srgbClr val="000099"/>
                </a:solidFill>
                <a:ea typeface="楷体_GB2312" pitchFamily="49" charset="-122"/>
              </a:rPr>
              <a:t>  </a:t>
            </a:r>
          </a:p>
        </p:txBody>
      </p:sp>
      <p:sp>
        <p:nvSpPr>
          <p:cNvPr id="36873" name="Text Box 9"/>
          <p:cNvSpPr txBox="1">
            <a:spLocks noChangeArrowheads="1"/>
          </p:cNvSpPr>
          <p:nvPr/>
        </p:nvSpPr>
        <p:spPr bwMode="auto">
          <a:xfrm>
            <a:off x="1098550" y="6140450"/>
            <a:ext cx="6858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(3) </a:t>
            </a:r>
            <a:r>
              <a:rPr lang="en-US" altLang="zh-CN">
                <a:solidFill>
                  <a:srgbClr val="FF3300"/>
                </a:solidFill>
              </a:rPr>
              <a:t>d</a:t>
            </a:r>
            <a:r>
              <a:rPr lang="en-US" altLang="zh-CN" baseline="-25000">
                <a:solidFill>
                  <a:srgbClr val="FF3300"/>
                </a:solidFill>
              </a:rPr>
              <a:t>i</a:t>
            </a:r>
            <a:r>
              <a:rPr lang="en-US" altLang="zh-CN">
                <a:solidFill>
                  <a:srgbClr val="000099"/>
                </a:solidFill>
              </a:rPr>
              <a:t>=</a:t>
            </a:r>
            <a:r>
              <a:rPr lang="zh-CN" altLang="en-US">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457200" y="2852738"/>
            <a:ext cx="2819400"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796925" y="584200"/>
            <a:ext cx="7889875" cy="2097088"/>
            <a:chOff x="502" y="384"/>
            <a:chExt cx="4970"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87"/>
              <a:ext cx="4709" cy="87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500">
                  <a:solidFill>
                    <a:srgbClr val="002B80"/>
                  </a:solidFill>
                  <a:latin typeface="幼圆" pitchFamily="49" charset="-122"/>
                  <a:ea typeface="幼圆" pitchFamily="49" charset="-122"/>
                </a:rPr>
                <a:t>    </a:t>
              </a:r>
              <a:r>
                <a:rPr lang="zh-CN" altLang="en-US" sz="2500">
                  <a:solidFill>
                    <a:srgbClr val="002B80"/>
                  </a:solidFill>
                  <a:latin typeface="幼圆" pitchFamily="49" charset="-122"/>
                  <a:ea typeface="幼圆" pitchFamily="49" charset="-122"/>
                </a:rPr>
                <a:t>所谓</a:t>
              </a:r>
              <a:r>
                <a:rPr lang="zh-CN" altLang="en-US" sz="2500">
                  <a:solidFill>
                    <a:srgbClr val="FF3300"/>
                  </a:solidFill>
                  <a:latin typeface="黑体" pitchFamily="49" charset="-122"/>
                  <a:ea typeface="黑体" pitchFamily="49" charset="-122"/>
                </a:rPr>
                <a:t>处理冲突</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是在发生冲突时</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为冲突的元</a:t>
              </a:r>
            </a:p>
            <a:p>
              <a:pPr>
                <a:lnSpc>
                  <a:spcPct val="85000"/>
                </a:lnSpc>
              </a:pPr>
              <a:r>
                <a:rPr lang="zh-CN" altLang="en-US" sz="2500">
                  <a:solidFill>
                    <a:srgbClr val="002B80"/>
                  </a:solidFill>
                  <a:latin typeface="幼圆" pitchFamily="49" charset="-122"/>
                  <a:ea typeface="幼圆" pitchFamily="49" charset="-122"/>
                </a:rPr>
                <a:t>素找到另一个散列地址以存放该元素。如果找到</a:t>
              </a:r>
            </a:p>
            <a:p>
              <a:pPr>
                <a:lnSpc>
                  <a:spcPct val="85000"/>
                </a:lnSpc>
              </a:pPr>
              <a:r>
                <a:rPr lang="zh-CN" altLang="en-US" sz="2500">
                  <a:solidFill>
                    <a:srgbClr val="002B80"/>
                  </a:solidFill>
                  <a:latin typeface="幼圆" pitchFamily="49" charset="-122"/>
                  <a:ea typeface="幼圆" pitchFamily="49" charset="-122"/>
                </a:rPr>
                <a:t>的地址仍然发生冲突，则继续为发生冲突的这个</a:t>
              </a:r>
            </a:p>
            <a:p>
              <a:pPr>
                <a:lnSpc>
                  <a:spcPct val="85000"/>
                </a:lnSpc>
              </a:pPr>
              <a:r>
                <a:rPr lang="zh-CN" altLang="en-US" sz="2500">
                  <a:solidFill>
                    <a:srgbClr val="002B80"/>
                  </a:solidFill>
                  <a:latin typeface="幼圆" pitchFamily="49" charset="-122"/>
                  <a:ea typeface="幼圆" pitchFamily="49" charset="-122"/>
                </a:rPr>
                <a:t>元素寻找另一个地址，直到不再发生冲突。</a:t>
              </a:r>
            </a:p>
          </p:txBody>
        </p:sp>
      </p:grpSp>
      <p:grpSp>
        <p:nvGrpSpPr>
          <p:cNvPr id="4" name="Group 168"/>
          <p:cNvGrpSpPr>
            <a:grpSpLocks/>
          </p:cNvGrpSpPr>
          <p:nvPr/>
        </p:nvGrpSpPr>
        <p:grpSpPr bwMode="auto">
          <a:xfrm>
            <a:off x="3635375" y="2827338"/>
            <a:ext cx="2297113"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393700" y="187325"/>
            <a:ext cx="3690938"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endParaRPr lang="zh-CN" altLang="en-US" sz="2600" b="0">
                <a:solidFill>
                  <a:srgbClr val="002B80"/>
                </a:solidFill>
                <a:latin typeface="黑体" pitchFamily="49" charset="-122"/>
                <a:ea typeface="黑体" pitchFamily="49" charset="-122"/>
              </a:endParaRPr>
            </a:p>
          </p:txBody>
        </p:sp>
      </p:grpSp>
      <p:grpSp>
        <p:nvGrpSpPr>
          <p:cNvPr id="6" name="Group 171"/>
          <p:cNvGrpSpPr>
            <a:grpSpLocks/>
          </p:cNvGrpSpPr>
          <p:nvPr/>
        </p:nvGrpSpPr>
        <p:grpSpPr bwMode="auto">
          <a:xfrm>
            <a:off x="879475" y="4511675"/>
            <a:ext cx="8001000" cy="971550"/>
            <a:chOff x="384" y="2842"/>
            <a:chExt cx="5040" cy="612"/>
          </a:xfrm>
        </p:grpSpPr>
        <p:sp>
          <p:nvSpPr>
            <p:cNvPr id="38923" name="Text Box 6"/>
            <p:cNvSpPr txBox="1">
              <a:spLocks noChangeArrowheads="1"/>
            </p:cNvSpPr>
            <p:nvPr/>
          </p:nvSpPr>
          <p:spPr bwMode="auto">
            <a:xfrm>
              <a:off x="384" y="284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a:solidFill>
                    <a:srgbClr val="000074"/>
                  </a:solidFill>
                </a:rPr>
                <a:t>                  D</a:t>
              </a:r>
              <a:r>
                <a:rPr lang="en-US" altLang="zh-CN" baseline="-25000">
                  <a:solidFill>
                    <a:srgbClr val="000074"/>
                  </a:solidFill>
                </a:rPr>
                <a:t>i </a:t>
              </a:r>
              <a:r>
                <a:rPr lang="en-US" altLang="zh-CN">
                  <a:solidFill>
                    <a:srgbClr val="000074"/>
                  </a:solidFill>
                </a:rPr>
                <a:t>= ( </a:t>
              </a:r>
              <a:r>
                <a:rPr lang="en-US" altLang="zh-CN" sz="2700">
                  <a:solidFill>
                    <a:srgbClr val="FF0000"/>
                  </a:solidFill>
                </a:rPr>
                <a:t>H(k)</a:t>
              </a:r>
              <a:r>
                <a:rPr lang="en-US" altLang="zh-CN">
                  <a:solidFill>
                    <a:srgbClr val="000074"/>
                  </a:solidFill>
                </a:rPr>
                <a:t> +d</a:t>
              </a:r>
              <a:r>
                <a:rPr lang="en-US" altLang="zh-CN" baseline="-25000">
                  <a:solidFill>
                    <a:srgbClr val="000074"/>
                  </a:solidFill>
                </a:rPr>
                <a:t>i </a:t>
              </a:r>
              <a:r>
                <a:rPr lang="en-US" altLang="zh-CN">
                  <a:solidFill>
                    <a:srgbClr val="000074"/>
                  </a:solidFill>
                </a:rPr>
                <a:t>) MOD  m        </a:t>
              </a:r>
              <a:r>
                <a:rPr lang="en-US" altLang="zh-CN" sz="2200">
                  <a:solidFill>
                    <a:srgbClr val="000074"/>
                  </a:solidFill>
                </a:rPr>
                <a:t>i=1, 2, 3, </a:t>
              </a:r>
              <a:r>
                <a:rPr lang="en-US" altLang="zh-CN" sz="2200">
                  <a:solidFill>
                    <a:srgbClr val="000074"/>
                  </a:solidFill>
                  <a:cs typeface="Times New Roman" pitchFamily="18" charset="0"/>
                </a:rPr>
                <a:t>…</a:t>
              </a:r>
            </a:p>
            <a:p>
              <a:r>
                <a:rPr lang="zh-CN" altLang="en-US">
                  <a:solidFill>
                    <a:srgbClr val="003399"/>
                  </a:solidFill>
                  <a:latin typeface="幼圆" pitchFamily="49" charset="-122"/>
                  <a:ea typeface="幼圆" pitchFamily="49" charset="-122"/>
                </a:rPr>
                <a:t>其中</a:t>
              </a:r>
              <a:r>
                <a:rPr lang="zh-CN" altLang="en-US">
                  <a:solidFill>
                    <a:srgbClr val="003399"/>
                  </a:solidFill>
                  <a:latin typeface="楷体_GB2312" pitchFamily="49" charset="-122"/>
                  <a:ea typeface="楷体_GB2312" pitchFamily="49" charset="-122"/>
                </a:rPr>
                <a:t>，</a:t>
              </a:r>
              <a:r>
                <a:rPr lang="en-US" altLang="zh-CN">
                  <a:solidFill>
                    <a:srgbClr val="FF3300"/>
                  </a:solidFill>
                  <a:ea typeface="楷体_GB2312" pitchFamily="49" charset="-122"/>
                </a:rPr>
                <a:t>H(k)</a:t>
              </a:r>
              <a:r>
                <a:rPr lang="zh-CN" altLang="en-US">
                  <a:solidFill>
                    <a:srgbClr val="003399"/>
                  </a:solidFill>
                  <a:latin typeface="幼圆" pitchFamily="49" charset="-122"/>
                  <a:ea typeface="幼圆" pitchFamily="49" charset="-122"/>
                </a:rPr>
                <a:t>为哈希函数</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m</a:t>
              </a:r>
              <a:r>
                <a:rPr lang="zh-CN" altLang="en-US">
                  <a:solidFill>
                    <a:srgbClr val="003399"/>
                  </a:solidFill>
                  <a:latin typeface="幼圆" pitchFamily="49" charset="-122"/>
                  <a:ea typeface="幼圆" pitchFamily="49" charset="-122"/>
                </a:rPr>
                <a:t>为表长</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d</a:t>
              </a:r>
              <a:r>
                <a:rPr lang="en-US" altLang="zh-CN" baseline="-25000">
                  <a:solidFill>
                    <a:srgbClr val="003399"/>
                  </a:solidFill>
                  <a:ea typeface="楷体_GB2312" pitchFamily="49" charset="-122"/>
                </a:rPr>
                <a:t>i</a:t>
              </a:r>
              <a:r>
                <a:rPr lang="zh-CN" altLang="en-US">
                  <a:solidFill>
                    <a:srgbClr val="003399"/>
                  </a:solidFill>
                  <a:latin typeface="幼圆" pitchFamily="49" charset="-122"/>
                  <a:ea typeface="幼圆" pitchFamily="49" charset="-122"/>
                </a:rPr>
                <a:t>为地址增量，有</a:t>
              </a:r>
              <a:r>
                <a:rPr lang="zh-CN" altLang="en-US" sz="2300">
                  <a:solidFill>
                    <a:srgbClr val="003399"/>
                  </a:solidFill>
                  <a:latin typeface="楷体_GB2312" pitchFamily="49" charset="-122"/>
                  <a:ea typeface="楷体_GB2312" pitchFamily="49" charset="-122"/>
                </a:rPr>
                <a:t>：</a:t>
              </a:r>
              <a:endParaRPr lang="zh-CN" altLang="en-US" sz="230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1179" y="2861"/>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1071563" y="5780088"/>
            <a:ext cx="69342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(2) </a:t>
            </a:r>
            <a:r>
              <a:rPr lang="en-US" altLang="zh-CN">
                <a:solidFill>
                  <a:srgbClr val="FF3300"/>
                </a:solidFill>
              </a:rPr>
              <a:t>d</a:t>
            </a:r>
            <a:r>
              <a:rPr lang="en-US" altLang="zh-CN" baseline="-25000">
                <a:solidFill>
                  <a:srgbClr val="FF3300"/>
                </a:solidFill>
              </a:rPr>
              <a:t>i</a:t>
            </a:r>
            <a:r>
              <a:rPr lang="en-US" altLang="zh-CN">
                <a:solidFill>
                  <a:srgbClr val="000099"/>
                </a:solidFill>
              </a:rPr>
              <a:t>=1</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1</a:t>
            </a:r>
            <a:r>
              <a:rPr lang="en-US" altLang="zh-CN" baseline="30000">
                <a:solidFill>
                  <a:srgbClr val="000099"/>
                </a:solidFill>
              </a:rPr>
              <a:t>2</a:t>
            </a:r>
            <a:r>
              <a:rPr lang="en-US" altLang="zh-CN">
                <a:solidFill>
                  <a:srgbClr val="000099"/>
                </a:solidFill>
              </a:rPr>
              <a:t>,  2</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2</a:t>
            </a:r>
            <a:r>
              <a:rPr lang="en-US" altLang="zh-CN" baseline="30000">
                <a:solidFill>
                  <a:srgbClr val="000099"/>
                </a:solidFill>
              </a:rPr>
              <a:t>2</a:t>
            </a:r>
            <a:r>
              <a:rPr lang="en-US" altLang="zh-CN">
                <a:solidFill>
                  <a:srgbClr val="000099"/>
                </a:solidFill>
              </a:rPr>
              <a:t>, </a:t>
            </a:r>
            <a:r>
              <a:rPr lang="en-US" altLang="zh-CN">
                <a:solidFill>
                  <a:srgbClr val="000099"/>
                </a:solidFill>
                <a:cs typeface="Times New Roman" pitchFamily="18" charset="0"/>
              </a:rPr>
              <a:t>…</a:t>
            </a:r>
            <a:r>
              <a:rPr lang="en-US" altLang="zh-CN">
                <a:solidFill>
                  <a:srgbClr val="000099"/>
                </a:solidFill>
              </a:rPr>
              <a:t>,     </a:t>
            </a:r>
            <a:r>
              <a:rPr lang="zh-CN" altLang="en-US">
                <a:solidFill>
                  <a:srgbClr val="000099"/>
                </a:solidFill>
                <a:ea typeface="幼圆" pitchFamily="49" charset="-122"/>
              </a:rPr>
              <a:t>称为二次探测再散列</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762000" y="193675"/>
            <a:ext cx="7772400"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a:solidFill>
                    <a:srgbClr val="002D88"/>
                  </a:solidFill>
                </a:rPr>
                <a:t>        </a:t>
              </a:r>
              <a:r>
                <a:rPr lang="zh-CN" altLang="en-US" sz="2300">
                  <a:solidFill>
                    <a:srgbClr val="002D88"/>
                  </a:solidFill>
                  <a:ea typeface="幼圆" pitchFamily="49" charset="-122"/>
                </a:rPr>
                <a:t>设散列函数为</a:t>
              </a:r>
            </a:p>
            <a:p>
              <a:pPr>
                <a:spcAft>
                  <a:spcPct val="15000"/>
                </a:spcAft>
              </a:pPr>
              <a:r>
                <a:rPr lang="zh-CN" altLang="en-US" sz="2300">
                  <a:solidFill>
                    <a:srgbClr val="002D88"/>
                  </a:solidFill>
                </a:rPr>
                <a:t>                             </a:t>
              </a:r>
              <a:r>
                <a:rPr lang="en-US" altLang="zh-CN" sz="2300">
                  <a:solidFill>
                    <a:srgbClr val="002D88"/>
                  </a:solidFill>
                </a:rPr>
                <a:t>H(k) = </a:t>
              </a:r>
              <a:r>
                <a:rPr lang="en-US" altLang="zh-CN" sz="2300">
                  <a:solidFill>
                    <a:srgbClr val="FF0000"/>
                  </a:solidFill>
                </a:rPr>
                <a:t>k  MOD  13</a:t>
              </a:r>
            </a:p>
            <a:p>
              <a:r>
                <a:rPr lang="zh-CN" altLang="en-US" sz="2300">
                  <a:solidFill>
                    <a:srgbClr val="002D88"/>
                  </a:solidFill>
                  <a:latin typeface="幼圆" pitchFamily="49" charset="-122"/>
                  <a:ea typeface="幼圆" pitchFamily="49" charset="-122"/>
                </a:rPr>
                <a:t>散列表为</a:t>
              </a:r>
              <a:r>
                <a:rPr lang="en-US" altLang="zh-CN"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0..12]</a:t>
              </a:r>
              <a:r>
                <a:rPr lang="en-US" altLang="zh-CN" sz="2300">
                  <a:solidFill>
                    <a:srgbClr val="002D88"/>
                  </a:solidFill>
                  <a:latin typeface="楷体_GB2312" pitchFamily="49" charset="-122"/>
                  <a:ea typeface="楷体_GB2312" pitchFamily="49" charset="-122"/>
                </a:rPr>
                <a:t>,</a:t>
              </a:r>
              <a:r>
                <a:rPr lang="zh-CN" altLang="en-US" sz="2300">
                  <a:solidFill>
                    <a:srgbClr val="002D88"/>
                  </a:solidFill>
                  <a:latin typeface="幼圆" pitchFamily="49" charset="-122"/>
                  <a:ea typeface="幼圆" pitchFamily="49" charset="-122"/>
                </a:rPr>
                <a:t>表中已分别有关键字为</a:t>
              </a:r>
              <a:r>
                <a:rPr lang="en-US" altLang="zh-CN" sz="2300">
                  <a:solidFill>
                    <a:srgbClr val="002D88"/>
                  </a:solidFill>
                  <a:ea typeface="楷体_GB2312" pitchFamily="49" charset="-122"/>
                </a:rPr>
                <a:t>19,70,33</a:t>
              </a:r>
              <a:r>
                <a:rPr lang="zh-CN" altLang="en-US" sz="2300">
                  <a:solidFill>
                    <a:srgbClr val="002D88"/>
                  </a:solidFill>
                  <a:latin typeface="幼圆" pitchFamily="49" charset="-122"/>
                  <a:ea typeface="幼圆" pitchFamily="49" charset="-122"/>
                </a:rPr>
                <a:t>的记录，现将第四个记录</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关键字值为</a:t>
              </a:r>
              <a:r>
                <a:rPr lang="en-US" altLang="zh-CN" sz="2300">
                  <a:solidFill>
                    <a:srgbClr val="FF3300"/>
                  </a:solidFill>
                  <a:ea typeface="楷体_GB2312" pitchFamily="49" charset="-122"/>
                </a:rPr>
                <a:t>18</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插入散列表中。</a:t>
              </a:r>
              <a:endParaRPr lang="zh-CN" altLang="en-US" sz="230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6324600" y="457200"/>
            <a:ext cx="2320925"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1322388" y="2743200"/>
            <a:ext cx="6540500" cy="714375"/>
            <a:chOff x="617" y="1769"/>
            <a:chExt cx="4120" cy="450"/>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69"/>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40001" name="Rectangle 37"/>
            <p:cNvSpPr>
              <a:spLocks noChangeArrowheads="1"/>
            </p:cNvSpPr>
            <p:nvPr/>
          </p:nvSpPr>
          <p:spPr bwMode="auto">
            <a:xfrm>
              <a:off x="2718" y="1972"/>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grpSp>
        <p:nvGrpSpPr>
          <p:cNvPr id="6" name="Group 42"/>
          <p:cNvGrpSpPr>
            <a:grpSpLocks/>
          </p:cNvGrpSpPr>
          <p:nvPr/>
        </p:nvGrpSpPr>
        <p:grpSpPr bwMode="auto">
          <a:xfrm>
            <a:off x="2576513" y="3657600"/>
            <a:ext cx="5451475"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9998" name="Rectangle 41"/>
            <p:cNvSpPr>
              <a:spLocks noChangeArrowheads="1"/>
            </p:cNvSpPr>
            <p:nvPr/>
          </p:nvSpPr>
          <p:spPr bwMode="auto">
            <a:xfrm>
              <a:off x="1673" y="2400"/>
              <a:ext cx="3223" cy="288"/>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295981" name="Rectangle 45"/>
          <p:cNvSpPr>
            <a:spLocks noChangeArrowheads="1"/>
          </p:cNvSpPr>
          <p:nvPr/>
        </p:nvSpPr>
        <p:spPr bwMode="auto">
          <a:xfrm>
            <a:off x="817563" y="4905375"/>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7" name="Group 64"/>
          <p:cNvGrpSpPr>
            <a:grpSpLocks/>
          </p:cNvGrpSpPr>
          <p:nvPr/>
        </p:nvGrpSpPr>
        <p:grpSpPr bwMode="auto">
          <a:xfrm>
            <a:off x="2705100" y="4619625"/>
            <a:ext cx="5168900" cy="714375"/>
            <a:chOff x="1488" y="2814"/>
            <a:chExt cx="3256" cy="450"/>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96" name="Rectangle 63"/>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01" name="AutoShape 65"/>
          <p:cNvSpPr>
            <a:spLocks noChangeArrowheads="1"/>
          </p:cNvSpPr>
          <p:nvPr/>
        </p:nvSpPr>
        <p:spPr bwMode="auto">
          <a:xfrm>
            <a:off x="4762500"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723900" y="3962400"/>
            <a:ext cx="2368550"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5160963"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5565775"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5946775" y="441325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5851525" y="49228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9" name="Group 80"/>
          <p:cNvGrpSpPr>
            <a:grpSpLocks/>
          </p:cNvGrpSpPr>
          <p:nvPr/>
        </p:nvGrpSpPr>
        <p:grpSpPr bwMode="auto">
          <a:xfrm>
            <a:off x="2705100" y="5457825"/>
            <a:ext cx="5168900" cy="714375"/>
            <a:chOff x="1488" y="2814"/>
            <a:chExt cx="3256" cy="450"/>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76" name="Rectangle 98"/>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35" name="Text Box 99"/>
          <p:cNvSpPr txBox="1">
            <a:spLocks noChangeArrowheads="1"/>
          </p:cNvSpPr>
          <p:nvPr/>
        </p:nvSpPr>
        <p:spPr bwMode="auto">
          <a:xfrm>
            <a:off x="811213"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296036" name="AutoShape 100"/>
          <p:cNvSpPr>
            <a:spLocks noChangeArrowheads="1"/>
          </p:cNvSpPr>
          <p:nvPr/>
        </p:nvSpPr>
        <p:spPr bwMode="auto">
          <a:xfrm rot="10800000">
            <a:off x="4762500" y="6243638"/>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5160963"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6321425"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6240463" y="57610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10" name="Group 115"/>
          <p:cNvGrpSpPr>
            <a:grpSpLocks/>
          </p:cNvGrpSpPr>
          <p:nvPr/>
        </p:nvGrpSpPr>
        <p:grpSpPr bwMode="auto">
          <a:xfrm>
            <a:off x="34925" y="133350"/>
            <a:ext cx="1547813"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81"/>
                                        </p:tgtEl>
                                        <p:attrNameLst>
                                          <p:attrName>style.visibility</p:attrName>
                                        </p:attrNameLst>
                                      </p:cBhvr>
                                      <p:to>
                                        <p:strVal val="visible"/>
                                      </p:to>
                                    </p:set>
                                    <p:animEffect transition="in" filter="wipe(left)">
                                      <p:cBhvr>
                                        <p:cTn id="32" dur="500"/>
                                        <p:tgtEl>
                                          <p:spTgt spid="295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1"/>
                                        </p:tgtEl>
                                        <p:attrNameLst>
                                          <p:attrName>style.visibility</p:attrName>
                                        </p:attrNameLst>
                                      </p:cBhvr>
                                      <p:to>
                                        <p:strVal val="visible"/>
                                      </p:to>
                                    </p:set>
                                    <p:animEffect transition="in" filter="wipe(up)">
                                      <p:cBhvr>
                                        <p:cTn id="42" dur="500"/>
                                        <p:tgtEl>
                                          <p:spTgt spid="296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12"/>
                                        </p:tgtEl>
                                        <p:attrNameLst>
                                          <p:attrName>style.visibility</p:attrName>
                                        </p:attrNameLst>
                                      </p:cBhvr>
                                      <p:to>
                                        <p:strVal val="visible"/>
                                      </p:to>
                                    </p:set>
                                    <p:animEffect transition="in" filter="wipe(up)">
                                      <p:cBhvr>
                                        <p:cTn id="47" dur="500"/>
                                        <p:tgtEl>
                                          <p:spTgt spid="296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13"/>
                                        </p:tgtEl>
                                        <p:attrNameLst>
                                          <p:attrName>style.visibility</p:attrName>
                                        </p:attrNameLst>
                                      </p:cBhvr>
                                      <p:to>
                                        <p:strVal val="visible"/>
                                      </p:to>
                                    </p:set>
                                    <p:animEffect transition="in" filter="wipe(up)">
                                      <p:cBhvr>
                                        <p:cTn id="52" dur="500"/>
                                        <p:tgtEl>
                                          <p:spTgt spid="2960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6014"/>
                                        </p:tgtEl>
                                        <p:attrNameLst>
                                          <p:attrName>style.visibility</p:attrName>
                                        </p:attrNameLst>
                                      </p:cBhvr>
                                      <p:to>
                                        <p:strVal val="visible"/>
                                      </p:to>
                                    </p:set>
                                    <p:animEffect transition="in" filter="wipe(up)">
                                      <p:cBhvr>
                                        <p:cTn id="57" dur="500"/>
                                        <p:tgtEl>
                                          <p:spTgt spid="2960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296015"/>
                                        </p:tgtEl>
                                        <p:attrNameLst>
                                          <p:attrName>style.visibility</p:attrName>
                                        </p:attrNameLst>
                                      </p:cBhvr>
                                      <p:to>
                                        <p:strVal val="visible"/>
                                      </p:to>
                                    </p:set>
                                    <p:anim calcmode="lin" valueType="num">
                                      <p:cBhvr>
                                        <p:cTn id="62" dur="500" fill="hold"/>
                                        <p:tgtEl>
                                          <p:spTgt spid="296015"/>
                                        </p:tgtEl>
                                        <p:attrNameLst>
                                          <p:attrName>ppt_w</p:attrName>
                                        </p:attrNameLst>
                                      </p:cBhvr>
                                      <p:tavLst>
                                        <p:tav tm="0">
                                          <p:val>
                                            <p:strVal val="4*#ppt_w"/>
                                          </p:val>
                                        </p:tav>
                                        <p:tav tm="100000">
                                          <p:val>
                                            <p:strVal val="#ppt_w"/>
                                          </p:val>
                                        </p:tav>
                                      </p:tavLst>
                                    </p:anim>
                                    <p:anim calcmode="lin" valueType="num">
                                      <p:cBhvr>
                                        <p:cTn id="63"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6035"/>
                                        </p:tgtEl>
                                        <p:attrNameLst>
                                          <p:attrName>style.visibility</p:attrName>
                                        </p:attrNameLst>
                                      </p:cBhvr>
                                      <p:to>
                                        <p:strVal val="visible"/>
                                      </p:to>
                                    </p:set>
                                    <p:animEffect transition="in" filter="wipe(left)">
                                      <p:cBhvr>
                                        <p:cTn id="73" dur="500"/>
                                        <p:tgtEl>
                                          <p:spTgt spid="2960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6"/>
                                        </p:tgtEl>
                                        <p:attrNameLst>
                                          <p:attrName>style.visibility</p:attrName>
                                        </p:attrNameLst>
                                      </p:cBhvr>
                                      <p:to>
                                        <p:strVal val="visible"/>
                                      </p:to>
                                    </p:set>
                                    <p:animEffect transition="in" filter="wipe(down)">
                                      <p:cBhvr>
                                        <p:cTn id="78" dur="500"/>
                                        <p:tgtEl>
                                          <p:spTgt spid="2960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6037"/>
                                        </p:tgtEl>
                                        <p:attrNameLst>
                                          <p:attrName>style.visibility</p:attrName>
                                        </p:attrNameLst>
                                      </p:cBhvr>
                                      <p:to>
                                        <p:strVal val="visible"/>
                                      </p:to>
                                    </p:set>
                                    <p:animEffect transition="in" filter="wipe(down)">
                                      <p:cBhvr>
                                        <p:cTn id="83" dur="500"/>
                                        <p:tgtEl>
                                          <p:spTgt spid="29603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96038"/>
                                        </p:tgtEl>
                                        <p:attrNameLst>
                                          <p:attrName>style.visibility</p:attrName>
                                        </p:attrNameLst>
                                      </p:cBhvr>
                                      <p:to>
                                        <p:strVal val="visible"/>
                                      </p:to>
                                    </p:set>
                                    <p:animEffect transition="in" filter="wipe(down)">
                                      <p:cBhvr>
                                        <p:cTn id="88" dur="500"/>
                                        <p:tgtEl>
                                          <p:spTgt spid="29603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96039"/>
                                        </p:tgtEl>
                                        <p:attrNameLst>
                                          <p:attrName>style.visibility</p:attrName>
                                        </p:attrNameLst>
                                      </p:cBhvr>
                                      <p:to>
                                        <p:strVal val="visible"/>
                                      </p:to>
                                    </p:set>
                                    <p:anim calcmode="lin" valueType="num">
                                      <p:cBhvr>
                                        <p:cTn id="93" dur="500" fill="hold"/>
                                        <p:tgtEl>
                                          <p:spTgt spid="296039"/>
                                        </p:tgtEl>
                                        <p:attrNameLst>
                                          <p:attrName>ppt_w</p:attrName>
                                        </p:attrNameLst>
                                      </p:cBhvr>
                                      <p:tavLst>
                                        <p:tav tm="0">
                                          <p:val>
                                            <p:strVal val="4*#ppt_w"/>
                                          </p:val>
                                        </p:tav>
                                        <p:tav tm="100000">
                                          <p:val>
                                            <p:strVal val="#ppt_w"/>
                                          </p:val>
                                        </p:tav>
                                      </p:tavLst>
                                    </p:anim>
                                    <p:anim calcmode="lin" valueType="num">
                                      <p:cBhvr>
                                        <p:cTn id="9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124075" y="2636838"/>
            <a:ext cx="5884863" cy="685800"/>
            <a:chOff x="1454" y="1842"/>
            <a:chExt cx="3707" cy="432"/>
          </a:xfrm>
        </p:grpSpPr>
        <p:sp>
          <p:nvSpPr>
            <p:cNvPr id="41045"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41046"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3" name="Group 8"/>
          <p:cNvGrpSpPr>
            <a:grpSpLocks/>
          </p:cNvGrpSpPr>
          <p:nvPr/>
        </p:nvGrpSpPr>
        <p:grpSpPr bwMode="auto">
          <a:xfrm>
            <a:off x="1714500" y="3875088"/>
            <a:ext cx="5886450" cy="687387"/>
            <a:chOff x="816" y="3121"/>
            <a:chExt cx="3708" cy="433"/>
          </a:xfrm>
        </p:grpSpPr>
        <p:sp>
          <p:nvSpPr>
            <p:cNvPr id="41021" name="Text Box 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1022" name="Text Box 1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smtClean="0">
                  <a:solidFill>
                    <a:srgbClr val="002C84"/>
                  </a:solidFill>
                </a:rPr>
                <a:t>70    </a:t>
              </a:r>
              <a:r>
                <a:rPr lang="en-US" altLang="zh-CN" sz="2000" dirty="0">
                  <a:solidFill>
                    <a:srgbClr val="002C84"/>
                  </a:solidFill>
                </a:rPr>
                <a:t>19</a:t>
              </a:r>
              <a:r>
                <a:rPr lang="en-US" altLang="zh-CN" sz="2000" dirty="0">
                  <a:solidFill>
                    <a:srgbClr val="FFFFFF"/>
                  </a:solidFill>
                </a:rPr>
                <a:t>  </a:t>
              </a:r>
              <a:r>
                <a:rPr lang="en-US" altLang="zh-CN" sz="2000" dirty="0">
                  <a:solidFill>
                    <a:srgbClr val="002C84"/>
                  </a:solidFill>
                </a:rPr>
                <a:t>33</a:t>
              </a:r>
            </a:p>
          </p:txBody>
        </p:sp>
        <p:sp>
          <p:nvSpPr>
            <p:cNvPr id="41023" name="Text Box 1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1024" name="Rectangle 1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4" name="Group 13"/>
            <p:cNvGrpSpPr>
              <a:grpSpLocks/>
            </p:cNvGrpSpPr>
            <p:nvPr/>
          </p:nvGrpSpPr>
          <p:grpSpPr bwMode="auto">
            <a:xfrm>
              <a:off x="1381" y="3306"/>
              <a:ext cx="720" cy="240"/>
              <a:chOff x="1344" y="3456"/>
              <a:chExt cx="720" cy="240"/>
            </a:xfrm>
          </p:grpSpPr>
          <p:sp>
            <p:nvSpPr>
              <p:cNvPr id="41042"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3"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4"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2101" y="3306"/>
              <a:ext cx="720" cy="240"/>
              <a:chOff x="1344" y="3456"/>
              <a:chExt cx="720" cy="240"/>
            </a:xfrm>
          </p:grpSpPr>
          <p:sp>
            <p:nvSpPr>
              <p:cNvPr id="41039"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0"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1"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1"/>
            <p:cNvGrpSpPr>
              <a:grpSpLocks/>
            </p:cNvGrpSpPr>
            <p:nvPr/>
          </p:nvGrpSpPr>
          <p:grpSpPr bwMode="auto">
            <a:xfrm>
              <a:off x="2821" y="3306"/>
              <a:ext cx="720" cy="240"/>
              <a:chOff x="1344" y="3456"/>
              <a:chExt cx="720" cy="240"/>
            </a:xfrm>
          </p:grpSpPr>
          <p:sp>
            <p:nvSpPr>
              <p:cNvPr id="41036"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7"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8"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541" y="3306"/>
              <a:ext cx="720" cy="240"/>
              <a:chOff x="1344" y="3456"/>
              <a:chExt cx="720" cy="240"/>
            </a:xfrm>
          </p:grpSpPr>
          <p:sp>
            <p:nvSpPr>
              <p:cNvPr id="41033"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4"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5"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1029"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0" name="Rectangle 3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1031" name="Rectangle 3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1032" name="Rectangle 3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8" name="Group 33"/>
          <p:cNvGrpSpPr>
            <a:grpSpLocks/>
          </p:cNvGrpSpPr>
          <p:nvPr/>
        </p:nvGrpSpPr>
        <p:grpSpPr bwMode="auto">
          <a:xfrm>
            <a:off x="1854200" y="5411788"/>
            <a:ext cx="1349375" cy="609600"/>
            <a:chOff x="624" y="3840"/>
            <a:chExt cx="850" cy="384"/>
          </a:xfrm>
        </p:grpSpPr>
        <p:sp>
          <p:nvSpPr>
            <p:cNvPr id="41019"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20" name="Text Box 35"/>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9" name="Group 36"/>
          <p:cNvGrpSpPr>
            <a:grpSpLocks/>
          </p:cNvGrpSpPr>
          <p:nvPr/>
        </p:nvGrpSpPr>
        <p:grpSpPr bwMode="auto">
          <a:xfrm>
            <a:off x="4772025" y="5378450"/>
            <a:ext cx="1384300" cy="609600"/>
            <a:chOff x="2688" y="3829"/>
            <a:chExt cx="872" cy="384"/>
          </a:xfrm>
        </p:grpSpPr>
        <p:sp>
          <p:nvSpPr>
            <p:cNvPr id="4101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8" name="Text Box 3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0" name="Group 39"/>
          <p:cNvGrpSpPr>
            <a:grpSpLocks/>
          </p:cNvGrpSpPr>
          <p:nvPr/>
        </p:nvGrpSpPr>
        <p:grpSpPr bwMode="auto">
          <a:xfrm>
            <a:off x="6227763" y="5365750"/>
            <a:ext cx="1363662" cy="609600"/>
            <a:chOff x="4056" y="3281"/>
            <a:chExt cx="859" cy="384"/>
          </a:xfrm>
        </p:grpSpPr>
        <p:sp>
          <p:nvSpPr>
            <p:cNvPr id="41015"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6"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11" name="Group 42"/>
          <p:cNvGrpSpPr>
            <a:grpSpLocks/>
          </p:cNvGrpSpPr>
          <p:nvPr/>
        </p:nvGrpSpPr>
        <p:grpSpPr bwMode="auto">
          <a:xfrm>
            <a:off x="3309938" y="4972050"/>
            <a:ext cx="1922462" cy="1049338"/>
            <a:chOff x="1662" y="3563"/>
            <a:chExt cx="1211" cy="661"/>
          </a:xfrm>
        </p:grpSpPr>
        <p:grpSp>
          <p:nvGrpSpPr>
            <p:cNvPr id="12" name="Group 43"/>
            <p:cNvGrpSpPr>
              <a:grpSpLocks/>
            </p:cNvGrpSpPr>
            <p:nvPr/>
          </p:nvGrpSpPr>
          <p:grpSpPr bwMode="auto">
            <a:xfrm>
              <a:off x="1662" y="3840"/>
              <a:ext cx="864" cy="384"/>
              <a:chOff x="1632" y="3840"/>
              <a:chExt cx="864" cy="384"/>
            </a:xfrm>
          </p:grpSpPr>
          <p:sp>
            <p:nvSpPr>
              <p:cNvPr id="41013"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4" name="Text Box 45"/>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1012"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347183" name="AutoShape 47"/>
          <p:cNvSpPr>
            <a:spLocks noChangeArrowheads="1"/>
          </p:cNvSpPr>
          <p:nvPr/>
        </p:nvSpPr>
        <p:spPr bwMode="auto">
          <a:xfrm rot="-5400000">
            <a:off x="4551363" y="46656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347184" name="AutoShape 48"/>
          <p:cNvSpPr>
            <a:spLocks noChangeArrowheads="1"/>
          </p:cNvSpPr>
          <p:nvPr/>
        </p:nvSpPr>
        <p:spPr bwMode="auto">
          <a:xfrm rot="-5400000">
            <a:off x="4562476" y="4683125"/>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3" name="Group 49"/>
          <p:cNvGrpSpPr>
            <a:grpSpLocks/>
          </p:cNvGrpSpPr>
          <p:nvPr/>
        </p:nvGrpSpPr>
        <p:grpSpPr bwMode="auto">
          <a:xfrm>
            <a:off x="4381500" y="4572000"/>
            <a:ext cx="785813" cy="381000"/>
            <a:chOff x="2496" y="3552"/>
            <a:chExt cx="495" cy="240"/>
          </a:xfrm>
        </p:grpSpPr>
        <p:sp>
          <p:nvSpPr>
            <p:cNvPr id="41009"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10"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2"/>
          <p:cNvGrpSpPr>
            <a:grpSpLocks/>
          </p:cNvGrpSpPr>
          <p:nvPr/>
        </p:nvGrpSpPr>
        <p:grpSpPr bwMode="auto">
          <a:xfrm>
            <a:off x="4786313" y="4578350"/>
            <a:ext cx="785812" cy="381000"/>
            <a:chOff x="2496" y="3552"/>
            <a:chExt cx="495" cy="240"/>
          </a:xfrm>
        </p:grpSpPr>
        <p:sp>
          <p:nvSpPr>
            <p:cNvPr id="41007"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8"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55"/>
          <p:cNvGrpSpPr>
            <a:grpSpLocks/>
          </p:cNvGrpSpPr>
          <p:nvPr/>
        </p:nvGrpSpPr>
        <p:grpSpPr bwMode="auto">
          <a:xfrm>
            <a:off x="5102225" y="4572000"/>
            <a:ext cx="785813" cy="381000"/>
            <a:chOff x="2496" y="3552"/>
            <a:chExt cx="495" cy="240"/>
          </a:xfrm>
        </p:grpSpPr>
        <p:sp>
          <p:nvSpPr>
            <p:cNvPr id="41005"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6"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58"/>
          <p:cNvGrpSpPr>
            <a:grpSpLocks/>
          </p:cNvGrpSpPr>
          <p:nvPr/>
        </p:nvGrpSpPr>
        <p:grpSpPr bwMode="auto">
          <a:xfrm>
            <a:off x="5505450" y="4589463"/>
            <a:ext cx="1970088" cy="381000"/>
            <a:chOff x="3204" y="3552"/>
            <a:chExt cx="1241" cy="240"/>
          </a:xfrm>
        </p:grpSpPr>
        <p:sp>
          <p:nvSpPr>
            <p:cNvPr id="41003"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4"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61"/>
          <p:cNvGrpSpPr>
            <a:grpSpLocks/>
          </p:cNvGrpSpPr>
          <p:nvPr/>
        </p:nvGrpSpPr>
        <p:grpSpPr bwMode="auto">
          <a:xfrm>
            <a:off x="2681288" y="4595813"/>
            <a:ext cx="4953000" cy="381000"/>
            <a:chOff x="1425" y="3556"/>
            <a:chExt cx="3120" cy="240"/>
          </a:xfrm>
        </p:grpSpPr>
        <p:sp>
          <p:nvSpPr>
            <p:cNvPr id="41001"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1002"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18" name="Group 64"/>
          <p:cNvGrpSpPr>
            <a:grpSpLocks/>
          </p:cNvGrpSpPr>
          <p:nvPr/>
        </p:nvGrpSpPr>
        <p:grpSpPr bwMode="auto">
          <a:xfrm>
            <a:off x="2476500" y="4595813"/>
            <a:ext cx="762000" cy="381000"/>
            <a:chOff x="1296" y="3556"/>
            <a:chExt cx="480" cy="240"/>
          </a:xfrm>
        </p:grpSpPr>
        <p:sp>
          <p:nvSpPr>
            <p:cNvPr id="40999"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0"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67"/>
          <p:cNvGrpSpPr>
            <a:grpSpLocks/>
          </p:cNvGrpSpPr>
          <p:nvPr/>
        </p:nvGrpSpPr>
        <p:grpSpPr bwMode="auto">
          <a:xfrm>
            <a:off x="2851150" y="4589463"/>
            <a:ext cx="2668588" cy="381000"/>
            <a:chOff x="1532" y="3552"/>
            <a:chExt cx="1681" cy="240"/>
          </a:xfrm>
        </p:grpSpPr>
        <p:sp>
          <p:nvSpPr>
            <p:cNvPr id="40997"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8"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70"/>
          <p:cNvGrpSpPr>
            <a:grpSpLocks/>
          </p:cNvGrpSpPr>
          <p:nvPr/>
        </p:nvGrpSpPr>
        <p:grpSpPr bwMode="auto">
          <a:xfrm>
            <a:off x="5141913" y="4587875"/>
            <a:ext cx="774700" cy="381000"/>
            <a:chOff x="2983" y="3567"/>
            <a:chExt cx="488" cy="240"/>
          </a:xfrm>
        </p:grpSpPr>
        <p:sp>
          <p:nvSpPr>
            <p:cNvPr id="40995"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6"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73"/>
          <p:cNvGrpSpPr>
            <a:grpSpLocks/>
          </p:cNvGrpSpPr>
          <p:nvPr/>
        </p:nvGrpSpPr>
        <p:grpSpPr bwMode="auto">
          <a:xfrm>
            <a:off x="5541963" y="4572000"/>
            <a:ext cx="785812" cy="381000"/>
            <a:chOff x="3227" y="3541"/>
            <a:chExt cx="495" cy="240"/>
          </a:xfrm>
        </p:grpSpPr>
        <p:sp>
          <p:nvSpPr>
            <p:cNvPr id="40993"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0994"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76"/>
          <p:cNvGrpSpPr>
            <a:grpSpLocks/>
          </p:cNvGrpSpPr>
          <p:nvPr/>
        </p:nvGrpSpPr>
        <p:grpSpPr bwMode="auto">
          <a:xfrm>
            <a:off x="4284663" y="404813"/>
            <a:ext cx="3816350" cy="1092200"/>
            <a:chOff x="2699" y="300"/>
            <a:chExt cx="2404" cy="688"/>
          </a:xfrm>
        </p:grpSpPr>
        <p:grpSp>
          <p:nvGrpSpPr>
            <p:cNvPr id="23" name="Group 77"/>
            <p:cNvGrpSpPr>
              <a:grpSpLocks/>
            </p:cNvGrpSpPr>
            <p:nvPr/>
          </p:nvGrpSpPr>
          <p:grpSpPr bwMode="auto">
            <a:xfrm>
              <a:off x="2787" y="300"/>
              <a:ext cx="2222" cy="688"/>
              <a:chOff x="560" y="1069"/>
              <a:chExt cx="2041" cy="1043"/>
            </a:xfrm>
          </p:grpSpPr>
          <p:sp>
            <p:nvSpPr>
              <p:cNvPr id="40991" name="Freeform 78"/>
              <p:cNvSpPr>
                <a:spLocks/>
              </p:cNvSpPr>
              <p:nvPr/>
            </p:nvSpPr>
            <p:spPr bwMode="auto">
              <a:xfrm>
                <a:off x="592" y="1524"/>
                <a:ext cx="2009" cy="588"/>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sp>
            <p:nvSpPr>
              <p:cNvPr id="40992" name="Freeform 79"/>
              <p:cNvSpPr>
                <a:spLocks/>
              </p:cNvSpPr>
              <p:nvPr/>
            </p:nvSpPr>
            <p:spPr bwMode="auto">
              <a:xfrm>
                <a:off x="560" y="1069"/>
                <a:ext cx="1931" cy="544"/>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grpSp>
        <p:sp>
          <p:nvSpPr>
            <p:cNvPr id="40990" name="Rectangle 80"/>
            <p:cNvSpPr>
              <a:spLocks noChangeArrowheads="1"/>
            </p:cNvSpPr>
            <p:nvPr/>
          </p:nvSpPr>
          <p:spPr bwMode="auto">
            <a:xfrm>
              <a:off x="2699" y="417"/>
              <a:ext cx="2404" cy="450"/>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a:solidFill>
                    <a:srgbClr val="002C84"/>
                  </a:solidFill>
                  <a:ea typeface="黑体" pitchFamily="49" charset="-122"/>
                </a:rPr>
                <a:t>采用线性探测再</a:t>
              </a:r>
            </a:p>
            <a:p>
              <a:pPr algn="ctr">
                <a:lnSpc>
                  <a:spcPct val="85000"/>
                </a:lnSpc>
              </a:pPr>
              <a:r>
                <a:rPr lang="zh-CN" altLang="en-US">
                  <a:solidFill>
                    <a:srgbClr val="002C84"/>
                  </a:solidFill>
                  <a:ea typeface="黑体" pitchFamily="49" charset="-122"/>
                </a:rPr>
                <a:t>散列方法处理冲突</a:t>
              </a:r>
            </a:p>
          </p:txBody>
        </p:sp>
      </p:grpSp>
      <p:sp>
        <p:nvSpPr>
          <p:cNvPr id="40980" name="Text Box 91"/>
          <p:cNvSpPr txBox="1">
            <a:spLocks noChangeArrowheads="1"/>
          </p:cNvSpPr>
          <p:nvPr/>
        </p:nvSpPr>
        <p:spPr bwMode="auto">
          <a:xfrm>
            <a:off x="2124075" y="692150"/>
            <a:ext cx="11366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FF0000"/>
                </a:solidFill>
              </a:rPr>
              <a:t>(</a:t>
            </a:r>
            <a:r>
              <a:rPr lang="zh-CN" altLang="en-US" sz="2800">
                <a:solidFill>
                  <a:srgbClr val="FF0000"/>
                </a:solidFill>
                <a:ea typeface="黑体" pitchFamily="49" charset="-122"/>
              </a:rPr>
              <a:t>查找</a:t>
            </a:r>
            <a:r>
              <a:rPr lang="en-US" altLang="zh-CN" sz="2800">
                <a:solidFill>
                  <a:srgbClr val="FF0000"/>
                </a:solidFill>
              </a:rPr>
              <a:t>)</a:t>
            </a:r>
          </a:p>
        </p:txBody>
      </p:sp>
      <p:grpSp>
        <p:nvGrpSpPr>
          <p:cNvPr id="24" name="Group 92"/>
          <p:cNvGrpSpPr>
            <a:grpSpLocks/>
          </p:cNvGrpSpPr>
          <p:nvPr/>
        </p:nvGrpSpPr>
        <p:grpSpPr bwMode="auto">
          <a:xfrm>
            <a:off x="287338" y="420688"/>
            <a:ext cx="1547812" cy="992187"/>
            <a:chOff x="22" y="84"/>
            <a:chExt cx="975" cy="625"/>
          </a:xfrm>
        </p:grpSpPr>
        <p:sp>
          <p:nvSpPr>
            <p:cNvPr id="40987" name="AutoShape 93"/>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0988" name="Text Box 94"/>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4</a:t>
              </a:r>
            </a:p>
          </p:txBody>
        </p:sp>
      </p:grpSp>
      <p:grpSp>
        <p:nvGrpSpPr>
          <p:cNvPr id="25" name="Group 95"/>
          <p:cNvGrpSpPr>
            <a:grpSpLocks/>
          </p:cNvGrpSpPr>
          <p:nvPr/>
        </p:nvGrpSpPr>
        <p:grpSpPr bwMode="auto">
          <a:xfrm>
            <a:off x="1479550" y="1603375"/>
            <a:ext cx="5437188" cy="755650"/>
            <a:chOff x="884" y="1026"/>
            <a:chExt cx="3425" cy="476"/>
          </a:xfrm>
        </p:grpSpPr>
        <p:grpSp>
          <p:nvGrpSpPr>
            <p:cNvPr id="26" name="Group 96"/>
            <p:cNvGrpSpPr>
              <a:grpSpLocks/>
            </p:cNvGrpSpPr>
            <p:nvPr/>
          </p:nvGrpSpPr>
          <p:grpSpPr bwMode="auto">
            <a:xfrm>
              <a:off x="1837" y="1026"/>
              <a:ext cx="2472" cy="476"/>
              <a:chOff x="1896" y="1117"/>
              <a:chExt cx="2472" cy="476"/>
            </a:xfrm>
          </p:grpSpPr>
          <p:sp>
            <p:nvSpPr>
              <p:cNvPr id="40985"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40986"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40984" name="Text Box 99"/>
            <p:cNvSpPr txBox="1">
              <a:spLocks noChangeArrowheads="1"/>
            </p:cNvSpPr>
            <p:nvPr/>
          </p:nvSpPr>
          <p:spPr bwMode="auto">
            <a:xfrm>
              <a:off x="884" y="1101"/>
              <a:ext cx="1081" cy="288"/>
            </a:xfrm>
            <a:prstGeom prst="rect">
              <a:avLst/>
            </a:prstGeom>
            <a:noFill/>
            <a:ln w="12700" cap="sq">
              <a:noFill/>
              <a:miter lim="800000"/>
              <a:headEnd type="none" w="sm" len="sm"/>
              <a:tailEnd type="none" w="sm" len="sm"/>
            </a:ln>
          </p:spPr>
          <p:txBody>
            <a:bodyPr wrap="none">
              <a:spAutoFit/>
            </a:bodyPr>
            <a:lstStyle/>
            <a:p>
              <a:r>
                <a:rPr lang="zh-CN" altLang="en-US">
                  <a:solidFill>
                    <a:srgbClr val="FF3300"/>
                  </a:solidFill>
                  <a:ea typeface="黑体" pitchFamily="49" charset="-122"/>
                </a:rPr>
                <a:t>散列函数：</a:t>
              </a: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7183"/>
                                        </p:tgtEl>
                                        <p:attrNameLst>
                                          <p:attrName>style.visibility</p:attrName>
                                        </p:attrNameLst>
                                      </p:cBhvr>
                                      <p:to>
                                        <p:strVal val="visible"/>
                                      </p:to>
                                    </p:set>
                                    <p:animEffect transition="in" filter="wipe(down)">
                                      <p:cBhvr>
                                        <p:cTn id="32" dur="500"/>
                                        <p:tgtEl>
                                          <p:spTgt spid="347183"/>
                                        </p:tgtEl>
                                      </p:cBhvr>
                                    </p:animEffect>
                                  </p:childTnLst>
                                  <p:subTnLst>
                                    <p:set>
                                      <p:cBhvr override="childStyle">
                                        <p:cTn dur="1" fill="hold" display="0" masterRel="nextClick" afterEffect="1"/>
                                        <p:tgtEl>
                                          <p:spTgt spid="34718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7184"/>
                                        </p:tgtEl>
                                        <p:attrNameLst>
                                          <p:attrName>style.visibility</p:attrName>
                                        </p:attrNameLst>
                                      </p:cBhvr>
                                      <p:to>
                                        <p:strVal val="visible"/>
                                      </p:to>
                                    </p:set>
                                    <p:animEffect transition="in" filter="wipe(down)">
                                      <p:cBhvr>
                                        <p:cTn id="42" dur="500"/>
                                        <p:tgtEl>
                                          <p:spTgt spid="347184"/>
                                        </p:tgtEl>
                                      </p:cBhvr>
                                    </p:animEffect>
                                  </p:childTnLst>
                                  <p:subTnLst>
                                    <p:set>
                                      <p:cBhvr override="childStyle">
                                        <p:cTn dur="1" fill="hold" display="0" masterRel="nextClick" afterEffect="1"/>
                                        <p:tgtEl>
                                          <p:spTgt spid="34718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lide(fromBottom)">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Bottom)">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animBg="1"/>
      <p:bldP spid="34718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38200" y="304800"/>
            <a:ext cx="7924800"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471" cy="107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2500">
                  <a:solidFill>
                    <a:srgbClr val="002C84"/>
                  </a:solidFill>
                  <a:latin typeface="幼圆" pitchFamily="49" charset="-122"/>
                  <a:ea typeface="幼圆" pitchFamily="49" charset="-122"/>
                </a:rPr>
                <a:t>         </a:t>
              </a:r>
              <a:r>
                <a:rPr lang="zh-CN" altLang="en-US" sz="2500">
                  <a:solidFill>
                    <a:srgbClr val="002C84"/>
                  </a:solidFill>
                  <a:latin typeface="幼圆" pitchFamily="49" charset="-122"/>
                  <a:ea typeface="幼圆" pitchFamily="49" charset="-122"/>
                </a:rPr>
                <a:t>已知有长度为</a:t>
              </a:r>
              <a:r>
                <a:rPr lang="en-US" altLang="zh-CN" sz="2500">
                  <a:solidFill>
                    <a:srgbClr val="002C84"/>
                  </a:solidFill>
                  <a:ea typeface="幼圆" pitchFamily="49" charset="-122"/>
                </a:rPr>
                <a:t>M</a:t>
              </a:r>
              <a:r>
                <a:rPr lang="zh-CN" altLang="en-US" sz="2500">
                  <a:solidFill>
                    <a:srgbClr val="002C84"/>
                  </a:solidFill>
                  <a:ea typeface="幼圆" pitchFamily="49" charset="-122"/>
                </a:rPr>
                <a:t>的</a:t>
              </a:r>
              <a:r>
                <a:rPr lang="zh-CN" altLang="en-US" sz="2500">
                  <a:solidFill>
                    <a:srgbClr val="002C84"/>
                  </a:solidFill>
                  <a:latin typeface="幼圆" pitchFamily="49" charset="-122"/>
                  <a:ea typeface="幼圆" pitchFamily="49" charset="-122"/>
                </a:rPr>
                <a:t>散列表</a:t>
              </a:r>
              <a:r>
                <a:rPr lang="en-US" altLang="zh-CN" sz="2500">
                  <a:solidFill>
                    <a:srgbClr val="002C84"/>
                  </a:solidFill>
                  <a:ea typeface="幼圆" pitchFamily="49" charset="-122"/>
                </a:rPr>
                <a:t>HT</a:t>
              </a:r>
              <a:r>
                <a:rPr lang="en-US" altLang="zh-CN" sz="2500">
                  <a:solidFill>
                    <a:srgbClr val="002C84"/>
                  </a:solidFill>
                  <a:latin typeface="幼圆" pitchFamily="49" charset="-122"/>
                  <a:ea typeface="幼圆" pitchFamily="49" charset="-122"/>
                </a:rPr>
                <a:t>[</a:t>
              </a:r>
              <a:r>
                <a:rPr lang="en-US" altLang="zh-CN" sz="2500">
                  <a:solidFill>
                    <a:srgbClr val="002C84"/>
                  </a:solidFill>
                  <a:ea typeface="幼圆" pitchFamily="49" charset="-122"/>
                </a:rPr>
                <a:t>0</a:t>
              </a:r>
              <a:r>
                <a:rPr lang="en-US" altLang="zh-CN" sz="2500">
                  <a:solidFill>
                    <a:srgbClr val="002C84"/>
                  </a:solidFill>
                </a:rPr>
                <a:t>..</a:t>
              </a:r>
              <a:r>
                <a:rPr lang="en-US" altLang="zh-CN" sz="2500">
                  <a:solidFill>
                    <a:srgbClr val="002C84"/>
                  </a:solidFill>
                  <a:ea typeface="幼圆" pitchFamily="49" charset="-122"/>
                </a:rPr>
                <a:t>M</a:t>
              </a:r>
              <a:r>
                <a:rPr lang="en-US" altLang="zh-CN" sz="2500">
                  <a:solidFill>
                    <a:srgbClr val="002C84"/>
                  </a:solidFill>
                  <a:cs typeface="Times New Roman" pitchFamily="18" charset="0"/>
                </a:rPr>
                <a:t>–</a:t>
              </a:r>
              <a:r>
                <a:rPr lang="en-US" altLang="zh-CN" sz="2500">
                  <a:solidFill>
                    <a:srgbClr val="002C84"/>
                  </a:solidFill>
                  <a:ea typeface="幼圆" pitchFamily="49" charset="-122"/>
                </a:rPr>
                <a:t>1]</a:t>
              </a:r>
              <a:r>
                <a:rPr lang="zh-CN" altLang="en-US" sz="2500">
                  <a:solidFill>
                    <a:srgbClr val="002C84"/>
                  </a:solidFill>
                  <a:latin typeface="幼圆" pitchFamily="49" charset="-122"/>
                  <a:ea typeface="幼圆" pitchFamily="49" charset="-122"/>
                </a:rPr>
                <a:t>，</a:t>
              </a:r>
            </a:p>
            <a:p>
              <a:pPr>
                <a:lnSpc>
                  <a:spcPct val="85000"/>
                </a:lnSpc>
              </a:pPr>
              <a:r>
                <a:rPr lang="zh-CN" altLang="en-US" sz="2500">
                  <a:solidFill>
                    <a:srgbClr val="002C84"/>
                  </a:solidFill>
                  <a:latin typeface="幼圆" pitchFamily="49" charset="-122"/>
                  <a:ea typeface="幼圆" pitchFamily="49" charset="-122"/>
                </a:rPr>
                <a:t>散列函数为</a:t>
              </a:r>
              <a:r>
                <a:rPr lang="en-US" altLang="zh-CN" sz="2500">
                  <a:solidFill>
                    <a:srgbClr val="002C84"/>
                  </a:solidFill>
                  <a:ea typeface="幼圆" pitchFamily="49" charset="-122"/>
                </a:rPr>
                <a:t>H(k)</a:t>
              </a:r>
              <a:r>
                <a:rPr lang="zh-CN" altLang="en-US" sz="2500">
                  <a:solidFill>
                    <a:srgbClr val="002C84"/>
                  </a:solidFill>
                  <a:latin typeface="幼圆" pitchFamily="49" charset="-122"/>
                  <a:ea typeface="幼圆" pitchFamily="49" charset="-122"/>
                </a:rPr>
                <a:t>，并且采用线性探测再散列方法</a:t>
              </a:r>
            </a:p>
            <a:p>
              <a:pPr>
                <a:lnSpc>
                  <a:spcPct val="85000"/>
                </a:lnSpc>
              </a:pPr>
              <a:r>
                <a:rPr lang="zh-CN" altLang="en-US" sz="2500">
                  <a:solidFill>
                    <a:srgbClr val="002C84"/>
                  </a:solidFill>
                  <a:latin typeface="幼圆" pitchFamily="49" charset="-122"/>
                  <a:ea typeface="幼圆" pitchFamily="49" charset="-122"/>
                </a:rPr>
                <a:t>处理冲突。请写出在该散列表中查找关键字值为</a:t>
              </a:r>
            </a:p>
            <a:p>
              <a:pPr>
                <a:lnSpc>
                  <a:spcPct val="85000"/>
                </a:lnSpc>
              </a:pPr>
              <a:r>
                <a:rPr lang="en-US" altLang="zh-CN" sz="2500">
                  <a:solidFill>
                    <a:srgbClr val="002C84"/>
                  </a:solidFill>
                  <a:ea typeface="幼圆" pitchFamily="49" charset="-122"/>
                </a:rPr>
                <a:t>key</a:t>
              </a:r>
              <a:r>
                <a:rPr lang="zh-CN" altLang="en-US" sz="2500">
                  <a:solidFill>
                    <a:srgbClr val="002C84"/>
                  </a:solidFill>
                  <a:latin typeface="幼圆" pitchFamily="49" charset="-122"/>
                  <a:ea typeface="幼圆" pitchFamily="49" charset="-122"/>
                </a:rPr>
                <a:t>的元素存在与否的算法。若存在</a:t>
              </a:r>
              <a:r>
                <a:rPr lang="en-US" altLang="zh-CN" sz="2500">
                  <a:solidFill>
                    <a:srgbClr val="002C84"/>
                  </a:solidFill>
                  <a:latin typeface="幼圆" pitchFamily="49" charset="-122"/>
                  <a:ea typeface="幼圆" pitchFamily="49" charset="-122"/>
                </a:rPr>
                <a:t>,</a:t>
              </a:r>
              <a:r>
                <a:rPr lang="zh-CN" altLang="en-US" sz="2500">
                  <a:solidFill>
                    <a:srgbClr val="002C84"/>
                  </a:solidFill>
                  <a:latin typeface="幼圆" pitchFamily="49" charset="-122"/>
                  <a:ea typeface="幼圆" pitchFamily="49" charset="-122"/>
                </a:rPr>
                <a:t>则给出它在</a:t>
              </a:r>
            </a:p>
            <a:p>
              <a:pPr>
                <a:lnSpc>
                  <a:spcPct val="85000"/>
                </a:lnSpc>
              </a:pPr>
              <a:r>
                <a:rPr lang="zh-CN" altLang="en-US" sz="2500">
                  <a:solidFill>
                    <a:srgbClr val="002C84"/>
                  </a:solidFill>
                  <a:latin typeface="幼圆" pitchFamily="49" charset="-122"/>
                  <a:ea typeface="幼圆" pitchFamily="49" charset="-122"/>
                </a:rPr>
                <a:t>表中的位置，否则，给出相应信息</a:t>
              </a:r>
              <a:r>
                <a:rPr lang="zh-CN" altLang="en-US" sz="250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152400" y="-117475"/>
            <a:ext cx="1622425"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7178675" y="152400"/>
            <a:ext cx="1965325"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4" name="Group 79"/>
          <p:cNvGrpSpPr>
            <a:grpSpLocks/>
          </p:cNvGrpSpPr>
          <p:nvPr/>
        </p:nvGrpSpPr>
        <p:grpSpPr bwMode="auto">
          <a:xfrm>
            <a:off x="720725" y="3276600"/>
            <a:ext cx="1066800" cy="901700"/>
            <a:chOff x="280" y="2064"/>
            <a:chExt cx="672" cy="568"/>
          </a:xfrm>
        </p:grpSpPr>
        <p:sp>
          <p:nvSpPr>
            <p:cNvPr id="42064" name="Freeform 17"/>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solidFill>
              <a:srgbClr val="FFCC99"/>
            </a:solidFill>
            <a:ln w="12700" cap="sq" cmpd="sng">
              <a:noFill/>
              <a:prstDash val="solid"/>
              <a:round/>
              <a:headEnd type="none" w="sm" len="sm"/>
              <a:tailEnd type="none" w="sm" len="sm"/>
            </a:ln>
            <a:effectLst>
              <a:outerShdw dist="53882" dir="2700000" algn="ctr" rotWithShape="0">
                <a:srgbClr val="969696"/>
              </a:outerShdw>
            </a:effectLst>
          </p:spPr>
          <p:txBody>
            <a:bodyPr/>
            <a:lstStyle/>
            <a:p>
              <a:endParaRPr lang="zh-CN" altLang="en-US"/>
            </a:p>
          </p:txBody>
        </p:sp>
        <p:sp>
          <p:nvSpPr>
            <p:cNvPr id="42065" name="Text Box 18"/>
            <p:cNvSpPr txBox="1">
              <a:spLocks noChangeArrowheads="1"/>
            </p:cNvSpPr>
            <p:nvPr/>
          </p:nvSpPr>
          <p:spPr bwMode="auto">
            <a:xfrm>
              <a:off x="280" y="2075"/>
              <a:ext cx="672" cy="55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5200">
                  <a:solidFill>
                    <a:srgbClr val="FFFFFF"/>
                  </a:solidFill>
                  <a:ea typeface="华文新魏" pitchFamily="2" charset="-122"/>
                </a:rPr>
                <a:t>例</a:t>
              </a:r>
            </a:p>
          </p:txBody>
        </p:sp>
      </p:grpSp>
      <p:grpSp>
        <p:nvGrpSpPr>
          <p:cNvPr id="5" name="Group 23"/>
          <p:cNvGrpSpPr>
            <a:grpSpLocks/>
          </p:cNvGrpSpPr>
          <p:nvPr/>
        </p:nvGrpSpPr>
        <p:grpSpPr bwMode="auto">
          <a:xfrm>
            <a:off x="2867025" y="3182938"/>
            <a:ext cx="3962400"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107"/>
              <a:ext cx="2223" cy="33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900">
                  <a:solidFill>
                    <a:srgbClr val="FFFF00"/>
                  </a:solidFill>
                </a:rPr>
                <a:t>H(k)=k  MOD  13</a:t>
              </a:r>
            </a:p>
          </p:txBody>
        </p:sp>
      </p:grpSp>
      <p:grpSp>
        <p:nvGrpSpPr>
          <p:cNvPr id="6" name="Group 27"/>
          <p:cNvGrpSpPr>
            <a:grpSpLocks/>
          </p:cNvGrpSpPr>
          <p:nvPr/>
        </p:nvGrpSpPr>
        <p:grpSpPr bwMode="auto">
          <a:xfrm>
            <a:off x="2257425" y="4114800"/>
            <a:ext cx="5843588"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45"/>
              <a:ext cx="3600" cy="32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a:solidFill>
                    <a:srgbClr val="FF6600"/>
                  </a:solidFill>
                </a:rPr>
                <a:t> </a:t>
              </a:r>
              <a:r>
                <a:rPr lang="en-US" altLang="zh-CN" sz="2800">
                  <a:solidFill>
                    <a:srgbClr val="FFFFFF"/>
                  </a:solidFill>
                </a:rPr>
                <a:t>D</a:t>
              </a:r>
              <a:r>
                <a:rPr lang="en-US" altLang="zh-CN" sz="2800" baseline="-25000">
                  <a:solidFill>
                    <a:srgbClr val="FFFFFF"/>
                  </a:solidFill>
                </a:rPr>
                <a:t>i </a:t>
              </a:r>
              <a:r>
                <a:rPr lang="en-US" altLang="zh-CN" sz="2800">
                  <a:solidFill>
                    <a:srgbClr val="FFFFFF"/>
                  </a:solidFill>
                </a:rPr>
                <a:t>= (</a:t>
              </a:r>
              <a:r>
                <a:rPr lang="en-US" altLang="zh-CN" sz="2800">
                  <a:solidFill>
                    <a:srgbClr val="FFFF00"/>
                  </a:solidFill>
                </a:rPr>
                <a:t>k  MOD  13</a:t>
              </a:r>
              <a:r>
                <a:rPr lang="en-US" altLang="zh-CN" sz="2800">
                  <a:solidFill>
                    <a:srgbClr val="FF6600"/>
                  </a:solidFill>
                </a:rPr>
                <a:t> </a:t>
              </a:r>
              <a:r>
                <a:rPr lang="en-US" altLang="zh-CN" sz="2800">
                  <a:solidFill>
                    <a:srgbClr val="FFFFFF"/>
                  </a:solidFill>
                </a:rPr>
                <a:t>+ d</a:t>
              </a:r>
              <a:r>
                <a:rPr lang="en-US" altLang="zh-CN" sz="2800" baseline="-25000">
                  <a:solidFill>
                    <a:srgbClr val="FFFFFF"/>
                  </a:solidFill>
                </a:rPr>
                <a:t>i</a:t>
              </a:r>
              <a:r>
                <a:rPr lang="en-US" altLang="zh-CN" sz="2800">
                  <a:solidFill>
                    <a:srgbClr val="FFFFFF"/>
                  </a:solidFill>
                </a:rPr>
                <a:t>) MOD 13</a:t>
              </a:r>
            </a:p>
          </p:txBody>
        </p:sp>
      </p:grpSp>
      <p:grpSp>
        <p:nvGrpSpPr>
          <p:cNvPr id="7" name="Group 53"/>
          <p:cNvGrpSpPr>
            <a:grpSpLocks/>
          </p:cNvGrpSpPr>
          <p:nvPr/>
        </p:nvGrpSpPr>
        <p:grpSpPr bwMode="auto">
          <a:xfrm>
            <a:off x="1571625" y="4937125"/>
            <a:ext cx="5886450" cy="687388"/>
            <a:chOff x="816" y="3121"/>
            <a:chExt cx="3708" cy="433"/>
          </a:xfrm>
        </p:grpSpPr>
        <p:sp>
          <p:nvSpPr>
            <p:cNvPr id="42036" name="Text Box 2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a:solidFill>
                    <a:srgbClr val="002C84"/>
                  </a:solidFill>
                </a:rPr>
                <a:t>70  19</a:t>
              </a:r>
              <a:r>
                <a:rPr lang="en-US" altLang="zh-CN" sz="2000">
                  <a:solidFill>
                    <a:srgbClr val="FFFFFF"/>
                  </a:solidFill>
                </a:rPr>
                <a:t>  </a:t>
              </a:r>
              <a:r>
                <a:rPr lang="en-US" altLang="zh-CN" sz="2000">
                  <a:solidFill>
                    <a:srgbClr val="002C84"/>
                  </a:solidFill>
                </a:rPr>
                <a:t>33</a:t>
              </a:r>
            </a:p>
          </p:txBody>
        </p:sp>
        <p:sp>
          <p:nvSpPr>
            <p:cNvPr id="42038" name="Text Box 3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2047" name="Rectangle 5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12" name="Group 150"/>
          <p:cNvGrpSpPr>
            <a:grpSpLocks/>
          </p:cNvGrpSpPr>
          <p:nvPr/>
        </p:nvGrpSpPr>
        <p:grpSpPr bwMode="auto">
          <a:xfrm>
            <a:off x="1770063" y="6083300"/>
            <a:ext cx="1349375"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5" name="Text Box 56"/>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13" name="Group 151"/>
          <p:cNvGrpSpPr>
            <a:grpSpLocks/>
          </p:cNvGrpSpPr>
          <p:nvPr/>
        </p:nvGrpSpPr>
        <p:grpSpPr bwMode="auto">
          <a:xfrm>
            <a:off x="4543425" y="6078538"/>
            <a:ext cx="1384300"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3" name="Text Box 6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4" name="Group 75"/>
          <p:cNvGrpSpPr>
            <a:grpSpLocks/>
          </p:cNvGrpSpPr>
          <p:nvPr/>
        </p:nvGrpSpPr>
        <p:grpSpPr bwMode="auto">
          <a:xfrm>
            <a:off x="6143625" y="6059488"/>
            <a:ext cx="138906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1" name="Text Box 74"/>
            <p:cNvSpPr txBox="1">
              <a:spLocks noChangeArrowheads="1"/>
            </p:cNvSpPr>
            <p:nvPr/>
          </p:nvSpPr>
          <p:spPr bwMode="auto">
            <a:xfrm>
              <a:off x="3855" y="3844"/>
              <a:ext cx="812" cy="28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a:solidFill>
                    <a:srgbClr val="000000"/>
                  </a:solidFill>
                </a:rPr>
                <a:t>key=20</a:t>
              </a:r>
            </a:p>
          </p:txBody>
        </p:sp>
      </p:grpSp>
      <p:grpSp>
        <p:nvGrpSpPr>
          <p:cNvPr id="15" name="Group 96"/>
          <p:cNvGrpSpPr>
            <a:grpSpLocks/>
          </p:cNvGrpSpPr>
          <p:nvPr/>
        </p:nvGrpSpPr>
        <p:grpSpPr bwMode="auto">
          <a:xfrm>
            <a:off x="3141663" y="5656263"/>
            <a:ext cx="1922462"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4408488" y="5715000"/>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4419601" y="57324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4238625" y="5621338"/>
            <a:ext cx="785813"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4643438" y="5627688"/>
            <a:ext cx="785812"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4959350" y="5621338"/>
            <a:ext cx="785813"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5362575" y="5638800"/>
            <a:ext cx="1970088"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2538413" y="5645150"/>
            <a:ext cx="495300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2333625" y="5645150"/>
            <a:ext cx="762000"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2708275" y="5638800"/>
            <a:ext cx="2668588"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5011738" y="5662613"/>
            <a:ext cx="774700"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5399088" y="5621338"/>
            <a:ext cx="785812"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Bottom)">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7"/>
                                        </p:tgtEl>
                                        <p:attrNameLst>
                                          <p:attrName>style.visibility</p:attrName>
                                        </p:attrNameLst>
                                      </p:cBhvr>
                                      <p:to>
                                        <p:strVal val="visible"/>
                                      </p:to>
                                    </p:set>
                                    <p:animEffect transition="in" filter="wipe(down)">
                                      <p:cBhvr>
                                        <p:cTn id="3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068"/>
                                        </p:tgtEl>
                                        <p:attrNameLst>
                                          <p:attrName>style.visibility</p:attrName>
                                        </p:attrNameLst>
                                      </p:cBhvr>
                                      <p:to>
                                        <p:strVal val="visible"/>
                                      </p:to>
                                    </p:set>
                                    <p:animEffect transition="in" filter="wipe(down)">
                                      <p:cBhvr>
                                        <p:cTn id="4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lide(fromBottom)">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lide(fromBottom)">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93800" y="914400"/>
            <a:ext cx="1701800"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2771775" y="1066800"/>
            <a:ext cx="5853113" cy="822325"/>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a:t>
            </a:r>
            <a:r>
              <a:rPr lang="zh-CN" altLang="en-US">
                <a:solidFill>
                  <a:srgbClr val="002F8C"/>
                </a:solidFill>
                <a:ea typeface="幼圆" pitchFamily="49" charset="-122"/>
              </a:rPr>
              <a:t>散列地址不同的元素争夺同一个后</a:t>
            </a:r>
          </a:p>
          <a:p>
            <a:r>
              <a:rPr lang="zh-CN" altLang="en-US">
                <a:solidFill>
                  <a:srgbClr val="002F8C"/>
                </a:solidFill>
                <a:ea typeface="幼圆" pitchFamily="49" charset="-122"/>
              </a:rPr>
              <a:t>         继散列地址的现象。</a:t>
            </a:r>
          </a:p>
        </p:txBody>
      </p:sp>
      <p:sp>
        <p:nvSpPr>
          <p:cNvPr id="314418" name="Text Box 50"/>
          <p:cNvSpPr txBox="1">
            <a:spLocks noChangeArrowheads="1"/>
          </p:cNvSpPr>
          <p:nvPr/>
        </p:nvSpPr>
        <p:spPr bwMode="auto">
          <a:xfrm>
            <a:off x="3873500" y="26162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3873500" y="30226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314420" name="Rectangle 52"/>
          <p:cNvSpPr>
            <a:spLocks noChangeArrowheads="1"/>
          </p:cNvSpPr>
          <p:nvPr/>
        </p:nvSpPr>
        <p:spPr bwMode="auto">
          <a:xfrm>
            <a:off x="1447800" y="4419600"/>
            <a:ext cx="1905000"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3473450" y="5105400"/>
            <a:ext cx="4483100" cy="762000"/>
            <a:chOff x="2120" y="3216"/>
            <a:chExt cx="2824" cy="480"/>
          </a:xfrm>
        </p:grpSpPr>
        <p:sp>
          <p:nvSpPr>
            <p:cNvPr id="43033"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43035" name="Text Box 58"/>
            <p:cNvSpPr txBox="1">
              <a:spLocks noChangeArrowheads="1"/>
            </p:cNvSpPr>
            <p:nvPr/>
          </p:nvSpPr>
          <p:spPr bwMode="auto">
            <a:xfrm>
              <a:off x="2120" y="3319"/>
              <a:ext cx="480" cy="288"/>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4" name="Group 68"/>
          <p:cNvGrpSpPr>
            <a:grpSpLocks/>
          </p:cNvGrpSpPr>
          <p:nvPr/>
        </p:nvGrpSpPr>
        <p:grpSpPr bwMode="auto">
          <a:xfrm>
            <a:off x="900113" y="685800"/>
            <a:ext cx="7620000" cy="3136900"/>
            <a:chOff x="480" y="480"/>
            <a:chExt cx="4800" cy="1976"/>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grpSp>
          <p:nvGrpSpPr>
            <p:cNvPr id="5" name="Group 70"/>
            <p:cNvGrpSpPr>
              <a:grpSpLocks/>
            </p:cNvGrpSpPr>
            <p:nvPr/>
          </p:nvGrpSpPr>
          <p:grpSpPr bwMode="auto">
            <a:xfrm>
              <a:off x="624" y="1680"/>
              <a:ext cx="1632" cy="776"/>
              <a:chOff x="2256" y="1776"/>
              <a:chExt cx="1632" cy="776"/>
            </a:xfrm>
          </p:grpSpPr>
          <p:sp>
            <p:nvSpPr>
              <p:cNvPr id="43029" name="Rectangle 71"/>
              <p:cNvSpPr>
                <a:spLocks noChangeArrowheads="1"/>
              </p:cNvSpPr>
              <p:nvPr/>
            </p:nvSpPr>
            <p:spPr bwMode="auto">
              <a:xfrm>
                <a:off x="2448" y="1920"/>
                <a:ext cx="1316" cy="49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000">
                    <a:solidFill>
                      <a:srgbClr val="FF3300"/>
                    </a:solidFill>
                    <a:ea typeface="华文新魏" pitchFamily="2" charset="-122"/>
                  </a:rPr>
                  <a:t>产生聚集</a:t>
                </a:r>
              </a:p>
              <a:p>
                <a:pPr algn="ctr">
                  <a:lnSpc>
                    <a:spcPct val="75000"/>
                  </a:lnSpc>
                </a:pPr>
                <a:r>
                  <a:rPr lang="zh-CN" altLang="en-US" sz="3000">
                    <a:solidFill>
                      <a:srgbClr val="FF3300"/>
                    </a:solidFill>
                    <a:ea typeface="华文新魏" pitchFamily="2" charset="-122"/>
                  </a:rPr>
                  <a:t>的主要原因</a:t>
                </a:r>
              </a:p>
            </p:txBody>
          </p:sp>
          <p:grpSp>
            <p:nvGrpSpPr>
              <p:cNvPr id="6" name="Group 72"/>
              <p:cNvGrpSpPr>
                <a:grpSpLocks/>
              </p:cNvGrpSpPr>
              <p:nvPr/>
            </p:nvGrpSpPr>
            <p:grpSpPr bwMode="auto">
              <a:xfrm>
                <a:off x="2256" y="1776"/>
                <a:ext cx="1632" cy="776"/>
                <a:chOff x="1248" y="2256"/>
                <a:chExt cx="1488" cy="820"/>
              </a:xfrm>
            </p:grpSpPr>
            <p:sp>
              <p:nvSpPr>
                <p:cNvPr id="43031" name="Freeform 73"/>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3032" name="Freeform 74"/>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grpSp>
      <p:grpSp>
        <p:nvGrpSpPr>
          <p:cNvPr id="7" name="Group 89"/>
          <p:cNvGrpSpPr>
            <a:grpSpLocks/>
          </p:cNvGrpSpPr>
          <p:nvPr/>
        </p:nvGrpSpPr>
        <p:grpSpPr bwMode="auto">
          <a:xfrm>
            <a:off x="4427538" y="3454400"/>
            <a:ext cx="3600450" cy="541338"/>
            <a:chOff x="2789" y="2288"/>
            <a:chExt cx="2268" cy="341"/>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a:solidFill>
                    <a:srgbClr val="FF0000"/>
                  </a:solidFill>
                  <a:ea typeface="幼圆" pitchFamily="49" charset="-122"/>
                </a:rPr>
                <a:t>装填因子</a:t>
              </a:r>
            </a:p>
          </p:txBody>
        </p:sp>
      </p:grpSp>
      <p:grpSp>
        <p:nvGrpSpPr>
          <p:cNvPr id="8" name="Group 90"/>
          <p:cNvGrpSpPr>
            <a:grpSpLocks/>
          </p:cNvGrpSpPr>
          <p:nvPr/>
        </p:nvGrpSpPr>
        <p:grpSpPr bwMode="auto">
          <a:xfrm>
            <a:off x="642938" y="5627688"/>
            <a:ext cx="2684462" cy="609600"/>
            <a:chOff x="405" y="3545"/>
            <a:chExt cx="1691" cy="384"/>
          </a:xfrm>
        </p:grpSpPr>
        <p:sp>
          <p:nvSpPr>
            <p:cNvPr id="43022" name="Text Box 91"/>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grpSp>
        <p:nvGrpSpPr>
          <p:cNvPr id="9" name="Group 93"/>
          <p:cNvGrpSpPr>
            <a:grpSpLocks/>
          </p:cNvGrpSpPr>
          <p:nvPr/>
        </p:nvGrpSpPr>
        <p:grpSpPr bwMode="auto">
          <a:xfrm>
            <a:off x="3663950" y="4419600"/>
            <a:ext cx="4724400" cy="496888"/>
            <a:chOff x="2217" y="2784"/>
            <a:chExt cx="2976" cy="313"/>
          </a:xfrm>
        </p:grpSpPr>
        <p:sp>
          <p:nvSpPr>
            <p:cNvPr id="43020" name="Text Box 94"/>
            <p:cNvSpPr txBox="1">
              <a:spLocks noChangeArrowheads="1"/>
            </p:cNvSpPr>
            <p:nvPr/>
          </p:nvSpPr>
          <p:spPr bwMode="auto">
            <a:xfrm>
              <a:off x="2217" y="2809"/>
              <a:ext cx="2976" cy="288"/>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 </a:t>
              </a:r>
              <a:r>
                <a:rPr lang="zh-CN" altLang="en-US">
                  <a:solidFill>
                    <a:srgbClr val="002F8C"/>
                  </a:solidFill>
                  <a:ea typeface="幼圆" pitchFamily="49" charset="-122"/>
                </a:rPr>
                <a:t>衡量散列表的                  。</a:t>
              </a:r>
              <a:endParaRPr lang="zh-CN" altLang="en-US">
                <a:solidFill>
                  <a:srgbClr val="FF3300"/>
                </a:solidFill>
                <a:ea typeface="黑体" pitchFamily="49" charset="-122"/>
              </a:endParaRPr>
            </a:p>
          </p:txBody>
        </p:sp>
        <p:sp>
          <p:nvSpPr>
            <p:cNvPr id="43021" name="Rectangle 95"/>
            <p:cNvSpPr>
              <a:spLocks noChangeArrowheads="1"/>
            </p:cNvSpPr>
            <p:nvPr/>
          </p:nvSpPr>
          <p:spPr bwMode="auto">
            <a:xfrm>
              <a:off x="3857" y="2784"/>
              <a:ext cx="124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600">
                  <a:solidFill>
                    <a:srgbClr val="FF3300"/>
                  </a:solidFill>
                  <a:ea typeface="黑体" pitchFamily="49" charset="-122"/>
                </a:rPr>
                <a:t>饱满程度</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4418"/>
                                        </p:tgtEl>
                                        <p:attrNameLst>
                                          <p:attrName>style.visibility</p:attrName>
                                        </p:attrNameLst>
                                      </p:cBhvr>
                                      <p:to>
                                        <p:strVal val="visible"/>
                                      </p:to>
                                    </p:set>
                                    <p:animEffect transition="in" filter="wipe(right)">
                                      <p:cBhvr>
                                        <p:cTn id="17" dur="500"/>
                                        <p:tgtEl>
                                          <p:spTgt spid="314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19"/>
                                        </p:tgtEl>
                                        <p:attrNameLst>
                                          <p:attrName>style.visibility</p:attrName>
                                        </p:attrNameLst>
                                      </p:cBhvr>
                                      <p:to>
                                        <p:strVal val="visible"/>
                                      </p:to>
                                    </p:set>
                                    <p:animEffect transition="in" filter="wipe(left)">
                                      <p:cBhvr>
                                        <p:cTn id="22" dur="500"/>
                                        <p:tgtEl>
                                          <p:spTgt spid="314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4420"/>
                                        </p:tgtEl>
                                        <p:attrNameLst>
                                          <p:attrName>style.visibility</p:attrName>
                                        </p:attrNameLst>
                                      </p:cBhvr>
                                      <p:to>
                                        <p:strVal val="visible"/>
                                      </p:to>
                                    </p:set>
                                    <p:animEffect transition="in" filter="box(out)">
                                      <p:cBhvr>
                                        <p:cTn id="32" dur="500"/>
                                        <p:tgtEl>
                                          <p:spTgt spid="314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19200" y="3467100"/>
            <a:ext cx="930275" cy="457200"/>
          </a:xfrm>
          <a:prstGeom prst="rect">
            <a:avLst/>
          </a:prstGeom>
          <a:noFill/>
          <a:ln w="12700" cap="sq">
            <a:noFill/>
            <a:miter lim="800000"/>
            <a:headEnd type="none" w="sm" len="sm"/>
            <a:tailEnd type="none" w="sm" len="sm"/>
          </a:ln>
        </p:spPr>
        <p:txBody>
          <a:bodyPr>
            <a:spAutoFit/>
          </a:bodyPr>
          <a:lstStyle/>
          <a:p>
            <a:endParaRPr lang="en-US" altLang="zh-CN" b="0"/>
          </a:p>
        </p:txBody>
      </p:sp>
      <p:sp>
        <p:nvSpPr>
          <p:cNvPr id="90116" name="Text Box 4"/>
          <p:cNvSpPr txBox="1">
            <a:spLocks noChangeArrowheads="1"/>
          </p:cNvSpPr>
          <p:nvPr/>
        </p:nvSpPr>
        <p:spPr bwMode="auto">
          <a:xfrm>
            <a:off x="990600" y="1096963"/>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b="0">
              <a:solidFill>
                <a:schemeClr val="accent2"/>
              </a:solidFill>
            </a:endParaRPr>
          </a:p>
        </p:txBody>
      </p:sp>
      <p:sp>
        <p:nvSpPr>
          <p:cNvPr id="90118" name="Text Box 6"/>
          <p:cNvSpPr txBox="1">
            <a:spLocks noChangeArrowheads="1"/>
          </p:cNvSpPr>
          <p:nvPr/>
        </p:nvSpPr>
        <p:spPr bwMode="auto">
          <a:xfrm>
            <a:off x="1041400" y="3141663"/>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smtClean="0">
                <a:solidFill>
                  <a:srgbClr val="000084"/>
                </a:solidFill>
                <a:ea typeface="幼圆" pitchFamily="49" charset="-122"/>
              </a:rPr>
              <a:t>查找表（文件）在</a:t>
            </a:r>
            <a:r>
              <a:rPr lang="zh-CN" altLang="en-US" sz="2700" dirty="0">
                <a:solidFill>
                  <a:srgbClr val="000084"/>
                </a:solidFill>
                <a:ea typeface="幼圆" pitchFamily="49" charset="-122"/>
              </a:rPr>
              <a:t>存储介质上的组织方式。</a:t>
            </a:r>
          </a:p>
        </p:txBody>
      </p:sp>
      <p:sp>
        <p:nvSpPr>
          <p:cNvPr id="90119" name="Text Box 7"/>
          <p:cNvSpPr txBox="1">
            <a:spLocks noChangeArrowheads="1"/>
          </p:cNvSpPr>
          <p:nvPr/>
        </p:nvSpPr>
        <p:spPr bwMode="auto">
          <a:xfrm>
            <a:off x="1600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1600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1600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1600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90223" name="Text Box 111"/>
          <p:cNvSpPr txBox="1">
            <a:spLocks noChangeArrowheads="1"/>
          </p:cNvSpPr>
          <p:nvPr/>
        </p:nvSpPr>
        <p:spPr bwMode="auto">
          <a:xfrm rot="-776018">
            <a:off x="1349375" y="5730875"/>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smtClean="0">
                <a:ea typeface="黑体" pitchFamily="49" charset="-122"/>
              </a:rPr>
              <a:t>顺序查找</a:t>
            </a:r>
            <a:endParaRPr lang="zh-CN" altLang="en-US" sz="3000" i="1" dirty="0">
              <a:ea typeface="黑体" pitchFamily="49" charset="-122"/>
            </a:endParaRPr>
          </a:p>
        </p:txBody>
      </p:sp>
      <p:sp>
        <p:nvSpPr>
          <p:cNvPr id="90224" name="Text Box 112"/>
          <p:cNvSpPr txBox="1">
            <a:spLocks noChangeArrowheads="1"/>
          </p:cNvSpPr>
          <p:nvPr/>
        </p:nvSpPr>
        <p:spPr bwMode="auto">
          <a:xfrm rot="-776018">
            <a:off x="3268663" y="5611813"/>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smtClean="0">
                <a:ea typeface="黑体" pitchFamily="49" charset="-122"/>
              </a:rPr>
              <a:t>索引查找</a:t>
            </a:r>
            <a:endParaRPr lang="zh-CN" altLang="en-US" sz="3000" i="1" dirty="0">
              <a:ea typeface="黑体" pitchFamily="49" charset="-122"/>
            </a:endParaRPr>
          </a:p>
        </p:txBody>
      </p:sp>
      <p:sp>
        <p:nvSpPr>
          <p:cNvPr id="90225" name="Text Box 113"/>
          <p:cNvSpPr txBox="1">
            <a:spLocks noChangeArrowheads="1"/>
          </p:cNvSpPr>
          <p:nvPr/>
        </p:nvSpPr>
        <p:spPr bwMode="auto">
          <a:xfrm rot="-776018">
            <a:off x="5167313" y="5611813"/>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a:t>
            </a:r>
            <a:r>
              <a:rPr lang="zh-CN" altLang="en-US" sz="3000" i="1" dirty="0" smtClean="0">
                <a:ea typeface="黑体" pitchFamily="49" charset="-122"/>
              </a:rPr>
              <a:t>列查找</a:t>
            </a:r>
            <a:endParaRPr lang="zh-CN" altLang="en-US" sz="3000" i="1" dirty="0">
              <a:ea typeface="黑体" pitchFamily="49" charset="-122"/>
            </a:endParaRPr>
          </a:p>
        </p:txBody>
      </p:sp>
      <p:grpSp>
        <p:nvGrpSpPr>
          <p:cNvPr id="2" name="Group 161"/>
          <p:cNvGrpSpPr>
            <a:grpSpLocks/>
          </p:cNvGrpSpPr>
          <p:nvPr/>
        </p:nvGrpSpPr>
        <p:grpSpPr bwMode="auto">
          <a:xfrm>
            <a:off x="457200" y="379413"/>
            <a:ext cx="8435280" cy="1077912"/>
            <a:chOff x="288" y="239"/>
            <a:chExt cx="2819" cy="679"/>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6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smtClean="0">
                  <a:solidFill>
                    <a:srgbClr val="FFFF00"/>
                  </a:solidFill>
                  <a:latin typeface="黑体" pitchFamily="49" charset="-122"/>
                  <a:ea typeface="黑体" pitchFamily="49" charset="-122"/>
                </a:rPr>
                <a:t>.</a:t>
              </a:r>
              <a:r>
                <a:rPr lang="zh-CN" altLang="en-US" sz="3200" dirty="0" smtClean="0">
                  <a:solidFill>
                    <a:srgbClr val="FFFF00"/>
                  </a:solidFill>
                  <a:latin typeface="黑体" pitchFamily="49" charset="-122"/>
                  <a:ea typeface="黑体" pitchFamily="49" charset="-122"/>
                </a:rPr>
                <a:t>查找表（</a:t>
              </a:r>
              <a:r>
                <a:rPr lang="en-US" altLang="zh-CN" sz="3200" dirty="0" smtClean="0">
                  <a:solidFill>
                    <a:srgbClr val="FFFF00"/>
                  </a:solidFill>
                  <a:latin typeface="黑体" pitchFamily="49" charset="-122"/>
                  <a:ea typeface="黑体" pitchFamily="49" charset="-122"/>
                </a:rPr>
                <a:t>Search Table</a:t>
              </a:r>
              <a:r>
                <a:rPr lang="zh-CN" altLang="en-US" sz="3200" dirty="0" smtClean="0">
                  <a:solidFill>
                    <a:srgbClr val="FFFF00"/>
                  </a:solidFill>
                  <a:latin typeface="黑体" pitchFamily="49" charset="-122"/>
                  <a:ea typeface="黑体" pitchFamily="49" charset="-122"/>
                </a:rPr>
                <a:t>）的</a:t>
              </a:r>
              <a:r>
                <a:rPr lang="zh-CN" altLang="en-US" sz="3200" dirty="0">
                  <a:solidFill>
                    <a:srgbClr val="FFFF00"/>
                  </a:solidFill>
                  <a:latin typeface="黑体" pitchFamily="49" charset="-122"/>
                  <a:ea typeface="黑体" pitchFamily="49" charset="-122"/>
                </a:rPr>
                <a:t>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457200" y="2360613"/>
            <a:ext cx="4475163"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smtClean="0">
                  <a:solidFill>
                    <a:srgbClr val="FFFF00"/>
                  </a:solidFill>
                  <a:latin typeface="黑体" pitchFamily="49" charset="-122"/>
                  <a:ea typeface="黑体" pitchFamily="49" charset="-122"/>
                </a:rPr>
                <a:t>.</a:t>
              </a:r>
              <a:r>
                <a:rPr lang="zh-CN" altLang="en-US" sz="3200" dirty="0" smtClean="0">
                  <a:solidFill>
                    <a:srgbClr val="FFFF00"/>
                  </a:solidFill>
                  <a:latin typeface="黑体" pitchFamily="49" charset="-122"/>
                  <a:ea typeface="黑体" pitchFamily="49" charset="-122"/>
                </a:rPr>
                <a:t>查找表的</a:t>
              </a:r>
              <a:r>
                <a:rPr lang="zh-CN" altLang="en-US" sz="3200" dirty="0">
                  <a:solidFill>
                    <a:srgbClr val="FFFF00"/>
                  </a:solidFill>
                  <a:latin typeface="黑体" pitchFamily="49" charset="-122"/>
                  <a:ea typeface="黑体" pitchFamily="49" charset="-122"/>
                </a:rPr>
                <a:t>物理结构</a:t>
              </a:r>
              <a:endParaRPr lang="en-US" sz="3200" dirty="0">
                <a:solidFill>
                  <a:srgbClr val="FFFF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533400" y="654050"/>
            <a:ext cx="8077200"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1066800" y="1935163"/>
            <a:ext cx="7126288" cy="503237"/>
            <a:chOff x="672" y="1152"/>
            <a:chExt cx="4489" cy="317"/>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4237" cy="317"/>
            </a:xfrm>
            <a:prstGeom prst="rect">
              <a:avLst/>
            </a:prstGeom>
            <a:noFill/>
            <a:ln w="12700" cap="sq">
              <a:noFill/>
              <a:miter lim="800000"/>
              <a:headEnd type="none" w="sm" len="sm"/>
              <a:tailEnd type="none" w="sm" len="sm"/>
            </a:ln>
          </p:spPr>
          <p:txBody>
            <a:bodyPr wrap="none">
              <a:spAutoFit/>
            </a:bodyPr>
            <a:lstStyle/>
            <a:p>
              <a:r>
                <a:rPr lang="en-US" altLang="zh-CN" sz="2700">
                  <a:solidFill>
                    <a:srgbClr val="002C84"/>
                  </a:solidFill>
                  <a:ea typeface="幼圆" pitchFamily="49" charset="-122"/>
                </a:rPr>
                <a:t>“</a:t>
              </a:r>
              <a:r>
                <a:rPr lang="zh-CN" altLang="en-US" sz="270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1068388" y="2576513"/>
            <a:ext cx="6932612" cy="1139825"/>
            <a:chOff x="673" y="1520"/>
            <a:chExt cx="4367" cy="718"/>
          </a:xfrm>
        </p:grpSpPr>
        <p:sp>
          <p:nvSpPr>
            <p:cNvPr id="44040" name="Oval 88"/>
            <p:cNvSpPr>
              <a:spLocks noChangeArrowheads="1"/>
            </p:cNvSpPr>
            <p:nvPr/>
          </p:nvSpPr>
          <p:spPr bwMode="auto">
            <a:xfrm>
              <a:off x="673" y="1536"/>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3" y="1520"/>
              <a:ext cx="4127" cy="71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a:solidFill>
                    <a:srgbClr val="002C84"/>
                  </a:solidFill>
                  <a:ea typeface="幼圆" pitchFamily="49" charset="-122"/>
                </a:rPr>
                <a:t>“</a:t>
              </a:r>
              <a:r>
                <a:rPr lang="zh-CN" altLang="en-US" sz="2700">
                  <a:solidFill>
                    <a:srgbClr val="002C84"/>
                  </a:solidFill>
                  <a:ea typeface="幼圆" pitchFamily="49" charset="-122"/>
                </a:rPr>
                <a:t>二次探测法”可以较好地避免元素“聚集”</a:t>
              </a:r>
            </a:p>
            <a:p>
              <a:pPr>
                <a:lnSpc>
                  <a:spcPct val="85000"/>
                </a:lnSpc>
              </a:pPr>
              <a:r>
                <a:rPr lang="zh-CN" altLang="en-US" sz="2700">
                  <a:solidFill>
                    <a:srgbClr val="002C84"/>
                  </a:solidFill>
                  <a:ea typeface="幼圆" pitchFamily="49" charset="-122"/>
                </a:rPr>
                <a:t>的问题，但不能探测到表中的所有元素</a:t>
              </a:r>
              <a:r>
                <a:rPr lang="en-US" altLang="zh-CN" sz="2700">
                  <a:solidFill>
                    <a:srgbClr val="002C84"/>
                  </a:solidFill>
                  <a:ea typeface="幼圆" pitchFamily="49" charset="-122"/>
                </a:rPr>
                <a:t>(</a:t>
              </a:r>
              <a:r>
                <a:rPr lang="zh-CN" altLang="en-US" sz="2700">
                  <a:solidFill>
                    <a:srgbClr val="002C84"/>
                  </a:solidFill>
                  <a:ea typeface="幼圆" pitchFamily="49" charset="-122"/>
                </a:rPr>
                <a:t>至</a:t>
              </a:r>
            </a:p>
            <a:p>
              <a:pPr>
                <a:lnSpc>
                  <a:spcPct val="85000"/>
                </a:lnSpc>
              </a:pPr>
              <a:r>
                <a:rPr lang="zh-CN" altLang="en-US" sz="2700">
                  <a:solidFill>
                    <a:srgbClr val="002C84"/>
                  </a:solidFill>
                  <a:ea typeface="幼圆" pitchFamily="49" charset="-122"/>
                </a:rPr>
                <a:t>少可以探测到表中的一半元素</a:t>
              </a:r>
              <a:r>
                <a:rPr lang="en-US" altLang="zh-CN" sz="2700">
                  <a:solidFill>
                    <a:srgbClr val="002C84"/>
                  </a:solidFill>
                  <a:ea typeface="幼圆" pitchFamily="49" charset="-122"/>
                </a:rPr>
                <a:t>)</a:t>
              </a:r>
              <a:r>
                <a:rPr lang="zh-CN" altLang="en-US" sz="2700">
                  <a:solidFill>
                    <a:srgbClr val="002C84"/>
                  </a:solidFill>
                  <a:ea typeface="幼圆" pitchFamily="49" charset="-122"/>
                </a:rPr>
                <a:t>。</a:t>
              </a:r>
              <a:endParaRPr lang="en-US" altLang="zh-CN" sz="2700">
                <a:solidFill>
                  <a:srgbClr val="002C84"/>
                </a:solidFill>
                <a:ea typeface="幼圆" pitchFamily="49" charset="-122"/>
              </a:endParaRPr>
            </a:p>
          </p:txBody>
        </p:sp>
      </p:grpSp>
      <p:grpSp>
        <p:nvGrpSpPr>
          <p:cNvPr id="5" name="Group 93"/>
          <p:cNvGrpSpPr>
            <a:grpSpLocks/>
          </p:cNvGrpSpPr>
          <p:nvPr/>
        </p:nvGrpSpPr>
        <p:grpSpPr bwMode="auto">
          <a:xfrm>
            <a:off x="1030288" y="4089400"/>
            <a:ext cx="7358062" cy="1139825"/>
            <a:chOff x="694" y="2400"/>
            <a:chExt cx="4635" cy="718"/>
          </a:xfrm>
        </p:grpSpPr>
        <p:sp>
          <p:nvSpPr>
            <p:cNvPr id="44038" name="Oval 91"/>
            <p:cNvSpPr>
              <a:spLocks noChangeArrowheads="1"/>
            </p:cNvSpPr>
            <p:nvPr/>
          </p:nvSpPr>
          <p:spPr bwMode="auto">
            <a:xfrm>
              <a:off x="694" y="2439"/>
              <a:ext cx="192" cy="192"/>
            </a:xfrm>
            <a:prstGeom prst="ellipse">
              <a:avLst/>
            </a:prstGeom>
            <a:gradFill rotWithShape="0">
              <a:gsLst>
                <a:gs pos="0">
                  <a:srgbClr val="FFFF00"/>
                </a:gs>
                <a:gs pos="100000">
                  <a:srgbClr val="7676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39" name="Text Box 92"/>
            <p:cNvSpPr txBox="1">
              <a:spLocks noChangeArrowheads="1"/>
            </p:cNvSpPr>
            <p:nvPr/>
          </p:nvSpPr>
          <p:spPr bwMode="auto">
            <a:xfrm>
              <a:off x="958" y="2400"/>
              <a:ext cx="4371" cy="718"/>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700">
                  <a:solidFill>
                    <a:srgbClr val="002C84"/>
                  </a:solidFill>
                  <a:ea typeface="幼圆" pitchFamily="49" charset="-122"/>
                </a:rPr>
                <a:t>只能对表项进行逻辑删除</a:t>
              </a:r>
              <a:r>
                <a:rPr lang="en-US" altLang="zh-CN" sz="2700">
                  <a:solidFill>
                    <a:srgbClr val="002C84"/>
                  </a:solidFill>
                  <a:ea typeface="幼圆" pitchFamily="49" charset="-122"/>
                </a:rPr>
                <a:t>(</a:t>
              </a:r>
              <a:r>
                <a:rPr lang="zh-CN" altLang="en-US" sz="2700">
                  <a:solidFill>
                    <a:srgbClr val="002C84"/>
                  </a:solidFill>
                  <a:ea typeface="幼圆" pitchFamily="49" charset="-122"/>
                </a:rPr>
                <a:t>如做删除标记</a:t>
              </a:r>
              <a:r>
                <a:rPr lang="en-US" altLang="zh-CN" sz="2700">
                  <a:solidFill>
                    <a:srgbClr val="002C84"/>
                  </a:solidFill>
                  <a:ea typeface="幼圆" pitchFamily="49" charset="-122"/>
                </a:rPr>
                <a:t>)</a:t>
              </a:r>
              <a:r>
                <a:rPr lang="zh-CN" altLang="en-US" sz="2700">
                  <a:solidFill>
                    <a:srgbClr val="002C84"/>
                  </a:solidFill>
                  <a:ea typeface="幼圆" pitchFamily="49" charset="-122"/>
                </a:rPr>
                <a:t>，</a:t>
              </a:r>
            </a:p>
            <a:p>
              <a:pPr>
                <a:lnSpc>
                  <a:spcPct val="85000"/>
                </a:lnSpc>
              </a:pPr>
              <a:r>
                <a:rPr lang="zh-CN" altLang="en-US" sz="2700">
                  <a:solidFill>
                    <a:srgbClr val="002C84"/>
                  </a:solidFill>
                  <a:ea typeface="幼圆" pitchFamily="49" charset="-122"/>
                </a:rPr>
                <a:t>而不能进行物理删除。使得表面上看起来</a:t>
              </a:r>
            </a:p>
            <a:p>
              <a:pPr>
                <a:lnSpc>
                  <a:spcPct val="85000"/>
                </a:lnSpc>
              </a:pPr>
              <a:r>
                <a:rPr lang="zh-CN" altLang="en-US" sz="2700">
                  <a:solidFill>
                    <a:srgbClr val="002C84"/>
                  </a:solidFill>
                  <a:ea typeface="幼圆" pitchFamily="49" charset="-122"/>
                </a:rPr>
                <a:t>很满的散列表实际上存在许多未用位置。</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41300"/>
            <a:ext cx="236220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3052763" y="476250"/>
            <a:ext cx="44719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300">
                <a:solidFill>
                  <a:srgbClr val="FF3300"/>
                </a:solidFill>
              </a:rPr>
              <a:t> </a:t>
            </a:r>
            <a:r>
              <a:rPr lang="en-US" altLang="zh-CN" sz="2500">
                <a:solidFill>
                  <a:srgbClr val="FF3300"/>
                </a:solidFill>
              </a:rPr>
              <a:t>D</a:t>
            </a:r>
            <a:r>
              <a:rPr lang="en-US" altLang="zh-CN" sz="2500" baseline="-25000">
                <a:solidFill>
                  <a:srgbClr val="FF3300"/>
                </a:solidFill>
              </a:rPr>
              <a:t>i </a:t>
            </a:r>
            <a:r>
              <a:rPr lang="en-US" altLang="zh-CN" sz="2500">
                <a:solidFill>
                  <a:srgbClr val="FF3300"/>
                </a:solidFill>
              </a:rPr>
              <a:t>= H</a:t>
            </a:r>
            <a:r>
              <a:rPr lang="en-US" altLang="zh-CN" sz="2500" baseline="-25000">
                <a:solidFill>
                  <a:srgbClr val="FF3300"/>
                </a:solidFill>
              </a:rPr>
              <a:t>i</a:t>
            </a:r>
            <a:r>
              <a:rPr lang="en-US" altLang="zh-CN" sz="2500">
                <a:solidFill>
                  <a:srgbClr val="FF3300"/>
                </a:solidFill>
              </a:rPr>
              <a:t>(k)</a:t>
            </a:r>
            <a:r>
              <a:rPr lang="en-US" altLang="zh-CN" sz="2300">
                <a:solidFill>
                  <a:srgbClr val="FF3300"/>
                </a:solidFill>
              </a:rPr>
              <a:t>             </a:t>
            </a:r>
            <a:r>
              <a:rPr lang="en-US" altLang="zh-CN" sz="2100">
                <a:solidFill>
                  <a:srgbClr val="FF3300"/>
                </a:solidFill>
              </a:rPr>
              <a:t>i=1, 2, 3, </a:t>
            </a:r>
            <a:r>
              <a:rPr lang="en-US" altLang="zh-CN" sz="2100">
                <a:solidFill>
                  <a:srgbClr val="FF3300"/>
                </a:solidFill>
                <a:cs typeface="Times New Roman" pitchFamily="18" charset="0"/>
              </a:rPr>
              <a:t>…</a:t>
            </a:r>
            <a:endParaRPr lang="en-US" altLang="zh-CN" sz="2100">
              <a:solidFill>
                <a:srgbClr val="FF3300"/>
              </a:solidFill>
            </a:endParaRPr>
          </a:p>
        </p:txBody>
      </p:sp>
      <p:sp>
        <p:nvSpPr>
          <p:cNvPr id="361478" name="Text Box 6"/>
          <p:cNvSpPr txBox="1">
            <a:spLocks noChangeArrowheads="1"/>
          </p:cNvSpPr>
          <p:nvPr/>
        </p:nvSpPr>
        <p:spPr bwMode="auto">
          <a:xfrm>
            <a:off x="1447800" y="908050"/>
            <a:ext cx="6858000" cy="442913"/>
          </a:xfrm>
          <a:prstGeom prst="rect">
            <a:avLst/>
          </a:prstGeom>
          <a:noFill/>
          <a:ln w="12700" cap="sq">
            <a:noFill/>
            <a:miter lim="800000"/>
            <a:headEnd type="none" w="sm" len="sm"/>
            <a:tailEnd type="none" w="sm" len="sm"/>
          </a:ln>
        </p:spPr>
        <p:txBody>
          <a:bodyPr>
            <a:spAutoFit/>
          </a:bodyPr>
          <a:lstStyle/>
          <a:p>
            <a:r>
              <a:rPr lang="zh-CN" altLang="en-US" sz="2300">
                <a:solidFill>
                  <a:srgbClr val="002D88"/>
                </a:solidFill>
                <a:latin typeface="幼圆" pitchFamily="49" charset="-122"/>
                <a:ea typeface="幼圆" pitchFamily="49" charset="-122"/>
              </a:rPr>
              <a:t>其中</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D</a:t>
            </a:r>
            <a:r>
              <a:rPr lang="en-US" altLang="zh-CN" sz="2300" baseline="-25000">
                <a:solidFill>
                  <a:srgbClr val="002D88"/>
                </a:solidFill>
                <a:ea typeface="楷体_GB2312" pitchFamily="49" charset="-122"/>
              </a:rPr>
              <a:t>i</a:t>
            </a:r>
            <a:r>
              <a:rPr lang="zh-CN" altLang="en-US" sz="2300">
                <a:solidFill>
                  <a:srgbClr val="002D88"/>
                </a:solidFill>
                <a:latin typeface="幼圆" pitchFamily="49" charset="-122"/>
                <a:ea typeface="幼圆" pitchFamily="49" charset="-122"/>
              </a:rPr>
              <a:t>为散列地址</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H</a:t>
            </a:r>
            <a:r>
              <a:rPr lang="en-US" altLang="zh-CN" sz="2300" baseline="-25000">
                <a:solidFill>
                  <a:srgbClr val="002D88"/>
                </a:solidFill>
                <a:ea typeface="楷体_GB2312" pitchFamily="49" charset="-122"/>
              </a:rPr>
              <a:t>i</a:t>
            </a:r>
            <a:r>
              <a:rPr lang="en-US" altLang="zh-CN" sz="2300">
                <a:solidFill>
                  <a:srgbClr val="002D88"/>
                </a:solidFill>
                <a:ea typeface="楷体_GB2312" pitchFamily="49" charset="-122"/>
              </a:rPr>
              <a:t>(k)</a:t>
            </a:r>
            <a:r>
              <a:rPr lang="zh-CN" altLang="en-US" sz="2300">
                <a:solidFill>
                  <a:srgbClr val="002D88"/>
                </a:solidFill>
                <a:latin typeface="幼圆" pitchFamily="49" charset="-122"/>
                <a:ea typeface="幼圆" pitchFamily="49" charset="-122"/>
              </a:rPr>
              <a:t>为不同的散列函数。</a:t>
            </a:r>
            <a:r>
              <a:rPr lang="zh-CN" altLang="en-US" sz="2300">
                <a:solidFill>
                  <a:srgbClr val="002D88"/>
                </a:solidFill>
              </a:rPr>
              <a:t> </a:t>
            </a:r>
          </a:p>
        </p:txBody>
      </p:sp>
      <p:grpSp>
        <p:nvGrpSpPr>
          <p:cNvPr id="3" name="Group 10"/>
          <p:cNvGrpSpPr>
            <a:grpSpLocks/>
          </p:cNvGrpSpPr>
          <p:nvPr/>
        </p:nvGrpSpPr>
        <p:grpSpPr bwMode="auto">
          <a:xfrm>
            <a:off x="1212850" y="2133600"/>
            <a:ext cx="7810500"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91"/>
              <a:ext cx="4800" cy="691"/>
            </a:xfrm>
            <a:prstGeom prst="rect">
              <a:avLst/>
            </a:prstGeom>
            <a:noFill/>
            <a:ln w="12700" cap="sq">
              <a:noFill/>
              <a:miter lim="800000"/>
              <a:headEnd type="none" w="sm" len="sm"/>
              <a:tailEnd type="none" w="sm" len="sm"/>
            </a:ln>
          </p:spPr>
          <p:txBody>
            <a:bodyPr>
              <a:spAutoFit/>
            </a:bodyPr>
            <a:lstStyle/>
            <a:p>
              <a:r>
                <a:rPr lang="en-US" altLang="zh-CN" sz="2200">
                  <a:solidFill>
                    <a:srgbClr val="000099"/>
                  </a:solidFill>
                  <a:latin typeface="幼圆" pitchFamily="49" charset="-122"/>
                  <a:ea typeface="幼圆" pitchFamily="49" charset="-122"/>
                </a:rPr>
                <a:t>    </a:t>
              </a:r>
              <a:r>
                <a:rPr lang="zh-CN" altLang="en-US" sz="2200">
                  <a:solidFill>
                    <a:srgbClr val="000099"/>
                  </a:solidFill>
                  <a:latin typeface="幼圆" pitchFamily="49" charset="-122"/>
                  <a:ea typeface="幼圆" pitchFamily="49" charset="-122"/>
                </a:rPr>
                <a:t>将所有散列地址相同的记录链接成一个线性链表。</a:t>
              </a:r>
            </a:p>
            <a:p>
              <a:r>
                <a:rPr lang="zh-CN" altLang="en-US" sz="2200">
                  <a:solidFill>
                    <a:srgbClr val="000099"/>
                  </a:solidFill>
                  <a:latin typeface="幼圆" pitchFamily="49" charset="-122"/>
                  <a:ea typeface="幼圆" pitchFamily="49" charset="-122"/>
                </a:rPr>
                <a:t>若散列范围为</a:t>
              </a:r>
              <a:r>
                <a:rPr lang="en-US" altLang="zh-CN" sz="2200">
                  <a:solidFill>
                    <a:srgbClr val="000099"/>
                  </a:solidFill>
                  <a:ea typeface="幼圆" pitchFamily="49" charset="-122"/>
                </a:rPr>
                <a:t>[0..m</a:t>
              </a:r>
              <a:r>
                <a:rPr lang="en-US" altLang="zh-CN" sz="2200">
                  <a:solidFill>
                    <a:srgbClr val="000099"/>
                  </a:solidFill>
                  <a:latin typeface="宋体" charset="-122"/>
                </a:rPr>
                <a:t>-</a:t>
              </a:r>
              <a:r>
                <a:rPr lang="en-US" altLang="zh-CN" sz="2200">
                  <a:solidFill>
                    <a:srgbClr val="000099"/>
                  </a:solidFill>
                  <a:ea typeface="幼圆" pitchFamily="49" charset="-122"/>
                </a:rPr>
                <a:t>1]</a:t>
              </a:r>
              <a:r>
                <a:rPr lang="en-US" altLang="zh-CN" sz="2200">
                  <a:solidFill>
                    <a:srgbClr val="000099"/>
                  </a:solidFill>
                  <a:latin typeface="幼圆" pitchFamily="49" charset="-122"/>
                  <a:ea typeface="幼圆" pitchFamily="49" charset="-122"/>
                </a:rPr>
                <a:t>,</a:t>
              </a:r>
              <a:r>
                <a:rPr lang="zh-CN" altLang="en-US" sz="2200">
                  <a:solidFill>
                    <a:srgbClr val="000099"/>
                  </a:solidFill>
                  <a:latin typeface="幼圆" pitchFamily="49" charset="-122"/>
                  <a:ea typeface="幼圆" pitchFamily="49" charset="-122"/>
                </a:rPr>
                <a:t>则定义指针数组</a:t>
              </a:r>
              <a:r>
                <a:rPr lang="en-US" altLang="zh-CN" sz="2200">
                  <a:solidFill>
                    <a:srgbClr val="000099"/>
                  </a:solidFill>
                  <a:ea typeface="幼圆" pitchFamily="49" charset="-122"/>
                </a:rPr>
                <a:t>bucket[0..m</a:t>
              </a:r>
              <a:r>
                <a:rPr lang="en-US" altLang="zh-CN" sz="2200">
                  <a:solidFill>
                    <a:srgbClr val="000099"/>
                  </a:solidFill>
                  <a:latin typeface="宋体" charset="-122"/>
                </a:rPr>
                <a:t>-</a:t>
              </a:r>
              <a:r>
                <a:rPr lang="en-US" altLang="zh-CN" sz="2200">
                  <a:solidFill>
                    <a:srgbClr val="000099"/>
                  </a:solidFill>
                  <a:ea typeface="幼圆" pitchFamily="49" charset="-122"/>
                </a:rPr>
                <a:t>1]</a:t>
              </a:r>
            </a:p>
            <a:p>
              <a:r>
                <a:rPr lang="zh-CN" altLang="en-US" sz="2200">
                  <a:solidFill>
                    <a:srgbClr val="000099"/>
                  </a:solidFill>
                  <a:latin typeface="幼圆" pitchFamily="49" charset="-122"/>
                  <a:ea typeface="幼圆" pitchFamily="49" charset="-122"/>
                </a:rPr>
                <a:t>分别存放</a:t>
              </a:r>
              <a:r>
                <a:rPr lang="en-US" altLang="zh-CN" sz="2200">
                  <a:solidFill>
                    <a:srgbClr val="000099"/>
                  </a:solidFill>
                  <a:ea typeface="幼圆" pitchFamily="49" charset="-122"/>
                </a:rPr>
                <a:t>m</a:t>
              </a:r>
              <a:r>
                <a:rPr lang="zh-CN" altLang="en-US" sz="220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1546225" y="3684588"/>
            <a:ext cx="6410325" cy="2768600"/>
            <a:chOff x="839" y="2289"/>
            <a:chExt cx="4038"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5400000">
              <a:off x="1113" y="331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304800" y="1455738"/>
            <a:ext cx="259080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965200" y="533400"/>
            <a:ext cx="7783513" cy="2133600"/>
            <a:chOff x="608" y="336"/>
            <a:chExt cx="490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463"/>
              <a:ext cx="4608" cy="1082"/>
            </a:xfrm>
            <a:prstGeom prst="rect">
              <a:avLst/>
            </a:prstGeom>
            <a:noFill/>
            <a:ln w="12700" cap="sq">
              <a:noFill/>
              <a:miter lim="800000"/>
              <a:headEnd type="none" w="sm" len="sm"/>
              <a:tailEnd type="none" w="sm" len="sm"/>
            </a:ln>
          </p:spPr>
          <p:txBody>
            <a:bodyPr>
              <a:spAutoFit/>
            </a:bodyPr>
            <a:lstStyle/>
            <a:p>
              <a:pPr>
                <a:lnSpc>
                  <a:spcPct val="85000"/>
                </a:lnSpc>
              </a:pPr>
              <a:r>
                <a:rPr lang="en-US" altLang="zh-CN">
                  <a:solidFill>
                    <a:srgbClr val="002D88"/>
                  </a:solidFill>
                </a:rPr>
                <a:t>        </a:t>
              </a:r>
              <a:r>
                <a:rPr lang="zh-CN" altLang="en-US">
                  <a:solidFill>
                    <a:srgbClr val="002D88"/>
                  </a:solidFill>
                  <a:ea typeface="幼圆" pitchFamily="49" charset="-122"/>
                </a:rPr>
                <a:t>设散列函数为</a:t>
              </a:r>
            </a:p>
            <a:p>
              <a:pPr>
                <a:lnSpc>
                  <a:spcPct val="85000"/>
                </a:lnSpc>
                <a:spcAft>
                  <a:spcPct val="15000"/>
                </a:spcAft>
              </a:pPr>
              <a:r>
                <a:rPr lang="zh-CN" altLang="en-US">
                  <a:solidFill>
                    <a:srgbClr val="002D88"/>
                  </a:solidFill>
                </a:rPr>
                <a:t>                           </a:t>
              </a:r>
              <a:r>
                <a:rPr lang="en-US" altLang="zh-CN" sz="2500">
                  <a:solidFill>
                    <a:srgbClr val="CC0066"/>
                  </a:solidFill>
                </a:rPr>
                <a:t>H(k) = k  MOD  10</a:t>
              </a:r>
            </a:p>
            <a:p>
              <a:pPr>
                <a:lnSpc>
                  <a:spcPct val="85000"/>
                </a:lnSpc>
              </a:pPr>
              <a:r>
                <a:rPr lang="zh-CN" altLang="en-US">
                  <a:solidFill>
                    <a:srgbClr val="002D88"/>
                  </a:solidFill>
                  <a:latin typeface="幼圆" pitchFamily="49" charset="-122"/>
                  <a:ea typeface="幼圆" pitchFamily="49" charset="-122"/>
                </a:rPr>
                <a:t>散列表为</a:t>
              </a:r>
              <a:r>
                <a:rPr lang="en-US" altLang="zh-CN">
                  <a:solidFill>
                    <a:srgbClr val="002D88"/>
                  </a:solidFill>
                  <a:latin typeface="楷体_GB2312" pitchFamily="49" charset="-122"/>
                  <a:ea typeface="楷体_GB2312" pitchFamily="49" charset="-122"/>
                </a:rPr>
                <a:t>[</a:t>
              </a:r>
              <a:r>
                <a:rPr lang="en-US" altLang="zh-CN">
                  <a:solidFill>
                    <a:srgbClr val="002D88"/>
                  </a:solidFill>
                  <a:ea typeface="楷体_GB2312" pitchFamily="49" charset="-122"/>
                </a:rPr>
                <a:t>0..9]</a:t>
              </a:r>
              <a:r>
                <a:rPr lang="en-US" altLang="zh-CN">
                  <a:solidFill>
                    <a:srgbClr val="002D88"/>
                  </a:solidFill>
                  <a:latin typeface="楷体_GB2312" pitchFamily="49" charset="-122"/>
                  <a:ea typeface="楷体_GB2312" pitchFamily="49" charset="-122"/>
                </a:rPr>
                <a:t>,</a:t>
              </a:r>
              <a:r>
                <a:rPr lang="zh-CN" altLang="en-US">
                  <a:solidFill>
                    <a:srgbClr val="002D88"/>
                  </a:solidFill>
                  <a:latin typeface="幼圆" pitchFamily="49" charset="-122"/>
                  <a:ea typeface="幼圆" pitchFamily="49" charset="-122"/>
                </a:rPr>
                <a:t>采用链地址法处理冲突</a:t>
              </a:r>
              <a:r>
                <a:rPr lang="en-US" altLang="zh-CN">
                  <a:solidFill>
                    <a:srgbClr val="002D88"/>
                  </a:solidFill>
                  <a:latin typeface="幼圆" pitchFamily="49" charset="-122"/>
                  <a:ea typeface="幼圆" pitchFamily="49" charset="-122"/>
                </a:rPr>
                <a:t>,</a:t>
              </a:r>
              <a:r>
                <a:rPr lang="zh-CN" altLang="en-US">
                  <a:solidFill>
                    <a:srgbClr val="002D88"/>
                  </a:solidFill>
                  <a:latin typeface="幼圆" pitchFamily="49" charset="-122"/>
                  <a:ea typeface="幼圆" pitchFamily="49" charset="-122"/>
                </a:rPr>
                <a:t>画出关键</a:t>
              </a:r>
            </a:p>
            <a:p>
              <a:pPr>
                <a:lnSpc>
                  <a:spcPct val="85000"/>
                </a:lnSpc>
              </a:pPr>
              <a:r>
                <a:rPr lang="zh-CN" altLang="en-US">
                  <a:solidFill>
                    <a:srgbClr val="002D88"/>
                  </a:solidFill>
                  <a:latin typeface="幼圆" pitchFamily="49" charset="-122"/>
                  <a:ea typeface="幼圆" pitchFamily="49" charset="-122"/>
                </a:rPr>
                <a:t>字序列</a:t>
              </a:r>
              <a:r>
                <a:rPr lang="en-US" altLang="zh-CN">
                  <a:solidFill>
                    <a:srgbClr val="002D88"/>
                  </a:solidFill>
                  <a:ea typeface="楷体_GB2312" pitchFamily="49" charset="-122"/>
                </a:rPr>
                <a:t>{75,66,42,192,91,40,49,87,67,16,17,30,72,27}</a:t>
              </a:r>
            </a:p>
            <a:p>
              <a:pPr>
                <a:lnSpc>
                  <a:spcPct val="85000"/>
                </a:lnSpc>
              </a:pPr>
              <a:r>
                <a:rPr lang="zh-CN" altLang="en-US">
                  <a:solidFill>
                    <a:srgbClr val="002D88"/>
                  </a:solidFill>
                  <a:latin typeface="幼圆" pitchFamily="49" charset="-122"/>
                  <a:ea typeface="幼圆" pitchFamily="49" charset="-122"/>
                </a:rPr>
                <a:t>对应的记录插入散列表后的散列文件。</a:t>
              </a:r>
            </a:p>
          </p:txBody>
        </p:sp>
      </p:grpSp>
      <p:grpSp>
        <p:nvGrpSpPr>
          <p:cNvPr id="3" name="Group 545"/>
          <p:cNvGrpSpPr>
            <a:grpSpLocks/>
          </p:cNvGrpSpPr>
          <p:nvPr/>
        </p:nvGrpSpPr>
        <p:grpSpPr bwMode="auto">
          <a:xfrm>
            <a:off x="144463" y="133350"/>
            <a:ext cx="1547812"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1476375" y="2852738"/>
            <a:ext cx="7153275" cy="3597275"/>
            <a:chOff x="930" y="1797"/>
            <a:chExt cx="4506" cy="2266"/>
          </a:xfrm>
        </p:grpSpPr>
        <p:grpSp>
          <p:nvGrpSpPr>
            <p:cNvPr id="5" name="Group 549"/>
            <p:cNvGrpSpPr>
              <a:grpSpLocks/>
            </p:cNvGrpSpPr>
            <p:nvPr/>
          </p:nvGrpSpPr>
          <p:grpSpPr bwMode="auto">
            <a:xfrm>
              <a:off x="930" y="1797"/>
              <a:ext cx="3593" cy="2266"/>
              <a:chOff x="502" y="1876"/>
              <a:chExt cx="3593" cy="2266"/>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1"/>
                <a:chOff x="1163" y="2093"/>
                <a:chExt cx="532" cy="231"/>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8" name="Group 573"/>
              <p:cNvGrpSpPr>
                <a:grpSpLocks/>
              </p:cNvGrpSpPr>
              <p:nvPr/>
            </p:nvGrpSpPr>
            <p:grpSpPr bwMode="auto">
              <a:xfrm>
                <a:off x="1927" y="2101"/>
                <a:ext cx="532" cy="231"/>
                <a:chOff x="1163" y="2093"/>
                <a:chExt cx="532" cy="231"/>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10" name="Group 582"/>
              <p:cNvGrpSpPr>
                <a:grpSpLocks/>
              </p:cNvGrpSpPr>
              <p:nvPr/>
            </p:nvGrpSpPr>
            <p:grpSpPr bwMode="auto">
              <a:xfrm>
                <a:off x="1159" y="2296"/>
                <a:ext cx="532" cy="231"/>
                <a:chOff x="1163" y="2093"/>
                <a:chExt cx="532" cy="231"/>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12" name="Group 591"/>
              <p:cNvGrpSpPr>
                <a:grpSpLocks/>
              </p:cNvGrpSpPr>
              <p:nvPr/>
            </p:nvGrpSpPr>
            <p:grpSpPr bwMode="auto">
              <a:xfrm>
                <a:off x="1163" y="2494"/>
                <a:ext cx="532" cy="231"/>
                <a:chOff x="1163" y="2093"/>
                <a:chExt cx="532" cy="231"/>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14" name="Group 600"/>
              <p:cNvGrpSpPr>
                <a:grpSpLocks/>
              </p:cNvGrpSpPr>
              <p:nvPr/>
            </p:nvGrpSpPr>
            <p:grpSpPr bwMode="auto">
              <a:xfrm>
                <a:off x="1923" y="2496"/>
                <a:ext cx="532" cy="231"/>
                <a:chOff x="1163" y="2093"/>
                <a:chExt cx="532" cy="231"/>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16" name="Group 609"/>
              <p:cNvGrpSpPr>
                <a:grpSpLocks/>
              </p:cNvGrpSpPr>
              <p:nvPr/>
            </p:nvGrpSpPr>
            <p:grpSpPr bwMode="auto">
              <a:xfrm>
                <a:off x="2699" y="2496"/>
                <a:ext cx="532" cy="231"/>
                <a:chOff x="1163" y="2093"/>
                <a:chExt cx="532" cy="231"/>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18" name="Group 618"/>
              <p:cNvGrpSpPr>
                <a:grpSpLocks/>
              </p:cNvGrpSpPr>
              <p:nvPr/>
            </p:nvGrpSpPr>
            <p:grpSpPr bwMode="auto">
              <a:xfrm>
                <a:off x="1174" y="3089"/>
                <a:ext cx="532" cy="231"/>
                <a:chOff x="1163" y="2093"/>
                <a:chExt cx="532" cy="231"/>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46111"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20" name="Group 628"/>
              <p:cNvGrpSpPr>
                <a:grpSpLocks/>
              </p:cNvGrpSpPr>
              <p:nvPr/>
            </p:nvGrpSpPr>
            <p:grpSpPr bwMode="auto">
              <a:xfrm>
                <a:off x="1174" y="3295"/>
                <a:ext cx="532" cy="231"/>
                <a:chOff x="1163" y="2093"/>
                <a:chExt cx="532" cy="231"/>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22" name="Group 637"/>
              <p:cNvGrpSpPr>
                <a:grpSpLocks/>
              </p:cNvGrpSpPr>
              <p:nvPr/>
            </p:nvGrpSpPr>
            <p:grpSpPr bwMode="auto">
              <a:xfrm>
                <a:off x="1927" y="3297"/>
                <a:ext cx="532" cy="231"/>
                <a:chOff x="1163" y="2093"/>
                <a:chExt cx="532" cy="231"/>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24" name="Group 646"/>
              <p:cNvGrpSpPr>
                <a:grpSpLocks/>
              </p:cNvGrpSpPr>
              <p:nvPr/>
            </p:nvGrpSpPr>
            <p:grpSpPr bwMode="auto">
              <a:xfrm>
                <a:off x="1163" y="3505"/>
                <a:ext cx="532" cy="231"/>
                <a:chOff x="1163" y="2093"/>
                <a:chExt cx="532" cy="231"/>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26" name="Group 655"/>
              <p:cNvGrpSpPr>
                <a:grpSpLocks/>
              </p:cNvGrpSpPr>
              <p:nvPr/>
            </p:nvGrpSpPr>
            <p:grpSpPr bwMode="auto">
              <a:xfrm>
                <a:off x="1927" y="3501"/>
                <a:ext cx="532" cy="231"/>
                <a:chOff x="1163" y="2093"/>
                <a:chExt cx="532" cy="231"/>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28" name="Group 664"/>
              <p:cNvGrpSpPr>
                <a:grpSpLocks/>
              </p:cNvGrpSpPr>
              <p:nvPr/>
            </p:nvGrpSpPr>
            <p:grpSpPr bwMode="auto">
              <a:xfrm>
                <a:off x="2699" y="3500"/>
                <a:ext cx="532" cy="231"/>
                <a:chOff x="1163" y="2093"/>
                <a:chExt cx="532" cy="231"/>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30" name="Group 673"/>
              <p:cNvGrpSpPr>
                <a:grpSpLocks/>
              </p:cNvGrpSpPr>
              <p:nvPr/>
            </p:nvGrpSpPr>
            <p:grpSpPr bwMode="auto">
              <a:xfrm>
                <a:off x="3504" y="3493"/>
                <a:ext cx="532" cy="231"/>
                <a:chOff x="1163" y="2093"/>
                <a:chExt cx="532" cy="231"/>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151" name="Group 682"/>
              <p:cNvGrpSpPr>
                <a:grpSpLocks/>
              </p:cNvGrpSpPr>
              <p:nvPr/>
            </p:nvGrpSpPr>
            <p:grpSpPr bwMode="auto">
              <a:xfrm>
                <a:off x="1170" y="3875"/>
                <a:ext cx="532" cy="231"/>
                <a:chOff x="1163" y="2093"/>
                <a:chExt cx="532" cy="231"/>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6119" name="Text Box 691"/>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a:t>
              </a:r>
              <a:r>
                <a:rPr lang="zh-CN" altLang="en-US" sz="2800" dirty="0" smtClean="0">
                  <a:solidFill>
                    <a:srgbClr val="FF3300"/>
                  </a:solidFill>
                  <a:ea typeface="华文行楷" pitchFamily="2" charset="-122"/>
                </a:rPr>
                <a:t>列表</a:t>
              </a:r>
              <a:endParaRPr lang="zh-CN" altLang="en-US" sz="2800" dirty="0">
                <a:solidFill>
                  <a:srgbClr val="FF3300"/>
                </a:solidFill>
                <a:ea typeface="华文行楷" pitchFamily="2" charset="-122"/>
              </a:endParaRPr>
            </a:p>
            <a:p>
              <a:pPr algn="ctr">
                <a:lnSpc>
                  <a:spcPct val="80000"/>
                </a:lnSpc>
              </a:pPr>
              <a:endParaRPr lang="en-US" altLang="zh-CN" sz="2800" dirty="0">
                <a:solidFill>
                  <a:srgbClr val="FF3300"/>
                </a:solidFill>
                <a:ea typeface="华文行楷" pitchFamily="2" charset="-122"/>
              </a:endParaRPr>
            </a:p>
          </p:txBody>
        </p:sp>
        <p:grpSp>
          <p:nvGrpSpPr>
            <p:cNvPr id="46167" name="Group 716"/>
            <p:cNvGrpSpPr>
              <a:grpSpLocks/>
            </p:cNvGrpSpPr>
            <p:nvPr/>
          </p:nvGrpSpPr>
          <p:grpSpPr bwMode="auto">
            <a:xfrm>
              <a:off x="4139" y="2081"/>
              <a:ext cx="1297" cy="383"/>
              <a:chOff x="1248" y="2256"/>
              <a:chExt cx="1488" cy="820"/>
            </a:xfrm>
          </p:grpSpPr>
          <p:sp>
            <p:nvSpPr>
              <p:cNvPr id="46088" name="Freeform 717"/>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6089" name="Freeform 718"/>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3400" y="685800"/>
            <a:ext cx="8153400"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1219200" y="1860550"/>
            <a:ext cx="6927850" cy="806450"/>
            <a:chOff x="768" y="1236"/>
            <a:chExt cx="4364" cy="508"/>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sp>
          <p:nvSpPr>
            <p:cNvPr id="47118" name="Text Box 142"/>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4" name="Group 151"/>
          <p:cNvGrpSpPr>
            <a:grpSpLocks/>
          </p:cNvGrpSpPr>
          <p:nvPr/>
        </p:nvGrpSpPr>
        <p:grpSpPr bwMode="auto">
          <a:xfrm>
            <a:off x="1225550" y="2667000"/>
            <a:ext cx="7004050" cy="488950"/>
            <a:chOff x="772" y="1713"/>
            <a:chExt cx="4412" cy="308"/>
          </a:xfrm>
        </p:grpSpPr>
        <p:sp>
          <p:nvSpPr>
            <p:cNvPr id="47115" name="Text Box 139"/>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5" name="Group 156"/>
          <p:cNvGrpSpPr>
            <a:grpSpLocks/>
          </p:cNvGrpSpPr>
          <p:nvPr/>
        </p:nvGrpSpPr>
        <p:grpSpPr bwMode="auto">
          <a:xfrm>
            <a:off x="1219200" y="3657600"/>
            <a:ext cx="7378700" cy="806450"/>
            <a:chOff x="768" y="2496"/>
            <a:chExt cx="4648" cy="508"/>
          </a:xfrm>
        </p:grpSpPr>
        <p:sp>
          <p:nvSpPr>
            <p:cNvPr id="47113" name="Text Box 148"/>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由于指针域需占用额外空间，当规模较小</a:t>
              </a:r>
            </a:p>
            <a:p>
              <a:pPr>
                <a:lnSpc>
                  <a:spcPct val="90000"/>
                </a:lnSpc>
              </a:pPr>
              <a:r>
                <a:rPr lang="zh-CN" altLang="en-US" sz="26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6" name="Group 154"/>
          <p:cNvGrpSpPr>
            <a:grpSpLocks/>
          </p:cNvGrpSpPr>
          <p:nvPr/>
        </p:nvGrpSpPr>
        <p:grpSpPr bwMode="auto">
          <a:xfrm>
            <a:off x="1222375" y="3141663"/>
            <a:ext cx="6626225" cy="488950"/>
            <a:chOff x="770" y="2000"/>
            <a:chExt cx="4174" cy="308"/>
          </a:xfrm>
        </p:grpSpPr>
        <p:sp>
          <p:nvSpPr>
            <p:cNvPr id="47111" name="Text Box 145"/>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84</a:t>
            </a:fld>
            <a:endParaRPr lang="zh-CN" altLang="en-US"/>
          </a:p>
        </p:txBody>
      </p:sp>
      <p:grpSp>
        <p:nvGrpSpPr>
          <p:cNvPr id="3" name="Group 164"/>
          <p:cNvGrpSpPr>
            <a:grpSpLocks/>
          </p:cNvGrpSpPr>
          <p:nvPr/>
        </p:nvGrpSpPr>
        <p:grpSpPr bwMode="auto">
          <a:xfrm>
            <a:off x="323528" y="548680"/>
            <a:ext cx="8569326" cy="3371459"/>
            <a:chOff x="249" y="384"/>
            <a:chExt cx="5398" cy="1321"/>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53"/>
              <a:ext cx="4891" cy="1001"/>
            </a:xfrm>
            <a:prstGeom prst="rect">
              <a:avLst/>
            </a:prstGeom>
            <a:noFill/>
            <a:ln w="12700" cap="sq">
              <a:noFill/>
              <a:miter lim="800000"/>
              <a:headEnd type="none" w="sm" len="sm"/>
              <a:tailEnd type="none" w="sm" len="sm"/>
            </a:ln>
          </p:spPr>
          <p:txBody>
            <a:bodyPr wrap="square">
              <a:spAutoFit/>
            </a:bodyPr>
            <a:lstStyle/>
            <a:p>
              <a:pPr algn="just"/>
              <a:r>
                <a:rPr lang="zh-CN" altLang="en-US" sz="2000" b="1" dirty="0" smtClean="0">
                  <a:solidFill>
                    <a:srgbClr val="FF0000"/>
                  </a:solidFill>
                  <a:latin typeface="幼圆" pitchFamily="49" charset="-122"/>
                  <a:ea typeface="幼圆" pitchFamily="49" charset="-122"/>
                </a:rPr>
                <a:t>散列表</a:t>
              </a:r>
              <a:r>
                <a:rPr lang="zh-CN" altLang="en-US" sz="2000" dirty="0" smtClean="0">
                  <a:solidFill>
                    <a:srgbClr val="002B80"/>
                  </a:solidFill>
                  <a:latin typeface="幼圆" pitchFamily="49" charset="-122"/>
                  <a:ea typeface="幼圆" pitchFamily="49" charset="-122"/>
                </a:rPr>
                <a:t>的一个典型应用是</a:t>
              </a:r>
              <a:r>
                <a:rPr lang="zh-CN" altLang="en-US" sz="2000" b="1" dirty="0" smtClean="0">
                  <a:solidFill>
                    <a:srgbClr val="002B80"/>
                  </a:solidFill>
                  <a:latin typeface="楷体" pitchFamily="49" charset="-122"/>
                  <a:ea typeface="楷体" pitchFamily="49" charset="-122"/>
                </a:rPr>
                <a:t>符号表</a:t>
              </a:r>
              <a:r>
                <a:rPr lang="zh-CN" altLang="en-US" sz="2000" b="1" dirty="0" smtClean="0">
                  <a:solidFill>
                    <a:srgbClr val="002B80"/>
                  </a:solidFill>
                  <a:latin typeface="幼圆" pitchFamily="49" charset="-122"/>
                  <a:ea typeface="幼圆" pitchFamily="49" charset="-122"/>
                </a:rPr>
                <a:t>（</a:t>
              </a:r>
              <a:r>
                <a:rPr lang="en-US" altLang="zh-CN" sz="2000" b="1" dirty="0" smtClean="0">
                  <a:solidFill>
                    <a:srgbClr val="002B80"/>
                  </a:solidFill>
                  <a:latin typeface="幼圆" pitchFamily="49" charset="-122"/>
                  <a:ea typeface="幼圆" pitchFamily="49" charset="-122"/>
                </a:rPr>
                <a:t>symbol</a:t>
              </a:r>
              <a:r>
                <a:rPr lang="zh-CN" altLang="en-US" sz="2000" b="1" dirty="0" smtClean="0">
                  <a:solidFill>
                    <a:srgbClr val="002B80"/>
                  </a:solidFill>
                  <a:latin typeface="幼圆" pitchFamily="49" charset="-122"/>
                  <a:ea typeface="幼圆" pitchFamily="49" charset="-122"/>
                </a:rPr>
                <a:t>），</a:t>
              </a:r>
              <a:r>
                <a:rPr lang="zh-CN" altLang="en-US" sz="2000" dirty="0" smtClean="0">
                  <a:solidFill>
                    <a:srgbClr val="002B80"/>
                  </a:solidFill>
                  <a:latin typeface="幼圆" pitchFamily="49" charset="-122"/>
                  <a:ea typeface="幼圆" pitchFamily="49" charset="-122"/>
                </a:rPr>
                <a:t>用于在数据值和动态符号（如变量名，关键码）集的成员间建立一种关联。符号表是</a:t>
              </a:r>
              <a:r>
                <a:rPr lang="zh-CN" altLang="en-US" sz="2000" b="1" dirty="0" smtClean="0">
                  <a:solidFill>
                    <a:srgbClr val="002B80"/>
                  </a:solidFill>
                  <a:latin typeface="幼圆" pitchFamily="49" charset="-122"/>
                  <a:ea typeface="幼圆" pitchFamily="49" charset="-122"/>
                </a:rPr>
                <a:t>编译系统</a:t>
              </a:r>
              <a:r>
                <a:rPr lang="zh-CN" altLang="en-US" sz="2000" dirty="0" smtClean="0">
                  <a:solidFill>
                    <a:srgbClr val="002B80"/>
                  </a:solidFill>
                  <a:latin typeface="幼圆" pitchFamily="49" charset="-122"/>
                  <a:ea typeface="幼圆" pitchFamily="49" charset="-122"/>
                </a:rPr>
                <a:t>中主要的数据结构，用于管理用户程序中各个变量的信息，通常编程系统使用散列表来组织符号表。</a:t>
              </a:r>
              <a:endParaRPr lang="en-US" altLang="zh-CN" sz="2000" dirty="0" smtClean="0">
                <a:solidFill>
                  <a:srgbClr val="002B80"/>
                </a:solidFill>
                <a:latin typeface="幼圆" pitchFamily="49" charset="-122"/>
                <a:ea typeface="幼圆" pitchFamily="49" charset="-122"/>
              </a:endParaRPr>
            </a:p>
            <a:p>
              <a:pPr algn="just"/>
              <a:r>
                <a:rPr lang="zh-CN" altLang="en-US" sz="2000" b="1" dirty="0" smtClean="0">
                  <a:solidFill>
                    <a:srgbClr val="FF0000"/>
                  </a:solidFill>
                  <a:latin typeface="幼圆" pitchFamily="49" charset="-122"/>
                  <a:ea typeface="幼圆" pitchFamily="49" charset="-122"/>
                </a:rPr>
                <a:t>散列表</a:t>
              </a:r>
              <a:r>
                <a:rPr lang="zh-CN" altLang="en-US" sz="2000" dirty="0" smtClean="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000" dirty="0" smtClean="0">
                  <a:solidFill>
                    <a:srgbClr val="FF0000"/>
                  </a:solidFill>
                  <a:latin typeface="幼圆" pitchFamily="49" charset="-122"/>
                  <a:ea typeface="幼圆" pitchFamily="49" charset="-122"/>
                </a:rPr>
                <a:t>数据项的链表</a:t>
              </a:r>
              <a:r>
                <a:rPr lang="zh-CN" altLang="en-US" sz="2000" dirty="0" smtClean="0">
                  <a:solidFill>
                    <a:srgbClr val="002B80"/>
                  </a:solidFill>
                  <a:latin typeface="幼圆" pitchFamily="49" charset="-122"/>
                  <a:ea typeface="幼圆" pitchFamily="49" charset="-122"/>
                </a:rPr>
                <a:t>，这此项共有同一个散列值（散列冲突）。</a:t>
              </a:r>
              <a:endParaRPr lang="zh-CN" altLang="en-US" sz="2000" dirty="0">
                <a:solidFill>
                  <a:srgbClr val="002B80"/>
                </a:solidFill>
                <a:latin typeface="幼圆" pitchFamily="49" charset="-122"/>
                <a:ea typeface="幼圆" pitchFamily="49" charset="-122"/>
              </a:endParaRPr>
            </a:p>
          </p:txBody>
        </p:sp>
      </p:grpSp>
      <p:grpSp>
        <p:nvGrpSpPr>
          <p:cNvPr id="4" name="Group 172"/>
          <p:cNvGrpSpPr>
            <a:grpSpLocks/>
          </p:cNvGrpSpPr>
          <p:nvPr/>
        </p:nvGrpSpPr>
        <p:grpSpPr bwMode="auto">
          <a:xfrm>
            <a:off x="393700" y="187325"/>
            <a:ext cx="3690938"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smtClean="0">
                  <a:solidFill>
                    <a:srgbClr val="002B80"/>
                  </a:solidFill>
                  <a:latin typeface="黑体" pitchFamily="49" charset="-122"/>
                  <a:ea typeface="黑体" pitchFamily="49" charset="-122"/>
                </a:rPr>
                <a:t>散列表的典型应用</a:t>
              </a:r>
              <a:r>
                <a:rPr lang="en-US" altLang="zh-CN" sz="2600" dirty="0" smtClean="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61" name="组合 60"/>
          <p:cNvGrpSpPr/>
          <p:nvPr/>
        </p:nvGrpSpPr>
        <p:grpSpPr>
          <a:xfrm>
            <a:off x="1043608" y="3861048"/>
            <a:ext cx="6552728" cy="2996952"/>
            <a:chOff x="683568" y="3861048"/>
            <a:chExt cx="6552728" cy="2996952"/>
          </a:xfrm>
        </p:grpSpPr>
        <p:sp>
          <p:nvSpPr>
            <p:cNvPr id="9" name="矩形 8"/>
            <p:cNvSpPr/>
            <p:nvPr/>
          </p:nvSpPr>
          <p:spPr bwMode="auto">
            <a:xfrm>
              <a:off x="827584" y="4293096"/>
              <a:ext cx="1080120" cy="20882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cxnSp>
          <p:nvCxnSpPr>
            <p:cNvPr id="11" name="直接连接符 10"/>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71800"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cxnSp>
          <p:nvCxnSpPr>
            <p:cNvPr id="20" name="直接连接符 19"/>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2915816" y="4293096"/>
              <a:ext cx="792088" cy="369332"/>
            </a:xfrm>
            <a:prstGeom prst="rect">
              <a:avLst/>
            </a:prstGeom>
            <a:noFill/>
          </p:spPr>
          <p:txBody>
            <a:bodyPr wrap="square" rtlCol="0">
              <a:spAutoFit/>
            </a:bodyPr>
            <a:lstStyle/>
            <a:p>
              <a:r>
                <a:rPr lang="en-US" altLang="zh-CN" dirty="0" smtClean="0"/>
                <a:t>name1</a:t>
              </a:r>
              <a:endParaRPr lang="zh-CN" altLang="en-US" dirty="0"/>
            </a:p>
          </p:txBody>
        </p:sp>
        <p:sp>
          <p:nvSpPr>
            <p:cNvPr id="23" name="TextBox 22"/>
            <p:cNvSpPr txBox="1"/>
            <p:nvPr/>
          </p:nvSpPr>
          <p:spPr>
            <a:xfrm>
              <a:off x="2915816" y="4653136"/>
              <a:ext cx="792088" cy="369332"/>
            </a:xfrm>
            <a:prstGeom prst="rect">
              <a:avLst/>
            </a:prstGeom>
            <a:noFill/>
          </p:spPr>
          <p:txBody>
            <a:bodyPr wrap="square" rtlCol="0">
              <a:spAutoFit/>
            </a:bodyPr>
            <a:lstStyle/>
            <a:p>
              <a:r>
                <a:rPr lang="en-US" altLang="zh-CN" dirty="0" smtClean="0"/>
                <a:t>value1</a:t>
              </a:r>
              <a:endParaRPr lang="zh-CN" altLang="en-US" dirty="0"/>
            </a:p>
          </p:txBody>
        </p:sp>
        <p:sp>
          <p:nvSpPr>
            <p:cNvPr id="24" name="矩形 23"/>
            <p:cNvSpPr/>
            <p:nvPr/>
          </p:nvSpPr>
          <p:spPr bwMode="auto">
            <a:xfrm>
              <a:off x="4644008"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cxnSp>
          <p:nvCxnSpPr>
            <p:cNvPr id="25" name="直接连接符 24"/>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788024" y="4293096"/>
              <a:ext cx="792088" cy="369332"/>
            </a:xfrm>
            <a:prstGeom prst="rect">
              <a:avLst/>
            </a:prstGeom>
            <a:noFill/>
          </p:spPr>
          <p:txBody>
            <a:bodyPr wrap="square" rtlCol="0">
              <a:spAutoFit/>
            </a:bodyPr>
            <a:lstStyle/>
            <a:p>
              <a:r>
                <a:rPr lang="en-US" altLang="zh-CN" dirty="0" smtClean="0"/>
                <a:t>name2</a:t>
              </a:r>
              <a:endParaRPr lang="zh-CN" altLang="en-US" dirty="0"/>
            </a:p>
          </p:txBody>
        </p:sp>
        <p:sp>
          <p:nvSpPr>
            <p:cNvPr id="28" name="TextBox 27"/>
            <p:cNvSpPr txBox="1"/>
            <p:nvPr/>
          </p:nvSpPr>
          <p:spPr>
            <a:xfrm>
              <a:off x="4788024" y="4653136"/>
              <a:ext cx="792088" cy="369332"/>
            </a:xfrm>
            <a:prstGeom prst="rect">
              <a:avLst/>
            </a:prstGeom>
            <a:noFill/>
          </p:spPr>
          <p:txBody>
            <a:bodyPr wrap="square" rtlCol="0">
              <a:spAutoFit/>
            </a:bodyPr>
            <a:lstStyle/>
            <a:p>
              <a:r>
                <a:rPr lang="en-US" altLang="zh-CN" dirty="0" smtClean="0"/>
                <a:t>value2</a:t>
              </a:r>
              <a:endParaRPr lang="zh-CN" altLang="en-US" dirty="0"/>
            </a:p>
          </p:txBody>
        </p:sp>
        <p:sp>
          <p:nvSpPr>
            <p:cNvPr id="29" name="矩形 28"/>
            <p:cNvSpPr/>
            <p:nvPr/>
          </p:nvSpPr>
          <p:spPr bwMode="auto">
            <a:xfrm>
              <a:off x="2771800" y="5777880"/>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Arial" charset="0"/>
                <a:ea typeface="宋体" charset="-122"/>
              </a:endParaRPr>
            </a:p>
          </p:txBody>
        </p:sp>
        <p:cxnSp>
          <p:nvCxnSpPr>
            <p:cNvPr id="30" name="直接连接符 29"/>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2915816" y="5777880"/>
              <a:ext cx="792088" cy="369332"/>
            </a:xfrm>
            <a:prstGeom prst="rect">
              <a:avLst/>
            </a:prstGeom>
            <a:noFill/>
          </p:spPr>
          <p:txBody>
            <a:bodyPr wrap="square" rtlCol="0">
              <a:spAutoFit/>
            </a:bodyPr>
            <a:lstStyle/>
            <a:p>
              <a:r>
                <a:rPr lang="en-US" altLang="zh-CN" dirty="0" smtClean="0"/>
                <a:t>name3</a:t>
              </a:r>
              <a:endParaRPr lang="zh-CN" altLang="en-US" dirty="0"/>
            </a:p>
          </p:txBody>
        </p:sp>
        <p:sp>
          <p:nvSpPr>
            <p:cNvPr id="33" name="TextBox 32"/>
            <p:cNvSpPr txBox="1"/>
            <p:nvPr/>
          </p:nvSpPr>
          <p:spPr>
            <a:xfrm>
              <a:off x="2915816" y="6137920"/>
              <a:ext cx="792088" cy="369332"/>
            </a:xfrm>
            <a:prstGeom prst="rect">
              <a:avLst/>
            </a:prstGeom>
            <a:noFill/>
          </p:spPr>
          <p:txBody>
            <a:bodyPr wrap="square" rtlCol="0">
              <a:spAutoFit/>
            </a:bodyPr>
            <a:lstStyle/>
            <a:p>
              <a:r>
                <a:rPr lang="en-US" altLang="zh-CN" dirty="0" smtClean="0"/>
                <a:t>value3</a:t>
              </a:r>
              <a:endParaRPr lang="zh-CN" altLang="en-US" dirty="0"/>
            </a:p>
          </p:txBody>
        </p:sp>
        <p:sp>
          <p:nvSpPr>
            <p:cNvPr id="39" name="TextBox 38"/>
            <p:cNvSpPr txBox="1"/>
            <p:nvPr/>
          </p:nvSpPr>
          <p:spPr>
            <a:xfrm>
              <a:off x="6444208" y="5013176"/>
              <a:ext cx="792088" cy="369332"/>
            </a:xfrm>
            <a:prstGeom prst="rect">
              <a:avLst/>
            </a:prstGeom>
            <a:noFill/>
          </p:spPr>
          <p:txBody>
            <a:bodyPr wrap="square" rtlCol="0">
              <a:spAutoFit/>
            </a:bodyPr>
            <a:lstStyle/>
            <a:p>
              <a:r>
                <a:rPr lang="en-US" altLang="zh-CN" dirty="0" smtClean="0"/>
                <a:t>NULL</a:t>
              </a:r>
              <a:endParaRPr lang="zh-CN" altLang="en-US" dirty="0"/>
            </a:p>
          </p:txBody>
        </p:sp>
        <p:sp>
          <p:nvSpPr>
            <p:cNvPr id="40" name="TextBox 39"/>
            <p:cNvSpPr txBox="1"/>
            <p:nvPr/>
          </p:nvSpPr>
          <p:spPr>
            <a:xfrm>
              <a:off x="4644008" y="6488668"/>
              <a:ext cx="792088" cy="369332"/>
            </a:xfrm>
            <a:prstGeom prst="rect">
              <a:avLst/>
            </a:prstGeom>
            <a:noFill/>
          </p:spPr>
          <p:txBody>
            <a:bodyPr wrap="square" rtlCol="0">
              <a:spAutoFit/>
            </a:bodyPr>
            <a:lstStyle/>
            <a:p>
              <a:r>
                <a:rPr lang="en-US" altLang="zh-CN" dirty="0" smtClean="0"/>
                <a:t>NULL</a:t>
              </a:r>
              <a:endParaRPr lang="zh-CN" altLang="en-US" dirty="0"/>
            </a:p>
          </p:txBody>
        </p:sp>
        <p:sp>
          <p:nvSpPr>
            <p:cNvPr id="42" name="TextBox 41"/>
            <p:cNvSpPr txBox="1"/>
            <p:nvPr/>
          </p:nvSpPr>
          <p:spPr>
            <a:xfrm>
              <a:off x="971600" y="4653136"/>
              <a:ext cx="792088" cy="369332"/>
            </a:xfrm>
            <a:prstGeom prst="rect">
              <a:avLst/>
            </a:prstGeom>
            <a:noFill/>
          </p:spPr>
          <p:txBody>
            <a:bodyPr wrap="square" rtlCol="0">
              <a:spAutoFit/>
            </a:bodyPr>
            <a:lstStyle/>
            <a:p>
              <a:r>
                <a:rPr lang="en-US" altLang="zh-CN" dirty="0" smtClean="0"/>
                <a:t>NULL</a:t>
              </a:r>
              <a:endParaRPr lang="zh-CN" altLang="en-US" dirty="0"/>
            </a:p>
          </p:txBody>
        </p:sp>
        <p:sp>
          <p:nvSpPr>
            <p:cNvPr id="43" name="TextBox 42"/>
            <p:cNvSpPr txBox="1"/>
            <p:nvPr/>
          </p:nvSpPr>
          <p:spPr>
            <a:xfrm>
              <a:off x="971600" y="5013176"/>
              <a:ext cx="792088" cy="369332"/>
            </a:xfrm>
            <a:prstGeom prst="rect">
              <a:avLst/>
            </a:prstGeom>
            <a:noFill/>
          </p:spPr>
          <p:txBody>
            <a:bodyPr wrap="square" rtlCol="0">
              <a:spAutoFit/>
            </a:bodyPr>
            <a:lstStyle/>
            <a:p>
              <a:r>
                <a:rPr lang="en-US" altLang="zh-CN" dirty="0" smtClean="0"/>
                <a:t>NULL</a:t>
              </a:r>
              <a:endParaRPr lang="zh-CN" altLang="en-US" dirty="0"/>
            </a:p>
          </p:txBody>
        </p:sp>
        <p:sp>
          <p:nvSpPr>
            <p:cNvPr id="44" name="TextBox 43"/>
            <p:cNvSpPr txBox="1"/>
            <p:nvPr/>
          </p:nvSpPr>
          <p:spPr>
            <a:xfrm>
              <a:off x="971600" y="5373216"/>
              <a:ext cx="792088" cy="369332"/>
            </a:xfrm>
            <a:prstGeom prst="rect">
              <a:avLst/>
            </a:prstGeom>
            <a:noFill/>
          </p:spPr>
          <p:txBody>
            <a:bodyPr wrap="square" rtlCol="0">
              <a:spAutoFit/>
            </a:bodyPr>
            <a:lstStyle/>
            <a:p>
              <a:r>
                <a:rPr lang="en-US" altLang="zh-CN" dirty="0" smtClean="0"/>
                <a:t>NULL</a:t>
              </a:r>
              <a:endParaRPr lang="zh-CN" altLang="en-US" dirty="0"/>
            </a:p>
          </p:txBody>
        </p:sp>
        <p:sp>
          <p:nvSpPr>
            <p:cNvPr id="45" name="TextBox 44"/>
            <p:cNvSpPr txBox="1"/>
            <p:nvPr/>
          </p:nvSpPr>
          <p:spPr>
            <a:xfrm>
              <a:off x="971600" y="6021288"/>
              <a:ext cx="792088" cy="369332"/>
            </a:xfrm>
            <a:prstGeom prst="rect">
              <a:avLst/>
            </a:prstGeom>
            <a:noFill/>
          </p:spPr>
          <p:txBody>
            <a:bodyPr wrap="square" rtlCol="0">
              <a:spAutoFit/>
            </a:bodyPr>
            <a:lstStyle/>
            <a:p>
              <a:r>
                <a:rPr lang="en-US" altLang="zh-CN" dirty="0" smtClean="0"/>
                <a:t>NULL</a:t>
              </a:r>
              <a:endParaRPr lang="zh-CN" altLang="en-US" dirty="0"/>
            </a:p>
          </p:txBody>
        </p:sp>
        <p:cxnSp>
          <p:nvCxnSpPr>
            <p:cNvPr id="47" name="直接箭头连接符 46"/>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49" name="直接箭头连接符 48"/>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683568" y="3861048"/>
              <a:ext cx="1656184" cy="369332"/>
            </a:xfrm>
            <a:prstGeom prst="rect">
              <a:avLst/>
            </a:prstGeom>
            <a:noFill/>
          </p:spPr>
          <p:txBody>
            <a:bodyPr wrap="square" rtlCol="0">
              <a:spAutoFit/>
            </a:bodyPr>
            <a:lstStyle/>
            <a:p>
              <a:r>
                <a:rPr lang="en-US" altLang="zh-CN" dirty="0" err="1" smtClean="0"/>
                <a:t>Symtab</a:t>
              </a:r>
              <a:r>
                <a:rPr lang="en-US" altLang="zh-CN" dirty="0" smtClean="0"/>
                <a:t>[NHASH]</a:t>
              </a:r>
              <a:endParaRPr lang="zh-CN" altLang="en-US" dirty="0"/>
            </a:p>
          </p:txBody>
        </p:sp>
        <p:sp>
          <p:nvSpPr>
            <p:cNvPr id="60" name="TextBox 59"/>
            <p:cNvSpPr txBox="1"/>
            <p:nvPr/>
          </p:nvSpPr>
          <p:spPr>
            <a:xfrm>
              <a:off x="3851920" y="3861048"/>
              <a:ext cx="936104" cy="369332"/>
            </a:xfrm>
            <a:prstGeom prst="rect">
              <a:avLst/>
            </a:prstGeom>
            <a:noFill/>
          </p:spPr>
          <p:txBody>
            <a:bodyPr wrap="square" rtlCol="0">
              <a:spAutoFit/>
            </a:bodyPr>
            <a:lstStyle/>
            <a:p>
              <a:r>
                <a:rPr lang="zh-CN" altLang="en-US" dirty="0" smtClean="0"/>
                <a:t>散列链</a:t>
              </a:r>
              <a:endParaRPr lang="zh-CN" altLang="en-US" dirty="0"/>
            </a:p>
          </p:txBody>
        </p:sp>
      </p:grpSp>
      <p:grpSp>
        <p:nvGrpSpPr>
          <p:cNvPr id="62" name="Group 123"/>
          <p:cNvGrpSpPr>
            <a:grpSpLocks/>
          </p:cNvGrpSpPr>
          <p:nvPr/>
        </p:nvGrpSpPr>
        <p:grpSpPr bwMode="auto">
          <a:xfrm>
            <a:off x="4499895" y="5445676"/>
            <a:ext cx="4644105"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smtClean="0">
                  <a:solidFill>
                    <a:srgbClr val="7030A0"/>
                  </a:solidFill>
                  <a:latin typeface="黑体" pitchFamily="2" charset="-122"/>
                  <a:ea typeface="黑体" pitchFamily="2" charset="-122"/>
                </a:rPr>
                <a:t>此外，</a:t>
              </a:r>
              <a:r>
                <a:rPr lang="zh-CN" altLang="en-US" sz="2000" dirty="0" smtClean="0">
                  <a:solidFill>
                    <a:srgbClr val="FF0000"/>
                  </a:solidFill>
                  <a:latin typeface="黑体" pitchFamily="2" charset="-122"/>
                  <a:ea typeface="黑体" pitchFamily="2" charset="-122"/>
                </a:rPr>
                <a:t>散列表</a:t>
              </a:r>
              <a:r>
                <a:rPr lang="zh-CN" altLang="en-US" sz="2000" dirty="0" smtClean="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smtClean="0">
                  <a:solidFill>
                    <a:srgbClr val="7030A0"/>
                  </a:solidFill>
                  <a:latin typeface="黑体" pitchFamily="2" charset="-122"/>
                  <a:ea typeface="黑体" pitchFamily="2" charset="-122"/>
                </a:rPr>
                <a:t>IP</a:t>
              </a:r>
              <a:r>
                <a:rPr lang="zh-CN" altLang="en-US" sz="2000" dirty="0" smtClean="0">
                  <a:solidFill>
                    <a:srgbClr val="7030A0"/>
                  </a:solidFill>
                  <a:latin typeface="黑体" pitchFamily="2" charset="-122"/>
                  <a:ea typeface="黑体" pitchFamily="2" charset="-122"/>
                </a:rPr>
                <a:t>地址。</a:t>
              </a:r>
              <a:endParaRPr lang="zh-CN" altLang="en-US" sz="2000" dirty="0">
                <a:solidFill>
                  <a:srgbClr val="7030A0"/>
                </a:solidFill>
                <a:latin typeface="黑体" pitchFamily="2" charset="-122"/>
                <a:ea typeface="黑体" pitchFamily="2" charset="-122"/>
              </a:endParaRPr>
            </a:p>
          </p:txBody>
        </p:sp>
      </p:grpSp>
      <p:cxnSp>
        <p:nvCxnSpPr>
          <p:cNvPr id="46" name="直接箭头连接符 45"/>
          <p:cNvCxnSpPr/>
          <p:nvPr/>
        </p:nvCxnSpPr>
        <p:spPr bwMode="auto">
          <a:xfrm>
            <a:off x="1835696" y="5949280"/>
            <a:ext cx="1296144" cy="0"/>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85</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smtClean="0">
                <a:ea typeface="宋体" pitchFamily="2" charset="-122"/>
              </a:rPr>
              <a:t>，并按字典序输出每个单词及出现次数。</a:t>
            </a:r>
            <a:endPar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smtClean="0">
                <a:ea typeface="宋体" pitchFamily="2" charset="-122"/>
              </a:rPr>
              <a:t>算法</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smtClean="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smtClean="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构造一个空单词表</a:t>
              </a:r>
              <a:endParaRPr lang="zh-CN" altLang="en-US" dirty="0">
                <a:latin typeface="楷体" pitchFamily="49" charset="-122"/>
                <a:ea typeface="楷体" pitchFamily="49" charset="-122"/>
              </a:endParaRP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smtClean="0">
                  <a:latin typeface="楷体" pitchFamily="49" charset="-122"/>
                  <a:ea typeface="楷体" pitchFamily="49" charset="-122"/>
                </a:rPr>
                <a:t>从文件中读一个单词</a:t>
              </a:r>
              <a:endParaRPr lang="zh-CN" altLang="en-US" dirty="0">
                <a:latin typeface="楷体" pitchFamily="49" charset="-122"/>
                <a:ea typeface="楷体" pitchFamily="49" charset="-122"/>
              </a:endParaRP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将该单词加入到单词表中，其次数为</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smtClean="0">
                  <a:latin typeface="楷体" pitchFamily="49" charset="-122"/>
                  <a:ea typeface="楷体" pitchFamily="49" charset="-122"/>
                </a:rPr>
                <a:t>该单词次数为加</a:t>
              </a:r>
              <a:r>
                <a:rPr lang="en-US" altLang="zh-CN" dirty="0" smtClean="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找到</a:t>
              </a:r>
              <a:endParaRPr lang="zh-CN" altLang="en-US" sz="1400" dirty="0">
                <a:latin typeface="楷体" pitchFamily="49" charset="-122"/>
                <a:ea typeface="楷体" pitchFamily="49" charset="-122"/>
              </a:endParaRP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没找到</a:t>
              </a:r>
              <a:endParaRPr lang="zh-CN" altLang="en-US" sz="1400" dirty="0">
                <a:latin typeface="楷体" pitchFamily="49" charset="-122"/>
                <a:ea typeface="楷体" pitchFamily="49" charset="-122"/>
              </a:endParaRP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有</a:t>
              </a:r>
              <a:endParaRPr lang="zh-CN" altLang="en-US" sz="1400" dirty="0">
                <a:latin typeface="楷体" pitchFamily="49" charset="-122"/>
                <a:ea typeface="楷体" pitchFamily="49" charset="-122"/>
              </a:endParaRP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smtClean="0">
                  <a:latin typeface="楷体" pitchFamily="49" charset="-122"/>
                  <a:ea typeface="楷体" pitchFamily="49" charset="-122"/>
                </a:rPr>
                <a:t>无</a:t>
              </a:r>
              <a:endParaRPr lang="zh-CN" altLang="en-US" sz="1400" dirty="0">
                <a:latin typeface="楷体" pitchFamily="49" charset="-122"/>
                <a:ea typeface="楷体"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：词频统计 </a:t>
            </a:r>
            <a:r>
              <a:rPr lang="en-US" altLang="zh-CN" dirty="0" smtClean="0"/>
              <a:t>– </a:t>
            </a:r>
            <a:r>
              <a:rPr lang="zh-CN" altLang="en-US" dirty="0" smtClean="0"/>
              <a:t>链表实现</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86</a:t>
            </a:fld>
            <a:endParaRPr lang="en-US" altLang="zh-CN" dirty="0"/>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smtClean="0">
                <a:solidFill>
                  <a:srgbClr val="7030A0"/>
                </a:solidFill>
                <a:latin typeface="黑体" pitchFamily="2" charset="-122"/>
                <a:ea typeface="黑体" pitchFamily="2" charset="-122"/>
              </a:rPr>
              <a:t>本问题有如下特点：</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smtClean="0">
                <a:solidFill>
                  <a:srgbClr val="7030A0"/>
                </a:solidFill>
                <a:latin typeface="黑体" pitchFamily="2" charset="-122"/>
                <a:ea typeface="黑体" pitchFamily="2" charset="-122"/>
              </a:rPr>
              <a:t>1.</a:t>
            </a:r>
            <a:r>
              <a:rPr lang="zh-CN" altLang="en-US" sz="2000" dirty="0" smtClean="0">
                <a:solidFill>
                  <a:srgbClr val="7030A0"/>
                </a:solidFill>
                <a:latin typeface="黑体" pitchFamily="2" charset="-122"/>
                <a:ea typeface="黑体" pitchFamily="2" charset="-122"/>
              </a:rPr>
              <a:t>问题规模不知（即需要统计的单词数量末知</a:t>
            </a:r>
            <a:r>
              <a:rPr lang="en-US" altLang="zh-CN" sz="2000" dirty="0" smtClean="0">
                <a:solidFill>
                  <a:srgbClr val="7030A0"/>
                </a:solidFill>
                <a:latin typeface="黑体" pitchFamily="2" charset="-122"/>
                <a:ea typeface="黑体" pitchFamily="2" charset="-122"/>
              </a:rPr>
              <a:t>)</a:t>
            </a:r>
            <a:r>
              <a:rPr lang="zh-CN" altLang="en-US" sz="2000" dirty="0" smtClean="0">
                <a:solidFill>
                  <a:srgbClr val="7030A0"/>
                </a:solidFill>
                <a:latin typeface="黑体" pitchFamily="2" charset="-122"/>
                <a:ea typeface="黑体" pitchFamily="2" charset="-122"/>
              </a:rPr>
              <a:t>，有可很大，如对一本小说进行词频统计；</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smtClean="0">
                <a:solidFill>
                  <a:srgbClr val="7030A0"/>
                </a:solidFill>
                <a:latin typeface="黑体" pitchFamily="2" charset="-122"/>
                <a:ea typeface="黑体" pitchFamily="2" charset="-122"/>
              </a:rPr>
              <a:t>2.</a:t>
            </a:r>
            <a:r>
              <a:rPr lang="zh-CN" altLang="en-US" sz="2000" dirty="0" smtClean="0">
                <a:solidFill>
                  <a:srgbClr val="7030A0"/>
                </a:solidFill>
                <a:latin typeface="黑体" pitchFamily="2" charset="-122"/>
                <a:ea typeface="黑体" pitchFamily="2" charset="-122"/>
              </a:rPr>
              <a:t>单词表在</a:t>
            </a:r>
            <a:r>
              <a:rPr lang="zh-CN" altLang="en-US" sz="2000" dirty="0" smtClean="0">
                <a:solidFill>
                  <a:srgbClr val="FF0000"/>
                </a:solidFill>
                <a:latin typeface="黑体" pitchFamily="2" charset="-122"/>
                <a:ea typeface="黑体" pitchFamily="2" charset="-122"/>
              </a:rPr>
              <a:t>查找时需要频繁的执行插入操作</a:t>
            </a:r>
            <a:r>
              <a:rPr lang="zh-CN" altLang="en-US" sz="2000" dirty="0" smtClean="0">
                <a:solidFill>
                  <a:srgbClr val="7030A0"/>
                </a:solidFill>
                <a:latin typeface="黑体" pitchFamily="2" charset="-122"/>
                <a:ea typeface="黑体" pitchFamily="2" charset="-122"/>
              </a:rPr>
              <a:t>，是一种典型的</a:t>
            </a:r>
            <a:r>
              <a:rPr lang="zh-CN" altLang="en-US" sz="2000" dirty="0" smtClean="0">
                <a:solidFill>
                  <a:srgbClr val="FF0000"/>
                </a:solidFill>
                <a:latin typeface="黑体" pitchFamily="2" charset="-122"/>
                <a:ea typeface="黑体" pitchFamily="2" charset="-122"/>
              </a:rPr>
              <a:t>动态查找表</a:t>
            </a:r>
            <a:r>
              <a:rPr lang="zh-CN" altLang="en-US" sz="2000" dirty="0" smtClean="0">
                <a:solidFill>
                  <a:srgbClr val="7030A0"/>
                </a:solidFill>
                <a:latin typeface="黑体" pitchFamily="2" charset="-122"/>
                <a:ea typeface="黑体" pitchFamily="2" charset="-122"/>
              </a:rPr>
              <a:t>。</a:t>
            </a: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smtClean="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smtClean="0">
                <a:solidFill>
                  <a:srgbClr val="7030A0"/>
                </a:solidFill>
                <a:latin typeface="黑体" pitchFamily="2" charset="-122"/>
                <a:ea typeface="黑体" pitchFamily="2" charset="-122"/>
              </a:rPr>
              <a:t>针对上述问题，在“线性表”一章采用了</a:t>
            </a:r>
            <a:r>
              <a:rPr lang="zh-CN" altLang="en-US" sz="2000" dirty="0" smtClean="0">
                <a:solidFill>
                  <a:srgbClr val="FF0000"/>
                </a:solidFill>
                <a:latin typeface="黑体" pitchFamily="2" charset="-122"/>
                <a:ea typeface="黑体" pitchFamily="2" charset="-122"/>
              </a:rPr>
              <a:t>链表</a:t>
            </a:r>
            <a:r>
              <a:rPr lang="zh-CN" altLang="en-US" sz="2000" dirty="0" smtClean="0">
                <a:solidFill>
                  <a:srgbClr val="7030A0"/>
                </a:solidFill>
                <a:latin typeface="黑体" pitchFamily="2" charset="-122"/>
                <a:ea typeface="黑体" pitchFamily="2" charset="-122"/>
              </a:rPr>
              <a:t>来实现；在“树”一章中采用了</a:t>
            </a:r>
            <a:r>
              <a:rPr lang="zh-CN" altLang="en-US" sz="2000" dirty="0" smtClean="0">
                <a:solidFill>
                  <a:srgbClr val="FF0000"/>
                </a:solidFill>
                <a:latin typeface="黑体" pitchFamily="2" charset="-122"/>
                <a:ea typeface="黑体" pitchFamily="2" charset="-122"/>
              </a:rPr>
              <a:t>二叉排序树</a:t>
            </a:r>
            <a:r>
              <a:rPr lang="zh-CN" altLang="en-US" sz="2000" dirty="0" smtClean="0">
                <a:solidFill>
                  <a:srgbClr val="7030A0"/>
                </a:solidFill>
                <a:latin typeface="黑体" pitchFamily="2" charset="-122"/>
                <a:ea typeface="黑体" pitchFamily="2" charset="-122"/>
              </a:rPr>
              <a:t>（</a:t>
            </a:r>
            <a:r>
              <a:rPr lang="en-US" altLang="zh-CN" sz="2000" dirty="0" smtClean="0">
                <a:solidFill>
                  <a:srgbClr val="7030A0"/>
                </a:solidFill>
                <a:latin typeface="黑体" pitchFamily="2" charset="-122"/>
                <a:ea typeface="黑体" pitchFamily="2" charset="-122"/>
              </a:rPr>
              <a:t>BST</a:t>
            </a:r>
            <a:r>
              <a:rPr lang="zh-CN" altLang="en-US" sz="2000" dirty="0" smtClean="0">
                <a:solidFill>
                  <a:srgbClr val="7030A0"/>
                </a:solidFill>
                <a:latin typeface="黑体" pitchFamily="2" charset="-122"/>
                <a:ea typeface="黑体" pitchFamily="2" charset="-122"/>
              </a:rPr>
              <a:t>）来实现。</a:t>
            </a:r>
            <a:endParaRPr lang="en-US" altLang="zh-CN" sz="2000" dirty="0" smtClean="0">
              <a:solidFill>
                <a:srgbClr val="7030A0"/>
              </a:solidFill>
              <a:latin typeface="黑体" pitchFamily="2" charset="-122"/>
              <a:ea typeface="黑体" pitchFamily="2" charset="-122"/>
            </a:endParaRPr>
          </a:p>
        </p:txBody>
      </p:sp>
      <p:sp>
        <p:nvSpPr>
          <p:cNvPr id="6" name="TextBox 5"/>
          <p:cNvSpPr txBox="1"/>
          <p:nvPr/>
        </p:nvSpPr>
        <p:spPr>
          <a:xfrm>
            <a:off x="827584" y="4797152"/>
            <a:ext cx="7488832" cy="954107"/>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b="1" dirty="0" smtClean="0">
                <a:solidFill>
                  <a:srgbClr val="FF0000"/>
                </a:solidFill>
                <a:latin typeface="楷体" pitchFamily="49" charset="-122"/>
                <a:ea typeface="楷体" pitchFamily="49" charset="-122"/>
              </a:rPr>
              <a:t>链表实现方式插入算法简单效率高，但查找效率低</a:t>
            </a:r>
            <a:r>
              <a:rPr lang="zh-CN" altLang="en-US" sz="2800" b="1" dirty="0" smtClean="0">
                <a:solidFill>
                  <a:srgbClr val="002060"/>
                </a:solidFill>
                <a:latin typeface="楷体" pitchFamily="49" charset="-122"/>
                <a:ea typeface="楷体" pitchFamily="49" charset="-122"/>
              </a:rPr>
              <a:t>，有没有方法能提高链表方式的查找效率？</a:t>
            </a:r>
            <a:endParaRPr lang="zh-CN" altLang="en-US" sz="2800" b="1" dirty="0">
              <a:solidFill>
                <a:srgbClr val="002060"/>
              </a:solidFill>
              <a:latin typeface="楷体" pitchFamily="49" charset="-122"/>
              <a:ea typeface="楷体" pitchFamily="49" charset="-122"/>
            </a:endParaRPr>
          </a:p>
        </p:txBody>
      </p:sp>
      <p:grpSp>
        <p:nvGrpSpPr>
          <p:cNvPr id="10" name="Group 120"/>
          <p:cNvGrpSpPr>
            <a:grpSpLocks/>
          </p:cNvGrpSpPr>
          <p:nvPr/>
        </p:nvGrpSpPr>
        <p:grpSpPr bwMode="auto">
          <a:xfrm>
            <a:off x="5687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smtClean="0">
                  <a:solidFill>
                    <a:srgbClr val="FF3300"/>
                  </a:solidFill>
                  <a:ea typeface="幼圆" pitchFamily="49" charset="-122"/>
                </a:rPr>
                <a:t>散列（</a:t>
              </a:r>
              <a:r>
                <a:rPr lang="en-US" altLang="zh-CN" sz="2500" dirty="0" smtClean="0">
                  <a:solidFill>
                    <a:srgbClr val="FF3300"/>
                  </a:solidFill>
                  <a:ea typeface="幼圆" pitchFamily="49" charset="-122"/>
                </a:rPr>
                <a:t>Hash</a:t>
              </a:r>
              <a:r>
                <a:rPr lang="zh-CN" altLang="en-US" sz="2500" dirty="0" smtClean="0">
                  <a:solidFill>
                    <a:srgbClr val="FF3300"/>
                  </a:solidFill>
                  <a:ea typeface="幼圆" pitchFamily="49" charset="-122"/>
                </a:rPr>
                <a:t>）查找！</a:t>
              </a:r>
              <a:endParaRPr lang="zh-CN" altLang="en-US" sz="2500" baseline="0" dirty="0">
                <a:solidFill>
                  <a:srgbClr val="FF3300"/>
                </a:solidFill>
                <a:ea typeface="幼圆"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2.1</a:t>
            </a:r>
            <a:r>
              <a:rPr lang="zh-CN" altLang="en-US" dirty="0" smtClean="0"/>
              <a:t>：</a:t>
            </a:r>
            <a:r>
              <a:rPr lang="en-US" altLang="zh-CN" dirty="0" smtClean="0"/>
              <a:t>Hash</a:t>
            </a:r>
            <a:r>
              <a:rPr lang="zh-CN" altLang="en-US" dirty="0" smtClean="0"/>
              <a:t>表的设计与实现</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87</a:t>
            </a:fld>
            <a:endParaRPr lang="zh-CN" altLang="en-US" dirty="0"/>
          </a:p>
        </p:txBody>
      </p:sp>
      <p:grpSp>
        <p:nvGrpSpPr>
          <p:cNvPr id="7" name="Group 172"/>
          <p:cNvGrpSpPr>
            <a:grpSpLocks/>
          </p:cNvGrpSpPr>
          <p:nvPr/>
        </p:nvGrpSpPr>
        <p:grpSpPr bwMode="auto">
          <a:xfrm>
            <a:off x="179512" y="764704"/>
            <a:ext cx="2808312" cy="576064"/>
            <a:chOff x="248" y="118"/>
            <a:chExt cx="2325" cy="342"/>
          </a:xfrm>
        </p:grpSpPr>
        <p:sp>
          <p:nvSpPr>
            <p:cNvPr id="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9"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smtClean="0">
                  <a:solidFill>
                    <a:srgbClr val="002B80"/>
                  </a:solidFill>
                  <a:latin typeface="黑体" pitchFamily="49" charset="-122"/>
                  <a:ea typeface="黑体" pitchFamily="49" charset="-122"/>
                </a:rPr>
                <a:t>1.Hash</a:t>
              </a:r>
              <a:r>
                <a:rPr lang="zh-CN" altLang="en-US" sz="2000" b="1" dirty="0" smtClean="0">
                  <a:solidFill>
                    <a:srgbClr val="002B80"/>
                  </a:solidFill>
                  <a:latin typeface="黑体" pitchFamily="49" charset="-122"/>
                  <a:ea typeface="黑体" pitchFamily="49" charset="-122"/>
                </a:rPr>
                <a:t>表的构建</a:t>
              </a:r>
              <a:endParaRPr lang="zh-CN" altLang="en-US" sz="2000" b="1" dirty="0">
                <a:solidFill>
                  <a:srgbClr val="002B80"/>
                </a:solidFill>
                <a:latin typeface="黑体" pitchFamily="49" charset="-122"/>
                <a:ea typeface="黑体" pitchFamily="49" charset="-122"/>
              </a:endParaRPr>
            </a:p>
          </p:txBody>
        </p:sp>
      </p:grpSp>
      <p:graphicFrame>
        <p:nvGraphicFramePr>
          <p:cNvPr id="19" name="表格 18"/>
          <p:cNvGraphicFramePr>
            <a:graphicFrameLocks noGrp="1"/>
          </p:cNvGraphicFramePr>
          <p:nvPr/>
        </p:nvGraphicFramePr>
        <p:xfrm>
          <a:off x="1619672" y="1700808"/>
          <a:ext cx="4056110" cy="370840"/>
        </p:xfrm>
        <a:graphic>
          <a:graphicData uri="http://schemas.openxmlformats.org/drawingml/2006/table">
            <a:tbl>
              <a:tblPr firstRow="1" bandRow="1">
                <a:tableStyleId>{5C22544A-7EE6-4342-B048-85BDC9FD1C3A}</a:tableStyleId>
              </a:tblPr>
              <a:tblGrid>
                <a:gridCol w="811222"/>
                <a:gridCol w="811222"/>
                <a:gridCol w="811222"/>
                <a:gridCol w="811222"/>
                <a:gridCol w="811222"/>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TextBox 20"/>
          <p:cNvSpPr txBox="1"/>
          <p:nvPr/>
        </p:nvSpPr>
        <p:spPr>
          <a:xfrm>
            <a:off x="1835696" y="1412776"/>
            <a:ext cx="290464" cy="369332"/>
          </a:xfrm>
          <a:prstGeom prst="rect">
            <a:avLst/>
          </a:prstGeom>
          <a:noFill/>
        </p:spPr>
        <p:txBody>
          <a:bodyPr wrap="none" rtlCol="0">
            <a:spAutoFit/>
          </a:bodyPr>
          <a:lstStyle/>
          <a:p>
            <a:r>
              <a:rPr lang="en-US" altLang="zh-CN" dirty="0" smtClean="0"/>
              <a:t>0</a:t>
            </a:r>
            <a:endParaRPr lang="zh-CN" altLang="en-US" dirty="0"/>
          </a:p>
        </p:txBody>
      </p:sp>
      <p:sp>
        <p:nvSpPr>
          <p:cNvPr id="22" name="TextBox 21"/>
          <p:cNvSpPr txBox="1"/>
          <p:nvPr/>
        </p:nvSpPr>
        <p:spPr>
          <a:xfrm>
            <a:off x="2627784" y="1412776"/>
            <a:ext cx="290464" cy="369332"/>
          </a:xfrm>
          <a:prstGeom prst="rect">
            <a:avLst/>
          </a:prstGeom>
          <a:noFill/>
        </p:spPr>
        <p:txBody>
          <a:bodyPr wrap="none" rtlCol="0">
            <a:spAutoFit/>
          </a:bodyPr>
          <a:lstStyle/>
          <a:p>
            <a:r>
              <a:rPr lang="en-US" altLang="zh-CN" dirty="0" smtClean="0"/>
              <a:t>1</a:t>
            </a:r>
            <a:endParaRPr lang="zh-CN" altLang="en-US" dirty="0"/>
          </a:p>
        </p:txBody>
      </p:sp>
      <p:sp>
        <p:nvSpPr>
          <p:cNvPr id="23" name="TextBox 22"/>
          <p:cNvSpPr txBox="1"/>
          <p:nvPr/>
        </p:nvSpPr>
        <p:spPr>
          <a:xfrm>
            <a:off x="5148064" y="1412776"/>
            <a:ext cx="396262" cy="369332"/>
          </a:xfrm>
          <a:prstGeom prst="rect">
            <a:avLst/>
          </a:prstGeom>
          <a:noFill/>
        </p:spPr>
        <p:txBody>
          <a:bodyPr wrap="none" rtlCol="0">
            <a:spAutoFit/>
          </a:bodyPr>
          <a:lstStyle/>
          <a:p>
            <a:r>
              <a:rPr lang="en-US" altLang="zh-CN" dirty="0" smtClean="0"/>
              <a:t>25</a:t>
            </a:r>
            <a:endParaRPr lang="zh-CN" altLang="en-US" dirty="0"/>
          </a:p>
        </p:txBody>
      </p:sp>
      <p:cxnSp>
        <p:nvCxnSpPr>
          <p:cNvPr id="25" name="直接箭头连接符 24"/>
          <p:cNvCxnSpPr/>
          <p:nvPr/>
        </p:nvCxnSpPr>
        <p:spPr bwMode="auto">
          <a:xfrm>
            <a:off x="2051720" y="2060848"/>
            <a:ext cx="86131" cy="576064"/>
          </a:xfrm>
          <a:prstGeom prst="straightConnector1">
            <a:avLst/>
          </a:prstGeom>
          <a:no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2843808" y="2132856"/>
            <a:ext cx="914400" cy="914400"/>
          </a:xfrm>
          <a:prstGeom prst="straightConnector1">
            <a:avLst/>
          </a:prstGeom>
          <a:noFill/>
          <a:ln w="9525" cap="flat" cmpd="sng" algn="ctr">
            <a:noFill/>
            <a:prstDash val="solid"/>
            <a:round/>
            <a:headEnd type="none" w="med" len="med"/>
            <a:tailEnd type="arrow"/>
          </a:ln>
          <a:effectLst/>
        </p:spPr>
      </p:cxnSp>
      <p:cxnSp>
        <p:nvCxnSpPr>
          <p:cNvPr id="29" name="直接箭头连接符 28"/>
          <p:cNvCxnSpPr/>
          <p:nvPr/>
        </p:nvCxnSpPr>
        <p:spPr bwMode="auto">
          <a:xfrm>
            <a:off x="2843808" y="2060848"/>
            <a:ext cx="168282" cy="576064"/>
          </a:xfrm>
          <a:prstGeom prst="straightConnector1">
            <a:avLst/>
          </a:prstGeom>
          <a:no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5080035" y="2060848"/>
            <a:ext cx="140037" cy="576064"/>
          </a:xfrm>
          <a:prstGeom prst="straightConnector1">
            <a:avLst/>
          </a:prstGeom>
          <a:noFill/>
          <a:ln w="9525" cap="flat" cmpd="sng" algn="ctr">
            <a:solidFill>
              <a:schemeClr val="tx1"/>
            </a:solidFill>
            <a:prstDash val="solid"/>
            <a:round/>
            <a:headEnd type="none" w="med" len="med"/>
            <a:tailEnd type="arrow"/>
          </a:ln>
          <a:effectLst/>
        </p:spPr>
      </p:cxnSp>
      <p:grpSp>
        <p:nvGrpSpPr>
          <p:cNvPr id="35" name="组合 34"/>
          <p:cNvGrpSpPr/>
          <p:nvPr/>
        </p:nvGrpSpPr>
        <p:grpSpPr>
          <a:xfrm>
            <a:off x="755576" y="2636912"/>
            <a:ext cx="4616469" cy="562630"/>
            <a:chOff x="683568" y="2852936"/>
            <a:chExt cx="4616469" cy="562630"/>
          </a:xfrm>
        </p:grpSpPr>
        <p:sp>
          <p:nvSpPr>
            <p:cNvPr id="10" name="椭圆 9"/>
            <p:cNvSpPr/>
            <p:nvPr/>
          </p:nvSpPr>
          <p:spPr bwMode="auto">
            <a:xfrm>
              <a:off x="1907704" y="2852936"/>
              <a:ext cx="460293"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a</a:t>
              </a:r>
              <a:endParaRPr kumimoji="0" lang="zh-CN" altLang="en-US" sz="2000" b="1" i="0" u="none" strike="noStrike" cap="none" normalizeH="0" baseline="0" dirty="0" smtClean="0">
                <a:ln>
                  <a:noFill/>
                </a:ln>
                <a:solidFill>
                  <a:schemeClr val="tx1"/>
                </a:solidFill>
                <a:effectLst/>
                <a:latin typeface="Arial" charset="0"/>
                <a:ea typeface="宋体" charset="-122"/>
              </a:endParaRPr>
            </a:p>
          </p:txBody>
        </p:sp>
        <p:sp>
          <p:nvSpPr>
            <p:cNvPr id="11" name="椭圆 10"/>
            <p:cNvSpPr/>
            <p:nvPr/>
          </p:nvSpPr>
          <p:spPr bwMode="auto">
            <a:xfrm>
              <a:off x="2771800" y="2852936"/>
              <a:ext cx="480580"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smtClean="0">
                  <a:latin typeface="Arial" charset="0"/>
                  <a:ea typeface="宋体" charset="-122"/>
                </a:rPr>
                <a:t>b</a:t>
              </a:r>
              <a:endParaRPr kumimoji="0" lang="zh-CN" altLang="en-US" sz="2000" b="1" i="0" u="none" strike="noStrike" cap="none" normalizeH="0" baseline="0" dirty="0" smtClean="0">
                <a:ln>
                  <a:noFill/>
                </a:ln>
                <a:solidFill>
                  <a:schemeClr val="tx1"/>
                </a:solidFill>
                <a:effectLst/>
                <a:latin typeface="Arial" charset="0"/>
                <a:ea typeface="宋体" charset="-122"/>
              </a:endParaRPr>
            </a:p>
          </p:txBody>
        </p:sp>
        <p:sp>
          <p:nvSpPr>
            <p:cNvPr id="12" name="椭圆 11"/>
            <p:cNvSpPr/>
            <p:nvPr/>
          </p:nvSpPr>
          <p:spPr bwMode="auto">
            <a:xfrm>
              <a:off x="4860032" y="2852936"/>
              <a:ext cx="440005"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smtClean="0">
                  <a:latin typeface="Arial" charset="0"/>
                  <a:ea typeface="宋体" charset="-122"/>
                </a:rPr>
                <a:t>z</a:t>
              </a:r>
              <a:endParaRPr kumimoji="0" lang="zh-CN" altLang="en-US" sz="2000" b="1" i="0" u="none" strike="noStrike" cap="none" normalizeH="0" baseline="0" dirty="0" smtClean="0">
                <a:ln>
                  <a:noFill/>
                </a:ln>
                <a:solidFill>
                  <a:schemeClr val="tx1"/>
                </a:solidFill>
                <a:effectLst/>
                <a:latin typeface="Arial" charset="0"/>
                <a:ea typeface="宋体" charset="-122"/>
              </a:endParaRPr>
            </a:p>
          </p:txBody>
        </p:sp>
        <p:cxnSp>
          <p:nvCxnSpPr>
            <p:cNvPr id="14" name="直接箭头连接符 13"/>
            <p:cNvCxnSpPr>
              <a:stCxn id="10" idx="6"/>
              <a:endCxn id="11" idx="2"/>
            </p:cNvCxnSpPr>
            <p:nvPr/>
          </p:nvCxnSpPr>
          <p:spPr bwMode="auto">
            <a:xfrm>
              <a:off x="2367997" y="3134251"/>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3275856" y="3140968"/>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442798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3851920" y="2996952"/>
              <a:ext cx="394660" cy="400110"/>
            </a:xfrm>
            <a:prstGeom prst="rect">
              <a:avLst/>
            </a:prstGeom>
            <a:noFill/>
          </p:spPr>
          <p:txBody>
            <a:bodyPr wrap="none" rtlCol="0">
              <a:spAutoFit/>
            </a:bodyPr>
            <a:lstStyle/>
            <a:p>
              <a:r>
                <a:rPr lang="en-US" altLang="zh-CN" sz="2000" b="1" dirty="0" smtClean="0"/>
                <a:t>…</a:t>
              </a:r>
              <a:endParaRPr lang="zh-CN" altLang="en-US" sz="2000" b="1" dirty="0"/>
            </a:p>
          </p:txBody>
        </p:sp>
        <p:cxnSp>
          <p:nvCxnSpPr>
            <p:cNvPr id="33" name="直接箭头连接符 32"/>
            <p:cNvCxnSpPr/>
            <p:nvPr/>
          </p:nvCxnSpPr>
          <p:spPr bwMode="auto">
            <a:xfrm>
              <a:off x="154766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34" name="TextBox 33"/>
            <p:cNvSpPr txBox="1"/>
            <p:nvPr/>
          </p:nvSpPr>
          <p:spPr>
            <a:xfrm>
              <a:off x="683568" y="2924944"/>
              <a:ext cx="853439" cy="338554"/>
            </a:xfrm>
            <a:prstGeom prst="rect">
              <a:avLst/>
            </a:prstGeom>
            <a:noFill/>
          </p:spPr>
          <p:txBody>
            <a:bodyPr wrap="none" rtlCol="0">
              <a:spAutoFit/>
            </a:bodyPr>
            <a:lstStyle/>
            <a:p>
              <a:r>
                <a:rPr lang="en-US" altLang="zh-CN" sz="1600" b="1" dirty="0" smtClean="0"/>
                <a:t>Wordlist</a:t>
              </a:r>
              <a:endParaRPr lang="zh-CN" altLang="en-US" sz="1600" b="1" dirty="0"/>
            </a:p>
          </p:txBody>
        </p:sp>
      </p:grpSp>
      <p:sp>
        <p:nvSpPr>
          <p:cNvPr id="36" name="圆角矩形标注 35"/>
          <p:cNvSpPr/>
          <p:nvPr/>
        </p:nvSpPr>
        <p:spPr bwMode="auto">
          <a:xfrm>
            <a:off x="6084168" y="1916832"/>
            <a:ext cx="3059832" cy="919401"/>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首先构造一个仅由</a:t>
            </a:r>
            <a:r>
              <a:rPr lang="en-US" altLang="zh-CN" sz="1600" dirty="0" smtClean="0">
                <a:latin typeface="楷体" pitchFamily="49" charset="-122"/>
                <a:ea typeface="楷体" pitchFamily="49" charset="-122"/>
              </a:rPr>
              <a:t>26</a:t>
            </a:r>
            <a:r>
              <a:rPr lang="zh-CN" altLang="en-US" sz="1600" dirty="0" smtClean="0">
                <a:latin typeface="楷体" pitchFamily="49" charset="-122"/>
                <a:ea typeface="楷体" pitchFamily="49" charset="-122"/>
              </a:rPr>
              <a:t>个字母为单词的单词链表</a:t>
            </a:r>
            <a:endParaRPr lang="en-US" altLang="zh-CN" sz="1600" dirty="0" smtClean="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latin typeface="楷体" pitchFamily="49" charset="-122"/>
                <a:ea typeface="楷体" pitchFamily="49" charset="-122"/>
              </a:rPr>
              <a:t>s</a:t>
            </a:r>
            <a:r>
              <a:rPr kumimoji="0" lang="en-US" altLang="zh-CN" sz="1600" i="0" u="none" strike="noStrike" cap="none" normalizeH="0" baseline="0" dirty="0" err="1" smtClean="0">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smtClean="0">
                <a:ln>
                  <a:noFill/>
                </a:ln>
                <a:solidFill>
                  <a:schemeClr val="tx1"/>
                </a:solidFill>
                <a:effectLst/>
                <a:latin typeface="楷体" pitchFamily="49" charset="-122"/>
                <a:ea typeface="楷体" pitchFamily="49" charset="-122"/>
              </a:rPr>
              <a:t> node *Wordlist;</a:t>
            </a:r>
            <a:endParaRPr kumimoji="0" lang="zh-CN" altLang="en-US" sz="1600" i="0" u="none" strike="noStrike" cap="none" normalizeH="0" baseline="0" dirty="0" smtClean="0">
              <a:ln>
                <a:noFill/>
              </a:ln>
              <a:solidFill>
                <a:schemeClr val="tx1"/>
              </a:solidFill>
              <a:effectLst/>
              <a:latin typeface="楷体" pitchFamily="49" charset="-122"/>
              <a:ea typeface="楷体" pitchFamily="49" charset="-122"/>
            </a:endParaRPr>
          </a:p>
        </p:txBody>
      </p:sp>
      <p:sp>
        <p:nvSpPr>
          <p:cNvPr id="37" name="圆角矩形标注 36"/>
          <p:cNvSpPr/>
          <p:nvPr/>
        </p:nvSpPr>
        <p:spPr bwMode="auto">
          <a:xfrm>
            <a:off x="6012160" y="620688"/>
            <a:ext cx="3131840" cy="1191816"/>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然后构造一个长度为</a:t>
            </a:r>
            <a:r>
              <a:rPr lang="en-US" altLang="zh-CN" sz="1600" dirty="0" smtClean="0">
                <a:latin typeface="楷体" pitchFamily="49" charset="-122"/>
                <a:ea typeface="楷体" pitchFamily="49" charset="-122"/>
              </a:rPr>
              <a:t>26</a:t>
            </a:r>
            <a:r>
              <a:rPr lang="zh-CN" altLang="en-US" sz="1600" dirty="0" smtClean="0">
                <a:latin typeface="楷体" pitchFamily="49" charset="-122"/>
                <a:ea typeface="楷体" pitchFamily="49" charset="-122"/>
              </a:rPr>
              <a:t>的指针数组，数组内容分别为指向链表中每个结点的指针</a:t>
            </a:r>
            <a:endParaRPr lang="en-US" altLang="zh-CN" sz="1600" dirty="0" smtClean="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latin typeface="楷体" pitchFamily="49" charset="-122"/>
                <a:ea typeface="楷体" pitchFamily="49" charset="-122"/>
              </a:rPr>
              <a:t>s</a:t>
            </a:r>
            <a:r>
              <a:rPr kumimoji="0" lang="en-US" altLang="zh-CN" sz="1600" i="0" u="none" strike="noStrike" cap="none" normalizeH="0" baseline="0" dirty="0" err="1" smtClean="0">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smtClean="0">
                <a:ln>
                  <a:noFill/>
                </a:ln>
                <a:solidFill>
                  <a:schemeClr val="tx1"/>
                </a:solidFill>
                <a:effectLst/>
                <a:latin typeface="楷体" pitchFamily="49" charset="-122"/>
                <a:ea typeface="楷体" pitchFamily="49" charset="-122"/>
              </a:rPr>
              <a:t> node *</a:t>
            </a:r>
            <a:r>
              <a:rPr kumimoji="0" lang="en-US" altLang="zh-CN" sz="1600" i="0" u="none" strike="noStrike" cap="none" normalizeH="0" baseline="0" dirty="0" err="1" smtClean="0">
                <a:ln>
                  <a:noFill/>
                </a:ln>
                <a:solidFill>
                  <a:schemeClr val="tx1"/>
                </a:solidFill>
                <a:effectLst/>
                <a:latin typeface="楷体" pitchFamily="49" charset="-122"/>
                <a:ea typeface="楷体" pitchFamily="49" charset="-122"/>
              </a:rPr>
              <a:t>Hashtab</a:t>
            </a:r>
            <a:r>
              <a:rPr kumimoji="0" lang="en-US" altLang="zh-CN" sz="1600" i="0" u="none" strike="noStrike" cap="none" normalizeH="0" baseline="0" dirty="0" smtClean="0">
                <a:ln>
                  <a:noFill/>
                </a:ln>
                <a:solidFill>
                  <a:schemeClr val="tx1"/>
                </a:solidFill>
                <a:effectLst/>
                <a:latin typeface="楷体" pitchFamily="49" charset="-122"/>
                <a:ea typeface="楷体" pitchFamily="49" charset="-122"/>
              </a:rPr>
              <a:t>[26];</a:t>
            </a:r>
            <a:r>
              <a:rPr kumimoji="0" lang="en-US" altLang="zh-CN" sz="1600" i="0" u="none" strike="noStrike" cap="none" normalizeH="0" dirty="0" smtClean="0">
                <a:ln>
                  <a:noFill/>
                </a:ln>
                <a:solidFill>
                  <a:schemeClr val="tx1"/>
                </a:solidFill>
                <a:effectLst/>
                <a:latin typeface="楷体" pitchFamily="49" charset="-122"/>
                <a:ea typeface="楷体" pitchFamily="49" charset="-122"/>
              </a:rPr>
              <a:t> </a:t>
            </a:r>
            <a:endParaRPr kumimoji="0" lang="zh-CN" altLang="en-US" sz="1600" i="0" u="none" strike="noStrike" cap="none" normalizeH="0" baseline="0" dirty="0" smtClean="0">
              <a:ln>
                <a:noFill/>
              </a:ln>
              <a:solidFill>
                <a:schemeClr val="tx1"/>
              </a:solidFill>
              <a:effectLst/>
              <a:latin typeface="楷体" pitchFamily="49" charset="-122"/>
              <a:ea typeface="楷体" pitchFamily="49" charset="-122"/>
            </a:endParaRPr>
          </a:p>
        </p:txBody>
      </p:sp>
      <p:grpSp>
        <p:nvGrpSpPr>
          <p:cNvPr id="38" name="Group 172"/>
          <p:cNvGrpSpPr>
            <a:grpSpLocks/>
          </p:cNvGrpSpPr>
          <p:nvPr/>
        </p:nvGrpSpPr>
        <p:grpSpPr bwMode="auto">
          <a:xfrm>
            <a:off x="0" y="3212976"/>
            <a:ext cx="2808312" cy="576064"/>
            <a:chOff x="248" y="118"/>
            <a:chExt cx="2325" cy="342"/>
          </a:xfrm>
        </p:grpSpPr>
        <p:sp>
          <p:nvSpPr>
            <p:cNvPr id="39"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0"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smtClean="0">
                  <a:solidFill>
                    <a:srgbClr val="002B80"/>
                  </a:solidFill>
                  <a:latin typeface="黑体" pitchFamily="49" charset="-122"/>
                  <a:ea typeface="黑体" pitchFamily="49" charset="-122"/>
                </a:rPr>
                <a:t>2.Hash</a:t>
              </a:r>
              <a:r>
                <a:rPr lang="zh-CN" altLang="en-US" sz="2000" b="1" dirty="0" smtClean="0">
                  <a:solidFill>
                    <a:srgbClr val="002B80"/>
                  </a:solidFill>
                  <a:latin typeface="黑体" pitchFamily="49" charset="-122"/>
                  <a:ea typeface="黑体" pitchFamily="49" charset="-122"/>
                </a:rPr>
                <a:t>函数的构建</a:t>
              </a:r>
              <a:endParaRPr lang="zh-CN" altLang="en-US" sz="2000" b="1" dirty="0">
                <a:solidFill>
                  <a:srgbClr val="002B80"/>
                </a:solidFill>
                <a:latin typeface="黑体" pitchFamily="49" charset="-122"/>
                <a:ea typeface="黑体" pitchFamily="49" charset="-122"/>
              </a:endParaRPr>
            </a:p>
          </p:txBody>
        </p:sp>
      </p:grpSp>
      <p:sp>
        <p:nvSpPr>
          <p:cNvPr id="41" name="TextBox 40"/>
          <p:cNvSpPr txBox="1"/>
          <p:nvPr/>
        </p:nvSpPr>
        <p:spPr>
          <a:xfrm>
            <a:off x="1619672" y="3645024"/>
            <a:ext cx="4824536" cy="120032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err="1" smtClean="0"/>
              <a:t>int</a:t>
            </a:r>
            <a:r>
              <a:rPr lang="en-US" altLang="zh-CN" dirty="0" smtClean="0"/>
              <a:t>  hash(char  *word)</a:t>
            </a:r>
          </a:p>
          <a:p>
            <a:r>
              <a:rPr lang="en-US" altLang="zh-CN" dirty="0" smtClean="0"/>
              <a:t>{</a:t>
            </a:r>
          </a:p>
          <a:p>
            <a:r>
              <a:rPr lang="en-US" altLang="zh-CN" dirty="0" smtClean="0"/>
              <a:t>    return *word – ‘a’ ;</a:t>
            </a:r>
          </a:p>
          <a:p>
            <a:r>
              <a:rPr lang="en-US" altLang="zh-CN" dirty="0" smtClean="0"/>
              <a:t>} </a:t>
            </a:r>
            <a:endParaRPr lang="zh-CN" altLang="en-US" dirty="0"/>
          </a:p>
        </p:txBody>
      </p:sp>
      <p:grpSp>
        <p:nvGrpSpPr>
          <p:cNvPr id="42" name="Group 172"/>
          <p:cNvGrpSpPr>
            <a:grpSpLocks/>
          </p:cNvGrpSpPr>
          <p:nvPr/>
        </p:nvGrpSpPr>
        <p:grpSpPr bwMode="auto">
          <a:xfrm>
            <a:off x="0" y="5085184"/>
            <a:ext cx="2808312" cy="576064"/>
            <a:chOff x="248" y="118"/>
            <a:chExt cx="2325" cy="342"/>
          </a:xfrm>
        </p:grpSpPr>
        <p:sp>
          <p:nvSpPr>
            <p:cNvPr id="4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4"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smtClean="0">
                  <a:solidFill>
                    <a:srgbClr val="002B80"/>
                  </a:solidFill>
                  <a:latin typeface="黑体" pitchFamily="49" charset="-122"/>
                  <a:ea typeface="黑体" pitchFamily="49" charset="-122"/>
                </a:rPr>
                <a:t>3.</a:t>
              </a:r>
              <a:r>
                <a:rPr lang="zh-CN" altLang="en-US" sz="2000" b="1" dirty="0" smtClean="0">
                  <a:solidFill>
                    <a:srgbClr val="002B80"/>
                  </a:solidFill>
                  <a:latin typeface="黑体" pitchFamily="49" charset="-122"/>
                  <a:ea typeface="黑体" pitchFamily="49" charset="-122"/>
                </a:rPr>
                <a:t>单词的查找和插入</a:t>
              </a:r>
              <a:endParaRPr lang="zh-CN" altLang="en-US" sz="2000" b="1" dirty="0">
                <a:solidFill>
                  <a:srgbClr val="002B80"/>
                </a:solidFill>
                <a:latin typeface="黑体" pitchFamily="49" charset="-122"/>
                <a:ea typeface="黑体" pitchFamily="49" charset="-122"/>
              </a:endParaRPr>
            </a:p>
          </p:txBody>
        </p:sp>
      </p:grpSp>
      <p:sp>
        <p:nvSpPr>
          <p:cNvPr id="45" name="矩形 44"/>
          <p:cNvSpPr/>
          <p:nvPr/>
        </p:nvSpPr>
        <p:spPr>
          <a:xfrm>
            <a:off x="2843808" y="4725144"/>
            <a:ext cx="4896544" cy="233910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err="1" smtClean="0">
                <a:ea typeface="宋体" pitchFamily="2" charset="-122"/>
              </a:rPr>
              <a:t>int</a:t>
            </a:r>
            <a:r>
              <a:rPr lang="en-US" altLang="zh-CN" dirty="0" smtClean="0">
                <a:ea typeface="宋体" pitchFamily="2" charset="-122"/>
              </a:rPr>
              <a:t> </a:t>
            </a:r>
            <a:r>
              <a:rPr lang="en-US" altLang="zh-CN" dirty="0" err="1" smtClean="0">
                <a:ea typeface="宋体" pitchFamily="2" charset="-122"/>
              </a:rPr>
              <a:t>searchWord</a:t>
            </a:r>
            <a:r>
              <a:rPr lang="en-US" altLang="zh-CN" dirty="0" smtClean="0">
                <a:ea typeface="宋体" pitchFamily="2" charset="-122"/>
              </a:rPr>
              <a:t>(char *w)</a:t>
            </a:r>
          </a:p>
          <a:p>
            <a:pPr>
              <a:buFont typeface="Wingdings" pitchFamily="2" charset="2"/>
              <a:buNone/>
            </a:pPr>
            <a:r>
              <a:rPr lang="en-US" altLang="zh-CN" dirty="0" smtClean="0">
                <a:ea typeface="宋体" pitchFamily="2" charset="-122"/>
              </a:rPr>
              <a:t>{</a:t>
            </a:r>
          </a:p>
          <a:p>
            <a:pPr>
              <a:buFont typeface="Wingdings" pitchFamily="2" charset="2"/>
              <a:buNone/>
            </a:pPr>
            <a:r>
              <a:rPr lang="en-US" altLang="zh-CN" dirty="0" smtClean="0">
                <a:ea typeface="宋体" pitchFamily="2" charset="-122"/>
              </a:rPr>
              <a:t>        …</a:t>
            </a:r>
          </a:p>
          <a:p>
            <a:pPr>
              <a:buFont typeface="Wingdings" pitchFamily="2" charset="2"/>
              <a:buNone/>
            </a:pPr>
            <a:r>
              <a:rPr lang="en-US" altLang="zh-CN" dirty="0" smtClean="0">
                <a:ea typeface="宋体" pitchFamily="2" charset="-122"/>
              </a:rPr>
              <a:t>         h = hash(w);</a:t>
            </a:r>
          </a:p>
          <a:p>
            <a:pPr lvl="1">
              <a:buFont typeface="Wingdings" pitchFamily="2" charset="2"/>
              <a:buNone/>
            </a:pPr>
            <a:r>
              <a:rPr lang="en-US" altLang="zh-CN" dirty="0" smtClean="0">
                <a:ea typeface="宋体" pitchFamily="2" charset="-122"/>
              </a:rPr>
              <a:t>for(p=</a:t>
            </a:r>
            <a:r>
              <a:rPr lang="en-US" altLang="zh-CN" sz="2000" b="1" dirty="0" err="1" smtClean="0">
                <a:solidFill>
                  <a:srgbClr val="FF0000"/>
                </a:solidFill>
                <a:ea typeface="宋体" pitchFamily="2" charset="-122"/>
              </a:rPr>
              <a:t>Hashtab</a:t>
            </a:r>
            <a:r>
              <a:rPr lang="en-US" altLang="zh-CN" sz="2000" b="1" dirty="0" smtClean="0">
                <a:solidFill>
                  <a:srgbClr val="FF0000"/>
                </a:solidFill>
                <a:ea typeface="宋体" pitchFamily="2" charset="-122"/>
              </a:rPr>
              <a:t>[h]</a:t>
            </a:r>
            <a:r>
              <a:rPr lang="en-US" altLang="zh-CN" dirty="0" smtClean="0">
                <a:ea typeface="宋体" pitchFamily="2" charset="-122"/>
              </a:rPr>
              <a:t>; p != NULL; q=</a:t>
            </a:r>
            <a:r>
              <a:rPr lang="en-US" altLang="zh-CN" dirty="0" err="1" smtClean="0">
                <a:ea typeface="宋体" pitchFamily="2" charset="-122"/>
              </a:rPr>
              <a:t>p,p</a:t>
            </a:r>
            <a:r>
              <a:rPr lang="en-US" altLang="zh-CN" dirty="0" smtClean="0">
                <a:ea typeface="宋体" pitchFamily="2" charset="-122"/>
              </a:rPr>
              <a:t>=p-&gt;link){</a:t>
            </a:r>
          </a:p>
          <a:p>
            <a:pPr lvl="1">
              <a:buFont typeface="Wingdings" pitchFamily="2" charset="2"/>
              <a:buNone/>
            </a:pPr>
            <a:r>
              <a:rPr lang="en-US" altLang="zh-CN" b="1" dirty="0" smtClean="0">
                <a:solidFill>
                  <a:srgbClr val="7030A0"/>
                </a:solidFill>
                <a:ea typeface="宋体" pitchFamily="2" charset="-122"/>
              </a:rPr>
              <a:t>…</a:t>
            </a:r>
          </a:p>
          <a:p>
            <a:pPr lvl="1">
              <a:buFont typeface="Wingdings" pitchFamily="2" charset="2"/>
              <a:buNone/>
            </a:pPr>
            <a:r>
              <a:rPr lang="en-US" altLang="zh-CN" b="1" dirty="0" smtClean="0">
                <a:solidFill>
                  <a:srgbClr val="7030A0"/>
                </a:solidFill>
                <a:ea typeface="宋体" pitchFamily="2" charset="-122"/>
              </a:rPr>
              <a:t>return </a:t>
            </a:r>
            <a:r>
              <a:rPr lang="en-US" altLang="zh-CN" b="1" dirty="0" err="1" smtClean="0">
                <a:solidFill>
                  <a:srgbClr val="7030A0"/>
                </a:solidFill>
                <a:ea typeface="宋体" pitchFamily="2" charset="-122"/>
              </a:rPr>
              <a:t>insertWord</a:t>
            </a:r>
            <a:r>
              <a:rPr lang="en-US" altLang="zh-CN" b="1" dirty="0" smtClean="0">
                <a:solidFill>
                  <a:srgbClr val="7030A0"/>
                </a:solidFill>
                <a:ea typeface="宋体" pitchFamily="2" charset="-122"/>
              </a:rPr>
              <a:t>(q, w);</a:t>
            </a:r>
          </a:p>
          <a:p>
            <a:pPr>
              <a:buFont typeface="Wingdings" pitchFamily="2" charset="2"/>
              <a:buNone/>
            </a:pPr>
            <a:r>
              <a:rPr lang="en-US" altLang="zh-CN" dirty="0" smtClean="0">
                <a:ea typeface="宋体" pitchFamily="2" charset="-122"/>
              </a:rPr>
              <a:t>}</a:t>
            </a:r>
          </a:p>
        </p:txBody>
      </p:sp>
      <p:sp>
        <p:nvSpPr>
          <p:cNvPr id="46" name="圆角矩形标注 45"/>
          <p:cNvSpPr/>
          <p:nvPr/>
        </p:nvSpPr>
        <p:spPr bwMode="auto">
          <a:xfrm>
            <a:off x="5508104" y="2996952"/>
            <a:ext cx="3635896" cy="1736646"/>
          </a:xfrm>
          <a:prstGeom prst="wedgeRoundRectCallout">
            <a:avLst>
              <a:gd name="adj1" fmla="val -24916"/>
              <a:gd name="adj2" fmla="val 59376"/>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smtClean="0">
                <a:latin typeface="楷体" pitchFamily="49" charset="-122"/>
                <a:ea typeface="楷体" pitchFamily="49" charset="-122"/>
              </a:rPr>
              <a:t>单词的查找不再每次由单词表的头开始，而是由查找单词的头字母开始的单词区域开始查找。在没有增加任何算法复杂度的情况下利用</a:t>
            </a:r>
            <a:r>
              <a:rPr lang="en-US" altLang="zh-CN" sz="1600" dirty="0" smtClean="0">
                <a:latin typeface="楷体" pitchFamily="49" charset="-122"/>
                <a:ea typeface="楷体" pitchFamily="49" charset="-122"/>
              </a:rPr>
              <a:t>Hash</a:t>
            </a:r>
            <a:r>
              <a:rPr lang="zh-CN" altLang="en-US" sz="1600" dirty="0" smtClean="0">
                <a:latin typeface="楷体" pitchFamily="49" charset="-122"/>
                <a:ea typeface="楷体" pitchFamily="49" charset="-122"/>
              </a:rPr>
              <a:t>查找方法大大提高了单词的查找效率。</a:t>
            </a:r>
            <a:endParaRPr lang="en-US" altLang="zh-CN" sz="1600" dirty="0" smtClean="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smtClean="0">
                <a:solidFill>
                  <a:srgbClr val="FF0000"/>
                </a:solidFill>
                <a:latin typeface="楷体" pitchFamily="49" charset="-122"/>
                <a:ea typeface="楷体" pitchFamily="49" charset="-122"/>
              </a:rPr>
              <a:t>searchWord</a:t>
            </a:r>
            <a:r>
              <a:rPr lang="en-US" altLang="zh-CN" sz="1600" dirty="0" smtClean="0">
                <a:solidFill>
                  <a:srgbClr val="FF0000"/>
                </a:solidFill>
                <a:latin typeface="楷体" pitchFamily="49" charset="-122"/>
                <a:ea typeface="楷体" pitchFamily="49" charset="-122"/>
              </a:rPr>
              <a:t>(word);</a:t>
            </a:r>
            <a:endParaRPr kumimoji="0" lang="zh-CN" altLang="en-US" sz="1600" i="0" u="none" strike="noStrike" cap="none" normalizeH="0" baseline="0" dirty="0" smtClean="0">
              <a:ln>
                <a:noFill/>
              </a:ln>
              <a:solidFill>
                <a:srgbClr val="FF0000"/>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par>
                                <p:cTn id="39" presetID="3" presetClass="entr" presetSubtype="1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linds(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linds(horizontal)">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6" grpId="0" animBg="1"/>
      <p:bldP spid="37" grpId="0" animBg="1"/>
      <p:bldP spid="41" grpId="0" animBg="1"/>
      <p:bldP spid="45" grpId="0" animBg="1"/>
      <p:bldP spid="4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6172200" y="3200400"/>
            <a:ext cx="2133600" cy="2895600"/>
          </a:xfrm>
          <a:prstGeom prst="rect">
            <a:avLst/>
          </a:prstGeom>
          <a:noFill/>
          <a:ln w="9525">
            <a:noFill/>
            <a:miter lim="800000"/>
            <a:headEnd/>
            <a:tailEnd/>
          </a:ln>
        </p:spPr>
      </p:pic>
      <p:grpSp>
        <p:nvGrpSpPr>
          <p:cNvPr id="2" name="Group 6"/>
          <p:cNvGrpSpPr>
            <a:grpSpLocks/>
          </p:cNvGrpSpPr>
          <p:nvPr/>
        </p:nvGrpSpPr>
        <p:grpSpPr bwMode="auto">
          <a:xfrm>
            <a:off x="1039813" y="1676400"/>
            <a:ext cx="5665787"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kumimoji="0" lang="zh-CN" altLang="en-US" sz="5500">
                  <a:solidFill>
                    <a:srgbClr val="FF3300"/>
                  </a:solidFill>
                  <a:ea typeface="黑体" pitchFamily="49" charset="-122"/>
                </a:rPr>
                <a:t>本章内容小结</a:t>
              </a:r>
            </a:p>
          </p:txBody>
        </p:sp>
      </p:gr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2628900"/>
            <a:ext cx="763588" cy="2400300"/>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399" cy="100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smtClean="0">
                  <a:solidFill>
                    <a:srgbClr val="FFFF00"/>
                  </a:solidFill>
                  <a:ea typeface="华文新魏" pitchFamily="2" charset="-122"/>
                </a:rPr>
                <a:t>表</a:t>
              </a:r>
              <a:endParaRPr lang="zh-CN" altLang="en-US" sz="3500" dirty="0">
                <a:solidFill>
                  <a:srgbClr val="FFFF00"/>
                </a:solidFill>
                <a:ea typeface="华文新魏" pitchFamily="2" charset="-122"/>
              </a:endParaRP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209800" y="533400"/>
            <a:ext cx="6172200" cy="1657350"/>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a:t>
              </a:r>
              <a:r>
                <a:rPr lang="zh-CN" altLang="en-US" sz="2600" dirty="0" smtClean="0">
                  <a:solidFill>
                    <a:srgbClr val="FF3300"/>
                  </a:solidFill>
                  <a:ea typeface="黑体" pitchFamily="49" charset="-122"/>
                </a:rPr>
                <a:t>、查找表的</a:t>
              </a:r>
              <a:r>
                <a:rPr lang="zh-CN" altLang="en-US" sz="2600" dirty="0">
                  <a:solidFill>
                    <a:srgbClr val="FF3300"/>
                  </a:solidFill>
                  <a:ea typeface="黑体" pitchFamily="49" charset="-122"/>
                </a:rPr>
                <a:t>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smtClean="0">
                  <a:solidFill>
                    <a:srgbClr val="003399"/>
                  </a:solidFill>
                  <a:latin typeface="幼圆" pitchFamily="49" charset="-122"/>
                  <a:ea typeface="幼圆" pitchFamily="49" charset="-122"/>
                </a:rPr>
                <a:t>.</a:t>
              </a:r>
              <a:r>
                <a:rPr lang="zh-CN" altLang="en-US" sz="2500" dirty="0" smtClean="0">
                  <a:solidFill>
                    <a:srgbClr val="003399"/>
                  </a:solidFill>
                  <a:latin typeface="幼圆" pitchFamily="49" charset="-122"/>
                  <a:ea typeface="幼圆" pitchFamily="49" charset="-122"/>
                </a:rPr>
                <a:t>表的</a:t>
              </a:r>
              <a:r>
                <a:rPr lang="zh-CN" altLang="en-US" sz="2500" dirty="0">
                  <a:solidFill>
                    <a:srgbClr val="003399"/>
                  </a:solidFill>
                  <a:latin typeface="幼圆" pitchFamily="49" charset="-122"/>
                  <a:ea typeface="幼圆" pitchFamily="49" charset="-122"/>
                </a:rPr>
                <a:t>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smtClean="0">
                  <a:solidFill>
                    <a:srgbClr val="003399"/>
                  </a:solidFill>
                  <a:latin typeface="幼圆" pitchFamily="49" charset="-122"/>
                  <a:ea typeface="幼圆" pitchFamily="49" charset="-122"/>
                </a:rPr>
                <a:t>.</a:t>
              </a:r>
              <a:r>
                <a:rPr lang="zh-CN" altLang="en-US" sz="2500" dirty="0" smtClean="0">
                  <a:solidFill>
                    <a:srgbClr val="003399"/>
                  </a:solidFill>
                  <a:latin typeface="幼圆" pitchFamily="49" charset="-122"/>
                  <a:ea typeface="幼圆" pitchFamily="49" charset="-122"/>
                </a:rPr>
                <a:t>表的</a:t>
              </a:r>
              <a:r>
                <a:rPr lang="zh-CN" altLang="en-US" sz="2500" dirty="0">
                  <a:solidFill>
                    <a:srgbClr val="003399"/>
                  </a:solidFill>
                  <a:latin typeface="幼圆" pitchFamily="49" charset="-122"/>
                  <a:ea typeface="幼圆" pitchFamily="49" charset="-122"/>
                </a:rPr>
                <a:t>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209800" y="2286000"/>
            <a:ext cx="6705600" cy="1931988"/>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a:t>
              </a:r>
              <a:r>
                <a:rPr lang="zh-CN" altLang="en-US" sz="2600" dirty="0" smtClean="0">
                  <a:solidFill>
                    <a:srgbClr val="FF3300"/>
                  </a:solidFill>
                  <a:ea typeface="黑体" pitchFamily="49" charset="-122"/>
                </a:rPr>
                <a:t>顺序表及其</a:t>
              </a:r>
              <a:r>
                <a:rPr lang="zh-CN" altLang="en-US" sz="2600" dirty="0">
                  <a:solidFill>
                    <a:srgbClr val="FF3300"/>
                  </a:solidFill>
                  <a:ea typeface="黑体" pitchFamily="49" charset="-122"/>
                </a:rPr>
                <a:t>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a:t>
                </a:r>
                <a:r>
                  <a:rPr lang="zh-CN" altLang="en-US" sz="2300" dirty="0" smtClean="0">
                    <a:solidFill>
                      <a:srgbClr val="CC0066"/>
                    </a:solidFill>
                    <a:ea typeface="幼圆" pitchFamily="49" charset="-122"/>
                  </a:rPr>
                  <a:t>顺序表、</a:t>
                </a:r>
                <a:r>
                  <a:rPr lang="zh-CN" altLang="en-US" sz="2300" dirty="0">
                    <a:solidFill>
                      <a:srgbClr val="CC0066"/>
                    </a:solidFill>
                    <a:latin typeface="幼圆" pitchFamily="49" charset="-122"/>
                    <a:ea typeface="幼圆" pitchFamily="49" charset="-122"/>
                  </a:rPr>
                  <a:t>排序</a:t>
                </a:r>
                <a:r>
                  <a:rPr lang="zh-CN" altLang="en-US" sz="2300" dirty="0" smtClean="0">
                    <a:solidFill>
                      <a:srgbClr val="CC0066"/>
                    </a:solidFill>
                    <a:latin typeface="幼圆" pitchFamily="49" charset="-122"/>
                    <a:ea typeface="幼圆" pitchFamily="49" charset="-122"/>
                  </a:rPr>
                  <a:t>顺序表</a:t>
                </a:r>
                <a:endParaRPr lang="zh-CN" altLang="en-US" sz="2300" dirty="0">
                  <a:solidFill>
                    <a:srgbClr val="CC0066"/>
                  </a:solidFill>
                  <a:latin typeface="幼圆" pitchFamily="49" charset="-122"/>
                  <a:ea typeface="幼圆" pitchFamily="49" charset="-122"/>
                </a:endParaRP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a:t>
                </a:r>
                <a:r>
                  <a:rPr lang="zh-CN" altLang="en-US" sz="2300" dirty="0" smtClean="0">
                    <a:solidFill>
                      <a:srgbClr val="CC0066"/>
                    </a:solidFill>
                    <a:ea typeface="幼圆" pitchFamily="49" charset="-122"/>
                  </a:rPr>
                  <a:t>顺序表、</a:t>
                </a:r>
                <a:r>
                  <a:rPr lang="zh-CN" altLang="en-US" sz="2300" dirty="0">
                    <a:solidFill>
                      <a:srgbClr val="CC0066"/>
                    </a:solidFill>
                    <a:latin typeface="幼圆" pitchFamily="49" charset="-122"/>
                    <a:ea typeface="幼圆" pitchFamily="49" charset="-122"/>
                  </a:rPr>
                  <a:t>链接</a:t>
                </a:r>
                <a:r>
                  <a:rPr lang="zh-CN" altLang="en-US" sz="2300" dirty="0" smtClean="0">
                    <a:solidFill>
                      <a:srgbClr val="CC0066"/>
                    </a:solidFill>
                    <a:latin typeface="幼圆" pitchFamily="49" charset="-122"/>
                    <a:ea typeface="幼圆" pitchFamily="49" charset="-122"/>
                  </a:rPr>
                  <a:t>顺序表</a:t>
                </a:r>
                <a:endParaRPr lang="zh-CN" altLang="en-US" sz="2300" dirty="0">
                  <a:solidFill>
                    <a:srgbClr val="CC0066"/>
                  </a:solidFill>
                  <a:latin typeface="幼圆" pitchFamily="49" charset="-122"/>
                  <a:ea typeface="幼圆" pitchFamily="49" charset="-122"/>
                </a:endParaRP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a:t>
                </a:r>
                <a:r>
                  <a:rPr lang="zh-CN" altLang="en-US" sz="2300" dirty="0" smtClean="0">
                    <a:solidFill>
                      <a:srgbClr val="CC0066"/>
                    </a:solidFill>
                    <a:latin typeface="幼圆" pitchFamily="49" charset="-122"/>
                    <a:ea typeface="幼圆" pitchFamily="49" charset="-122"/>
                  </a:rPr>
                  <a:t>顺序表</a:t>
                </a:r>
                <a:endParaRPr lang="zh-CN" altLang="en-US" sz="2300" dirty="0">
                  <a:solidFill>
                    <a:srgbClr val="CC0066"/>
                  </a:solidFill>
                  <a:latin typeface="幼圆" pitchFamily="49" charset="-122"/>
                  <a:ea typeface="幼圆" pitchFamily="49" charset="-122"/>
                </a:endParaRP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2982913" y="4210050"/>
            <a:ext cx="5780087" cy="1536700"/>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a:t>
              </a:r>
              <a:r>
                <a:rPr lang="zh-CN" altLang="en-US" sz="2500" dirty="0" smtClean="0">
                  <a:solidFill>
                    <a:srgbClr val="003399"/>
                  </a:solidFill>
                  <a:latin typeface="幼圆" pitchFamily="49" charset="-122"/>
                  <a:ea typeface="幼圆" pitchFamily="49" charset="-122"/>
                </a:rPr>
                <a:t>顺序表的</a:t>
              </a:r>
              <a:r>
                <a:rPr lang="zh-CN" altLang="en-US" sz="2500" dirty="0">
                  <a:solidFill>
                    <a:srgbClr val="003399"/>
                  </a:solidFill>
                  <a:latin typeface="幼圆" pitchFamily="49" charset="-122"/>
                  <a:ea typeface="幼圆" pitchFamily="49" charset="-122"/>
                </a:rPr>
                <a:t>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000375" y="5762625"/>
            <a:ext cx="4783138"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a:t>
            </a:r>
            <a:r>
              <a:rPr lang="zh-CN" altLang="en-US" sz="2500" dirty="0" smtClean="0">
                <a:solidFill>
                  <a:srgbClr val="003399"/>
                </a:solidFill>
                <a:latin typeface="幼圆" pitchFamily="49" charset="-122"/>
                <a:ea typeface="幼圆" pitchFamily="49" charset="-122"/>
              </a:rPr>
              <a:t>顺序表的</a:t>
            </a:r>
            <a:r>
              <a:rPr lang="zh-CN" altLang="en-US" sz="2500" dirty="0">
                <a:solidFill>
                  <a:srgbClr val="003399"/>
                </a:solidFill>
                <a:latin typeface="幼圆" pitchFamily="49" charset="-122"/>
                <a:ea typeface="幼圆" pitchFamily="49" charset="-122"/>
              </a:rPr>
              <a:t>查找</a:t>
            </a:r>
          </a:p>
        </p:txBody>
      </p:sp>
      <p:grpSp>
        <p:nvGrpSpPr>
          <p:cNvPr id="10" name="Group 36"/>
          <p:cNvGrpSpPr>
            <a:grpSpLocks/>
          </p:cNvGrpSpPr>
          <p:nvPr/>
        </p:nvGrpSpPr>
        <p:grpSpPr bwMode="auto">
          <a:xfrm>
            <a:off x="1295400" y="914400"/>
            <a:ext cx="914400" cy="6324600"/>
            <a:chOff x="816" y="576"/>
            <a:chExt cx="576" cy="3984"/>
          </a:xfrm>
        </p:grpSpPr>
        <p:sp>
          <p:nvSpPr>
            <p:cNvPr id="49173" name="AutoShape 37"/>
            <p:cNvSpPr>
              <a:spLocks/>
            </p:cNvSpPr>
            <p:nvPr/>
          </p:nvSpPr>
          <p:spPr bwMode="auto">
            <a:xfrm>
              <a:off x="912" y="576"/>
              <a:ext cx="384" cy="3984"/>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9174" name="Rectangle 38"/>
            <p:cNvSpPr>
              <a:spLocks noChangeArrowheads="1"/>
            </p:cNvSpPr>
            <p:nvPr/>
          </p:nvSpPr>
          <p:spPr bwMode="auto">
            <a:xfrm>
              <a:off x="816" y="3984"/>
              <a:ext cx="576" cy="48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3394075" y="2743200"/>
            <a:ext cx="5715000" cy="9233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1</a:t>
            </a:r>
            <a:r>
              <a:rPr lang="en-US" altLang="zh-CN" sz="2000" dirty="0">
                <a:solidFill>
                  <a:srgbClr val="0000A2"/>
                </a:solidFill>
                <a:latin typeface="楷体_GB2312" pitchFamily="49" charset="-122"/>
                <a:ea typeface="楷体_GB2312" pitchFamily="49" charset="-122"/>
              </a:rPr>
              <a:t>) </a:t>
            </a:r>
            <a:r>
              <a:rPr lang="zh-CN" altLang="en-US" sz="2000" dirty="0" smtClean="0">
                <a:solidFill>
                  <a:srgbClr val="0000A2"/>
                </a:solidFill>
                <a:latin typeface="幼圆" pitchFamily="49" charset="-122"/>
                <a:ea typeface="幼圆" pitchFamily="49" charset="-122"/>
              </a:rPr>
              <a:t>查找表的</a:t>
            </a:r>
            <a:r>
              <a:rPr lang="zh-CN" altLang="en-US" sz="2000" dirty="0">
                <a:solidFill>
                  <a:srgbClr val="0000A2"/>
                </a:solidFill>
                <a:latin typeface="幼圆" pitchFamily="49" charset="-122"/>
                <a:ea typeface="幼圆" pitchFamily="49" charset="-122"/>
              </a:rPr>
              <a:t>第</a:t>
            </a:r>
            <a:r>
              <a:rPr lang="en-US" altLang="zh-CN" sz="2000" dirty="0" err="1">
                <a:solidFill>
                  <a:srgbClr val="0000A2"/>
                </a:solidFill>
                <a:ea typeface="幼圆" pitchFamily="49" charset="-122"/>
              </a:rPr>
              <a:t>i</a:t>
            </a:r>
            <a:r>
              <a:rPr lang="zh-CN" altLang="en-US" sz="2000" dirty="0">
                <a:solidFill>
                  <a:srgbClr val="0000A2"/>
                </a:solidFill>
                <a:latin typeface="幼圆" pitchFamily="49" charset="-122"/>
                <a:ea typeface="幼圆" pitchFamily="49" charset="-122"/>
              </a:rPr>
              <a:t>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2</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查找当前位置的下一个记录；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3</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按关键字值查找记录</a:t>
            </a:r>
            <a:r>
              <a:rPr lang="zh-CN" altLang="en-US" sz="2000" dirty="0">
                <a:solidFill>
                  <a:srgbClr val="0000A2"/>
                </a:solidFill>
                <a:latin typeface="楷体_GB2312" pitchFamily="49" charset="-122"/>
                <a:ea typeface="楷体_GB2312" pitchFamily="49" charset="-122"/>
              </a:rPr>
              <a:t>。</a:t>
            </a:r>
            <a:endParaRPr lang="zh-CN" altLang="en-US" sz="2000" b="0" dirty="0">
              <a:solidFill>
                <a:srgbClr val="0000A2"/>
              </a:solidFill>
            </a:endParaRPr>
          </a:p>
        </p:txBody>
      </p:sp>
      <p:grpSp>
        <p:nvGrpSpPr>
          <p:cNvPr id="2" name="Group 40"/>
          <p:cNvGrpSpPr>
            <a:grpSpLocks/>
          </p:cNvGrpSpPr>
          <p:nvPr/>
        </p:nvGrpSpPr>
        <p:grpSpPr bwMode="auto">
          <a:xfrm>
            <a:off x="762000" y="1079500"/>
            <a:ext cx="1568450" cy="555625"/>
            <a:chOff x="480" y="680"/>
            <a:chExt cx="988"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查找</a:t>
              </a:r>
            </a:p>
          </p:txBody>
        </p:sp>
      </p:grpSp>
      <p:sp>
        <p:nvSpPr>
          <p:cNvPr id="236553" name="Rectangle 9"/>
          <p:cNvSpPr>
            <a:spLocks noChangeArrowheads="1"/>
          </p:cNvSpPr>
          <p:nvPr/>
        </p:nvSpPr>
        <p:spPr bwMode="auto">
          <a:xfrm>
            <a:off x="1691680" y="1412776"/>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smtClean="0">
                <a:solidFill>
                  <a:srgbClr val="FF3300"/>
                </a:solidFill>
                <a:latin typeface="幼圆" pitchFamily="49" charset="-122"/>
                <a:ea typeface="幼圆" pitchFamily="49" charset="-122"/>
              </a:rPr>
              <a:t>在查找表中</a:t>
            </a:r>
            <a:r>
              <a:rPr lang="zh-CN" altLang="en-US" sz="2700" dirty="0">
                <a:solidFill>
                  <a:srgbClr val="FF3300"/>
                </a:solidFill>
                <a:latin typeface="幼圆" pitchFamily="49" charset="-122"/>
                <a:ea typeface="幼圆" pitchFamily="49" charset="-122"/>
              </a:rPr>
              <a:t>确定某个特定记录存在与否的过程。</a:t>
            </a:r>
          </a:p>
        </p:txBody>
      </p:sp>
      <p:grpSp>
        <p:nvGrpSpPr>
          <p:cNvPr id="5" name="Group 51"/>
          <p:cNvGrpSpPr>
            <a:grpSpLocks/>
          </p:cNvGrpSpPr>
          <p:nvPr/>
        </p:nvGrpSpPr>
        <p:grpSpPr bwMode="auto">
          <a:xfrm>
            <a:off x="1905000" y="1905000"/>
            <a:ext cx="6527800" cy="774700"/>
            <a:chOff x="1200" y="1200"/>
            <a:chExt cx="4112" cy="488"/>
          </a:xfrm>
        </p:grpSpPr>
        <p:sp>
          <p:nvSpPr>
            <p:cNvPr id="11285" name="Rectangle 25"/>
            <p:cNvSpPr>
              <a:spLocks noChangeArrowheads="1"/>
            </p:cNvSpPr>
            <p:nvPr/>
          </p:nvSpPr>
          <p:spPr bwMode="auto">
            <a:xfrm>
              <a:off x="1904" y="1216"/>
              <a:ext cx="3408" cy="472"/>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a:solidFill>
                    <a:srgbClr val="000084"/>
                  </a:solidFill>
                  <a:latin typeface="幼圆" pitchFamily="49" charset="-122"/>
                  <a:ea typeface="幼圆" pitchFamily="49" charset="-122"/>
                </a:rPr>
                <a:t>查找成功</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a:solidFill>
                    <a:srgbClr val="000084"/>
                  </a:solidFill>
                  <a:latin typeface="幼圆" pitchFamily="49" charset="-122"/>
                  <a:ea typeface="幼圆" pitchFamily="49" charset="-122"/>
                </a:rPr>
                <a:t>查找失败</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给出相应的信息</a:t>
              </a:r>
              <a:r>
                <a:rPr lang="zh-CN" altLang="en-US">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457200" y="228600"/>
            <a:ext cx="4834880" cy="1077913"/>
            <a:chOff x="288" y="144"/>
            <a:chExt cx="2647" cy="679"/>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67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smtClean="0">
                  <a:solidFill>
                    <a:srgbClr val="FFFF00"/>
                  </a:solidFill>
                  <a:latin typeface="黑体" pitchFamily="49" charset="-122"/>
                  <a:ea typeface="黑体" pitchFamily="49" charset="-122"/>
                </a:rPr>
                <a:t>.</a:t>
              </a:r>
              <a:r>
                <a:rPr lang="zh-CN" altLang="en-US" sz="3200" dirty="0" smtClean="0">
                  <a:solidFill>
                    <a:srgbClr val="FFFF00"/>
                  </a:solidFill>
                  <a:latin typeface="黑体" pitchFamily="49" charset="-122"/>
                  <a:ea typeface="黑体" pitchFamily="49" charset="-122"/>
                </a:rPr>
                <a:t>查找表的基本</a:t>
              </a:r>
              <a:r>
                <a:rPr lang="zh-CN" altLang="en-US" sz="3200" dirty="0">
                  <a:solidFill>
                    <a:srgbClr val="FFFF00"/>
                  </a:solidFill>
                  <a:latin typeface="黑体" pitchFamily="49" charset="-122"/>
                  <a:ea typeface="黑体" pitchFamily="49" charset="-122"/>
                </a:rPr>
                <a:t>操作</a:t>
              </a:r>
              <a:endParaRPr lang="zh-CN" altLang="en-US" b="0" dirty="0">
                <a:solidFill>
                  <a:srgbClr val="FFFF00"/>
                </a:solidFill>
                <a:latin typeface="黑体" pitchFamily="49" charset="-122"/>
                <a:ea typeface="黑体" pitchFamily="49" charset="-122"/>
              </a:endParaRPr>
            </a:p>
          </p:txBody>
        </p:sp>
      </p:grpSp>
      <p:grpSp>
        <p:nvGrpSpPr>
          <p:cNvPr id="30" name="组合 29"/>
          <p:cNvGrpSpPr/>
          <p:nvPr/>
        </p:nvGrpSpPr>
        <p:grpSpPr>
          <a:xfrm>
            <a:off x="755650" y="5448300"/>
            <a:ext cx="7321550" cy="585788"/>
            <a:chOff x="755650" y="5448300"/>
            <a:chExt cx="7321550" cy="585788"/>
          </a:xfrm>
        </p:grpSpPr>
        <p:sp>
          <p:nvSpPr>
            <p:cNvPr id="236558"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排序</a:t>
                </a:r>
              </a:p>
            </p:txBody>
          </p:sp>
        </p:grpSp>
      </p:grpSp>
      <p:grpSp>
        <p:nvGrpSpPr>
          <p:cNvPr id="29" name="组合 28"/>
          <p:cNvGrpSpPr/>
          <p:nvPr/>
        </p:nvGrpSpPr>
        <p:grpSpPr>
          <a:xfrm>
            <a:off x="762000" y="3581400"/>
            <a:ext cx="5327650"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插入</a:t>
                </a:r>
                <a:endParaRPr lang="zh-CN" altLang="en-US" sz="2700" b="0">
                  <a:solidFill>
                    <a:srgbClr val="FF0000"/>
                  </a:solidFill>
                  <a:latin typeface="幼圆" pitchFamily="49" charset="-122"/>
                  <a:ea typeface="幼圆" pitchFamily="49" charset="-122"/>
                </a:endParaRP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删除</a:t>
                </a:r>
                <a:endParaRPr lang="zh-CN" altLang="en-US" sz="2700" b="0">
                  <a:solidFill>
                    <a:srgbClr val="FF0000"/>
                  </a:solidFill>
                  <a:latin typeface="幼圆" pitchFamily="49" charset="-122"/>
                  <a:ea typeface="幼圆" pitchFamily="49" charset="-122"/>
                </a:endParaRP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修改</a:t>
                </a:r>
                <a:endParaRPr lang="zh-CN" altLang="en-US" sz="2700" b="0">
                  <a:solidFill>
                    <a:srgbClr val="FF0000"/>
                  </a:solidFill>
                  <a:latin typeface="幼圆" pitchFamily="49" charset="-122"/>
                  <a:ea typeface="幼圆" pitchFamily="49" charset="-122"/>
                </a:endParaRPr>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905000" y="698500"/>
            <a:ext cx="6705600"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a:t>
              </a:r>
              <a:r>
                <a:rPr lang="zh-CN" altLang="en-US" sz="2600" dirty="0" smtClean="0">
                  <a:solidFill>
                    <a:srgbClr val="FF3300"/>
                  </a:solidFill>
                  <a:ea typeface="黑体" pitchFamily="49" charset="-122"/>
                </a:rPr>
                <a:t>索引表及其</a:t>
              </a:r>
              <a:r>
                <a:rPr lang="zh-CN" altLang="en-US" sz="2600" dirty="0">
                  <a:solidFill>
                    <a:srgbClr val="FF3300"/>
                  </a:solidFill>
                  <a:ea typeface="黑体" pitchFamily="49" charset="-122"/>
                </a:rPr>
                <a:t>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smtClean="0">
                  <a:solidFill>
                    <a:srgbClr val="003399"/>
                  </a:solidFill>
                  <a:latin typeface="幼圆" pitchFamily="49" charset="-122"/>
                  <a:ea typeface="幼圆" pitchFamily="49" charset="-122"/>
                </a:rPr>
                <a:t>索引表的</a:t>
              </a:r>
              <a:r>
                <a:rPr lang="zh-CN" altLang="en-US" sz="2500" dirty="0">
                  <a:solidFill>
                    <a:srgbClr val="003399"/>
                  </a:solidFill>
                  <a:latin typeface="幼圆" pitchFamily="49" charset="-122"/>
                  <a:ea typeface="幼圆" pitchFamily="49" charset="-122"/>
                </a:rPr>
                <a:t>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smtClean="0">
                  <a:solidFill>
                    <a:srgbClr val="003399"/>
                  </a:solidFill>
                  <a:latin typeface="幼圆" pitchFamily="49" charset="-122"/>
                  <a:ea typeface="幼圆" pitchFamily="49" charset="-122"/>
                </a:rPr>
                <a:t>索引表的</a:t>
              </a:r>
              <a:r>
                <a:rPr lang="zh-CN" altLang="en-US" sz="2500" dirty="0">
                  <a:solidFill>
                    <a:srgbClr val="003399"/>
                  </a:solidFill>
                  <a:latin typeface="幼圆" pitchFamily="49" charset="-122"/>
                  <a:ea typeface="幼圆" pitchFamily="49" charset="-122"/>
                </a:rPr>
                <a:t>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a:t>
              </a:r>
              <a:r>
                <a:rPr lang="zh-CN" altLang="en-US" sz="2300" dirty="0" smtClean="0">
                  <a:solidFill>
                    <a:srgbClr val="CC0066"/>
                  </a:solidFill>
                  <a:latin typeface="幼圆" pitchFamily="49" charset="-122"/>
                  <a:ea typeface="幼圆" pitchFamily="49" charset="-122"/>
                </a:rPr>
                <a:t>索引与</a:t>
              </a:r>
              <a:r>
                <a:rPr lang="zh-CN" altLang="en-US" sz="2300" dirty="0">
                  <a:solidFill>
                    <a:srgbClr val="CC0066"/>
                  </a:solidFill>
                  <a:latin typeface="幼圆" pitchFamily="49" charset="-122"/>
                  <a:ea typeface="幼圆" pitchFamily="49" charset="-122"/>
                </a:rPr>
                <a:t>非稠密</a:t>
              </a:r>
              <a:r>
                <a:rPr lang="zh-CN" altLang="en-US" sz="2300" dirty="0" smtClean="0">
                  <a:solidFill>
                    <a:srgbClr val="CC0066"/>
                  </a:solidFill>
                  <a:latin typeface="幼圆" pitchFamily="49" charset="-122"/>
                  <a:ea typeface="幼圆" pitchFamily="49" charset="-122"/>
                </a:rPr>
                <a:t>索引表的</a:t>
              </a:r>
              <a:r>
                <a:rPr lang="zh-CN" altLang="en-US" sz="2300" dirty="0">
                  <a:solidFill>
                    <a:srgbClr val="CC0066"/>
                  </a:solidFill>
                  <a:latin typeface="幼圆" pitchFamily="49" charset="-122"/>
                  <a:ea typeface="幼圆" pitchFamily="49" charset="-122"/>
                </a:rPr>
                <a:t>查找</a:t>
              </a:r>
            </a:p>
          </p:txBody>
        </p:sp>
      </p:grpSp>
      <p:grpSp>
        <p:nvGrpSpPr>
          <p:cNvPr id="21" name="组合 20"/>
          <p:cNvGrpSpPr/>
          <p:nvPr/>
        </p:nvGrpSpPr>
        <p:grpSpPr>
          <a:xfrm>
            <a:off x="1939925" y="3409950"/>
            <a:ext cx="5756275"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1447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905000" y="958850"/>
            <a:ext cx="6359525"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en-US" altLang="zh-CN" sz="2600" dirty="0" smtClean="0">
                  <a:solidFill>
                    <a:srgbClr val="FF3300"/>
                  </a:solidFill>
                  <a:ea typeface="黑体" pitchFamily="49" charset="-122"/>
                </a:rPr>
                <a:t>)</a:t>
              </a:r>
              <a:r>
                <a:rPr lang="zh-CN" altLang="en-US" sz="2600" dirty="0" smtClean="0">
                  <a:solidFill>
                    <a:srgbClr val="FF3300"/>
                  </a:solidFill>
                  <a:ea typeface="黑体" pitchFamily="49" charset="-122"/>
                </a:rPr>
                <a:t>表及其</a:t>
              </a:r>
              <a:r>
                <a:rPr lang="zh-CN" altLang="en-US" sz="2600" dirty="0">
                  <a:solidFill>
                    <a:srgbClr val="FF3300"/>
                  </a:solidFill>
                  <a:ea typeface="黑体" pitchFamily="49" charset="-122"/>
                </a:rPr>
                <a:t>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a:t>
              </a:r>
              <a:r>
                <a:rPr lang="zh-CN" altLang="en-US" sz="2500" dirty="0" smtClean="0">
                  <a:solidFill>
                    <a:srgbClr val="003399"/>
                  </a:solidFill>
                  <a:latin typeface="幼圆" pitchFamily="49" charset="-122"/>
                  <a:ea typeface="幼圆" pitchFamily="49" charset="-122"/>
                </a:rPr>
                <a:t>列的</a:t>
              </a:r>
              <a:r>
                <a:rPr lang="zh-CN" altLang="en-US" sz="2500" dirty="0">
                  <a:solidFill>
                    <a:srgbClr val="003399"/>
                  </a:solidFill>
                  <a:latin typeface="幼圆" pitchFamily="49" charset="-122"/>
                  <a:ea typeface="幼圆" pitchFamily="49" charset="-122"/>
                </a:rPr>
                <a:t>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1371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762000"/>
            <a:ext cx="8534400"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2438400" y="474663"/>
            <a:ext cx="4248150" cy="1311275"/>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b="0">
                <a:solidFill>
                  <a:srgbClr val="000000"/>
                </a:solidFill>
                <a:ea typeface="华文新魏" pitchFamily="2" charset="-122"/>
              </a:rPr>
              <a:t>一个结论</a:t>
            </a:r>
          </a:p>
        </p:txBody>
      </p:sp>
      <p:grpSp>
        <p:nvGrpSpPr>
          <p:cNvPr id="3" name="Group 61"/>
          <p:cNvGrpSpPr>
            <a:grpSpLocks/>
          </p:cNvGrpSpPr>
          <p:nvPr/>
        </p:nvGrpSpPr>
        <p:grpSpPr bwMode="auto">
          <a:xfrm>
            <a:off x="2335213" y="1928813"/>
            <a:ext cx="4973637" cy="2947987"/>
            <a:chOff x="1471" y="1215"/>
            <a:chExt cx="3133" cy="1857"/>
          </a:xfrm>
        </p:grpSpPr>
        <p:sp>
          <p:nvSpPr>
            <p:cNvPr id="52229" name="Text Box 55"/>
            <p:cNvSpPr txBox="1">
              <a:spLocks noChangeArrowheads="1"/>
            </p:cNvSpPr>
            <p:nvPr/>
          </p:nvSpPr>
          <p:spPr bwMode="auto">
            <a:xfrm>
              <a:off x="1471" y="1215"/>
              <a:ext cx="3133" cy="1671"/>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3200">
                  <a:latin typeface="幼圆" pitchFamily="49" charset="-122"/>
                  <a:ea typeface="幼圆" pitchFamily="49" charset="-122"/>
                </a:rPr>
                <a:t>    </a:t>
              </a:r>
              <a:r>
                <a:rPr lang="zh-CN" altLang="en-US" sz="3200">
                  <a:latin typeface="幼圆" pitchFamily="49" charset="-122"/>
                  <a:ea typeface="幼圆" pitchFamily="49" charset="-122"/>
                </a:rPr>
                <a:t>在各种查找方法中，</a:t>
              </a:r>
            </a:p>
            <a:p>
              <a:pPr>
                <a:lnSpc>
                  <a:spcPct val="130000"/>
                </a:lnSpc>
              </a:pPr>
              <a:r>
                <a:rPr lang="zh-CN" altLang="en-US" sz="3200">
                  <a:latin typeface="幼圆" pitchFamily="49" charset="-122"/>
                  <a:ea typeface="幼圆" pitchFamily="49" charset="-122"/>
                </a:rPr>
                <a:t>只有          </a:t>
              </a:r>
            </a:p>
            <a:p>
              <a:pPr>
                <a:lnSpc>
                  <a:spcPct val="130000"/>
                </a:lnSpc>
              </a:pPr>
              <a:r>
                <a:rPr lang="zh-CN" altLang="en-US" sz="3200">
                  <a:latin typeface="幼圆" pitchFamily="49" charset="-122"/>
                  <a:ea typeface="幼圆" pitchFamily="49" charset="-122"/>
                </a:rPr>
                <a:t>的平均查找长度</a:t>
              </a:r>
              <a:r>
                <a:rPr lang="en-US" altLang="zh-CN" sz="3200">
                  <a:ea typeface="幼圆" pitchFamily="49" charset="-122"/>
                </a:rPr>
                <a:t>ASL</a:t>
              </a:r>
              <a:r>
                <a:rPr lang="zh-CN" altLang="en-US" sz="3200">
                  <a:latin typeface="幼圆" pitchFamily="49" charset="-122"/>
                  <a:ea typeface="幼圆" pitchFamily="49" charset="-122"/>
                </a:rPr>
                <a:t>与</a:t>
              </a:r>
            </a:p>
            <a:p>
              <a:pPr>
                <a:lnSpc>
                  <a:spcPct val="130000"/>
                </a:lnSpc>
              </a:pPr>
              <a:r>
                <a:rPr lang="zh-CN" altLang="en-US" sz="3200">
                  <a:latin typeface="幼圆" pitchFamily="49" charset="-122"/>
                  <a:ea typeface="幼圆" pitchFamily="49" charset="-122"/>
                </a:rPr>
                <a:t>元素的个数</a:t>
              </a:r>
              <a:r>
                <a:rPr lang="en-US" altLang="zh-CN" sz="3200">
                  <a:ea typeface="幼圆" pitchFamily="49" charset="-122"/>
                </a:rPr>
                <a:t>n</a:t>
              </a:r>
              <a:r>
                <a:rPr lang="zh-CN" altLang="en-US" sz="3200">
                  <a:latin typeface="幼圆" pitchFamily="49" charset="-122"/>
                  <a:ea typeface="幼圆" pitchFamily="49" charset="-122"/>
                </a:rPr>
                <a:t>无关</a:t>
              </a:r>
            </a:p>
          </p:txBody>
        </p:sp>
        <p:sp>
          <p:nvSpPr>
            <p:cNvPr id="52230" name="Rectangle 56"/>
            <p:cNvSpPr>
              <a:spLocks noChangeArrowheads="1"/>
            </p:cNvSpPr>
            <p:nvPr/>
          </p:nvSpPr>
          <p:spPr bwMode="auto">
            <a:xfrm rot="-258292">
              <a:off x="2019" y="1577"/>
              <a:ext cx="2348" cy="538"/>
            </a:xfrm>
            <a:prstGeom prst="rect">
              <a:avLst/>
            </a:prstGeom>
            <a:noFill/>
            <a:ln w="12700" cap="sq">
              <a:noFill/>
              <a:miter lim="800000"/>
              <a:headEnd type="none" w="sm" len="sm"/>
              <a:tailEnd type="none" w="sm" len="sm"/>
            </a:ln>
            <a:effectLst>
              <a:outerShdw dist="56796" dir="1593903" algn="ctr" rotWithShape="0">
                <a:srgbClr val="000000"/>
              </a:outerShdw>
            </a:effectLst>
          </p:spPr>
          <p:txBody>
            <a:bodyPr>
              <a:spAutoFit/>
            </a:bodyPr>
            <a:lstStyle/>
            <a:p>
              <a:r>
                <a:rPr lang="zh-CN" altLang="en-US" sz="5000" i="1">
                  <a:solidFill>
                    <a:srgbClr val="FFFF00"/>
                  </a:solidFill>
                  <a:latin typeface="黑体" pitchFamily="49" charset="-122"/>
                  <a:ea typeface="黑体" pitchFamily="49" charset="-122"/>
                </a:rPr>
                <a:t>散列查找法</a:t>
              </a:r>
              <a:endParaRPr lang="en-US" altLang="zh-CN" sz="5000" i="1">
                <a:solidFill>
                  <a:srgbClr val="FFFF00"/>
                </a:solidFill>
                <a:latin typeface="黑体" pitchFamily="49" charset="-122"/>
                <a:ea typeface="黑体" pitchFamily="49" charset="-122"/>
              </a:endParaRPr>
            </a:p>
          </p:txBody>
        </p:sp>
        <p:grpSp>
          <p:nvGrpSpPr>
            <p:cNvPr id="4" name="Group 57"/>
            <p:cNvGrpSpPr>
              <a:grpSpLocks/>
            </p:cNvGrpSpPr>
            <p:nvPr/>
          </p:nvGrpSpPr>
          <p:grpSpPr bwMode="auto">
            <a:xfrm rot="1240597">
              <a:off x="3583" y="2415"/>
              <a:ext cx="291" cy="657"/>
              <a:chOff x="3714" y="2253"/>
              <a:chExt cx="291" cy="822"/>
            </a:xfrm>
          </p:grpSpPr>
          <p:sp>
            <p:nvSpPr>
              <p:cNvPr id="52232" name="Freeform 58"/>
              <p:cNvSpPr>
                <a:spLocks/>
              </p:cNvSpPr>
              <p:nvPr/>
            </p:nvSpPr>
            <p:spPr bwMode="auto">
              <a:xfrm>
                <a:off x="3713" y="2253"/>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3730" y="2891"/>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1919288" y="2028825"/>
            <a:ext cx="5630862" cy="2987675"/>
            <a:chOff x="1193" y="1278"/>
            <a:chExt cx="3547" cy="1882"/>
          </a:xfrm>
        </p:grpSpPr>
        <p:sp>
          <p:nvSpPr>
            <p:cNvPr id="53257" name="Text Box 38"/>
            <p:cNvSpPr txBox="1">
              <a:spLocks noChangeArrowheads="1"/>
            </p:cNvSpPr>
            <p:nvPr/>
          </p:nvSpPr>
          <p:spPr bwMode="auto">
            <a:xfrm>
              <a:off x="1193" y="1278"/>
              <a:ext cx="3547" cy="17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a:solidFill>
                    <a:srgbClr val="FF3300"/>
                  </a:solidFill>
                  <a:ea typeface="幼圆" pitchFamily="49" charset="-122"/>
                </a:rPr>
                <a:t>        </a:t>
              </a:r>
              <a:r>
                <a:rPr lang="zh-CN" altLang="en-US" sz="3600">
                  <a:solidFill>
                    <a:srgbClr val="FF3300"/>
                  </a:solidFill>
                  <a:ea typeface="幼圆" pitchFamily="49" charset="-122"/>
                </a:rPr>
                <a:t>在散列函数与散列地</a:t>
              </a:r>
            </a:p>
            <a:p>
              <a:r>
                <a:rPr lang="zh-CN" altLang="en-US" sz="3600">
                  <a:solidFill>
                    <a:srgbClr val="FF3300"/>
                  </a:solidFill>
                  <a:ea typeface="幼圆" pitchFamily="49" charset="-122"/>
                </a:rPr>
                <a:t>址范围都分别相同的前提</a:t>
              </a:r>
            </a:p>
            <a:p>
              <a:r>
                <a:rPr lang="zh-CN" altLang="en-US" sz="3600">
                  <a:solidFill>
                    <a:srgbClr val="FF3300"/>
                  </a:solidFill>
                  <a:ea typeface="幼圆" pitchFamily="49" charset="-122"/>
                </a:rPr>
                <a:t>下，为什么说采用链地址法处理冲突比采用开放地址法的时间效率高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2514600" y="533400"/>
            <a:ext cx="4451350" cy="1433513"/>
            <a:chOff x="1804" y="344"/>
            <a:chExt cx="2804" cy="903"/>
          </a:xfrm>
        </p:grpSpPr>
        <p:sp>
          <p:nvSpPr>
            <p:cNvPr id="53253" name="Text Box 54"/>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2133600" y="2136775"/>
            <a:ext cx="5867400" cy="2668588"/>
            <a:chOff x="1344" y="1346"/>
            <a:chExt cx="3696" cy="1681"/>
          </a:xfrm>
        </p:grpSpPr>
        <p:sp>
          <p:nvSpPr>
            <p:cNvPr id="54284" name="Text Box 38"/>
            <p:cNvSpPr txBox="1">
              <a:spLocks noChangeArrowheads="1"/>
            </p:cNvSpPr>
            <p:nvPr/>
          </p:nvSpPr>
          <p:spPr bwMode="auto">
            <a:xfrm>
              <a:off x="1344" y="1346"/>
              <a:ext cx="3696" cy="160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顺序查找法、折半查</a:t>
              </a:r>
            </a:p>
            <a:p>
              <a:r>
                <a:rPr lang="zh-CN" altLang="en-US" sz="3200" dirty="0">
                  <a:latin typeface="幼圆" pitchFamily="49" charset="-122"/>
                  <a:ea typeface="幼圆" pitchFamily="49" charset="-122"/>
                </a:rPr>
                <a:t>找法、树型查找法和散列</a:t>
              </a:r>
            </a:p>
            <a:p>
              <a:r>
                <a:rPr lang="zh-CN" altLang="en-US" sz="3200" dirty="0">
                  <a:latin typeface="幼圆" pitchFamily="49" charset="-122"/>
                  <a:ea typeface="幼圆" pitchFamily="49" charset="-122"/>
                </a:rPr>
                <a:t>查找法四种查找方法中，</a:t>
              </a:r>
            </a:p>
            <a:p>
              <a:r>
                <a:rPr lang="zh-CN" altLang="en-US" sz="3200" dirty="0">
                  <a:latin typeface="幼圆" pitchFamily="49" charset="-122"/>
                  <a:ea typeface="幼圆" pitchFamily="49" charset="-122"/>
                </a:rPr>
                <a:t>只能在顺序存储结构上进</a:t>
              </a:r>
            </a:p>
            <a:p>
              <a:r>
                <a:rPr lang="zh-CN" altLang="en-US" sz="3200" dirty="0">
                  <a:latin typeface="幼圆" pitchFamily="49" charset="-122"/>
                  <a:ea typeface="幼圆" pitchFamily="49" charset="-122"/>
                </a:rPr>
                <a:t>行的查找方法是哪一种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2514600" y="533400"/>
            <a:ext cx="4451350" cy="1433513"/>
            <a:chOff x="1804" y="344"/>
            <a:chExt cx="2804" cy="903"/>
          </a:xfrm>
        </p:grpSpPr>
        <p:sp>
          <p:nvSpPr>
            <p:cNvPr id="54280" name="Text Box 55"/>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2195513" y="2713038"/>
            <a:ext cx="4489450"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95</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smtClean="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4059</TotalTime>
  <Words>8857</Words>
  <Application>Microsoft Office PowerPoint</Application>
  <PresentationFormat>全屏显示(4:3)</PresentationFormat>
  <Paragraphs>1674</Paragraphs>
  <Slides>95</Slides>
  <Notes>1</Notes>
  <HiddenSlides>0</HiddenSlides>
  <MMClips>0</MMClips>
  <ScaleCrop>false</ScaleCrop>
  <HeadingPairs>
    <vt:vector size="4" baseType="variant">
      <vt:variant>
        <vt:lpstr>主题</vt:lpstr>
      </vt:variant>
      <vt:variant>
        <vt:i4>1</vt:i4>
      </vt:variant>
      <vt:variant>
        <vt:lpstr>幻灯片标题</vt:lpstr>
      </vt:variant>
      <vt:variant>
        <vt:i4>95</vt:i4>
      </vt:variant>
    </vt:vector>
  </HeadingPairs>
  <TitlesOfParts>
    <vt:vector size="96" baseType="lpstr">
      <vt:lpstr>BUAA2</vt:lpstr>
      <vt:lpstr>数据结构与程序设计基础 数据结构 （Data Structures and Programming ） </vt:lpstr>
      <vt:lpstr>幻灯片 2</vt:lpstr>
      <vt:lpstr>幻灯片 3</vt:lpstr>
      <vt:lpstr>幻灯片 4</vt:lpstr>
      <vt:lpstr>幻灯片 5</vt:lpstr>
      <vt:lpstr>幻灯片 6</vt:lpstr>
      <vt:lpstr>幻灯片 7</vt:lpstr>
      <vt:lpstr>幻灯片 8</vt:lpstr>
      <vt:lpstr>幻灯片 9</vt:lpstr>
      <vt:lpstr>幻灯片 10</vt:lpstr>
      <vt:lpstr> 7.2 顺序表的查找</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问题2.1：词频统计 – 链表</vt:lpstr>
      <vt:lpstr>问题2.1：词频统计 – 链表实现</vt:lpstr>
      <vt:lpstr>问题2.1：Hash表的设计与实现</vt:lpstr>
      <vt:lpstr>幻灯片 88</vt:lpstr>
      <vt:lpstr>幻灯片 89</vt:lpstr>
      <vt:lpstr>幻灯片 90</vt:lpstr>
      <vt:lpstr>幻灯片 91</vt:lpstr>
      <vt:lpstr>幻灯片 92</vt:lpstr>
      <vt:lpstr>幻灯片 93</vt:lpstr>
      <vt:lpstr>幻灯片 94</vt:lpstr>
      <vt:lpstr>幻灯片 95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晏海华</cp:lastModifiedBy>
  <cp:revision>40</cp:revision>
  <dcterms:created xsi:type="dcterms:W3CDTF">2015-06-18T09:40:41Z</dcterms:created>
  <dcterms:modified xsi:type="dcterms:W3CDTF">2017-05-22T01:56:48Z</dcterms:modified>
</cp:coreProperties>
</file>