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1" r:id="rId16"/>
    <p:sldId id="304" r:id="rId17"/>
    <p:sldId id="305" r:id="rId18"/>
    <p:sldId id="306" r:id="rId19"/>
    <p:sldId id="307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64E9A-81ED-4182-A4AA-4A6DF18328EC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F6836-3A22-4FDC-B045-1C6779C78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EDBF3B-896B-477D-8AF7-952A3E8BF2E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5FF2-31A3-4D06-A55C-0DD891B190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9FBC9-8189-4125-AB40-A1CD68CEE5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4E7F4-4BBE-4291-A7DE-6E1A00DC9D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E49-D079-473E-9EA3-B8B81174F5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47A86-6E39-4213-B8D9-3301A550DF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B1763-3E96-4E8B-BB92-C5B67B4C6E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10AAC-82F6-44E4-9CA2-1A767C4ADD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64340-E0F1-4099-A149-739072E80C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7699A-C561-4D19-95DC-7E7E90AD61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0EC7-FDCB-4937-A00F-B81D739505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CF7B87-9D81-4487-A7C8-6E0361F55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第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章 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包与访问控制，</a:t>
            </a: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例外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处理（</a:t>
            </a:r>
            <a:r>
              <a:rPr kumimoji="1" lang="en-US" altLang="zh-CN" dirty="0">
                <a:solidFill>
                  <a:schemeClr val="tx1"/>
                </a:solidFill>
                <a:latin typeface="宋体" pitchFamily="2" charset="-122"/>
              </a:rPr>
              <a:t>Exceptions)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872208"/>
          </a:xfrm>
        </p:spPr>
        <p:txBody>
          <a:bodyPr/>
          <a:lstStyle/>
          <a:p>
            <a:pPr>
              <a:buFont typeface="Wingdings" pitchFamily="2" charset="2"/>
              <a:buChar char="o"/>
            </a:pPr>
            <a:r>
              <a:rPr lang="en-US" altLang="zh-CN" dirty="0" smtClean="0"/>
              <a:t>Java </a:t>
            </a:r>
            <a:r>
              <a:rPr lang="zh-CN" altLang="en-US" dirty="0" smtClean="0"/>
              <a:t>包与访问控制</a:t>
            </a:r>
            <a:endParaRPr lang="en-US" altLang="zh-CN" dirty="0" smtClean="0"/>
          </a:p>
          <a:p>
            <a:pPr>
              <a:buFont typeface="Wingdings" pitchFamily="2" charset="2"/>
              <a:buChar char="o"/>
            </a:pPr>
            <a:r>
              <a:rPr lang="zh-CN" altLang="en-US" dirty="0" smtClean="0"/>
              <a:t>例外</a:t>
            </a:r>
            <a:r>
              <a:rPr lang="zh-CN" altLang="en-US" dirty="0"/>
              <a:t>处理概述</a:t>
            </a:r>
          </a:p>
          <a:p>
            <a:pPr>
              <a:buFont typeface="Wingdings" pitchFamily="2" charset="2"/>
              <a:buChar char="o"/>
            </a:pPr>
            <a:r>
              <a:rPr lang="zh-CN" altLang="en-US" dirty="0"/>
              <a:t>自定义</a:t>
            </a:r>
            <a:r>
              <a:rPr lang="zh-CN" altLang="en-US" dirty="0" smtClean="0"/>
              <a:t>例外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EDBF3B-896B-477D-8AF7-952A3E8BF2E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高级访问控制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class Alpha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	private int iamprivate;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	boolean isEqualTo(Alpha anotherAlpha)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	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			if (this.iamprivate == anotherAlpha.iamprivate) 			return true;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			else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				return false;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		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latin typeface="Arial Unicode MS" pitchFamily="34" charset="-122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20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5288" y="5734050"/>
            <a:ext cx="816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 b="1" u="sng">
                <a:latin typeface="Times New Roman" pitchFamily="18" charset="0"/>
              </a:rPr>
              <a:t>注意</a:t>
            </a:r>
            <a:r>
              <a:rPr kumimoji="1" lang="zh-CN" altLang="en-US" sz="2400" b="1">
                <a:latin typeface="Times New Roman" pitchFamily="18" charset="0"/>
              </a:rPr>
              <a:t>：访问控制应用于</a:t>
            </a:r>
            <a:r>
              <a:rPr kumimoji="1" lang="en-US" altLang="zh-CN" sz="2400" b="1">
                <a:latin typeface="Times New Roman" pitchFamily="18" charset="0"/>
              </a:rPr>
              <a:t>class</a:t>
            </a:r>
            <a:r>
              <a:rPr kumimoji="1" lang="zh-CN" altLang="en-US" sz="2400" b="1">
                <a:latin typeface="Times New Roman" pitchFamily="18" charset="0"/>
              </a:rPr>
              <a:t>或</a:t>
            </a:r>
            <a:r>
              <a:rPr kumimoji="1" lang="en-US" altLang="zh-CN" sz="2400" b="1">
                <a:latin typeface="Times New Roman" pitchFamily="18" charset="0"/>
              </a:rPr>
              <a:t>type </a:t>
            </a:r>
            <a:r>
              <a:rPr kumimoji="1" lang="zh-CN" altLang="en-US" sz="2400" b="1">
                <a:latin typeface="Times New Roman" pitchFamily="18" charset="0"/>
              </a:rPr>
              <a:t>层次，而不是对象层次。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457200" y="160020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package Greek;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class Alpha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{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 int iampackage;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void packageMethod()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{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		System.out.println("packageMethod");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	 }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 }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package Greek;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class Beta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{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void accessMethod()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{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		Alpha a = new Alpha();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	 	a.iampackage = 10;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	 	a.packageMethod();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		} 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>
                <a:latin typeface="Arial Unicode MS" pitchFamily="34" charset="-122"/>
              </a:rPr>
              <a:t>} 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3800">
                <a:latin typeface="Times New Roman" pitchFamily="18" charset="0"/>
              </a:rPr>
              <a:t>高级访问控制</a:t>
            </a:r>
            <a:r>
              <a:rPr lang="en-US" altLang="zh-CN" sz="3800">
                <a:latin typeface="Times New Roman" pitchFamily="18" charset="0"/>
              </a:rPr>
              <a:t>——package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427538" y="5229225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FF0000"/>
                </a:solidFill>
                <a:latin typeface="Arial Unicode MS" pitchFamily="34" charset="-122"/>
                <a:ea typeface="方正姚体" pitchFamily="2" charset="-122"/>
              </a:rPr>
              <a:t>√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427538" y="558958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FF0000"/>
                </a:solidFill>
                <a:latin typeface="Arial Unicode MS" pitchFamily="34" charset="-122"/>
                <a:ea typeface="方正姚体" pitchFamily="2" charset="-122"/>
              </a:rPr>
              <a:t>√</a:t>
            </a:r>
          </a:p>
        </p:txBody>
      </p:sp>
      <p:sp>
        <p:nvSpPr>
          <p:cNvPr id="2867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0" y="6248400"/>
            <a:ext cx="685800" cy="6096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7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内部类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100" smtClean="0"/>
              <a:t>内部类是在一个类的声明里声明的类。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Class A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	</a:t>
            </a:r>
            <a:r>
              <a:rPr kumimoji="1" lang="en-US" altLang="zh-CN" sz="2000" smtClean="0">
                <a:latin typeface="Arial" charset="0"/>
              </a:rPr>
              <a:t>…</a:t>
            </a:r>
            <a:endParaRPr kumimoji="1" lang="en-US" altLang="zh-CN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	class B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	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		</a:t>
            </a:r>
            <a:r>
              <a:rPr kumimoji="1" lang="en-US" altLang="zh-CN" sz="2000" smtClean="0">
                <a:latin typeface="Arial" charset="0"/>
              </a:rPr>
              <a:t>…</a:t>
            </a:r>
            <a:endParaRPr kumimoji="1" lang="en-US" altLang="zh-CN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	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	</a:t>
            </a:r>
            <a:r>
              <a:rPr kumimoji="1" lang="en-US" altLang="zh-CN" sz="2000" smtClean="0">
                <a:latin typeface="Arial" charset="0"/>
              </a:rPr>
              <a:t>…</a:t>
            </a:r>
            <a:endParaRPr kumimoji="1" lang="en-US" altLang="zh-CN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100" smtClean="0"/>
              <a:t>内部类可作为类的一个成员使用。一般只在包容类中调用。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100" smtClean="0"/>
              <a:t>内部类可以访问外包类的所有成员。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1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Wrapper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295400" y="1693863"/>
            <a:ext cx="677545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2400">
                <a:latin typeface="Times New Roman" pitchFamily="18" charset="0"/>
              </a:rPr>
              <a:t>Wrapper</a:t>
            </a:r>
            <a:r>
              <a:rPr kumimoji="1" lang="zh-CN" altLang="en-US" sz="2400">
                <a:latin typeface="Times New Roman" pitchFamily="18" charset="0"/>
              </a:rPr>
              <a:t>将基本类型表示成类。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400">
                <a:latin typeface="Times New Roman" pitchFamily="18" charset="0"/>
              </a:rPr>
              <a:t>每个</a:t>
            </a:r>
            <a:r>
              <a:rPr kumimoji="1" lang="en-US" altLang="zh-CN" sz="2400">
                <a:latin typeface="Times New Roman" pitchFamily="18" charset="0"/>
              </a:rPr>
              <a:t>wrapper</a:t>
            </a:r>
            <a:r>
              <a:rPr kumimoji="1" lang="zh-CN" altLang="en-US" sz="2400">
                <a:latin typeface="Times New Roman" pitchFamily="18" charset="0"/>
              </a:rPr>
              <a:t>类对象都封装了基本类型的一个值。</a:t>
            </a:r>
          </a:p>
          <a:p>
            <a:endParaRPr kumimoji="1" lang="zh-CN" altLang="en-US" sz="24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Primitive Data Type 		Wrapper Class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boolean				Boolean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byte				Byte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char				Character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short				Short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int 				Integer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long				Long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float				Float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pitchFamily="18" charset="0"/>
              </a:rPr>
              <a:t>double				Double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Wrapper</a:t>
            </a:r>
            <a:r>
              <a:rPr lang="zh-CN" altLang="en-US" smtClean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58200" cy="4171950"/>
          </a:xfrm>
          <a:noFill/>
        </p:spPr>
        <p:txBody>
          <a:bodyPr/>
          <a:lstStyle/>
          <a:p>
            <a:pPr eaLnBrk="1" hangingPunct="1"/>
            <a:r>
              <a:rPr lang="en-US" altLang="zh-CN" sz="2600" smtClean="0"/>
              <a:t>Wrapper</a:t>
            </a:r>
            <a:r>
              <a:rPr lang="zh-CN" altLang="zh-CN" sz="2600" smtClean="0"/>
              <a:t>类中包含了很多有用的方法和常量。</a:t>
            </a:r>
          </a:p>
          <a:p>
            <a:pPr eaLnBrk="1" hangingPunct="1"/>
            <a:r>
              <a:rPr lang="zh-CN" altLang="en-US" sz="2600" smtClean="0"/>
              <a:t>如数字型</a:t>
            </a:r>
            <a:r>
              <a:rPr lang="en-US" altLang="zh-CN" sz="2600" smtClean="0"/>
              <a:t>Wrapper</a:t>
            </a:r>
            <a:r>
              <a:rPr lang="zh-CN" altLang="en-US" sz="2600" smtClean="0"/>
              <a:t>类中的</a:t>
            </a:r>
            <a:r>
              <a:rPr lang="en-US" altLang="zh-CN" sz="2600" smtClean="0"/>
              <a:t>MIN_VALUE </a:t>
            </a:r>
            <a:r>
              <a:rPr lang="zh-CN" altLang="en-US" sz="2600" smtClean="0"/>
              <a:t>和 </a:t>
            </a:r>
            <a:r>
              <a:rPr lang="en-US" altLang="zh-CN" sz="2600" smtClean="0"/>
              <a:t>MAX_VALUE </a:t>
            </a:r>
            <a:r>
              <a:rPr lang="zh-CN" altLang="en-US" sz="2600" smtClean="0"/>
              <a:t>常量，定义了该类型的最大值与最小值。</a:t>
            </a:r>
            <a:r>
              <a:rPr lang="en-US" altLang="zh-CN" sz="2600" smtClean="0"/>
              <a:t>byteValue, shortValue</a:t>
            </a:r>
            <a:r>
              <a:rPr lang="zh-CN" altLang="en-US" sz="2600" smtClean="0"/>
              <a:t>方法进行数值转换，</a:t>
            </a:r>
            <a:r>
              <a:rPr lang="en-US" altLang="zh-CN" sz="2600" smtClean="0"/>
              <a:t>valueOf  </a:t>
            </a:r>
            <a:r>
              <a:rPr lang="zh-CN" altLang="en-US" sz="2600" smtClean="0"/>
              <a:t>和 </a:t>
            </a:r>
            <a:r>
              <a:rPr lang="en-US" altLang="zh-CN" sz="2600" smtClean="0"/>
              <a:t>toString </a:t>
            </a:r>
            <a:r>
              <a:rPr lang="zh-CN" altLang="en-US" sz="2600" smtClean="0"/>
              <a:t>实现字符串与数值之间的转换。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971550" y="4365625"/>
            <a:ext cx="68580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latin typeface="Courier New" pitchFamily="49" charset="0"/>
              </a:rPr>
              <a:t>例：</a:t>
            </a:r>
            <a:r>
              <a:rPr kumimoji="1" lang="en-US" altLang="zh-CN" b="1">
                <a:latin typeface="Courier New" pitchFamily="49" charset="0"/>
              </a:rPr>
              <a:t>Wrapper</a:t>
            </a:r>
            <a:r>
              <a:rPr kumimoji="1" lang="zh-CN" altLang="en-US" b="1">
                <a:latin typeface="Courier New" pitchFamily="49" charset="0"/>
              </a:rPr>
              <a:t>类对象的创建：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Integer quantity = new Integer(123456);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b="1">
                <a:solidFill>
                  <a:srgbClr val="0000DD"/>
                </a:solidFill>
                <a:latin typeface="Courier New" pitchFamily="49" charset="0"/>
              </a:rPr>
              <a:t>Double amount = new Double(345987.246);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chemeClr val="tx1"/>
                </a:solidFill>
              </a:rPr>
              <a:t>= = </a:t>
            </a:r>
            <a:r>
              <a:rPr kumimoji="1" lang="zh-CN" altLang="en-US" smtClean="0">
                <a:solidFill>
                  <a:schemeClr val="tx1"/>
                </a:solidFill>
              </a:rPr>
              <a:t>运算符与</a:t>
            </a:r>
            <a:r>
              <a:rPr kumimoji="1" lang="en-US" altLang="zh-CN" smtClean="0">
                <a:solidFill>
                  <a:schemeClr val="tx1"/>
                </a:solidFill>
              </a:rPr>
              <a:t>equals( )</a:t>
            </a:r>
            <a:r>
              <a:rPr kumimoji="1" lang="zh-CN" altLang="en-US" smtClean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equals() </a:t>
            </a:r>
            <a:r>
              <a:rPr kumimoji="1" lang="zh-CN" altLang="en-US" smtClean="0"/>
              <a:t>和 </a:t>
            </a:r>
            <a:r>
              <a:rPr kumimoji="1" lang="en-US" altLang="zh-CN" smtClean="0"/>
              <a:t>= = </a:t>
            </a:r>
            <a:r>
              <a:rPr kumimoji="1" lang="zh-CN" altLang="en-US" smtClean="0"/>
              <a:t>比较两个引用是否指向相同的对象。</a:t>
            </a:r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 </a:t>
            </a:r>
            <a:r>
              <a:rPr kumimoji="1" lang="en-US" altLang="zh-CN" smtClean="0"/>
              <a:t>equals()</a:t>
            </a:r>
            <a:r>
              <a:rPr kumimoji="1" lang="zh-CN" altLang="zh-CN" smtClean="0"/>
              <a:t>方法在</a:t>
            </a:r>
            <a:r>
              <a:rPr kumimoji="1" lang="en-US" altLang="zh-CN" smtClean="0"/>
              <a:t>String, Date, File, </a:t>
            </a:r>
            <a:r>
              <a:rPr kumimoji="1" lang="zh-CN" altLang="en-US" smtClean="0"/>
              <a:t>所有</a:t>
            </a:r>
            <a:r>
              <a:rPr kumimoji="1" lang="en-US" altLang="zh-CN" smtClean="0"/>
              <a:t>Wrapper</a:t>
            </a:r>
            <a:r>
              <a:rPr kumimoji="1" lang="zh-CN" altLang="en-US" smtClean="0"/>
              <a:t>类都重写了该方法，改为比较内容。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295400" y="609600"/>
            <a:ext cx="5505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</a:rPr>
              <a:t>Collection API -- </a:t>
            </a:r>
            <a:r>
              <a:rPr kumimoji="1" lang="zh-CN" altLang="zh-CN" sz="4000" b="1">
                <a:solidFill>
                  <a:srgbClr val="FF0000"/>
                </a:solidFill>
                <a:latin typeface="Times New Roman" pitchFamily="18" charset="0"/>
              </a:rPr>
              <a:t>集合类</a:t>
            </a:r>
            <a:endParaRPr kumimoji="1" lang="zh-CN" altLang="en-US" sz="4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531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一个集合类对象表示了一组对象，相当于一个容器。</a:t>
            </a:r>
          </a:p>
        </p:txBody>
      </p:sp>
      <p:pic>
        <p:nvPicPr>
          <p:cNvPr id="38918" name="Picture 6" descr="ccinte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5189538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2438400" y="641350"/>
            <a:ext cx="833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</a:rPr>
              <a:t>Set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838200" y="1600200"/>
            <a:ext cx="60706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400">
                <a:latin typeface="Times New Roman" pitchFamily="18" charset="0"/>
              </a:rPr>
              <a:t>Set</a:t>
            </a:r>
            <a:r>
              <a:rPr kumimoji="1" lang="zh-CN" altLang="en-US" sz="2400">
                <a:latin typeface="Times New Roman" pitchFamily="18" charset="0"/>
              </a:rPr>
              <a:t>不能包含重复的元素。</a:t>
            </a:r>
          </a:p>
          <a:p>
            <a:pPr>
              <a:buFontTx/>
              <a:buChar char="•"/>
            </a:pPr>
            <a:r>
              <a:rPr kumimoji="1" lang="zh-CN" altLang="en-US" sz="2400">
                <a:latin typeface="Times New Roman" pitchFamily="18" charset="0"/>
              </a:rPr>
              <a:t>两种</a:t>
            </a:r>
            <a:r>
              <a:rPr kumimoji="1" lang="en-US" altLang="zh-CN" sz="2400">
                <a:latin typeface="Times New Roman" pitchFamily="18" charset="0"/>
              </a:rPr>
              <a:t>Set</a:t>
            </a:r>
            <a:r>
              <a:rPr kumimoji="1" lang="zh-CN" altLang="en-US" sz="2400">
                <a:latin typeface="Times New Roman" pitchFamily="18" charset="0"/>
              </a:rPr>
              <a:t>实现：</a:t>
            </a:r>
            <a:r>
              <a:rPr kumimoji="1" lang="en-US" altLang="zh-CN" sz="2400">
                <a:latin typeface="Times New Roman" pitchFamily="18" charset="0"/>
              </a:rPr>
              <a:t>HashSet</a:t>
            </a:r>
            <a:r>
              <a:rPr kumimoji="1" lang="zh-CN" altLang="en-US" sz="2400">
                <a:latin typeface="Times New Roman" pitchFamily="18" charset="0"/>
              </a:rPr>
              <a:t>和</a:t>
            </a:r>
            <a:r>
              <a:rPr kumimoji="1" lang="en-US" altLang="zh-CN" sz="2400">
                <a:latin typeface="Times New Roman" pitchFamily="18" charset="0"/>
              </a:rPr>
              <a:t>TreeSet</a:t>
            </a:r>
          </a:p>
          <a:p>
            <a:pPr>
              <a:buFontTx/>
              <a:buChar char="•"/>
            </a:pPr>
            <a:r>
              <a:rPr kumimoji="1" lang="en-US" altLang="zh-CN" sz="2400">
                <a:latin typeface="Times New Roman" pitchFamily="18" charset="0"/>
              </a:rPr>
              <a:t> Set </a:t>
            </a:r>
            <a:r>
              <a:rPr kumimoji="1" lang="zh-CN" altLang="en-US" sz="2400">
                <a:latin typeface="Times New Roman" pitchFamily="18" charset="0"/>
              </a:rPr>
              <a:t>接口定义</a:t>
            </a:r>
            <a:r>
              <a:rPr kumimoji="1" lang="en-US" altLang="zh-CN" sz="2400">
                <a:latin typeface="Times New Roman" pitchFamily="18" charset="0"/>
              </a:rPr>
              <a:t>: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public interface Set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{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	// Basic Operations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	int size();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	boolean isEmpty();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	boolean contains(Object element);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	boolean add(Object element); // Optional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	boolean remove(Object element); // Optional </a:t>
            </a:r>
          </a:p>
          <a:p>
            <a:r>
              <a:rPr kumimoji="1" lang="en-US" altLang="zh-CN" sz="1600">
                <a:latin typeface="Arial Unicode MS" pitchFamily="34" charset="-122"/>
              </a:rPr>
              <a:t>		Iterator iterator();</a:t>
            </a:r>
            <a:r>
              <a:rPr kumimoji="1" lang="en-US" altLang="zh-CN" sz="2400">
                <a:latin typeface="Arial Unicode MS" pitchFamily="34" charset="-122"/>
              </a:rPr>
              <a:t> </a:t>
            </a:r>
            <a:endParaRPr kumimoji="1" lang="en-US" altLang="zh-CN" sz="2400">
              <a:latin typeface="Times New Roman" pitchFamily="18" charset="0"/>
            </a:endParaRPr>
          </a:p>
          <a:p>
            <a:r>
              <a:rPr kumimoji="1" lang="en-US" altLang="zh-CN" sz="2400">
                <a:latin typeface="Times New Roman" pitchFamily="18" charset="0"/>
              </a:rPr>
              <a:t>		…</a:t>
            </a:r>
          </a:p>
          <a:p>
            <a:r>
              <a:rPr kumimoji="1" lang="en-US" altLang="zh-CN" sz="2400">
                <a:latin typeface="Times New Roman" pitchFamily="18" charset="0"/>
              </a:rPr>
              <a:t>	}</a:t>
            </a: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2803525" y="3016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</a:rPr>
              <a:t>List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00113" y="1844675"/>
            <a:ext cx="758031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List</a:t>
            </a:r>
            <a:r>
              <a:rPr kumimoji="1" lang="zh-CN" altLang="en-US" sz="2400">
                <a:latin typeface="Times New Roman" pitchFamily="18" charset="0"/>
              </a:rPr>
              <a:t>是有序的集合，元素可以重复。</a:t>
            </a:r>
          </a:p>
          <a:p>
            <a:r>
              <a:rPr kumimoji="1" lang="en-US" altLang="zh-CN" sz="2400">
                <a:latin typeface="Times New Roman" pitchFamily="18" charset="0"/>
              </a:rPr>
              <a:t>List</a:t>
            </a:r>
            <a:r>
              <a:rPr kumimoji="1" lang="zh-CN" altLang="en-US" sz="2400">
                <a:latin typeface="Times New Roman" pitchFamily="18" charset="0"/>
              </a:rPr>
              <a:t>接口定义</a:t>
            </a:r>
            <a:r>
              <a:rPr kumimoji="1" lang="en-US" altLang="zh-CN" sz="2400">
                <a:latin typeface="Times New Roman" pitchFamily="18" charset="0"/>
              </a:rPr>
              <a:t>:</a:t>
            </a:r>
          </a:p>
          <a:p>
            <a:r>
              <a:rPr kumimoji="1" lang="en-US" altLang="zh-CN" sz="1400">
                <a:latin typeface="Arial Unicode MS" pitchFamily="34" charset="-122"/>
                <a:ea typeface="黑体" pitchFamily="2" charset="-122"/>
              </a:rPr>
              <a:t>	</a:t>
            </a:r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public interface List extends Collection </a:t>
            </a:r>
          </a:p>
          <a:p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{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// Positional Access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Object get(int index);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Object set(int index, Object element);         // Optional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void add(int index, Object element);              // Optional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Object remove(int index);                         // Optional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abstract boolean addAll(int index, Collection c); // Optional</a:t>
            </a:r>
            <a:r>
              <a:rPr kumimoji="1" lang="en-US" altLang="zh-CN" sz="1600">
                <a:latin typeface="Courier New" pitchFamily="49" charset="0"/>
                <a:ea typeface="黑体" pitchFamily="2" charset="-122"/>
              </a:rPr>
              <a:t> </a:t>
            </a:r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// Search    </a:t>
            </a:r>
          </a:p>
          <a:p>
            <a:pPr lvl="2"/>
            <a:r>
              <a:rPr kumimoji="1" lang="en-US" altLang="zh-CN" sz="1600">
                <a:latin typeface="Arial Unicode MS" pitchFamily="34" charset="-122"/>
                <a:ea typeface="黑体" pitchFamily="2" charset="-122"/>
              </a:rPr>
              <a:t>	int indexOf(Object o);</a:t>
            </a:r>
            <a:r>
              <a:rPr kumimoji="1" lang="en-US" altLang="zh-CN" sz="1600">
                <a:latin typeface="Times New Roman" pitchFamily="18" charset="0"/>
              </a:rPr>
              <a:t>    </a:t>
            </a:r>
          </a:p>
          <a:p>
            <a:pPr lvl="2"/>
            <a:r>
              <a:rPr kumimoji="1" lang="en-US" altLang="zh-CN" sz="1600">
                <a:latin typeface="Times New Roman" pitchFamily="18" charset="0"/>
              </a:rPr>
              <a:t>	int lastIndexOf(Object o); </a:t>
            </a:r>
          </a:p>
          <a:p>
            <a:endParaRPr kumimoji="1" lang="en-US" altLang="zh-CN" sz="1600">
              <a:latin typeface="Times New Roman" pitchFamily="18" charset="0"/>
            </a:endParaRPr>
          </a:p>
          <a:p>
            <a:r>
              <a:rPr kumimoji="1" lang="en-US" altLang="zh-CN" sz="1600">
                <a:latin typeface="Times New Roman" pitchFamily="18" charset="0"/>
              </a:rPr>
              <a:t>	…</a:t>
            </a:r>
          </a:p>
          <a:p>
            <a:r>
              <a:rPr kumimoji="1" lang="en-US" altLang="zh-CN" sz="1600">
                <a:latin typeface="Times New Roman" pitchFamily="18" charset="0"/>
              </a:rPr>
              <a:t>	}</a:t>
            </a:r>
          </a:p>
          <a:p>
            <a:endParaRPr kumimoji="1" lang="en-US" altLang="zh-CN" sz="1600">
              <a:latin typeface="Times New Roman" pitchFamily="18" charset="0"/>
            </a:endParaRPr>
          </a:p>
          <a:p>
            <a:r>
              <a:rPr kumimoji="1" lang="en-US" altLang="zh-CN" sz="2400">
                <a:latin typeface="Times New Roman" pitchFamily="18" charset="0"/>
              </a:rPr>
              <a:t> List</a:t>
            </a:r>
            <a:r>
              <a:rPr kumimoji="1" lang="zh-CN" altLang="en-US" sz="2400">
                <a:latin typeface="Times New Roman" pitchFamily="18" charset="0"/>
              </a:rPr>
              <a:t>的实现</a:t>
            </a:r>
            <a:r>
              <a:rPr kumimoji="1" lang="en-US" altLang="zh-CN" sz="2400">
                <a:latin typeface="Times New Roman" pitchFamily="18" charset="0"/>
              </a:rPr>
              <a:t>: ArrayList, LinkedList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>
                <a:latin typeface="Times New Roman" pitchFamily="18" charset="0"/>
              </a:rPr>
              <a:t>Vector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1116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</a:rPr>
              <a:t>Map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457200" y="1828800"/>
            <a:ext cx="8358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sz="2400">
                <a:latin typeface="Times New Roman" pitchFamily="18" charset="0"/>
              </a:rPr>
              <a:t>Map</a:t>
            </a:r>
            <a:r>
              <a:rPr kumimoji="1" lang="zh-CN" altLang="en-US" sz="2400">
                <a:latin typeface="Times New Roman" pitchFamily="18" charset="0"/>
              </a:rPr>
              <a:t>把键值映射到某个值。一个键值最多只能映射一个值。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zh-CN" sz="2400">
                <a:latin typeface="Times New Roman" pitchFamily="18" charset="0"/>
              </a:rPr>
              <a:t>Map </a:t>
            </a:r>
            <a:r>
              <a:rPr kumimoji="1" lang="zh-CN" altLang="en-US" sz="2400">
                <a:latin typeface="Times New Roman" pitchFamily="18" charset="0"/>
              </a:rPr>
              <a:t>接口定义：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1066800" y="2590800"/>
            <a:ext cx="59436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>
                <a:latin typeface="Arial Unicode MS" pitchFamily="34" charset="-122"/>
              </a:rPr>
              <a:t>public interface Map </a:t>
            </a:r>
          </a:p>
          <a:p>
            <a:r>
              <a:rPr kumimoji="1" lang="en-US" altLang="zh-CN" sz="1600" b="1">
                <a:latin typeface="Arial Unicode MS" pitchFamily="34" charset="-122"/>
              </a:rPr>
              <a:t>{ 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// Basic Operations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 Object put(Object key, Object value); 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Object get(Object key); 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Object remove(Object key); 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boolean containsKey(Object key); 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boolean containsValue(Object value); 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int size(); </a:t>
            </a:r>
          </a:p>
          <a:p>
            <a:pPr lvl="1"/>
            <a:r>
              <a:rPr kumimoji="1" lang="en-US" altLang="zh-CN" sz="1600" b="1">
                <a:latin typeface="Arial Unicode MS" pitchFamily="34" charset="-122"/>
              </a:rPr>
              <a:t>boolean isEmpty();</a:t>
            </a:r>
          </a:p>
          <a:p>
            <a:pPr lvl="1"/>
            <a:endParaRPr kumimoji="1" lang="en-US" altLang="zh-CN" sz="1600" b="1">
              <a:latin typeface="Arial Unicode MS" pitchFamily="34" charset="-122"/>
            </a:endParaRPr>
          </a:p>
          <a:p>
            <a:r>
              <a:rPr kumimoji="1" lang="en-US" altLang="zh-CN" sz="1600" b="1">
                <a:latin typeface="Arial Unicode MS" pitchFamily="34" charset="-122"/>
              </a:rPr>
              <a:t>… </a:t>
            </a:r>
          </a:p>
          <a:p>
            <a:r>
              <a:rPr kumimoji="1" lang="en-US" altLang="zh-CN" sz="1600" b="1">
                <a:latin typeface="Arial Unicode MS" pitchFamily="34" charset="-122"/>
              </a:rPr>
              <a:t>}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609600" y="5638800"/>
            <a:ext cx="618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sz="2400">
                <a:latin typeface="Times New Roman" pitchFamily="18" charset="0"/>
              </a:rPr>
              <a:t>Map</a:t>
            </a:r>
            <a:r>
              <a:rPr kumimoji="1" lang="zh-CN" altLang="en-US" sz="2400">
                <a:latin typeface="Times New Roman" pitchFamily="18" charset="0"/>
              </a:rPr>
              <a:t>的实现：</a:t>
            </a:r>
            <a:r>
              <a:rPr kumimoji="1" lang="en-US" altLang="zh-CN" sz="2400">
                <a:latin typeface="Times New Roman" pitchFamily="18" charset="0"/>
              </a:rPr>
              <a:t>HashMap, TreeMap, HashTable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类分组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package </a:t>
            </a:r>
            <a:r>
              <a:rPr lang="zh-CN" altLang="en-US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smtClean="0"/>
              <a:t>包</a:t>
            </a:r>
            <a:r>
              <a:rPr lang="en-US" altLang="zh-CN" sz="2600" smtClean="0"/>
              <a:t>(package)</a:t>
            </a:r>
            <a:r>
              <a:rPr lang="zh-CN" altLang="zh-CN" sz="2600" smtClean="0"/>
              <a:t>是相关类与接口的一个集合，它提供访问控制与命名空间管理。</a:t>
            </a:r>
          </a:p>
          <a:p>
            <a:pPr eaLnBrk="1" hangingPunct="1"/>
            <a:r>
              <a:rPr lang="en-US" altLang="zh-CN" sz="2600" smtClean="0"/>
              <a:t>Java</a:t>
            </a:r>
            <a:r>
              <a:rPr lang="zh-CN" altLang="zh-CN" sz="2600" smtClean="0"/>
              <a:t>平台中的类与接口都是根据功能以</a:t>
            </a:r>
            <a:r>
              <a:rPr lang="zh-CN" altLang="en-US" sz="2600" smtClean="0"/>
              <a:t>包组织的。</a:t>
            </a:r>
          </a:p>
          <a:p>
            <a:pPr eaLnBrk="1" hangingPunct="1"/>
            <a:r>
              <a:rPr lang="zh-CN" altLang="en-US" sz="2600" smtClean="0"/>
              <a:t>包机制的好处：</a:t>
            </a:r>
          </a:p>
          <a:p>
            <a:pPr lvl="1" eaLnBrk="1" hangingPunct="1">
              <a:buFontTx/>
              <a:buChar char="•"/>
            </a:pPr>
            <a:r>
              <a:rPr lang="zh-CN" altLang="en-US" sz="2200" smtClean="0"/>
              <a:t>程序员容易确定包中的类是相关的，并根据所需的功能找到相应的类。</a:t>
            </a:r>
          </a:p>
          <a:p>
            <a:pPr lvl="1" eaLnBrk="1" hangingPunct="1">
              <a:buFontTx/>
              <a:buChar char="•"/>
            </a:pPr>
            <a:r>
              <a:rPr lang="zh-CN" altLang="en-US" sz="2200" smtClean="0"/>
              <a:t>每个包都创建一个新的命名空间，因此不同包中的类名不会冲突。</a:t>
            </a:r>
          </a:p>
          <a:p>
            <a:pPr lvl="1" eaLnBrk="1" hangingPunct="1">
              <a:buFontTx/>
              <a:buChar char="•"/>
            </a:pPr>
            <a:r>
              <a:rPr lang="zh-CN" altLang="en-US" sz="2200" smtClean="0"/>
              <a:t>同一个包中的类之间有比较宽松的访问控制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2250" y="1700213"/>
            <a:ext cx="89217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	Public class HelloWorld</a:t>
            </a:r>
          </a:p>
          <a:p>
            <a:r>
              <a:rPr kumimoji="1" lang="en-US" altLang="zh-CN" sz="2000">
                <a:latin typeface="Times New Roman" pitchFamily="18" charset="0"/>
              </a:rPr>
              <a:t>	{</a:t>
            </a:r>
          </a:p>
          <a:p>
            <a:r>
              <a:rPr kumimoji="1" lang="en-US" altLang="zh-CN" sz="2000">
                <a:latin typeface="Times New Roman" pitchFamily="18" charset="0"/>
              </a:rPr>
              <a:t>		public static void main(String args[ ])</a:t>
            </a:r>
          </a:p>
          <a:p>
            <a:r>
              <a:rPr kumimoji="1" lang="en-US" altLang="zh-CN" sz="2000">
                <a:latin typeface="Times New Roman" pitchFamily="18" charset="0"/>
              </a:rPr>
              <a:t>		{</a:t>
            </a:r>
          </a:p>
          <a:p>
            <a:r>
              <a:rPr kumimoji="1" lang="en-US" altLang="zh-CN" sz="2000">
                <a:latin typeface="Times New Roman" pitchFamily="18" charset="0"/>
              </a:rPr>
              <a:t>			int i=0;</a:t>
            </a:r>
          </a:p>
          <a:p>
            <a:r>
              <a:rPr kumimoji="1" lang="en-US" altLang="zh-CN" sz="2000">
                <a:latin typeface="Times New Roman" pitchFamily="18" charset="0"/>
              </a:rPr>
              <a:t>			String greetings[ ]={ “Hello World!”,”Hello!”,</a:t>
            </a:r>
          </a:p>
          <a:p>
            <a:r>
              <a:rPr kumimoji="1" lang="en-US" altLang="zh-CN" sz="2000">
                <a:latin typeface="Times New Roman" pitchFamily="18" charset="0"/>
              </a:rPr>
              <a:t>				“HELLO WORLD!!”};</a:t>
            </a:r>
          </a:p>
          <a:p>
            <a:r>
              <a:rPr kumimoji="1" lang="en-US" altLang="zh-CN" sz="2000">
                <a:latin typeface="Times New Roman" pitchFamily="18" charset="0"/>
              </a:rPr>
              <a:t>			while ( i&lt;4)</a:t>
            </a:r>
          </a:p>
          <a:p>
            <a:r>
              <a:rPr kumimoji="1" lang="en-US" altLang="zh-CN" sz="2000">
                <a:latin typeface="Times New Roman" pitchFamily="18" charset="0"/>
              </a:rPr>
              <a:t>			{</a:t>
            </a:r>
          </a:p>
          <a:p>
            <a:r>
              <a:rPr kumimoji="1" lang="en-US" altLang="zh-CN" sz="2000">
                <a:latin typeface="Times New Roman" pitchFamily="18" charset="0"/>
              </a:rPr>
              <a:t>				System.out.println(greetings[i]);</a:t>
            </a:r>
          </a:p>
          <a:p>
            <a:r>
              <a:rPr kumimoji="1" lang="en-US" altLang="zh-CN" sz="2000">
                <a:latin typeface="Times New Roman" pitchFamily="18" charset="0"/>
              </a:rPr>
              <a:t>				i++;</a:t>
            </a:r>
          </a:p>
          <a:p>
            <a:r>
              <a:rPr kumimoji="1" lang="en-US" altLang="zh-CN" sz="2000">
                <a:latin typeface="Times New Roman" pitchFamily="18" charset="0"/>
              </a:rPr>
              <a:t>			}</a:t>
            </a:r>
          </a:p>
          <a:p>
            <a:r>
              <a:rPr kumimoji="1" lang="en-US" altLang="zh-CN" sz="2000">
                <a:latin typeface="Times New Roman" pitchFamily="18" charset="0"/>
              </a:rPr>
              <a:t>		}</a:t>
            </a:r>
          </a:p>
          <a:p>
            <a:r>
              <a:rPr kumimoji="1" lang="en-US" altLang="zh-CN" sz="2000">
                <a:latin typeface="Times New Roman" pitchFamily="18" charset="0"/>
              </a:rPr>
              <a:t>	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419475" y="5118100"/>
            <a:ext cx="4787900" cy="1739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en-US" altLang="zh-CN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Hello World!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Hello!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HELLO WORLD!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Java.lang.ArrayIndexOutOfBoundsException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	at HelloWorld.main(HelloWorld.java:7)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0AAC-82F6-44E4-9CA2-1A767C4ADDE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Exception </a:t>
            </a:r>
            <a:r>
              <a:rPr kumimoji="1" lang="zh-CN" altLang="en-US">
                <a:solidFill>
                  <a:schemeClr val="tx1"/>
                </a:solidFill>
              </a:rPr>
              <a:t>的概念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/>
              <a:t>Exception </a:t>
            </a:r>
            <a:r>
              <a:rPr kumimoji="1" lang="zh-CN" altLang="en-US"/>
              <a:t>是在程序运行时打断正常程序流程的</a:t>
            </a:r>
          </a:p>
          <a:p>
            <a:pPr>
              <a:lnSpc>
                <a:spcPct val="90000"/>
              </a:lnSpc>
            </a:pPr>
            <a:r>
              <a:rPr kumimoji="1" lang="zh-CN" altLang="en-US"/>
              <a:t>异常的情况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试图打开的文件不存在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网络链接中断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操作符越界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要加载类文件不存在</a:t>
            </a:r>
          </a:p>
          <a:p>
            <a:pPr lvl="1">
              <a:lnSpc>
                <a:spcPct val="90000"/>
              </a:lnSpc>
            </a:pPr>
            <a:endParaRPr kumimoji="1" lang="zh-CN" altLang="en-US"/>
          </a:p>
          <a:p>
            <a:pPr>
              <a:lnSpc>
                <a:spcPct val="90000"/>
              </a:lnSpc>
            </a:pPr>
            <a:r>
              <a:rPr kumimoji="1" lang="en-US" altLang="zh-CN"/>
              <a:t>Java</a:t>
            </a:r>
            <a:r>
              <a:rPr kumimoji="1" lang="zh-CN" altLang="zh-CN"/>
              <a:t>中定义了各种例外</a:t>
            </a:r>
            <a:endParaRPr kumimoji="1" lang="zh-CN" altLang="en-US"/>
          </a:p>
          <a:p>
            <a:pPr>
              <a:lnSpc>
                <a:spcPct val="90000"/>
              </a:lnSpc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58888" y="1628775"/>
            <a:ext cx="6005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Java</a:t>
            </a:r>
            <a:r>
              <a:rPr kumimoji="1" lang="zh-CN" altLang="zh-CN" sz="2400">
                <a:latin typeface="Times New Roman" pitchFamily="18" charset="0"/>
              </a:rPr>
              <a:t>中定义了各种例外。</a:t>
            </a:r>
            <a:r>
              <a:rPr kumimoji="1" lang="en-US" altLang="zh-CN" sz="2400">
                <a:latin typeface="Times New Roman" pitchFamily="18" charset="0"/>
              </a:rPr>
              <a:t>Java.lang.Throwable</a:t>
            </a:r>
          </a:p>
          <a:p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zh-CN" sz="2400">
                <a:latin typeface="Times New Roman" pitchFamily="18" charset="0"/>
              </a:rPr>
              <a:t>是这些类的父类。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3962400"/>
            <a:ext cx="150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Throwable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889125" y="2860675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Error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60525" y="4765675"/>
            <a:ext cx="1417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Exception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955925" y="2327275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VirtualMachineError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108325" y="3013075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AWTError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88620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RuntimeException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032125" y="5299075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IOException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00600" y="4724400"/>
            <a:ext cx="199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EOFException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860925" y="5756275"/>
            <a:ext cx="312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FileNotFoundException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1600200" y="3352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7526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2743200" y="2590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2743200" y="3124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2895600" y="2971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2971800" y="4267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30480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V="1">
            <a:off x="47244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4648200" y="571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927600" y="3124200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ArithmeticException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5080000" y="3657600"/>
            <a:ext cx="283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NullPointerException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5080000" y="4191000"/>
            <a:ext cx="382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IndexOutOfBoundsException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V="1">
            <a:off x="4714875" y="3540125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V="1">
            <a:off x="4867275" y="399732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867275" y="43021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4800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5019675" y="41497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684213" y="836613"/>
            <a:ext cx="4135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</a:rPr>
              <a:t>Java</a:t>
            </a:r>
            <a:r>
              <a:rPr kumimoji="1" lang="zh-CN" altLang="en-US" sz="4000">
                <a:latin typeface="Times New Roman" pitchFamily="18" charset="0"/>
              </a:rPr>
              <a:t>中定义的例外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例外的类型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2600"/>
              <a:t>Error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600"/>
              <a:t>    </a:t>
            </a:r>
            <a:r>
              <a:rPr kumimoji="1" lang="zh-CN" altLang="zh-CN" sz="2600"/>
              <a:t>很难恢复的严重错误，一般不由程序处理。</a:t>
            </a:r>
          </a:p>
          <a:p>
            <a:pPr>
              <a:lnSpc>
                <a:spcPct val="80000"/>
              </a:lnSpc>
            </a:pPr>
            <a:endParaRPr kumimoji="1" lang="zh-CN" altLang="en-US" sz="2600"/>
          </a:p>
          <a:p>
            <a:pPr>
              <a:lnSpc>
                <a:spcPct val="80000"/>
              </a:lnSpc>
            </a:pPr>
            <a:r>
              <a:rPr kumimoji="1" lang="en-US" altLang="zh-CN" sz="2600"/>
              <a:t>Runtime Exception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600"/>
              <a:t>    </a:t>
            </a:r>
            <a:r>
              <a:rPr kumimoji="1" lang="zh-CN" altLang="en-US" sz="2600"/>
              <a:t>程序设计或实现上的问题，如数组越界等。</a:t>
            </a:r>
          </a:p>
          <a:p>
            <a:pPr>
              <a:lnSpc>
                <a:spcPct val="80000"/>
              </a:lnSpc>
            </a:pPr>
            <a:endParaRPr kumimoji="1" lang="zh-CN" altLang="en-US" sz="2600"/>
          </a:p>
          <a:p>
            <a:pPr>
              <a:lnSpc>
                <a:spcPct val="80000"/>
              </a:lnSpc>
            </a:pPr>
            <a:endParaRPr kumimoji="1" lang="zh-CN" altLang="en-US" sz="2600"/>
          </a:p>
          <a:p>
            <a:pPr>
              <a:lnSpc>
                <a:spcPct val="80000"/>
              </a:lnSpc>
            </a:pPr>
            <a:r>
              <a:rPr kumimoji="1" lang="zh-CN" altLang="en-US" sz="2600"/>
              <a:t>其它例外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600"/>
              <a:t>    	通常是由环境因素引起的，并且可以被处理的。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600"/>
              <a:t>   	如文件不存在，无效</a:t>
            </a:r>
            <a:r>
              <a:rPr kumimoji="1" lang="en-US" altLang="zh-CN" sz="2600"/>
              <a:t>URL</a:t>
            </a:r>
            <a:r>
              <a:rPr kumimoji="1" lang="zh-CN" altLang="en-US" sz="2600"/>
              <a:t>等。</a:t>
            </a:r>
          </a:p>
          <a:p>
            <a:pPr>
              <a:lnSpc>
                <a:spcPct val="80000"/>
              </a:lnSpc>
            </a:pPr>
            <a:endParaRPr lang="en-US" altLang="zh-CN" sz="2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扑获并处理异常</a:t>
            </a:r>
          </a:p>
          <a:p>
            <a:endParaRPr lang="zh-CN" altLang="en-US"/>
          </a:p>
          <a:p>
            <a:r>
              <a:rPr lang="zh-CN" altLang="en-US"/>
              <a:t>将方法中产生的异常抛出</a:t>
            </a:r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import java.util.Vector;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public class ListOfNumbers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	private Vector   victor;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	private static final int size = 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	public ListOfNumbers 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{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victor = new Vector(size);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    	for (int i = 0; i &lt; size;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        		victor.addElement(new Integer(i));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}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	public void writeList()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  		printWriter out = new PrintWriter(new FileWriter("OutFile.txt"));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  		for (int i = 0; i &lt; size;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        		out.println("Value at: " + i + " = " + victor.elementAt(i));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             	out.close();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3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捕捉与例外处理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try </a:t>
            </a:r>
            <a:r>
              <a:rPr lang="zh-CN" altLang="en-US"/>
              <a:t>语句块</a:t>
            </a:r>
            <a:endParaRPr lang="en-US" altLang="en-US"/>
          </a:p>
          <a:p>
            <a:r>
              <a:rPr lang="en-US" altLang="zh-CN"/>
              <a:t>catch </a:t>
            </a:r>
            <a:r>
              <a:rPr lang="zh-CN" altLang="en-US"/>
              <a:t>语句块</a:t>
            </a:r>
            <a:endParaRPr lang="en-US" altLang="en-US"/>
          </a:p>
          <a:p>
            <a:r>
              <a:rPr lang="en-US" altLang="zh-CN"/>
              <a:t>finally </a:t>
            </a:r>
            <a:r>
              <a:rPr lang="zh-CN" altLang="en-US"/>
              <a:t>语句块</a:t>
            </a:r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 </a:t>
            </a:r>
            <a:r>
              <a:rPr lang="zh-CN" altLang="en-US"/>
              <a:t>语句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一般形式：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sz="2200"/>
              <a:t>try 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	 	Java statements //</a:t>
            </a:r>
            <a:r>
              <a:rPr lang="zh-CN" altLang="en-US" sz="2200"/>
              <a:t>一条或多条可能产生例外的</a:t>
            </a:r>
            <a:r>
              <a:rPr lang="en-US" altLang="zh-CN" sz="2200"/>
              <a:t>java</a:t>
            </a:r>
            <a:r>
              <a:rPr lang="zh-CN" altLang="en-US" sz="2200"/>
              <a:t>语句。</a:t>
            </a:r>
          </a:p>
          <a:p>
            <a:pPr>
              <a:buFont typeface="Wingdings" pitchFamily="2" charset="2"/>
              <a:buNone/>
            </a:pPr>
            <a:r>
              <a:rPr lang="zh-CN" altLang="en-US" sz="2200"/>
              <a:t>	</a:t>
            </a:r>
            <a:r>
              <a:rPr lang="en-US" altLang="zh-CN" sz="2200"/>
              <a:t>}</a:t>
            </a:r>
          </a:p>
          <a:p>
            <a:endParaRPr lang="en-US" altLang="zh-CN"/>
          </a:p>
          <a:p>
            <a:r>
              <a:rPr lang="en-US" altLang="zh-CN"/>
              <a:t>try </a:t>
            </a:r>
            <a:r>
              <a:rPr lang="zh-CN" altLang="en-US"/>
              <a:t>语句后必须跟随至少一个</a:t>
            </a:r>
            <a:r>
              <a:rPr lang="en-US" altLang="zh-CN"/>
              <a:t>catch</a:t>
            </a:r>
            <a:r>
              <a:rPr lang="zh-CN" altLang="en-US"/>
              <a:t>或</a:t>
            </a:r>
            <a:r>
              <a:rPr lang="en-US" altLang="zh-CN"/>
              <a:t>finally</a:t>
            </a:r>
            <a:r>
              <a:rPr lang="zh-CN" altLang="en-US"/>
              <a:t>语句块。</a:t>
            </a:r>
          </a:p>
          <a:p>
            <a:endParaRPr lang="en-US" altLang="zh-CN" sz="2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 </a:t>
            </a:r>
            <a:r>
              <a:rPr lang="zh-CN" altLang="en-US"/>
              <a:t>语句示例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97875" cy="426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PrintWriter out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try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  System.out.println("Entering try statement");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  out = new PrintWriter(new FileWriter("OutFile.txt"));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  for (int i = 0; i &lt; size;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      	out.println("Value at:"+i+"="+victor.elementAt(i));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</a:pPr>
            <a:endParaRPr lang="en-US" altLang="zh-CN" sz="2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catch </a:t>
            </a:r>
            <a:r>
              <a:rPr lang="zh-CN" altLang="en-US" dirty="0"/>
              <a:t>语句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500" dirty="0" smtClean="0"/>
              <a:t>catch</a:t>
            </a:r>
            <a:r>
              <a:rPr lang="zh-CN" altLang="zh-CN" sz="3500" dirty="0"/>
              <a:t>语句块提供错误处理。</a:t>
            </a:r>
          </a:p>
          <a:p>
            <a:pPr>
              <a:lnSpc>
                <a:spcPct val="80000"/>
              </a:lnSpc>
            </a:pPr>
            <a:r>
              <a:rPr lang="zh-CN" altLang="zh-CN" sz="3500" dirty="0"/>
              <a:t>一般格式：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catch (</a:t>
            </a:r>
            <a:r>
              <a:rPr lang="en-US" altLang="zh-CN" sz="2200" dirty="0" err="1"/>
              <a:t>SomeThrowableObject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variableName</a:t>
            </a:r>
            <a:r>
              <a:rPr lang="en-US" altLang="zh-CN" sz="2200" dirty="0"/>
              <a:t>)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    Java statements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en-US" altLang="zh-CN" sz="3100" dirty="0"/>
          </a:p>
          <a:p>
            <a:pPr lvl="1">
              <a:lnSpc>
                <a:spcPct val="80000"/>
              </a:lnSpc>
            </a:pPr>
            <a:r>
              <a:rPr lang="en-US" altLang="zh-CN" sz="2200" dirty="0" err="1"/>
              <a:t>SomeThrowableObject</a:t>
            </a:r>
            <a:r>
              <a:rPr lang="zh-CN" altLang="en-US" sz="2200" dirty="0"/>
              <a:t>：能够被处理的例外类名，必须是</a:t>
            </a:r>
            <a:r>
              <a:rPr lang="en-US" altLang="zh-CN" sz="2200" dirty="0" err="1"/>
              <a:t>throwable</a:t>
            </a:r>
            <a:r>
              <a:rPr lang="zh-CN" altLang="en-US" sz="2200" dirty="0"/>
              <a:t>类的子类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 err="1"/>
              <a:t>variableName</a:t>
            </a:r>
            <a:r>
              <a:rPr lang="en-US" altLang="zh-CN" sz="2200" dirty="0"/>
              <a:t>: </a:t>
            </a:r>
            <a:r>
              <a:rPr lang="zh-CN" altLang="en-US" sz="2200" dirty="0"/>
              <a:t>是例外处理程序中能够引用的代表被扑获例外的变量名称。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Java statements: </a:t>
            </a:r>
            <a:r>
              <a:rPr lang="zh-CN" altLang="en-US" sz="2200" dirty="0"/>
              <a:t>当扑获到例外时执行的</a:t>
            </a:r>
            <a:r>
              <a:rPr lang="en-US" altLang="zh-CN" sz="2200" dirty="0"/>
              <a:t>java</a:t>
            </a:r>
            <a:r>
              <a:rPr lang="zh-CN" altLang="en-US" sz="2200" dirty="0"/>
              <a:t>语句。</a:t>
            </a:r>
            <a:endParaRPr lang="zh-CN" altLang="en-US" sz="3100" dirty="0"/>
          </a:p>
          <a:p>
            <a:pPr lvl="1">
              <a:lnSpc>
                <a:spcPct val="80000"/>
              </a:lnSpc>
            </a:pPr>
            <a:endParaRPr lang="zh-CN" altLang="en-US" sz="3100" dirty="0"/>
          </a:p>
          <a:p>
            <a:pPr>
              <a:lnSpc>
                <a:spcPct val="80000"/>
              </a:lnSpc>
            </a:pPr>
            <a:endParaRPr lang="en-US" altLang="zh-CN" sz="2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创建包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语句指定源文件中的类属于一个特定包： 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package   </a:t>
            </a:r>
            <a:r>
              <a:rPr kumimoji="1" lang="zh-CN" altLang="en-US" dirty="0" smtClean="0"/>
              <a:t>包名  </a:t>
            </a:r>
          </a:p>
          <a:p>
            <a:pPr lvl="1" eaLnBrk="1" hangingPunct="1"/>
            <a:r>
              <a:rPr kumimoji="1" lang="zh-CN" altLang="en-US" dirty="0" smtClean="0"/>
              <a:t> 包定义语句在每个源程序中只能有一条，  即一个类只能属于一个包。</a:t>
            </a:r>
          </a:p>
          <a:p>
            <a:pPr lvl="1" eaLnBrk="1" hangingPunct="1"/>
            <a:r>
              <a:rPr kumimoji="1" lang="zh-CN" altLang="en-US" dirty="0" smtClean="0"/>
              <a:t>包定义语句必须在程序的第一行（之前可有空格及注释）。</a:t>
            </a:r>
          </a:p>
          <a:p>
            <a:pPr lvl="1" eaLnBrk="1" hangingPunct="1"/>
            <a:r>
              <a:rPr kumimoji="1" lang="zh-CN" altLang="en-US" dirty="0" smtClean="0"/>
              <a:t>包名用</a:t>
            </a:r>
            <a:r>
              <a:rPr kumimoji="1" lang="zh-CN" altLang="en-US" dirty="0" smtClean="0">
                <a:latin typeface="Arial" charset="0"/>
              </a:rPr>
              <a:t>“</a:t>
            </a:r>
            <a:r>
              <a:rPr kumimoji="1" lang="en-US" altLang="zh-CN" dirty="0" smtClean="0"/>
              <a:t>.</a:t>
            </a:r>
            <a:r>
              <a:rPr kumimoji="1" lang="en-US" altLang="zh-CN" dirty="0" smtClean="0">
                <a:latin typeface="Arial" charset="0"/>
              </a:rPr>
              <a:t>”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分隔。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 </a:t>
            </a:r>
            <a:r>
              <a:rPr lang="zh-CN" altLang="en-US"/>
              <a:t>语句示例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try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. . 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} catch (ArrayIndexOutOfBoundsException 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		System.err.println("Caught 	ArrayIndexOutOfBoundsException: " 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        		e.getMessage());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} catch (IOException 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			System.err.println("Caught IOException: " 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        				e.getMessage());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9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多种例外同时处理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382000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0AAC-82F6-44E4-9CA2-1A767C4ADDE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例外的结构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/>
              <a:t>例外处理可以针对这个体系中的任意一个类。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/>
              <a:t>叶结点：是具体、专用的例外处理；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/>
              <a:t>中间结点：是通用的例外处理。可以处理该结点及其子类类型的例外。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1800"/>
              <a:t>例：</a:t>
            </a:r>
            <a:r>
              <a:rPr kumimoji="1" lang="en-US" altLang="zh-CN" sz="1800"/>
              <a:t>writeList </a:t>
            </a:r>
            <a:r>
              <a:rPr kumimoji="1" lang="zh-CN" altLang="en-US" sz="1800"/>
              <a:t>方法：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1800"/>
              <a:t>try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1800"/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1800"/>
              <a:t>    . . 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1800"/>
              <a:t>} catch (Exception e)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1800"/>
              <a:t>	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1800"/>
              <a:t>   	 	System.err.println("Exception caught: " + 						e.getMessage());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18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finally </a:t>
            </a:r>
            <a:r>
              <a:rPr lang="zh-CN" altLang="en-US"/>
              <a:t>语句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/>
              <a:t>将先前方法的状态清除，并可以将控制转移到程序的其他地方。</a:t>
            </a:r>
          </a:p>
          <a:p>
            <a:pPr>
              <a:lnSpc>
                <a:spcPct val="80000"/>
              </a:lnSpc>
            </a:pPr>
            <a:r>
              <a:rPr lang="en-US" altLang="zh-CN" sz="2600"/>
              <a:t>finally </a:t>
            </a:r>
            <a:r>
              <a:rPr lang="zh-CN" altLang="zh-CN" sz="2600"/>
              <a:t>语句块无论是否发生异常都要执行</a:t>
            </a:r>
            <a:endParaRPr lang="zh-CN" altLang="en-US" sz="2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600"/>
              <a:t>	</a:t>
            </a:r>
            <a:r>
              <a:rPr kumimoji="1" lang="zh-CN" altLang="zh-CN" sz="2600"/>
              <a:t>例  </a:t>
            </a:r>
            <a:r>
              <a:rPr kumimoji="1" lang="en-US" altLang="zh-CN" sz="2600"/>
              <a:t>writeList </a:t>
            </a:r>
            <a:r>
              <a:rPr kumimoji="1" lang="zh-CN" altLang="en-US" sz="2600"/>
              <a:t>方法中的</a:t>
            </a:r>
            <a:r>
              <a:rPr kumimoji="1" lang="en-US" altLang="zh-CN" sz="2600"/>
              <a:t>finally </a:t>
            </a:r>
            <a:r>
              <a:rPr kumimoji="1" lang="zh-CN" altLang="en-US" sz="2600"/>
              <a:t>语句：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finally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    	if (out != null)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	{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        System.out.println("Closing PrintWriter");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        out.close();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    	} else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        System.out.println("PrintWriter not open");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/>
              <a:t>}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sz="3400">
                <a:solidFill>
                  <a:schemeClr val="tx1"/>
                </a:solidFill>
              </a:rPr>
              <a:t>例外处理</a:t>
            </a:r>
            <a:r>
              <a:rPr kumimoji="1" lang="zh-CN" altLang="zh-CN" sz="3400">
                <a:solidFill>
                  <a:schemeClr val="tx1"/>
                </a:solidFill>
                <a:latin typeface="Arial"/>
              </a:rPr>
              <a:t>——</a:t>
            </a:r>
            <a:r>
              <a:rPr kumimoji="1" lang="en-US" altLang="zh-CN" sz="3400">
                <a:solidFill>
                  <a:schemeClr val="tx1"/>
                </a:solidFill>
              </a:rPr>
              <a:t>Try  ,catch</a:t>
            </a:r>
            <a:r>
              <a:rPr kumimoji="1" lang="zh-CN" altLang="zh-CN" sz="3400">
                <a:solidFill>
                  <a:schemeClr val="tx1"/>
                </a:solidFill>
              </a:rPr>
              <a:t>和</a:t>
            </a:r>
            <a:r>
              <a:rPr kumimoji="1" lang="en-US" altLang="zh-CN" sz="3400">
                <a:solidFill>
                  <a:schemeClr val="tx1"/>
                </a:solidFill>
              </a:rPr>
              <a:t>finally </a:t>
            </a:r>
            <a:r>
              <a:rPr kumimoji="1" lang="zh-CN" altLang="zh-CN" sz="3400">
                <a:solidFill>
                  <a:schemeClr val="tx1"/>
                </a:solidFill>
              </a:rPr>
              <a:t>语句</a:t>
            </a:r>
            <a:endParaRPr kumimoji="1" lang="zh-CN" altLang="en-US" sz="340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>
                <a:solidFill>
                  <a:srgbClr val="FF0000"/>
                </a:solidFill>
              </a:rPr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    // code that might throw a partcular exception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}	</a:t>
            </a:r>
            <a:r>
              <a:rPr kumimoji="1" lang="en-US" altLang="zh-CN" sz="1700">
                <a:solidFill>
                  <a:srgbClr val="FF0000"/>
                </a:solidFill>
              </a:rPr>
              <a:t>catch</a:t>
            </a:r>
            <a:r>
              <a:rPr kumimoji="1" lang="en-US" altLang="zh-CN" sz="1700"/>
              <a:t>(MyExceptionType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      	// code to excute if a MyExceptionType exception 	is thrown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   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>
                <a:solidFill>
                  <a:srgbClr val="FF0000"/>
                </a:solidFill>
              </a:rPr>
              <a:t>	catch</a:t>
            </a:r>
            <a:r>
              <a:rPr kumimoji="1" lang="en-US" altLang="zh-CN" sz="1700"/>
              <a:t> (Exception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    		// code to execute if a general Exception exception is thrown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>
                <a:solidFill>
                  <a:srgbClr val="FF0000"/>
                </a:solidFill>
              </a:rPr>
              <a:t>	finally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7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11188" y="260350"/>
            <a:ext cx="80645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1200"/>
              <a:t>public void writeList() </a:t>
            </a:r>
          </a:p>
          <a:p>
            <a:r>
              <a:rPr kumimoji="1" lang="en-US" altLang="zh-CN" sz="1200"/>
              <a:t>{</a:t>
            </a:r>
          </a:p>
          <a:p>
            <a:r>
              <a:rPr kumimoji="1" lang="en-US" altLang="zh-CN" sz="1200"/>
              <a:t>    	PrintWriter out = null;</a:t>
            </a:r>
          </a:p>
          <a:p>
            <a:r>
              <a:rPr kumimoji="1" lang="en-US" altLang="zh-CN" sz="1200"/>
              <a:t>    	</a:t>
            </a:r>
            <a:r>
              <a:rPr kumimoji="1" lang="en-US" altLang="zh-CN" sz="1200">
                <a:solidFill>
                  <a:srgbClr val="FF0000"/>
                </a:solidFill>
              </a:rPr>
              <a:t>try</a:t>
            </a:r>
            <a:r>
              <a:rPr kumimoji="1" lang="en-US" altLang="zh-CN" sz="1200"/>
              <a:t> </a:t>
            </a:r>
          </a:p>
          <a:p>
            <a:r>
              <a:rPr kumimoji="1" lang="en-US" altLang="zh-CN" sz="1200"/>
              <a:t>	{</a:t>
            </a:r>
          </a:p>
          <a:p>
            <a:r>
              <a:rPr kumimoji="1" lang="en-US" altLang="zh-CN" sz="1200"/>
              <a:t>        		System.out.println("Entering try statement");</a:t>
            </a:r>
          </a:p>
          <a:p>
            <a:r>
              <a:rPr kumimoji="1" lang="en-US" altLang="zh-CN" sz="1200"/>
              <a:t>        		out = new PrintWriter(new FileWriter("OutFile.txt"));</a:t>
            </a:r>
          </a:p>
          <a:p>
            <a:r>
              <a:rPr kumimoji="1" lang="en-US" altLang="zh-CN" sz="1200"/>
              <a:t>        		for (int i = 0; i &lt; size; i++)</a:t>
            </a:r>
          </a:p>
          <a:p>
            <a:r>
              <a:rPr kumimoji="1" lang="en-US" altLang="zh-CN" sz="1200"/>
              <a:t>            	out.println("Value at: "+i+"="+victor.elementAt(i));</a:t>
            </a:r>
          </a:p>
          <a:p>
            <a:r>
              <a:rPr kumimoji="1" lang="en-US" altLang="zh-CN" sz="1200"/>
              <a:t>    	} </a:t>
            </a:r>
          </a:p>
          <a:p>
            <a:r>
              <a:rPr kumimoji="1" lang="en-US" altLang="zh-CN" sz="1200"/>
              <a:t>	</a:t>
            </a:r>
            <a:r>
              <a:rPr kumimoji="1" lang="en-US" altLang="zh-CN" sz="1200">
                <a:solidFill>
                  <a:srgbClr val="FF0000"/>
                </a:solidFill>
              </a:rPr>
              <a:t>catch</a:t>
            </a:r>
            <a:r>
              <a:rPr kumimoji="1" lang="en-US" altLang="zh-CN" sz="1200"/>
              <a:t> (ArrayIndexOutOfBoundsException e) </a:t>
            </a:r>
          </a:p>
          <a:p>
            <a:r>
              <a:rPr kumimoji="1" lang="en-US" altLang="zh-CN" sz="1200"/>
              <a:t>	{</a:t>
            </a:r>
          </a:p>
          <a:p>
            <a:r>
              <a:rPr kumimoji="1" lang="en-US" altLang="zh-CN" sz="1200"/>
              <a:t>        		System.err.println("Caught 							ArrayIndexOutOfBoundsException: 				"+e.getMessage());</a:t>
            </a:r>
          </a:p>
          <a:p>
            <a:r>
              <a:rPr kumimoji="1" lang="en-US" altLang="zh-CN" sz="1200"/>
              <a:t>    	} </a:t>
            </a:r>
          </a:p>
          <a:p>
            <a:r>
              <a:rPr kumimoji="1" lang="en-US" altLang="zh-CN" sz="1200"/>
              <a:t>	</a:t>
            </a:r>
            <a:r>
              <a:rPr kumimoji="1" lang="en-US" altLang="zh-CN" sz="1200">
                <a:solidFill>
                  <a:srgbClr val="FF0000"/>
                </a:solidFill>
              </a:rPr>
              <a:t>catch</a:t>
            </a:r>
            <a:r>
              <a:rPr kumimoji="1" lang="en-US" altLang="zh-CN" sz="1200"/>
              <a:t> (IOException e) </a:t>
            </a:r>
          </a:p>
          <a:p>
            <a:r>
              <a:rPr kumimoji="1" lang="en-US" altLang="zh-CN" sz="1200"/>
              <a:t>	{</a:t>
            </a:r>
          </a:p>
          <a:p>
            <a:r>
              <a:rPr kumimoji="1" lang="en-US" altLang="zh-CN" sz="1200"/>
              <a:t>        		System.err.println("Caught IOException: " + 					e.getMessage());</a:t>
            </a:r>
          </a:p>
          <a:p>
            <a:r>
              <a:rPr kumimoji="1" lang="en-US" altLang="zh-CN" sz="1200"/>
              <a:t>    	} </a:t>
            </a:r>
          </a:p>
          <a:p>
            <a:r>
              <a:rPr kumimoji="1" lang="en-US" altLang="zh-CN" sz="1200"/>
              <a:t>	</a:t>
            </a:r>
            <a:r>
              <a:rPr kumimoji="1" lang="en-US" altLang="zh-CN" sz="1200">
                <a:solidFill>
                  <a:srgbClr val="FF0000"/>
                </a:solidFill>
              </a:rPr>
              <a:t>finally 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	</a:t>
            </a:r>
            <a:r>
              <a:rPr kumimoji="1" lang="en-US" altLang="zh-CN" sz="1200"/>
              <a:t>{</a:t>
            </a:r>
          </a:p>
          <a:p>
            <a:r>
              <a:rPr kumimoji="1" lang="en-US" altLang="zh-CN" sz="1200"/>
              <a:t>        		if (out != null) </a:t>
            </a:r>
          </a:p>
          <a:p>
            <a:r>
              <a:rPr kumimoji="1" lang="en-US" altLang="zh-CN" sz="1200"/>
              <a:t>		{</a:t>
            </a:r>
          </a:p>
          <a:p>
            <a:r>
              <a:rPr kumimoji="1" lang="en-US" altLang="zh-CN" sz="1200"/>
              <a:t>            		System.out.println("Closing PrintWriter");</a:t>
            </a:r>
          </a:p>
          <a:p>
            <a:r>
              <a:rPr kumimoji="1" lang="en-US" altLang="zh-CN" sz="1200"/>
              <a:t>            		out.close();</a:t>
            </a:r>
          </a:p>
          <a:p>
            <a:r>
              <a:rPr kumimoji="1" lang="en-US" altLang="zh-CN" sz="1200"/>
              <a:t>        		} </a:t>
            </a:r>
          </a:p>
          <a:p>
            <a:r>
              <a:rPr kumimoji="1" lang="en-US" altLang="zh-CN" sz="1200"/>
              <a:t>		else </a:t>
            </a:r>
          </a:p>
          <a:p>
            <a:r>
              <a:rPr kumimoji="1" lang="en-US" altLang="zh-CN" sz="1200"/>
              <a:t>			System.out.println("PrintWriter not open");</a:t>
            </a:r>
          </a:p>
          <a:p>
            <a:r>
              <a:rPr kumimoji="1" lang="en-US" altLang="zh-CN" sz="1200"/>
              <a:t>           }</a:t>
            </a:r>
          </a:p>
          <a:p>
            <a:r>
              <a:rPr kumimoji="1" lang="en-US" altLang="zh-CN" sz="1200"/>
              <a:t>}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异常可能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1900"/>
              <a:t>writeList</a:t>
            </a:r>
            <a:r>
              <a:rPr kumimoji="1" lang="zh-CN" altLang="en-US" sz="1900"/>
              <a:t>方法中的</a:t>
            </a:r>
            <a:r>
              <a:rPr kumimoji="1" lang="en-US" altLang="zh-CN" sz="1900"/>
              <a:t>try</a:t>
            </a:r>
            <a:r>
              <a:rPr kumimoji="1" lang="zh-CN" altLang="en-US" sz="1900"/>
              <a:t>语句块的执行可能有三种情况：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900"/>
              <a:t>	出现了</a:t>
            </a:r>
            <a:r>
              <a:rPr kumimoji="1" lang="en-US" altLang="zh-CN" sz="1900"/>
              <a:t>IOException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Entering try statement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    Caught IOException: OutFile.txt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    PrintWriter not open</a:t>
            </a:r>
          </a:p>
          <a:p>
            <a:pPr>
              <a:lnSpc>
                <a:spcPct val="80000"/>
              </a:lnSpc>
            </a:pPr>
            <a:endParaRPr kumimoji="1" lang="en-US" altLang="zh-CN" sz="1900"/>
          </a:p>
          <a:p>
            <a:pPr>
              <a:lnSpc>
                <a:spcPct val="80000"/>
              </a:lnSpc>
            </a:pPr>
            <a:r>
              <a:rPr kumimoji="1" lang="zh-CN" altLang="en-US" sz="1900"/>
              <a:t>出现了数组越界错误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Entering try statement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Caught ArrayIndexOutOfBoundsException: 10 &gt;= 10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Closing PrintWriter</a:t>
            </a:r>
          </a:p>
          <a:p>
            <a:pPr lvl="1" eaLnBrk="0" hangingPunct="0">
              <a:spcBef>
                <a:spcPct val="0"/>
              </a:spcBef>
              <a:buClrTx/>
              <a:buFontTx/>
              <a:buNone/>
            </a:pPr>
            <a:endParaRPr kumimoji="1" lang="en-US" altLang="zh-CN" sz="1700"/>
          </a:p>
          <a:p>
            <a:pPr>
              <a:lnSpc>
                <a:spcPct val="80000"/>
              </a:lnSpc>
            </a:pPr>
            <a:r>
              <a:rPr kumimoji="1" lang="zh-CN" altLang="en-US" sz="1900"/>
              <a:t>正常退出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900"/>
              <a:t>	</a:t>
            </a:r>
            <a:r>
              <a:rPr kumimoji="1" lang="en-US" altLang="zh-CN" sz="1900"/>
              <a:t>Entering try statement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700"/>
              <a:t>Closing PrintWriter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kumimoji="1" lang="en-US" altLang="zh-CN" sz="1900"/>
          </a:p>
          <a:p>
            <a:pPr>
              <a:lnSpc>
                <a:spcPct val="80000"/>
              </a:lnSpc>
            </a:pPr>
            <a:endParaRPr kumimoji="1" lang="en-US" altLang="zh-CN" sz="1900"/>
          </a:p>
          <a:p>
            <a:pPr>
              <a:lnSpc>
                <a:spcPct val="80000"/>
              </a:lnSpc>
            </a:pPr>
            <a:endParaRPr lang="en-US" altLang="zh-CN" sz="19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>
                <a:solidFill>
                  <a:schemeClr val="tx1"/>
                </a:solidFill>
              </a:rPr>
              <a:t>扑获与处理例外示例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Public static void main(String args[])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int i = 0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String greetings[]={</a:t>
            </a:r>
            <a:r>
              <a:rPr kumimoji="1" lang="en-US" altLang="zh-CN" sz="1300">
                <a:latin typeface="Arial"/>
              </a:rPr>
              <a:t>“</a:t>
            </a:r>
            <a:r>
              <a:rPr kumimoji="1" lang="en-US" altLang="zh-CN" sz="1300"/>
              <a:t>Hello World!</a:t>
            </a:r>
            <a:r>
              <a:rPr kumimoji="1" lang="en-US" altLang="zh-CN" sz="1300">
                <a:latin typeface="Arial"/>
              </a:rPr>
              <a:t>”</a:t>
            </a:r>
            <a:r>
              <a:rPr kumimoji="1" lang="en-US" altLang="zh-CN" sz="1300"/>
              <a:t>,</a:t>
            </a:r>
            <a:r>
              <a:rPr kumimoji="1" lang="en-US" altLang="zh-CN" sz="1300">
                <a:latin typeface="Arial"/>
              </a:rPr>
              <a:t>”</a:t>
            </a:r>
            <a:r>
              <a:rPr kumimoji="1" lang="en-US" altLang="zh-CN" sz="1300"/>
              <a:t>Hello!</a:t>
            </a:r>
            <a:r>
              <a:rPr kumimoji="1" lang="en-US" altLang="zh-CN" sz="1300">
                <a:latin typeface="Arial"/>
              </a:rPr>
              <a:t>”</a:t>
            </a:r>
            <a:r>
              <a:rPr kumimoji="1" lang="en-US" altLang="zh-CN" sz="1300"/>
              <a:t>,</a:t>
            </a:r>
            <a:r>
              <a:rPr kumimoji="1" lang="en-US" altLang="zh-CN" sz="1300">
                <a:latin typeface="Arial"/>
              </a:rPr>
              <a:t>”</a:t>
            </a:r>
            <a:r>
              <a:rPr kumimoji="1" lang="en-US" altLang="zh-CN" sz="1300"/>
              <a:t>HELLO!</a:t>
            </a:r>
            <a:r>
              <a:rPr kumimoji="1" lang="en-US" altLang="zh-CN" sz="1300">
                <a:latin typeface="Arial"/>
              </a:rPr>
              <a:t>”</a:t>
            </a:r>
            <a:r>
              <a:rPr kumimoji="1" lang="en-US" altLang="zh-CN" sz="13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while (i&lt;4)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try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	System.out.println(greetings[i]);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}catch(ArrayIndexOutOfBoundsException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	System.out.println(</a:t>
            </a:r>
            <a:r>
              <a:rPr kumimoji="1" lang="en-US" altLang="zh-CN" sz="1300">
                <a:latin typeface="Arial"/>
              </a:rPr>
              <a:t>“</a:t>
            </a:r>
            <a:r>
              <a:rPr kumimoji="1" lang="en-US" altLang="zh-CN" sz="1300"/>
              <a:t>Re-setting Index Value</a:t>
            </a:r>
            <a:r>
              <a:rPr kumimoji="1" lang="en-US" altLang="zh-CN" sz="1300">
                <a:latin typeface="Arial"/>
              </a:rPr>
              <a:t>”</a:t>
            </a:r>
            <a:r>
              <a:rPr kumimoji="1" lang="en-US" altLang="zh-CN" sz="130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	i=-1;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finally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	System.out.println(</a:t>
            </a:r>
            <a:r>
              <a:rPr kumimoji="1" lang="en-US" altLang="zh-CN" sz="1300">
                <a:latin typeface="Arial"/>
              </a:rPr>
              <a:t>“</a:t>
            </a:r>
            <a:r>
              <a:rPr kumimoji="1" lang="en-US" altLang="zh-CN" sz="1300"/>
              <a:t>This is always printed</a:t>
            </a:r>
            <a:r>
              <a:rPr kumimoji="1" lang="en-US" altLang="zh-CN" sz="1300">
                <a:latin typeface="Arial"/>
              </a:rPr>
              <a:t>”</a:t>
            </a:r>
            <a:r>
              <a:rPr kumimoji="1" lang="en-US" altLang="zh-CN" sz="130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i++;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3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43663" y="3068638"/>
            <a:ext cx="2546350" cy="2540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Hello World!</a:t>
            </a:r>
          </a:p>
          <a:p>
            <a:r>
              <a:rPr kumimoji="1" lang="en-US" altLang="zh-CN" sz="2000">
                <a:latin typeface="Times New Roman" pitchFamily="18" charset="0"/>
              </a:rPr>
              <a:t>This is always printed</a:t>
            </a:r>
          </a:p>
          <a:p>
            <a:r>
              <a:rPr kumimoji="1" lang="en-US" altLang="zh-CN" sz="2000">
                <a:latin typeface="Times New Roman" pitchFamily="18" charset="0"/>
              </a:rPr>
              <a:t>Hello!</a:t>
            </a:r>
          </a:p>
          <a:p>
            <a:r>
              <a:rPr kumimoji="1" lang="en-US" altLang="zh-CN" sz="2000">
                <a:latin typeface="Times New Roman" pitchFamily="18" charset="0"/>
              </a:rPr>
              <a:t>This is always printed</a:t>
            </a:r>
          </a:p>
          <a:p>
            <a:r>
              <a:rPr kumimoji="1" lang="en-US" altLang="zh-CN" sz="2000">
                <a:latin typeface="Times New Roman" pitchFamily="18" charset="0"/>
              </a:rPr>
              <a:t>HELLO!</a:t>
            </a:r>
          </a:p>
          <a:p>
            <a:r>
              <a:rPr kumimoji="1" lang="en-US" altLang="zh-CN" sz="2000">
                <a:latin typeface="Times New Roman" pitchFamily="18" charset="0"/>
              </a:rPr>
              <a:t>This is always printed</a:t>
            </a:r>
          </a:p>
          <a:p>
            <a:r>
              <a:rPr kumimoji="1" lang="en-US" altLang="zh-CN" sz="2000">
                <a:latin typeface="Times New Roman" pitchFamily="18" charset="0"/>
              </a:rPr>
              <a:t>Re-setting Index Value</a:t>
            </a:r>
          </a:p>
          <a:p>
            <a:r>
              <a:rPr kumimoji="1" lang="en-US" altLang="zh-CN" sz="2000">
                <a:latin typeface="Times New Roman" pitchFamily="18" charset="0"/>
              </a:rPr>
              <a:t>This is always printed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例外处理</a:t>
            </a:r>
            <a:r>
              <a:rPr kumimoji="1" lang="en-US" altLang="zh-CN">
                <a:solidFill>
                  <a:schemeClr val="tx1"/>
                </a:solidFill>
                <a:latin typeface="Arial"/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抛出例外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/>
              <a:t>可能产生例外的方法表明将不处理该例外，而该例外将被抛到调用该方法的程序。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/>
              <a:t>	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/>
              <a:t>	</a:t>
            </a:r>
            <a:r>
              <a:rPr kumimoji="1" lang="en-US" altLang="zh-CN" sz="2000"/>
              <a:t>public void troublesome( ) throws IOException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/>
              <a:t>	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/>
              <a:t>		</a:t>
            </a:r>
            <a:r>
              <a:rPr kumimoji="1" lang="en-US" altLang="zh-CN" sz="2000">
                <a:latin typeface="Arial"/>
              </a:rPr>
              <a:t>…</a:t>
            </a:r>
            <a:r>
              <a:rPr kumimoji="1" lang="en-US" altLang="zh-CN" sz="2000"/>
              <a:t>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/>
              <a:t>	}</a:t>
            </a:r>
          </a:p>
          <a:p>
            <a:pPr>
              <a:lnSpc>
                <a:spcPct val="90000"/>
              </a:lnSpc>
            </a:pPr>
            <a:endParaRPr kumimoji="1" lang="en-US" altLang="zh-CN" sz="2000"/>
          </a:p>
          <a:p>
            <a:pPr>
              <a:lnSpc>
                <a:spcPct val="90000"/>
              </a:lnSpc>
            </a:pPr>
            <a:r>
              <a:rPr kumimoji="1" lang="zh-CN" altLang="zh-CN"/>
              <a:t>如果一个例外在返回到</a:t>
            </a:r>
            <a:r>
              <a:rPr kumimoji="1" lang="en-US" altLang="zh-CN"/>
              <a:t>main()</a:t>
            </a:r>
            <a:r>
              <a:rPr kumimoji="1" lang="zh-CN" altLang="zh-CN"/>
              <a:t>时还未被处理，则程序将非正常终止。</a:t>
            </a:r>
            <a:endParaRPr kumimoji="1" lang="zh-CN" altLang="en-US"/>
          </a:p>
          <a:p>
            <a:pPr>
              <a:lnSpc>
                <a:spcPct val="90000"/>
              </a:lnSpc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抛出例外，示例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/>
              <a:t>例：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public Object pop() throws EmptyStackException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Object obj;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if (size ==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    throw new EmptyStackException();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obj = objectAt(size - 1);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setObjectAt(size - 1, null);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size--;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return obj;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/>
              <a:t>*</a:t>
            </a:r>
            <a:r>
              <a:rPr lang="zh-CN" altLang="en-US" sz="2500"/>
              <a:t>抛出例外的</a:t>
            </a:r>
            <a:r>
              <a:rPr lang="en-US" altLang="zh-CN" sz="2500"/>
              <a:t>throw</a:t>
            </a:r>
            <a:r>
              <a:rPr lang="zh-CN" altLang="en-US" sz="2500"/>
              <a:t>语句：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/>
              <a:t>throw someThrowableObject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9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u="sng" smtClean="0"/>
              <a:t>Circle.java</a:t>
            </a:r>
            <a:r>
              <a:rPr kumimoji="1" lang="en-US" altLang="zh-CN" sz="21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smtClean="0"/>
              <a:t>package graphics;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smtClean="0"/>
              <a:t>public class Circle extends Graphic implements Draggable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smtClean="0"/>
              <a:t>    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smtClean="0"/>
              <a:t>Circle</a:t>
            </a:r>
            <a:r>
              <a:rPr kumimoji="1" lang="zh-CN" altLang="zh-CN" sz="2100" smtClean="0"/>
              <a:t>类成为</a:t>
            </a:r>
            <a:r>
              <a:rPr kumimoji="1" lang="en-US" altLang="zh-CN" sz="2100" smtClean="0"/>
              <a:t>graphics </a:t>
            </a:r>
            <a:r>
              <a:rPr kumimoji="1" lang="zh-CN" altLang="en-US" sz="2100" smtClean="0"/>
              <a:t>包中的一个</a:t>
            </a:r>
            <a:r>
              <a:rPr kumimoji="1" lang="en-US" altLang="zh-CN" sz="2100" smtClean="0"/>
              <a:t>public</a:t>
            </a:r>
            <a:r>
              <a:rPr kumimoji="1" lang="zh-CN" altLang="en-US" sz="2100" smtClean="0"/>
              <a:t>成员。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自定义例外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300"/>
              <a:t>定义例外类</a:t>
            </a:r>
            <a:r>
              <a:rPr kumimoji="1" lang="en-US" altLang="zh-CN" sz="1300"/>
              <a:t>,</a:t>
            </a:r>
            <a:r>
              <a:rPr kumimoji="1" lang="zh-CN" altLang="en-US" sz="1300"/>
              <a:t>是</a:t>
            </a:r>
            <a:r>
              <a:rPr kumimoji="1" lang="en-US" altLang="zh-CN" sz="1300"/>
              <a:t>Exception</a:t>
            </a:r>
            <a:r>
              <a:rPr kumimoji="1" lang="zh-CN" altLang="en-US" sz="1300"/>
              <a:t>类的子类</a:t>
            </a:r>
            <a:r>
              <a:rPr kumimoji="1" lang="en-US" altLang="zh-CN" sz="1300"/>
              <a:t>,</a:t>
            </a:r>
            <a:r>
              <a:rPr kumimoji="1" lang="zh-CN" altLang="en-US" sz="1300"/>
              <a:t>可包含普通类的内容。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public class ServerTimeOutException extends Exception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private String reason;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private int port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public ServerTimeOutException(String reason, int port)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this.reason = reason;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this.port = port;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public String getReason()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return reason;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public int getPort()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	return port;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300"/>
              <a:t>}</a:t>
            </a:r>
          </a:p>
          <a:p>
            <a:pPr>
              <a:lnSpc>
                <a:spcPct val="80000"/>
              </a:lnSpc>
            </a:pPr>
            <a:endParaRPr lang="en-US" altLang="zh-CN" sz="13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抛出产生的例外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public void connectMe(String serverName) throws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    ServerTimeOutException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int success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int portToConnect = 80;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success = open(serverName, portToConnect);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if(success= 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	throw new ServerTimedOutException(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	</a:t>
            </a:r>
            <a:r>
              <a:rPr kumimoji="1" lang="en-US" altLang="zh-CN" sz="2100">
                <a:latin typeface="Arial"/>
              </a:rPr>
              <a:t>“</a:t>
            </a:r>
            <a:r>
              <a:rPr kumimoji="1" lang="en-US" altLang="zh-CN" sz="2100"/>
              <a:t>Could not connect</a:t>
            </a:r>
            <a:r>
              <a:rPr kumimoji="1" lang="en-US" altLang="zh-CN" sz="2100">
                <a:latin typeface="Arial"/>
              </a:rPr>
              <a:t>”</a:t>
            </a:r>
            <a:r>
              <a:rPr kumimoji="1" lang="en-US" altLang="zh-CN" sz="2100"/>
              <a:t>,80);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1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获得例外并处理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public void </a:t>
            </a:r>
            <a:r>
              <a:rPr kumimoji="1" lang="en-US" altLang="zh-CN" sz="1500" dirty="0" err="1"/>
              <a:t>findServer</a:t>
            </a:r>
            <a:r>
              <a:rPr kumimoji="1" lang="en-US" altLang="zh-CN" sz="1500" dirty="0"/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</a:t>
            </a:r>
            <a:r>
              <a:rPr kumimoji="1" lang="en-US" altLang="zh-CN" sz="1500" dirty="0">
                <a:latin typeface="Arial"/>
              </a:rPr>
              <a:t>…</a:t>
            </a:r>
            <a:endParaRPr kumimoji="1" lang="en-US" altLang="zh-CN" sz="15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</a:t>
            </a:r>
            <a:r>
              <a:rPr kumimoji="1" lang="en-US" altLang="zh-CN" sz="1500" dirty="0">
                <a:solidFill>
                  <a:srgbClr val="FF0000"/>
                </a:solidFill>
              </a:rPr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</a:t>
            </a:r>
            <a:r>
              <a:rPr kumimoji="1" lang="en-US" altLang="zh-CN" sz="1500" dirty="0" err="1"/>
              <a:t>connectMe</a:t>
            </a:r>
            <a:r>
              <a:rPr kumimoji="1" lang="en-US" altLang="zh-CN" sz="1500" dirty="0"/>
              <a:t>(</a:t>
            </a:r>
            <a:r>
              <a:rPr kumimoji="1" lang="en-US" altLang="zh-CN" sz="1500" dirty="0" err="1"/>
              <a:t>defaultServer</a:t>
            </a:r>
            <a:r>
              <a:rPr kumimoji="1" lang="en-US" altLang="zh-CN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}</a:t>
            </a:r>
            <a:r>
              <a:rPr kumimoji="1" lang="en-US" altLang="zh-CN" sz="1500" dirty="0">
                <a:solidFill>
                  <a:srgbClr val="FF0000"/>
                </a:solidFill>
              </a:rPr>
              <a:t>catch</a:t>
            </a:r>
            <a:r>
              <a:rPr kumimoji="1" lang="en-US" altLang="zh-CN" sz="1500" dirty="0"/>
              <a:t>(</a:t>
            </a:r>
            <a:r>
              <a:rPr kumimoji="1" lang="en-US" altLang="zh-CN" sz="1500" dirty="0" err="1"/>
              <a:t>ServerTimeOutException</a:t>
            </a:r>
            <a:r>
              <a:rPr kumimoji="1" lang="en-US" altLang="zh-CN" sz="1500" dirty="0"/>
              <a:t>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</a:t>
            </a:r>
            <a:r>
              <a:rPr kumimoji="1" lang="en-US" altLang="zh-CN" sz="1500" dirty="0" err="1"/>
              <a:t>System.out.println</a:t>
            </a:r>
            <a:r>
              <a:rPr kumimoji="1" lang="en-US" altLang="zh-CN" sz="1500" dirty="0"/>
              <a:t>(</a:t>
            </a:r>
            <a:r>
              <a:rPr kumimoji="1" lang="en-US" altLang="zh-CN" sz="1500" dirty="0">
                <a:latin typeface="Arial"/>
              </a:rPr>
              <a:t>“</a:t>
            </a:r>
            <a:r>
              <a:rPr kumimoji="1" lang="en-US" altLang="zh-CN" sz="1500" dirty="0"/>
              <a:t>Server timed out, try another</a:t>
            </a:r>
            <a:r>
              <a:rPr kumimoji="1" lang="en-US" altLang="zh-CN" sz="1500" dirty="0">
                <a:latin typeface="Arial"/>
              </a:rPr>
              <a:t>”</a:t>
            </a:r>
            <a:r>
              <a:rPr kumimoji="1" lang="en-US" altLang="zh-CN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</a:t>
            </a:r>
            <a:r>
              <a:rPr kumimoji="1" lang="en-US" altLang="zh-CN" sz="1500" dirty="0">
                <a:solidFill>
                  <a:srgbClr val="FF0000"/>
                </a:solidFill>
              </a:rPr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	</a:t>
            </a:r>
            <a:r>
              <a:rPr kumimoji="1" lang="en-US" altLang="zh-CN" sz="1500" dirty="0" err="1"/>
              <a:t>connectMe</a:t>
            </a:r>
            <a:r>
              <a:rPr kumimoji="1" lang="en-US" altLang="zh-CN" sz="1500" dirty="0"/>
              <a:t>(</a:t>
            </a:r>
            <a:r>
              <a:rPr kumimoji="1" lang="en-US" altLang="zh-CN" sz="1500" dirty="0" err="1"/>
              <a:t>alternateServer</a:t>
            </a:r>
            <a:r>
              <a:rPr kumimoji="1" lang="en-US" altLang="zh-CN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>
                <a:solidFill>
                  <a:srgbClr val="FF0000"/>
                </a:solidFill>
              </a:rPr>
              <a:t>		catch</a:t>
            </a:r>
            <a:r>
              <a:rPr kumimoji="1" lang="en-US" altLang="zh-CN" sz="1500" dirty="0"/>
              <a:t>(</a:t>
            </a:r>
            <a:r>
              <a:rPr kumimoji="1" lang="en-US" altLang="zh-CN" sz="1500" dirty="0" err="1"/>
              <a:t>ServerTimeOutException</a:t>
            </a:r>
            <a:r>
              <a:rPr kumimoji="1" lang="en-US" altLang="zh-CN" sz="1500" dirty="0"/>
              <a:t> e1)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 		</a:t>
            </a:r>
            <a:r>
              <a:rPr kumimoji="1" lang="en-US" altLang="zh-CN" sz="1500" dirty="0" err="1"/>
              <a:t>System.out.println</a:t>
            </a:r>
            <a:r>
              <a:rPr kumimoji="1" lang="en-US" altLang="zh-CN" sz="1500" dirty="0"/>
              <a:t>(</a:t>
            </a:r>
            <a:r>
              <a:rPr kumimoji="1" lang="en-US" altLang="zh-CN" sz="1500" dirty="0">
                <a:latin typeface="Arial"/>
              </a:rPr>
              <a:t>“</a:t>
            </a:r>
            <a:r>
              <a:rPr kumimoji="1" lang="en-US" altLang="zh-CN" sz="1500" dirty="0"/>
              <a:t>No server </a:t>
            </a:r>
            <a:r>
              <a:rPr kumimoji="1" lang="en-US" altLang="zh-CN" sz="1500" dirty="0" err="1"/>
              <a:t>avaliable</a:t>
            </a:r>
            <a:r>
              <a:rPr kumimoji="1" lang="en-US" altLang="zh-CN" sz="1500" dirty="0">
                <a:latin typeface="Arial"/>
              </a:rPr>
              <a:t>”</a:t>
            </a:r>
            <a:r>
              <a:rPr kumimoji="1" lang="en-US" altLang="zh-CN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		}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5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5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import </a:t>
            </a:r>
            <a:r>
              <a:rPr lang="zh-CN" altLang="en-US" smtClean="0"/>
              <a:t>语句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smtClean="0"/>
              <a:t>将</a:t>
            </a:r>
            <a:r>
              <a:rPr kumimoji="1" lang="en-US" altLang="zh-CN" sz="2600" smtClean="0"/>
              <a:t>package </a:t>
            </a:r>
            <a:r>
              <a:rPr kumimoji="1" lang="zh-CN" altLang="en-US" sz="2600" smtClean="0"/>
              <a:t>引入源程序，格式：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600" smtClean="0"/>
              <a:t>	</a:t>
            </a:r>
            <a:r>
              <a:rPr kumimoji="1" lang="en-US" altLang="zh-CN" sz="2600" smtClean="0"/>
              <a:t>import   </a:t>
            </a:r>
            <a:r>
              <a:rPr kumimoji="1" lang="zh-CN" altLang="zh-CN" sz="2600" smtClean="0"/>
              <a:t>包名.*；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zh-CN" sz="2600" smtClean="0"/>
              <a:t>	</a:t>
            </a:r>
            <a:r>
              <a:rPr kumimoji="1" lang="en-US" altLang="zh-CN" sz="2600" smtClean="0"/>
              <a:t>import   </a:t>
            </a:r>
            <a:r>
              <a:rPr kumimoji="1" lang="zh-CN" altLang="zh-CN" sz="2600" smtClean="0"/>
              <a:t>包名. 类名；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600" smtClean="0"/>
              <a:t>import </a:t>
            </a:r>
            <a:r>
              <a:rPr kumimoji="1" lang="zh-CN" altLang="zh-CN" sz="2600" smtClean="0"/>
              <a:t>语句必须在源程序之前，在</a:t>
            </a:r>
            <a:r>
              <a:rPr kumimoji="1" lang="en-US" altLang="zh-CN" sz="2600" smtClean="0"/>
              <a:t>package </a:t>
            </a:r>
            <a:r>
              <a:rPr kumimoji="1" lang="zh-CN" altLang="zh-CN" sz="2600" smtClean="0"/>
              <a:t>声明之后。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zh-CN" sz="2600" smtClean="0"/>
              <a:t>	[ </a:t>
            </a:r>
            <a:r>
              <a:rPr kumimoji="1" lang="en-US" altLang="zh-CN" sz="2600" smtClean="0"/>
              <a:t>package </a:t>
            </a:r>
            <a:r>
              <a:rPr kumimoji="1" lang="en-US" altLang="zh-CN" sz="2600" smtClean="0">
                <a:latin typeface="Arial" charset="0"/>
              </a:rPr>
              <a:t>…</a:t>
            </a:r>
            <a:r>
              <a:rPr kumimoji="1" lang="en-US" altLang="zh-CN" sz="2600" smtClean="0"/>
              <a:t>.. ]     //</a:t>
            </a:r>
            <a:r>
              <a:rPr kumimoji="1" lang="zh-CN" altLang="zh-CN" sz="2600" smtClean="0"/>
              <a:t>缺省是</a:t>
            </a:r>
            <a:r>
              <a:rPr kumimoji="1" lang="en-US" altLang="zh-CN" sz="2600" smtClean="0"/>
              <a:t>package 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600" smtClean="0"/>
              <a:t>	[import </a:t>
            </a:r>
            <a:r>
              <a:rPr kumimoji="1" lang="en-US" altLang="zh-CN" sz="2600" smtClean="0">
                <a:latin typeface="Arial" charset="0"/>
              </a:rPr>
              <a:t>…</a:t>
            </a:r>
            <a:r>
              <a:rPr kumimoji="1" lang="en-US" altLang="zh-CN" sz="2600" smtClean="0"/>
              <a:t>. ]        //</a:t>
            </a:r>
            <a:r>
              <a:rPr kumimoji="1" lang="zh-CN" altLang="zh-CN" sz="2600" smtClean="0"/>
              <a:t>缺省是</a:t>
            </a:r>
            <a:r>
              <a:rPr kumimoji="1" lang="en-US" altLang="zh-CN" sz="2600" smtClean="0"/>
              <a:t>import java.lang.*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600" smtClean="0"/>
              <a:t>	[</a:t>
            </a:r>
            <a:r>
              <a:rPr kumimoji="1" lang="zh-CN" altLang="zh-CN" sz="2600" smtClean="0"/>
              <a:t>类声明</a:t>
            </a:r>
            <a:r>
              <a:rPr kumimoji="1" lang="zh-CN" altLang="zh-CN" sz="2600" smtClean="0">
                <a:latin typeface="Arial" charset="0"/>
              </a:rPr>
              <a:t>…</a:t>
            </a:r>
            <a:r>
              <a:rPr kumimoji="1" lang="zh-CN" altLang="zh-CN" sz="2600" smtClean="0"/>
              <a:t> 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zh-CN" sz="2600" smtClean="0"/>
              <a:t>	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6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包名与包中类的存储位置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包分隔符相当于目录分隔符，包存储的路径由包根路径加上包名指明的路径组成。</a:t>
            </a:r>
          </a:p>
          <a:p>
            <a:pPr eaLnBrk="1" hangingPunct="1"/>
            <a:r>
              <a:rPr lang="zh-CN" altLang="en-US" smtClean="0"/>
              <a:t>包的根路径由</a:t>
            </a:r>
            <a:r>
              <a:rPr lang="en-US" altLang="zh-CN" smtClean="0"/>
              <a:t>CLASSPATH</a:t>
            </a:r>
            <a:r>
              <a:rPr lang="zh-CN" altLang="zh-CN" smtClean="0"/>
              <a:t>环境变量指出。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zh-CN" smtClean="0"/>
              <a:t>%</a:t>
            </a:r>
            <a:r>
              <a:rPr lang="en-US" altLang="zh-CN" smtClean="0"/>
              <a:t>CLASSPATH%\abc\ </a:t>
            </a:r>
            <a:r>
              <a:rPr lang="en-US" altLang="zh-CN" sz="2600" smtClean="0"/>
              <a:t>financeDept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400" smtClean="0">
                <a:solidFill>
                  <a:schemeClr val="tx1"/>
                </a:solidFill>
              </a:rPr>
              <a:t>源文件</a:t>
            </a:r>
            <a:r>
              <a:rPr kumimoji="1" lang="en-US" altLang="zh-CN" sz="3400" smtClean="0">
                <a:solidFill>
                  <a:schemeClr val="tx1"/>
                </a:solidFill>
              </a:rPr>
              <a:t>(.java)</a:t>
            </a:r>
            <a:r>
              <a:rPr kumimoji="1" lang="zh-CN" altLang="en-US" sz="3400" smtClean="0">
                <a:solidFill>
                  <a:schemeClr val="tx1"/>
                </a:solidFill>
              </a:rPr>
              <a:t>与类文件</a:t>
            </a:r>
            <a:r>
              <a:rPr kumimoji="1" lang="en-US" altLang="zh-CN" sz="3400" smtClean="0">
                <a:solidFill>
                  <a:schemeClr val="tx1"/>
                </a:solidFill>
              </a:rPr>
              <a:t>(.class)</a:t>
            </a:r>
            <a:r>
              <a:rPr kumimoji="1" lang="zh-CN" altLang="en-US" sz="3400" smtClean="0">
                <a:solidFill>
                  <a:schemeClr val="tx1"/>
                </a:solidFill>
              </a:rPr>
              <a:t>的管理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38200" y="1681163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latin typeface="Times New Roman" pitchFamily="18" charset="0"/>
              </a:rPr>
              <a:t>源文件可以按照包名指明的路径放置。如</a:t>
            </a:r>
          </a:p>
        </p:txBody>
      </p:sp>
      <p:pic>
        <p:nvPicPr>
          <p:cNvPr id="24580" name="Picture 5" descr="packa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640080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33400" y="4292600"/>
            <a:ext cx="650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   </a:t>
            </a:r>
            <a:r>
              <a:rPr kumimoji="1" lang="zh-CN" altLang="en-US" sz="2400">
                <a:latin typeface="Times New Roman" pitchFamily="18" charset="0"/>
              </a:rPr>
              <a:t>类文件也应该放在反映包名的一系列目录下。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876800"/>
            <a:ext cx="563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807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17525" y="1620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822325" y="1697038"/>
            <a:ext cx="723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一般将源文件与类文件分别存放，可采用如下方式：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406400" y="228600"/>
            <a:ext cx="828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3400" b="1">
                <a:solidFill>
                  <a:schemeClr val="accent1"/>
                </a:solidFill>
              </a:rPr>
              <a:t>源文件</a:t>
            </a:r>
            <a:r>
              <a:rPr lang="en-US" altLang="zh-CN" sz="3400" b="1">
                <a:solidFill>
                  <a:schemeClr val="accent1"/>
                </a:solidFill>
              </a:rPr>
              <a:t>(.java)</a:t>
            </a:r>
            <a:r>
              <a:rPr lang="zh-CN" altLang="en-US" sz="3400" b="1">
                <a:solidFill>
                  <a:schemeClr val="accent1"/>
                </a:solidFill>
              </a:rPr>
              <a:t>与类文件</a:t>
            </a:r>
            <a:r>
              <a:rPr lang="en-US" altLang="zh-CN" sz="3400" b="1">
                <a:solidFill>
                  <a:schemeClr val="accent1"/>
                </a:solidFill>
              </a:rPr>
              <a:t>(.class)</a:t>
            </a:r>
            <a:r>
              <a:rPr lang="zh-CN" altLang="en-US" sz="3400" b="1">
                <a:solidFill>
                  <a:schemeClr val="accent1"/>
                </a:solidFill>
              </a:rPr>
              <a:t>的管理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7924800" y="1752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示例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340-E0F1-4099-A149-739072E80C5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高级访问控制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55650" y="1916113"/>
            <a:ext cx="7924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成员变量和方法有</a:t>
            </a:r>
            <a:r>
              <a:rPr kumimoji="1" lang="en-US" altLang="zh-CN" sz="24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种访问级别：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	</a:t>
            </a:r>
            <a:r>
              <a:rPr kumimoji="1" lang="en-US" altLang="zh-CN" sz="2400">
                <a:latin typeface="Times New Roman" pitchFamily="18" charset="0"/>
              </a:rPr>
              <a:t>public, protected, default(package), private ;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类有两种访问级别：</a:t>
            </a:r>
            <a:r>
              <a:rPr kumimoji="1" lang="en-US" altLang="zh-CN" sz="2400">
                <a:latin typeface="Times New Roman" pitchFamily="18" charset="0"/>
              </a:rPr>
              <a:t>public </a:t>
            </a:r>
            <a:r>
              <a:rPr kumimoji="1" lang="zh-CN" altLang="en-US" sz="2400">
                <a:latin typeface="Times New Roman" pitchFamily="18" charset="0"/>
              </a:rPr>
              <a:t>或</a:t>
            </a:r>
            <a:r>
              <a:rPr kumimoji="1" lang="en-US" altLang="zh-CN" sz="2400">
                <a:latin typeface="Times New Roman" pitchFamily="18" charset="0"/>
              </a:rPr>
              <a:t>default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修饰符的作用范围：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Modifier  Same class Same Package     Subclass    Universe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public	       Yes	    Yes			Yes	    Yes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protected   Yes	    Yes			 Yes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default       Yes	    Yes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private       Yes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E7F4-4BBE-4291-A7DE-6E1A00DC9DB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2137</TotalTime>
  <Words>1285</Words>
  <Application>Microsoft Office PowerPoint</Application>
  <PresentationFormat>全屏显示(4:3)</PresentationFormat>
  <Paragraphs>539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Profile</vt:lpstr>
      <vt:lpstr>第五章 Java 包与访问控制，例外处理（Exceptions)</vt:lpstr>
      <vt:lpstr>类分组 package 语句</vt:lpstr>
      <vt:lpstr>创建包</vt:lpstr>
      <vt:lpstr>示例</vt:lpstr>
      <vt:lpstr>import 语句</vt:lpstr>
      <vt:lpstr>包名与包中类的存储位置</vt:lpstr>
      <vt:lpstr>源文件(.java)与类文件(.class)的管理</vt:lpstr>
      <vt:lpstr>幻灯片 8</vt:lpstr>
      <vt:lpstr>高级访问控制</vt:lpstr>
      <vt:lpstr>高级访问控制</vt:lpstr>
      <vt:lpstr>幻灯片 11</vt:lpstr>
      <vt:lpstr>内部类</vt:lpstr>
      <vt:lpstr>Wrapper</vt:lpstr>
      <vt:lpstr>Wrapper类</vt:lpstr>
      <vt:lpstr>= = 运算符与equals( )方法</vt:lpstr>
      <vt:lpstr>幻灯片 16</vt:lpstr>
      <vt:lpstr>幻灯片 17</vt:lpstr>
      <vt:lpstr>幻灯片 18</vt:lpstr>
      <vt:lpstr>幻灯片 19</vt:lpstr>
      <vt:lpstr>例子</vt:lpstr>
      <vt:lpstr>Exception 的概念</vt:lpstr>
      <vt:lpstr>幻灯片 22</vt:lpstr>
      <vt:lpstr>例外的类型</vt:lpstr>
      <vt:lpstr>异常处理</vt:lpstr>
      <vt:lpstr>示例</vt:lpstr>
      <vt:lpstr>捕捉与例外处理</vt:lpstr>
      <vt:lpstr>try 语句</vt:lpstr>
      <vt:lpstr>try 语句示例</vt:lpstr>
      <vt:lpstr>catch 语句</vt:lpstr>
      <vt:lpstr>cache 语句示例</vt:lpstr>
      <vt:lpstr>多种例外同时处理</vt:lpstr>
      <vt:lpstr>例外的结构</vt:lpstr>
      <vt:lpstr>finally 语句</vt:lpstr>
      <vt:lpstr>例外处理——Try  ,catch和finally 语句</vt:lpstr>
      <vt:lpstr>幻灯片 35</vt:lpstr>
      <vt:lpstr>异常可能</vt:lpstr>
      <vt:lpstr>扑获与处理例外示例</vt:lpstr>
      <vt:lpstr>例外处理——抛出例外</vt:lpstr>
      <vt:lpstr>抛出例外，示例</vt:lpstr>
      <vt:lpstr>自定义例外</vt:lpstr>
      <vt:lpstr>抛出产生的例外</vt:lpstr>
      <vt:lpstr>获得例外并处理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第六章例外处理（Exceptions)</dc:title>
  <dc:creator>Li</dc:creator>
  <cp:lastModifiedBy>李波</cp:lastModifiedBy>
  <cp:revision>31</cp:revision>
  <dcterms:created xsi:type="dcterms:W3CDTF">2006-10-30T13:56:27Z</dcterms:created>
  <dcterms:modified xsi:type="dcterms:W3CDTF">2017-10-26T05:24:24Z</dcterms:modified>
</cp:coreProperties>
</file>