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0" r:id="rId5"/>
    <p:sldId id="261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t>3/10/2015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2015/3/10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2015/3/10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π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矩形 23"/>
          <p:cNvSpPr/>
          <p:nvPr/>
        </p:nvSpPr>
        <p:spPr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2015/3/10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2015/3/10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π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连接线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3/10/2015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1124744"/>
            <a:ext cx="6248400" cy="1787432"/>
          </a:xfrm>
        </p:spPr>
        <p:txBody>
          <a:bodyPr/>
          <a:lstStyle/>
          <a:p>
            <a:pPr algn="ctr"/>
            <a:r>
              <a:rPr lang="zh-CN" altLang="en-US" dirty="0" smtClean="0"/>
              <a:t>北京航空航天大学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国际学院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3356992"/>
            <a:ext cx="4967264" cy="1116085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线性代数 </a:t>
            </a:r>
            <a:endParaRPr lang="zh-CN" sz="8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836712"/>
            <a:ext cx="7781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   线性代数</a:t>
            </a:r>
            <a:r>
              <a:rPr lang="zh-CN" altLang="en-US" sz="3200" dirty="0"/>
              <a:t>是数学的一个分支，它的</a:t>
            </a:r>
            <a:r>
              <a:rPr lang="zh-CN" altLang="en-US" sz="3200" dirty="0" smtClean="0"/>
              <a:t>研究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对象是</a:t>
            </a:r>
            <a:r>
              <a:rPr lang="zh-CN" altLang="en-US" sz="3200" dirty="0" smtClean="0">
                <a:solidFill>
                  <a:srgbClr val="FF0000"/>
                </a:solidFill>
              </a:rPr>
              <a:t>向量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Vector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en-US" sz="3200" dirty="0" smtClean="0"/>
              <a:t>，</a:t>
            </a:r>
            <a:r>
              <a:rPr lang="zh-CN" altLang="en-US" sz="3200" dirty="0">
                <a:solidFill>
                  <a:srgbClr val="FF0000"/>
                </a:solidFill>
              </a:rPr>
              <a:t>向量</a:t>
            </a:r>
            <a:r>
              <a:rPr lang="zh-CN" altLang="en-US" sz="3200" dirty="0" smtClean="0">
                <a:solidFill>
                  <a:srgbClr val="FF0000"/>
                </a:solidFill>
              </a:rPr>
              <a:t>空间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Vector 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space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en-US" sz="3200" dirty="0" smtClean="0"/>
              <a:t>（</a:t>
            </a:r>
            <a:r>
              <a:rPr lang="zh-CN" altLang="en-US" sz="3200" dirty="0"/>
              <a:t>或称</a:t>
            </a:r>
            <a:r>
              <a:rPr lang="zh-CN" altLang="en-US" sz="3200" dirty="0" smtClean="0"/>
              <a:t>线性空间</a:t>
            </a:r>
            <a:r>
              <a:rPr lang="en-US" altLang="zh-CN" sz="3200" dirty="0" smtClean="0"/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Linear space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），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solidFill>
                  <a:srgbClr val="FF0000"/>
                </a:solidFill>
              </a:rPr>
              <a:t>线性变换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Linear transformation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en-US" sz="3200" dirty="0" smtClean="0"/>
              <a:t>和</a:t>
            </a:r>
            <a:r>
              <a:rPr lang="zh-CN" altLang="en-US" sz="3200" dirty="0"/>
              <a:t>有限</a:t>
            </a:r>
            <a:r>
              <a:rPr lang="zh-CN" altLang="en-US" sz="3200" dirty="0" smtClean="0"/>
              <a:t>维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FF0000"/>
                </a:solidFill>
              </a:rPr>
              <a:t>线性方程组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Linear equation group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28600"/>
            <a:ext cx="7772400" cy="1066800"/>
          </a:xfrm>
        </p:spPr>
        <p:txBody>
          <a:bodyPr>
            <a:normAutofit/>
          </a:bodyPr>
          <a:lstStyle/>
          <a:p>
            <a:pPr marL="1117600" indent="-1117600">
              <a:buFontTx/>
              <a:buAutoNum type="ea1ChsPlain"/>
            </a:pPr>
            <a:r>
              <a:rPr lang="zh-CN" altLang="en-US" sz="4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线性代数主要研究对象</a:t>
            </a:r>
            <a:endParaRPr lang="zh-CN" altLang="en-US" sz="48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936" y="2095500"/>
            <a:ext cx="6546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线性方程组</a:t>
            </a:r>
            <a:r>
              <a:rPr lang="zh-CN" altLang="en-US" sz="3200" dirty="0">
                <a:ea typeface="黑体" panose="02010609060101010101" pitchFamily="49" charset="-122"/>
              </a:rPr>
              <a:t>（多元一次方程组）        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75445"/>
              </p:ext>
            </p:extLst>
          </p:nvPr>
        </p:nvGraphicFramePr>
        <p:xfrm>
          <a:off x="2654300" y="3510344"/>
          <a:ext cx="3987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987720" imgH="1218960" progId="Equation.3">
                  <p:embed/>
                </p:oleObj>
              </mc:Choice>
              <mc:Fallback>
                <p:oleObj name="Equation" r:id="rId3" imgW="398772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510344"/>
                        <a:ext cx="3987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01026" y="4810888"/>
            <a:ext cx="7924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3. 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线性空间</a:t>
            </a:r>
            <a:r>
              <a:rPr lang="zh-CN" altLang="en-US" sz="3200" dirty="0">
                <a:ea typeface="黑体" panose="02010609060101010101" pitchFamily="49" charset="-122"/>
              </a:rPr>
              <a:t>（一种抽象结构：在一集合上赋予某些代数运算）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43608" y="2890391"/>
            <a:ext cx="80168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线性变换</a:t>
            </a:r>
            <a:r>
              <a:rPr lang="zh-CN" altLang="en-US" sz="3200" dirty="0">
                <a:ea typeface="黑体" panose="02010609060101010101" pitchFamily="49" charset="-122"/>
              </a:rPr>
              <a:t>（例如解析几何中的坐标旋转变换）</a:t>
            </a:r>
            <a:endParaRPr lang="zh-CN" altLang="en-US" sz="32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987824" y="1320225"/>
            <a:ext cx="4870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------------ 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  性</a:t>
            </a: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5" grpId="0" autoUpdateAnimBg="0"/>
      <p:bldP spid="6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32" y="134343"/>
            <a:ext cx="6768752" cy="899120"/>
          </a:xfrm>
        </p:spPr>
        <p:txBody>
          <a:bodyPr/>
          <a:lstStyle/>
          <a:p>
            <a:r>
              <a:rPr lang="zh-CN" altLang="en-US" sz="4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  线性代数的主要任务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43608" y="1340768"/>
            <a:ext cx="7772400" cy="1033463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求解线性方程组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：何时有解（唯一解？无穷多解？）；无解？</a:t>
            </a:r>
            <a:r>
              <a:rPr lang="en-US" altLang="zh-CN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57549" y="2389118"/>
            <a:ext cx="7429500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研究各种线性变换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初等变换 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相似变换 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合同变换和正交变换 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120620" y="5040394"/>
            <a:ext cx="7419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二次型的判定及标准化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zh-CN" altLang="en-US" sz="3200" dirty="0"/>
              <a:t>应用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smtClean="0"/>
              <a:t>                    </a:t>
            </a:r>
            <a:r>
              <a:rPr lang="en-US" altLang="zh-CN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</a:t>
            </a:r>
            <a:endParaRPr lang="zh-CN" altLang="en-US" sz="32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build="p" autoUpdateAnimBg="0"/>
      <p:bldP spid="10" grpId="0" autoUpdateAnimBg="0"/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7772400" cy="771872"/>
          </a:xfrm>
        </p:spPr>
        <p:txBody>
          <a:bodyPr/>
          <a:lstStyle/>
          <a:p>
            <a:r>
              <a:rPr lang="zh-CN" altLang="en-US" sz="4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  线性代数的基础与工具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35696" y="1700808"/>
            <a:ext cx="5334000" cy="76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 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</a:t>
            </a:r>
            <a:r>
              <a:rPr lang="en-US" altLang="zh-CN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</a:t>
            </a:r>
            <a:endParaRPr lang="zh-CN" altLang="en-US" sz="32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840467" y="2653704"/>
            <a:ext cx="502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2. 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  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840467" y="3591715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3. 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向量的线性相关性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835696" y="4503855"/>
            <a:ext cx="685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4. 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特征值与特征向量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3378992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39583"/>
            <a:ext cx="6768752" cy="915888"/>
          </a:xfrm>
        </p:spPr>
        <p:txBody>
          <a:bodyPr/>
          <a:lstStyle/>
          <a:p>
            <a:r>
              <a:rPr lang="zh-CN" altLang="en-US" sz="5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  理论的抽象与升华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43608" y="1593898"/>
            <a:ext cx="7772400" cy="25146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通过对线性代数的学习会发现有很多集合，其上的运算都是类似的，且有相同的运算性质。将这种具有某种运算并满足特定性质的集合称为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线性空间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，而线性空间到自身的某种映射称为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线性变换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79712" y="4870498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线性变换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第八章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79712" y="4108498"/>
            <a:ext cx="487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线性空间 </a:t>
            </a: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807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88640"/>
            <a:ext cx="3089920" cy="89912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0000FF"/>
                </a:solidFill>
                <a:ea typeface="华文新魏" panose="02010800040101010101" pitchFamily="2" charset="-122"/>
              </a:rPr>
              <a:t>其他问题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5616" y="1268760"/>
            <a:ext cx="7772400" cy="4527918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sym typeface="Webdings" panose="05030102010509060703" pitchFamily="18" charset="2"/>
              </a:rPr>
              <a:t> 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  <a:sym typeface="Webdings" panose="05030102010509060703" pitchFamily="18" charset="2"/>
              </a:rPr>
              <a:t>教材  </a:t>
            </a:r>
            <a:endParaRPr lang="en-US" altLang="zh-CN" sz="3200" dirty="0" smtClean="0">
              <a:solidFill>
                <a:srgbClr val="FF0000"/>
              </a:solidFill>
              <a:ea typeface="黑体" panose="02010609060101010101" pitchFamily="49" charset="-122"/>
              <a:sym typeface="Webdings" panose="05030102010509060703" pitchFamily="18" charset="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  <a:sym typeface="Webdings" panose="05030102010509060703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sym typeface="Webdings" panose="05030102010509060703" pitchFamily="18" charset="2"/>
              </a:rPr>
              <a:t>   </a:t>
            </a:r>
            <a:r>
              <a:rPr lang="en-US" altLang="zh-CN" sz="2400" dirty="0" smtClean="0">
                <a:ea typeface="黑体" panose="02010609060101010101" pitchFamily="49" charset="-122"/>
                <a:sym typeface="Webdings" panose="05030102010509060703" pitchFamily="18" charset="2"/>
              </a:rPr>
              <a:t>《</a:t>
            </a:r>
            <a:r>
              <a:rPr lang="zh-CN" altLang="en-US" sz="2400" dirty="0" smtClean="0">
                <a:ea typeface="黑体" panose="02010609060101010101" pitchFamily="49" charset="-122"/>
                <a:sym typeface="Webdings" panose="05030102010509060703" pitchFamily="18" charset="2"/>
              </a:rPr>
              <a:t>线性代数</a:t>
            </a:r>
            <a:r>
              <a:rPr lang="en-US" altLang="zh-CN" sz="2400" dirty="0" smtClean="0">
                <a:ea typeface="黑体" panose="02010609060101010101" pitchFamily="49" charset="-122"/>
                <a:sym typeface="Webdings" panose="05030102010509060703" pitchFamily="18" charset="2"/>
              </a:rPr>
              <a:t>》</a:t>
            </a:r>
            <a:r>
              <a:rPr lang="zh-CN" altLang="en-US" sz="2400" dirty="0" smtClean="0">
                <a:ea typeface="黑体" panose="02010609060101010101" pitchFamily="49" charset="-122"/>
                <a:sym typeface="Webdings" panose="05030102010509060703" pitchFamily="18" charset="2"/>
              </a:rPr>
              <a:t>（第二版）高宗升等编</a:t>
            </a:r>
            <a:r>
              <a:rPr lang="en-US" altLang="zh-CN" sz="2400" dirty="0" smtClean="0">
                <a:ea typeface="黑体" panose="02010609060101010101" pitchFamily="49" charset="-122"/>
                <a:sym typeface="Webdings" panose="05030102010509060703" pitchFamily="18" charset="2"/>
              </a:rPr>
              <a:t>----</a:t>
            </a:r>
            <a:r>
              <a:rPr lang="zh-CN" altLang="en-US" sz="2400" dirty="0" smtClean="0">
                <a:ea typeface="黑体" panose="02010609060101010101" pitchFamily="49" charset="-122"/>
                <a:sym typeface="Webdings" panose="05030102010509060703" pitchFamily="18" charset="2"/>
              </a:rPr>
              <a:t>北航出版社</a:t>
            </a:r>
            <a:endParaRPr lang="en-US" altLang="zh-CN" sz="2400" dirty="0" smtClean="0">
              <a:ea typeface="黑体" panose="02010609060101010101" pitchFamily="49" charset="-122"/>
              <a:sym typeface="Webdings" panose="05030102010509060703" pitchFamily="18" charset="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sym typeface="Webdings" panose="05030102010509060703" pitchFamily="18" charset="2"/>
              </a:rPr>
              <a:t> 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ebdings" panose="05030102010509060703" pitchFamily="18" charset="2"/>
              </a:rPr>
              <a:t>参考书</a:t>
            </a:r>
            <a:endParaRPr lang="zh-CN" alt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线性代数学习指导与提高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（理工类）傅丽华等编著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北航出版社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线性代数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（第六版）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同济大学数学系编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高等教育出版社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线性代数及其应用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（第三版）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David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C.Lay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---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刘深泉等译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机械工业出版社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82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692696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ebdings" panose="05030102010509060703" pitchFamily="18" charset="2"/>
              <a:buChar char="n"/>
            </a:pP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作业规格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开作业纸或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复印纸，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注明班级、姓名、学号</a:t>
            </a:r>
          </a:p>
          <a:p>
            <a:pPr marL="285750" indent="-285750">
              <a:lnSpc>
                <a:spcPct val="150000"/>
              </a:lnSpc>
              <a:buFont typeface="Webdings" panose="05030102010509060703" pitchFamily="18" charset="2"/>
              <a:buChar char="n"/>
            </a:pP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交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每周二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线性代数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课前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  <a:sym typeface="Webdings" panose="05030102010509060703" pitchFamily="18" charset="2"/>
              </a:rPr>
              <a:t> 网络学习</a:t>
            </a:r>
            <a:endParaRPr lang="en-US" altLang="zh-CN" sz="3200" dirty="0" smtClean="0">
              <a:solidFill>
                <a:srgbClr val="FF0000"/>
              </a:solidFill>
              <a:ea typeface="黑体" panose="02010609060101010101" pitchFamily="49" charset="-122"/>
              <a:sym typeface="Webdings" panose="05030102010509060703" pitchFamily="18" charset="2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学堂在线：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http://www.xuetangx.com/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429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具有 Pi 的数学演示文稿（宽屏）</Template>
  <TotalTime>0</TotalTime>
  <Words>379</Words>
  <Application>Microsoft Office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华文新魏</vt:lpstr>
      <vt:lpstr>隶书</vt:lpstr>
      <vt:lpstr>微软雅黑</vt:lpstr>
      <vt:lpstr>Arial</vt:lpstr>
      <vt:lpstr>Euphemia</vt:lpstr>
      <vt:lpstr>Webdings</vt:lpstr>
      <vt:lpstr>Math_16x9</vt:lpstr>
      <vt:lpstr>Microsoft 公式 3.0</vt:lpstr>
      <vt:lpstr>北京航空航天大学 国际学院</vt:lpstr>
      <vt:lpstr>PowerPoint 演示文稿</vt:lpstr>
      <vt:lpstr>线性代数主要研究对象</vt:lpstr>
      <vt:lpstr>二  线性代数的主要任务</vt:lpstr>
      <vt:lpstr>三  线性代数的基础与工具</vt:lpstr>
      <vt:lpstr>四  理论的抽象与升华</vt:lpstr>
      <vt:lpstr>其他问题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2015-03-07T08:39:30Z</dcterms:created>
  <dcterms:modified xsi:type="dcterms:W3CDTF">2015-03-10T02:27:53Z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