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17" r:id="rId4"/>
    <p:sldId id="311" r:id="rId5"/>
    <p:sldId id="259" r:id="rId6"/>
    <p:sldId id="265" r:id="rId7"/>
    <p:sldId id="309" r:id="rId8"/>
    <p:sldId id="315" r:id="rId9"/>
    <p:sldId id="260" r:id="rId10"/>
    <p:sldId id="300" r:id="rId11"/>
    <p:sldId id="301" r:id="rId12"/>
    <p:sldId id="261" r:id="rId13"/>
    <p:sldId id="262" r:id="rId14"/>
    <p:sldId id="313" r:id="rId15"/>
    <p:sldId id="263" r:id="rId16"/>
    <p:sldId id="264" r:id="rId17"/>
    <p:sldId id="266" r:id="rId18"/>
    <p:sldId id="267" r:id="rId19"/>
    <p:sldId id="268" r:id="rId20"/>
    <p:sldId id="269" r:id="rId21"/>
    <p:sldId id="318" r:id="rId22"/>
    <p:sldId id="270" r:id="rId23"/>
    <p:sldId id="271" r:id="rId24"/>
    <p:sldId id="273" r:id="rId25"/>
    <p:sldId id="275" r:id="rId26"/>
    <p:sldId id="276" r:id="rId27"/>
    <p:sldId id="277" r:id="rId28"/>
    <p:sldId id="278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72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6" r:id="rId48"/>
    <p:sldId id="299" r:id="rId49"/>
  </p:sldIdLst>
  <p:sldSz cx="12192000" cy="6858000"/>
  <p:notesSz cx="6858000" cy="97107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76549" autoAdjust="0"/>
  </p:normalViewPr>
  <p:slideViewPr>
    <p:cSldViewPr snapToGrid="0">
      <p:cViewPr varScale="1">
        <p:scale>
          <a:sx n="73" d="100"/>
          <a:sy n="73" d="100"/>
        </p:scale>
        <p:origin x="6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90E45-5C01-4243-9342-DA48C89A040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14EDFD-DA9D-42BC-9E37-756DB8F0DF72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marL="0" indent="0">
            <a:tabLst/>
          </a:pPr>
          <a:r>
            <a:rPr lang="zh-CN" altLang="en-US" sz="1600" b="1" dirty="0" smtClean="0"/>
            <a:t>基于</a:t>
          </a:r>
          <a:r>
            <a:rPr lang="en-US" altLang="zh-CN" sz="1600" b="1" dirty="0" err="1" smtClean="0"/>
            <a:t>Junit</a:t>
          </a:r>
          <a:r>
            <a:rPr lang="zh-CN" altLang="en-US" sz="1600" b="1" dirty="0" smtClean="0"/>
            <a:t>的自动化测试</a:t>
          </a:r>
          <a:endParaRPr lang="zh-CN" altLang="en-US" sz="1600" b="1" dirty="0"/>
        </a:p>
      </dgm:t>
    </dgm:pt>
    <dgm:pt modelId="{94885B78-0EF3-441D-A51D-EFC8EF249D98}" type="parTrans" cxnId="{4E72526A-18A3-4713-8DB5-90E0A4850528}">
      <dgm:prSet/>
      <dgm:spPr/>
      <dgm:t>
        <a:bodyPr/>
        <a:lstStyle/>
        <a:p>
          <a:endParaRPr lang="zh-CN" altLang="en-US" b="1"/>
        </a:p>
      </dgm:t>
    </dgm:pt>
    <dgm:pt modelId="{78D7A3E5-08C6-44BF-88B5-334B6522A412}" type="sibTrans" cxnId="{4E72526A-18A3-4713-8DB5-90E0A4850528}">
      <dgm:prSet/>
      <dgm:spPr/>
      <dgm:t>
        <a:bodyPr/>
        <a:lstStyle/>
        <a:p>
          <a:endParaRPr lang="zh-CN" altLang="en-US" b="1"/>
        </a:p>
      </dgm:t>
    </dgm:pt>
    <dgm:pt modelId="{C0FDAEBF-BEF9-4516-B3CA-39015FA09807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规格合理与一致性检查</a:t>
          </a:r>
          <a:endParaRPr lang="zh-CN" altLang="en-US" b="1" dirty="0"/>
        </a:p>
      </dgm:t>
    </dgm:pt>
    <dgm:pt modelId="{63E31FD0-C290-4895-AE6C-DB3A52E56C81}" type="parTrans" cxnId="{83BF7239-989A-4467-816C-1C99ECBB442B}">
      <dgm:prSet/>
      <dgm:spPr/>
      <dgm:t>
        <a:bodyPr/>
        <a:lstStyle/>
        <a:p>
          <a:endParaRPr lang="zh-CN" altLang="en-US" b="1"/>
        </a:p>
      </dgm:t>
    </dgm:pt>
    <dgm:pt modelId="{C4069D79-2B25-4F7D-8681-BBE855BDBA25}" type="sibTrans" cxnId="{83BF7239-989A-4467-816C-1C99ECBB442B}">
      <dgm:prSet/>
      <dgm:spPr/>
      <dgm:t>
        <a:bodyPr/>
        <a:lstStyle/>
        <a:p>
          <a:endParaRPr lang="zh-CN" altLang="en-US" b="1"/>
        </a:p>
      </dgm:t>
    </dgm:pt>
    <dgm:pt modelId="{DA3749C7-CA54-4F76-819F-2997FE4B76DA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设计原则违背检查</a:t>
          </a:r>
          <a:endParaRPr lang="zh-CN" altLang="en-US" b="1" dirty="0"/>
        </a:p>
      </dgm:t>
    </dgm:pt>
    <dgm:pt modelId="{E91B7A1F-E684-41E4-A7D8-EFF7F377510F}" type="parTrans" cxnId="{D54051A4-B8A1-4FF6-89F6-F2C713D8E4F7}">
      <dgm:prSet/>
      <dgm:spPr/>
      <dgm:t>
        <a:bodyPr/>
        <a:lstStyle/>
        <a:p>
          <a:endParaRPr lang="zh-CN" altLang="en-US" b="1"/>
        </a:p>
      </dgm:t>
    </dgm:pt>
    <dgm:pt modelId="{259BFDC9-5B82-403F-B5D4-0A0A6880970C}" type="sibTrans" cxnId="{D54051A4-B8A1-4FF6-89F6-F2C713D8E4F7}">
      <dgm:prSet/>
      <dgm:spPr/>
      <dgm:t>
        <a:bodyPr/>
        <a:lstStyle/>
        <a:p>
          <a:endParaRPr lang="zh-CN" altLang="en-US" b="1"/>
        </a:p>
      </dgm:t>
    </dgm:pt>
    <dgm:pt modelId="{1AE13BBA-2A94-4124-97C5-F02BCBA74B22}">
      <dgm:prSet phldrT="[文本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功能</a:t>
          </a:r>
          <a:r>
            <a:rPr lang="en-US" altLang="zh-CN" b="1" dirty="0" smtClean="0"/>
            <a:t>+</a:t>
          </a:r>
          <a:r>
            <a:rPr lang="zh-CN" altLang="en-US" b="1" dirty="0" smtClean="0"/>
            <a:t>鲁棒性测试</a:t>
          </a:r>
          <a:endParaRPr lang="zh-CN" altLang="en-US" b="1" dirty="0"/>
        </a:p>
      </dgm:t>
    </dgm:pt>
    <dgm:pt modelId="{EBFEE0A4-A83C-4D76-A82C-F9CCD3E44571}" type="parTrans" cxnId="{CAEAA23E-A309-4018-9F1D-5FF64E69B007}">
      <dgm:prSet/>
      <dgm:spPr/>
      <dgm:t>
        <a:bodyPr/>
        <a:lstStyle/>
        <a:p>
          <a:endParaRPr lang="zh-CN" altLang="en-US" b="1"/>
        </a:p>
      </dgm:t>
    </dgm:pt>
    <dgm:pt modelId="{0CC684E8-AD46-4106-A453-9E0321A0EF42}" type="sibTrans" cxnId="{CAEAA23E-A309-4018-9F1D-5FF64E69B007}">
      <dgm:prSet/>
      <dgm:spPr/>
      <dgm:t>
        <a:bodyPr/>
        <a:lstStyle/>
        <a:p>
          <a:endParaRPr lang="zh-CN" altLang="en-US" b="1"/>
        </a:p>
      </dgm:t>
    </dgm:pt>
    <dgm:pt modelId="{060487F5-68A8-4C8F-A2F2-946A4EA52B82}" type="pres">
      <dgm:prSet presAssocID="{7C390E45-5C01-4243-9342-DA48C89A040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E5ABA8-F4D9-4B79-8F2E-0BBD00EFF9B7}" type="pres">
      <dgm:prSet presAssocID="{7C390E45-5C01-4243-9342-DA48C89A040F}" presName="comp1" presStyleCnt="0"/>
      <dgm:spPr/>
    </dgm:pt>
    <dgm:pt modelId="{CD407A9B-F56A-44A2-B110-16A36EAC8E08}" type="pres">
      <dgm:prSet presAssocID="{7C390E45-5C01-4243-9342-DA48C89A040F}" presName="circle1" presStyleLbl="node1" presStyleIdx="0" presStyleCnt="4" custLinFactNeighborX="-26"/>
      <dgm:spPr/>
      <dgm:t>
        <a:bodyPr/>
        <a:lstStyle/>
        <a:p>
          <a:endParaRPr lang="zh-CN" altLang="en-US"/>
        </a:p>
      </dgm:t>
    </dgm:pt>
    <dgm:pt modelId="{341D3884-9DA0-4B7F-A668-3832C1E63951}" type="pres">
      <dgm:prSet presAssocID="{7C390E45-5C01-4243-9342-DA48C89A040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DBC8F-2944-48A1-9924-AC5874E79AA6}" type="pres">
      <dgm:prSet presAssocID="{7C390E45-5C01-4243-9342-DA48C89A040F}" presName="comp2" presStyleCnt="0"/>
      <dgm:spPr/>
    </dgm:pt>
    <dgm:pt modelId="{33EA030D-6E28-4D38-8D35-6B5DDB7D6B35}" type="pres">
      <dgm:prSet presAssocID="{7C390E45-5C01-4243-9342-DA48C89A040F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962C7DAB-3380-4880-96E6-362FC5C3D121}" type="pres">
      <dgm:prSet presAssocID="{7C390E45-5C01-4243-9342-DA48C89A040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F0667-BF2A-4227-85C8-C5EB4462D711}" type="pres">
      <dgm:prSet presAssocID="{7C390E45-5C01-4243-9342-DA48C89A040F}" presName="comp3" presStyleCnt="0"/>
      <dgm:spPr/>
    </dgm:pt>
    <dgm:pt modelId="{06060BFF-03D5-4C66-A565-2479628DC54D}" type="pres">
      <dgm:prSet presAssocID="{7C390E45-5C01-4243-9342-DA48C89A040F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9620CEC5-FBA5-409D-8161-A81158F3BE30}" type="pres">
      <dgm:prSet presAssocID="{7C390E45-5C01-4243-9342-DA48C89A040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AC345-9392-4AD8-A44A-3889F22EB9C7}" type="pres">
      <dgm:prSet presAssocID="{7C390E45-5C01-4243-9342-DA48C89A040F}" presName="comp4" presStyleCnt="0"/>
      <dgm:spPr/>
    </dgm:pt>
    <dgm:pt modelId="{2F3A2B23-B35F-409A-BAD4-D29290580C39}" type="pres">
      <dgm:prSet presAssocID="{7C390E45-5C01-4243-9342-DA48C89A040F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B6A01613-AE14-47DC-8680-01A6DA115A95}" type="pres">
      <dgm:prSet presAssocID="{7C390E45-5C01-4243-9342-DA48C89A040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AA23E-A309-4018-9F1D-5FF64E69B007}" srcId="{7C390E45-5C01-4243-9342-DA48C89A040F}" destId="{1AE13BBA-2A94-4124-97C5-F02BCBA74B22}" srcOrd="3" destOrd="0" parTransId="{EBFEE0A4-A83C-4D76-A82C-F9CCD3E44571}" sibTransId="{0CC684E8-AD46-4106-A453-9E0321A0EF42}"/>
    <dgm:cxn modelId="{7B6690B6-E32B-46AA-89AB-2A67F932AA55}" type="presOf" srcId="{C0FDAEBF-BEF9-4516-B3CA-39015FA09807}" destId="{962C7DAB-3380-4880-96E6-362FC5C3D121}" srcOrd="1" destOrd="0" presId="urn:microsoft.com/office/officeart/2005/8/layout/venn2"/>
    <dgm:cxn modelId="{75ED9ADC-2712-4F24-A328-730BE06A3BCC}" type="presOf" srcId="{DA3749C7-CA54-4F76-819F-2997FE4B76DA}" destId="{06060BFF-03D5-4C66-A565-2479628DC54D}" srcOrd="0" destOrd="0" presId="urn:microsoft.com/office/officeart/2005/8/layout/venn2"/>
    <dgm:cxn modelId="{D394027E-AE42-4056-9F6F-A76A2188CF56}" type="presOf" srcId="{1AE13BBA-2A94-4124-97C5-F02BCBA74B22}" destId="{B6A01613-AE14-47DC-8680-01A6DA115A95}" srcOrd="1" destOrd="0" presId="urn:microsoft.com/office/officeart/2005/8/layout/venn2"/>
    <dgm:cxn modelId="{D54051A4-B8A1-4FF6-89F6-F2C713D8E4F7}" srcId="{7C390E45-5C01-4243-9342-DA48C89A040F}" destId="{DA3749C7-CA54-4F76-819F-2997FE4B76DA}" srcOrd="2" destOrd="0" parTransId="{E91B7A1F-E684-41E4-A7D8-EFF7F377510F}" sibTransId="{259BFDC9-5B82-403F-B5D4-0A0A6880970C}"/>
    <dgm:cxn modelId="{D0193993-6A48-49DF-ADA0-53C5253AA1F8}" type="presOf" srcId="{1AE13BBA-2A94-4124-97C5-F02BCBA74B22}" destId="{2F3A2B23-B35F-409A-BAD4-D29290580C39}" srcOrd="0" destOrd="0" presId="urn:microsoft.com/office/officeart/2005/8/layout/venn2"/>
    <dgm:cxn modelId="{83BF7239-989A-4467-816C-1C99ECBB442B}" srcId="{7C390E45-5C01-4243-9342-DA48C89A040F}" destId="{C0FDAEBF-BEF9-4516-B3CA-39015FA09807}" srcOrd="1" destOrd="0" parTransId="{63E31FD0-C290-4895-AE6C-DB3A52E56C81}" sibTransId="{C4069D79-2B25-4F7D-8681-BBE855BDBA25}"/>
    <dgm:cxn modelId="{5276FD46-A9E5-4487-95BC-8170E0D49B8D}" type="presOf" srcId="{C0FDAEBF-BEF9-4516-B3CA-39015FA09807}" destId="{33EA030D-6E28-4D38-8D35-6B5DDB7D6B35}" srcOrd="0" destOrd="0" presId="urn:microsoft.com/office/officeart/2005/8/layout/venn2"/>
    <dgm:cxn modelId="{16FB9892-50C2-4D1F-8609-7100A0A33599}" type="presOf" srcId="{A614EDFD-DA9D-42BC-9E37-756DB8F0DF72}" destId="{341D3884-9DA0-4B7F-A668-3832C1E63951}" srcOrd="1" destOrd="0" presId="urn:microsoft.com/office/officeart/2005/8/layout/venn2"/>
    <dgm:cxn modelId="{4E72526A-18A3-4713-8DB5-90E0A4850528}" srcId="{7C390E45-5C01-4243-9342-DA48C89A040F}" destId="{A614EDFD-DA9D-42BC-9E37-756DB8F0DF72}" srcOrd="0" destOrd="0" parTransId="{94885B78-0EF3-441D-A51D-EFC8EF249D98}" sibTransId="{78D7A3E5-08C6-44BF-88B5-334B6522A412}"/>
    <dgm:cxn modelId="{01946B5E-295D-44C3-B3F9-6CAA563E3D85}" type="presOf" srcId="{A614EDFD-DA9D-42BC-9E37-756DB8F0DF72}" destId="{CD407A9B-F56A-44A2-B110-16A36EAC8E08}" srcOrd="0" destOrd="0" presId="urn:microsoft.com/office/officeart/2005/8/layout/venn2"/>
    <dgm:cxn modelId="{B1D23AAB-6E89-4D5D-B09E-1910C8F88753}" type="presOf" srcId="{7C390E45-5C01-4243-9342-DA48C89A040F}" destId="{060487F5-68A8-4C8F-A2F2-946A4EA52B82}" srcOrd="0" destOrd="0" presId="urn:microsoft.com/office/officeart/2005/8/layout/venn2"/>
    <dgm:cxn modelId="{55FF1252-B938-4040-8C00-6AD600A1F32F}" type="presOf" srcId="{DA3749C7-CA54-4F76-819F-2997FE4B76DA}" destId="{9620CEC5-FBA5-409D-8161-A81158F3BE30}" srcOrd="1" destOrd="0" presId="urn:microsoft.com/office/officeart/2005/8/layout/venn2"/>
    <dgm:cxn modelId="{E54E8CAC-BBB4-4C79-8C8E-0AC9E7FF6168}" type="presParOf" srcId="{060487F5-68A8-4C8F-A2F2-946A4EA52B82}" destId="{7DE5ABA8-F4D9-4B79-8F2E-0BBD00EFF9B7}" srcOrd="0" destOrd="0" presId="urn:microsoft.com/office/officeart/2005/8/layout/venn2"/>
    <dgm:cxn modelId="{CEB03851-692C-49CF-BF84-C883E540581A}" type="presParOf" srcId="{7DE5ABA8-F4D9-4B79-8F2E-0BBD00EFF9B7}" destId="{CD407A9B-F56A-44A2-B110-16A36EAC8E08}" srcOrd="0" destOrd="0" presId="urn:microsoft.com/office/officeart/2005/8/layout/venn2"/>
    <dgm:cxn modelId="{C797E60F-562D-4D9B-9850-C8B8DA41A90E}" type="presParOf" srcId="{7DE5ABA8-F4D9-4B79-8F2E-0BBD00EFF9B7}" destId="{341D3884-9DA0-4B7F-A668-3832C1E63951}" srcOrd="1" destOrd="0" presId="urn:microsoft.com/office/officeart/2005/8/layout/venn2"/>
    <dgm:cxn modelId="{FBD07FF0-FFD6-4F31-99BD-EB62211F9793}" type="presParOf" srcId="{060487F5-68A8-4C8F-A2F2-946A4EA52B82}" destId="{D77DBC8F-2944-48A1-9924-AC5874E79AA6}" srcOrd="1" destOrd="0" presId="urn:microsoft.com/office/officeart/2005/8/layout/venn2"/>
    <dgm:cxn modelId="{0D87D187-AAE8-4B1C-A9CE-94FAF9AFEBF2}" type="presParOf" srcId="{D77DBC8F-2944-48A1-9924-AC5874E79AA6}" destId="{33EA030D-6E28-4D38-8D35-6B5DDB7D6B35}" srcOrd="0" destOrd="0" presId="urn:microsoft.com/office/officeart/2005/8/layout/venn2"/>
    <dgm:cxn modelId="{4306E1AF-6C70-4C64-83A8-F7153CC19527}" type="presParOf" srcId="{D77DBC8F-2944-48A1-9924-AC5874E79AA6}" destId="{962C7DAB-3380-4880-96E6-362FC5C3D121}" srcOrd="1" destOrd="0" presId="urn:microsoft.com/office/officeart/2005/8/layout/venn2"/>
    <dgm:cxn modelId="{8A46CD54-AD84-470B-A44D-074EBE2B1F79}" type="presParOf" srcId="{060487F5-68A8-4C8F-A2F2-946A4EA52B82}" destId="{253F0667-BF2A-4227-85C8-C5EB4462D711}" srcOrd="2" destOrd="0" presId="urn:microsoft.com/office/officeart/2005/8/layout/venn2"/>
    <dgm:cxn modelId="{9ABCF711-10D5-43F2-BB7E-0CB911B12FF4}" type="presParOf" srcId="{253F0667-BF2A-4227-85C8-C5EB4462D711}" destId="{06060BFF-03D5-4C66-A565-2479628DC54D}" srcOrd="0" destOrd="0" presId="urn:microsoft.com/office/officeart/2005/8/layout/venn2"/>
    <dgm:cxn modelId="{8BCA1582-8476-4EF1-81F5-11B5E3096019}" type="presParOf" srcId="{253F0667-BF2A-4227-85C8-C5EB4462D711}" destId="{9620CEC5-FBA5-409D-8161-A81158F3BE30}" srcOrd="1" destOrd="0" presId="urn:microsoft.com/office/officeart/2005/8/layout/venn2"/>
    <dgm:cxn modelId="{073DA540-795B-4254-AA84-45AFC60CDBBD}" type="presParOf" srcId="{060487F5-68A8-4C8F-A2F2-946A4EA52B82}" destId="{88BAC345-9392-4AD8-A44A-3889F22EB9C7}" srcOrd="3" destOrd="0" presId="urn:microsoft.com/office/officeart/2005/8/layout/venn2"/>
    <dgm:cxn modelId="{DDC4B7A5-F731-4379-8D5D-003640AD4B7E}" type="presParOf" srcId="{88BAC345-9392-4AD8-A44A-3889F22EB9C7}" destId="{2F3A2B23-B35F-409A-BAD4-D29290580C39}" srcOrd="0" destOrd="0" presId="urn:microsoft.com/office/officeart/2005/8/layout/venn2"/>
    <dgm:cxn modelId="{00002D20-5E6E-471C-8901-09F401F32A4E}" type="presParOf" srcId="{88BAC345-9392-4AD8-A44A-3889F22EB9C7}" destId="{B6A01613-AE14-47DC-8680-01A6DA115A9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7A9B-F56A-44A2-B110-16A36EAC8E08}">
      <dsp:nvSpPr>
        <dsp:cNvPr id="0" name=""/>
        <dsp:cNvSpPr/>
      </dsp:nvSpPr>
      <dsp:spPr>
        <a:xfrm>
          <a:off x="840939" y="0"/>
          <a:ext cx="5768284" cy="5768284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zh-CN" altLang="en-US" sz="1600" b="1" kern="1200" dirty="0" smtClean="0"/>
            <a:t>基于</a:t>
          </a:r>
          <a:r>
            <a:rPr lang="en-US" altLang="zh-CN" sz="1600" b="1" kern="1200" dirty="0" err="1" smtClean="0"/>
            <a:t>Junit</a:t>
          </a:r>
          <a:r>
            <a:rPr lang="zh-CN" altLang="en-US" sz="1600" b="1" kern="1200" dirty="0" smtClean="0"/>
            <a:t>的自动化测试</a:t>
          </a:r>
          <a:endParaRPr lang="zh-CN" altLang="en-US" sz="1600" b="1" kern="1200" dirty="0"/>
        </a:p>
      </dsp:txBody>
      <dsp:txXfrm>
        <a:off x="2918675" y="288414"/>
        <a:ext cx="1612812" cy="865242"/>
      </dsp:txXfrm>
    </dsp:sp>
    <dsp:sp modelId="{33EA030D-6E28-4D38-8D35-6B5DDB7D6B35}">
      <dsp:nvSpPr>
        <dsp:cNvPr id="0" name=""/>
        <dsp:cNvSpPr/>
      </dsp:nvSpPr>
      <dsp:spPr>
        <a:xfrm>
          <a:off x="1419267" y="1153656"/>
          <a:ext cx="4614627" cy="461462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规格合理与一致性检查</a:t>
          </a:r>
          <a:endParaRPr lang="zh-CN" altLang="en-US" sz="1700" b="1" kern="1200" dirty="0"/>
        </a:p>
      </dsp:txBody>
      <dsp:txXfrm>
        <a:off x="2920174" y="1430534"/>
        <a:ext cx="1612812" cy="830632"/>
      </dsp:txXfrm>
    </dsp:sp>
    <dsp:sp modelId="{06060BFF-03D5-4C66-A565-2479628DC54D}">
      <dsp:nvSpPr>
        <dsp:cNvPr id="0" name=""/>
        <dsp:cNvSpPr/>
      </dsp:nvSpPr>
      <dsp:spPr>
        <a:xfrm>
          <a:off x="1996095" y="2307313"/>
          <a:ext cx="3460970" cy="3460970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设计原则违背检查</a:t>
          </a:r>
          <a:endParaRPr lang="zh-CN" altLang="en-US" sz="1700" b="1" kern="1200" dirty="0"/>
        </a:p>
      </dsp:txBody>
      <dsp:txXfrm>
        <a:off x="2920174" y="2566886"/>
        <a:ext cx="1612812" cy="778718"/>
      </dsp:txXfrm>
    </dsp:sp>
    <dsp:sp modelId="{2F3A2B23-B35F-409A-BAD4-D29290580C39}">
      <dsp:nvSpPr>
        <dsp:cNvPr id="0" name=""/>
        <dsp:cNvSpPr/>
      </dsp:nvSpPr>
      <dsp:spPr>
        <a:xfrm>
          <a:off x="2572924" y="3460970"/>
          <a:ext cx="2307313" cy="2307313"/>
        </a:xfrm>
        <a:prstGeom prst="ellipse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功能</a:t>
          </a:r>
          <a:r>
            <a:rPr lang="en-US" altLang="zh-CN" sz="1700" b="1" kern="1200" dirty="0" smtClean="0"/>
            <a:t>+</a:t>
          </a:r>
          <a:r>
            <a:rPr lang="zh-CN" altLang="en-US" sz="1700" b="1" kern="1200" dirty="0" smtClean="0"/>
            <a:t>鲁棒性测试</a:t>
          </a:r>
          <a:endParaRPr lang="zh-CN" altLang="en-US" sz="1700" b="1" kern="1200" dirty="0"/>
        </a:p>
      </dsp:txBody>
      <dsp:txXfrm>
        <a:off x="2910822" y="4037798"/>
        <a:ext cx="1631517" cy="115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EC463-AD9D-4C77-8230-2E52C9D729E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2233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D7D6-7159-4760-A601-923804544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4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2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2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3F97-6B3B-4037-910D-2BB0017B09B4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17525" y="1214438"/>
            <a:ext cx="5822950" cy="3276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673293"/>
            <a:ext cx="5486400" cy="38236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71800" cy="4872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223516"/>
            <a:ext cx="2971800" cy="4872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3B8F-3A14-4B36-B832-E9BBEF6E5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41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2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8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9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5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01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15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9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9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9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第一讲：对象与对象化编程（上）：回顾结构化程序特点；为什么引入对象；第一个对象程序；对象化程序的结构组成；程序入口、函数调用、参数传递、全局变量、局部变量、可变变量、不可变变量。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本讲的目标是让帮助学生建立：（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）引入面向对象是为了解决什么问题；（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）面向对象程序继承了哪些结构化程序的优点；（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）对象是一种类型抽象。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本讲作业：使用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语言实现一个多项式加减法。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1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根据时间，可提问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类是否有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。构造方法有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，会导致出现一个诡异的状态。如</a:t>
            </a:r>
            <a:r>
              <a:rPr lang="en-US" altLang="zh-CN" dirty="0" smtClean="0"/>
              <a:t>Time(30,0)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52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26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在这里，需要强调一下，面向对象的类里一般会有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方法，这类方法可以获取对象的属性，也可以改变对象的属性。但是注意不要在将所有的属性都配置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方法。有些属性就是你不想公开的，设置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实际上是矛盾的做法，相当于将属性变成了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，违背了保护原则。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7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50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50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64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该程序的风险是：</a:t>
            </a:r>
            <a:endParaRPr lang="en-US" altLang="zh-CN" dirty="0" smtClean="0"/>
          </a:p>
          <a:p>
            <a:r>
              <a:rPr lang="zh-CN" altLang="en-US" dirty="0" smtClean="0"/>
              <a:t>第一：你不知道要输入多少项，有没有超内存，或者超某个数组的限制，搞不好就崩溃了。</a:t>
            </a:r>
            <a:endParaRPr lang="en-US" altLang="zh-CN" dirty="0" smtClean="0"/>
          </a:p>
          <a:p>
            <a:r>
              <a:rPr lang="zh-CN" altLang="en-US" dirty="0" smtClean="0"/>
              <a:t>可能的解决方案是大数组、缓冲、向量啊等等</a:t>
            </a:r>
            <a:endParaRPr lang="en-US" altLang="zh-CN" dirty="0" smtClean="0"/>
          </a:p>
          <a:p>
            <a:r>
              <a:rPr lang="zh-CN" altLang="en-US" dirty="0" smtClean="0"/>
              <a:t>第二：多项式是纯数学运算，如果某个输入的次数很大，超过范围，那么就会导致错误。</a:t>
            </a:r>
            <a:endParaRPr lang="en-US" altLang="zh-CN" dirty="0" smtClean="0"/>
          </a:p>
          <a:p>
            <a:r>
              <a:rPr lang="zh-CN" altLang="en-US" dirty="0" smtClean="0"/>
              <a:t>第三：系数如果相加或相减超范围，会如何</a:t>
            </a:r>
            <a:endParaRPr lang="en-US" altLang="zh-CN" dirty="0" smtClean="0"/>
          </a:p>
          <a:p>
            <a:r>
              <a:rPr lang="zh-CN" altLang="en-US" dirty="0" smtClean="0"/>
              <a:t>还有吗？</a:t>
            </a:r>
            <a:endParaRPr lang="en-US" altLang="zh-CN" dirty="0" smtClean="0"/>
          </a:p>
          <a:p>
            <a:r>
              <a:rPr lang="zh-CN" altLang="en-US" dirty="0" smtClean="0"/>
              <a:t>作为程序，可以实现理想状态的规定动作了，但是作为软件，是没有限定输入的，有很多的崩溃因素。这就是程序和</a:t>
            </a:r>
            <a:r>
              <a:rPr lang="zh-CN" altLang="en-US" dirty="0" smtClean="0"/>
              <a:t>软件的区别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70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8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7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03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继承、多态与抽象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05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-Java</a:t>
            </a:r>
            <a:r>
              <a:rPr lang="zh-CN" altLang="en-US" dirty="0" smtClean="0"/>
              <a:t>对象运行机制与多线程，第</a:t>
            </a:r>
            <a:r>
              <a:rPr lang="en-US" altLang="zh-CN" dirty="0" smtClean="0"/>
              <a:t>06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线程安全的设计，第</a:t>
            </a:r>
            <a:r>
              <a:rPr lang="en-US" altLang="zh-CN" dirty="0" smtClean="0"/>
              <a:t>07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面向对象程序的需求分析与设计原则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09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过程抽象与异常处理，第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数据抽象，第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类型层次规格与迭代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面向对象测试，第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基于规格的程序正确性论证，第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讲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如何更好的进行设计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这几个知识点，我们基本上分为四个单元，第一个单元我们要解决面向对象概念、机制的问题，这是我们第一单元要做的事情。第二单元要解决设计，理解抽象手段的问题，理解三种规格：过程规格、术语规格、层次规格。第三个单元我们要基于规格开始设计，包括设计一个图纸。第四个单元主要是解决测试验证的问题，这是一个逐层递进的知识体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9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12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2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0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2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关于作业：汇集有关指导书的问题，查重，检查报告，测试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0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7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4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6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11554453" y="6591297"/>
            <a:ext cx="637547" cy="276430"/>
          </a:xfrm>
          <a:prstGeom prst="rect">
            <a:avLst/>
          </a:prstGeom>
          <a:solidFill>
            <a:srgbClr val="DB244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sz="1050" kern="100" dirty="0">
              <a:noFill/>
              <a:effectLst/>
              <a:latin typeface="Times New Roman"/>
              <a:ea typeface="黑体" panose="02010609060101010101" pitchFamily="49" charset="-122"/>
              <a:cs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0" y="538535"/>
            <a:ext cx="804007" cy="60311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 bwMode="auto">
          <a:xfrm>
            <a:off x="1038329" y="1078100"/>
            <a:ext cx="655960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45F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 userDrawn="1"/>
        </p:nvSpPr>
        <p:spPr>
          <a:xfrm>
            <a:off x="1" y="6591297"/>
            <a:ext cx="11554452" cy="276430"/>
          </a:xfrm>
          <a:prstGeom prst="rect">
            <a:avLst/>
          </a:prstGeom>
          <a:solidFill>
            <a:srgbClr val="045F7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sz="1050" kern="100" dirty="0">
              <a:noFill/>
              <a:effectLst/>
              <a:latin typeface="Times New Roman"/>
              <a:ea typeface="黑体" panose="02010609060101010101" pitchFamily="49" charset="-122"/>
              <a:cs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" y="6600234"/>
            <a:ext cx="1773867" cy="2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1C6E-0198-4D70-8DF7-0087E7FB5F1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面向对象构造与验证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Lec1</a:t>
            </a:r>
            <a:r>
              <a:rPr lang="en-US" altLang="zh-CN" dirty="0"/>
              <a:t>-</a:t>
            </a:r>
            <a:r>
              <a:rPr lang="zh-CN" altLang="en-US" dirty="0" smtClean="0"/>
              <a:t>对象</a:t>
            </a:r>
            <a:r>
              <a:rPr lang="zh-CN" altLang="en-US" dirty="0"/>
              <a:t>与对象化</a:t>
            </a:r>
            <a:r>
              <a:rPr lang="zh-CN" altLang="en-US" dirty="0" smtClean="0"/>
              <a:t>编程</a:t>
            </a:r>
            <a:r>
              <a:rPr lang="en-US" altLang="zh-CN" dirty="0"/>
              <a:t>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</a:p>
          <a:p>
            <a:r>
              <a:rPr lang="zh-CN" altLang="en-US" dirty="0" smtClean="0"/>
              <a:t>诸彤宇 计算机学院</a:t>
            </a:r>
            <a:endParaRPr lang="en-US" altLang="zh-CN" dirty="0" smtClean="0"/>
          </a:p>
          <a:p>
            <a:r>
              <a:rPr lang="zh-CN" altLang="en-US" dirty="0" smtClean="0"/>
              <a:t>北京航空航天大学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课程核心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作业抄袭？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后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天内发布抄袭检测结果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确认抄袭就相当于作业无效，累积发现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b="1" dirty="0" smtClean="0"/>
              <a:t>无效作业</a:t>
            </a:r>
            <a:r>
              <a:rPr lang="zh-CN" altLang="en-US" dirty="0" smtClean="0"/>
              <a:t>，取消作业成绩！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 smtClean="0"/>
              <a:t>以内的每次无效作业，自动获得全年级最差分</a:t>
            </a:r>
            <a:endParaRPr lang="en-US" altLang="zh-CN" dirty="0" smtClean="0"/>
          </a:p>
          <a:p>
            <a:r>
              <a:rPr lang="zh-CN" altLang="en-US" dirty="0" smtClean="0"/>
              <a:t>程序作业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根据给定的作业要求完成程序：编译通过、可以运行！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无法运行，将视为一次</a:t>
            </a:r>
            <a:r>
              <a:rPr lang="zh-CN" altLang="en-US" b="1" dirty="0" smtClean="0"/>
              <a:t>无效作业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作业提交、讨论、申诉等在课程系统中进行</a:t>
            </a:r>
            <a:endParaRPr lang="en-US" altLang="zh-CN" dirty="0" smtClean="0"/>
          </a:p>
        </p:txBody>
      </p:sp>
      <p:pic>
        <p:nvPicPr>
          <p:cNvPr id="1038" name="Picture 14" descr="http://p5.img.cctvpic.com/nettv/newgame/2011/0808/201108081111516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319" y="365125"/>
            <a:ext cx="2671120" cy="15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课程核心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使用过程中出现的任何问题，可以直接在系统中发表意见说明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请大家使用</a:t>
            </a:r>
            <a:r>
              <a:rPr lang="zh-CN" altLang="en-US" dirty="0"/>
              <a:t>统一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(Eclipse)</a:t>
            </a:r>
            <a:r>
              <a:rPr lang="zh-CN" altLang="en-US" dirty="0" smtClean="0"/>
              <a:t>，不使用不通用的库，避免无法执行别人程序的问题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7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29049" cy="4351338"/>
          </a:xfrm>
        </p:spPr>
        <p:txBody>
          <a:bodyPr/>
          <a:lstStyle/>
          <a:p>
            <a:r>
              <a:rPr lang="zh-CN" altLang="en-US" dirty="0" smtClean="0"/>
              <a:t>结构化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功能结构：模块、函数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数据结构：类型、变量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全局、局部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组合结构：函数调用、变量共享</a:t>
            </a:r>
            <a:endParaRPr lang="en-US" altLang="zh-CN" dirty="0" smtClean="0"/>
          </a:p>
          <a:p>
            <a:r>
              <a:rPr lang="zh-CN" altLang="en-US" dirty="0" smtClean="0"/>
              <a:t>面向过程</a:t>
            </a:r>
            <a:r>
              <a:rPr lang="en-US" altLang="zh-CN" dirty="0" smtClean="0"/>
              <a:t>(procedure)</a:t>
            </a:r>
          </a:p>
          <a:p>
            <a:pPr lvl="1"/>
            <a:r>
              <a:rPr lang="zh-CN" altLang="en-US" dirty="0" smtClean="0"/>
              <a:t>是一种自然的思维方式：按照“自然过程”来设计程序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提取公共过程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36523" y="2334637"/>
            <a:ext cx="3871609" cy="3463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425630" y="2587558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425630" y="3754877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252481" y="2879387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631381" y="3433864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76799" y="4066160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072034" y="4695218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898885" y="4987047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10" idx="1"/>
            <a:endCxn id="6" idx="2"/>
          </p:cNvCxnSpPr>
          <p:nvPr/>
        </p:nvCxnSpPr>
        <p:spPr>
          <a:xfrm rot="10800000">
            <a:off x="9155206" y="4523363"/>
            <a:ext cx="916829" cy="5560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8" idx="2"/>
          </p:cNvCxnSpPr>
          <p:nvPr/>
        </p:nvCxnSpPr>
        <p:spPr>
          <a:xfrm>
            <a:off x="9884779" y="2971801"/>
            <a:ext cx="746602" cy="622570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4"/>
            <a:endCxn id="10" idx="0"/>
          </p:cNvCxnSpPr>
          <p:nvPr/>
        </p:nvCxnSpPr>
        <p:spPr>
          <a:xfrm>
            <a:off x="10799183" y="3754877"/>
            <a:ext cx="2426" cy="9403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模块表现形式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物理意义上的模块：</a:t>
            </a:r>
            <a:r>
              <a:rPr lang="en-US" altLang="zh-CN" dirty="0" smtClean="0"/>
              <a:t>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逻辑意义上的模块：</a:t>
            </a:r>
            <a:r>
              <a:rPr lang="zh-CN" altLang="en-US" dirty="0"/>
              <a:t>多</a:t>
            </a:r>
            <a:r>
              <a:rPr lang="zh-CN" altLang="en-US" dirty="0" smtClean="0"/>
              <a:t>个相关函数的集合体（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+h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具有一定计算能力、相对独立的编程单位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公共功能函数：围绕数据结构</a:t>
            </a:r>
            <a:r>
              <a:rPr lang="zh-CN" altLang="en-US" dirty="0"/>
              <a:t>实施</a:t>
            </a:r>
            <a:r>
              <a:rPr lang="zh-CN" altLang="en-US" dirty="0" smtClean="0"/>
              <a:t>所需的计算和处理，如字符串处理、栈和队列处理函数等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特定功能函数：直接源自于软件功能分解得到的函数，如学生注册、输入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输出函数等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公共功能函数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特定功能函数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一般化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特定程序功能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调用场景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不确定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易变性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随程序功能变化而变化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随程序功能变化而变化</a:t>
            </a:r>
            <a:endParaRPr lang="en-US" altLang="zh-CN" dirty="0" smtClean="0"/>
          </a:p>
          <a:p>
            <a:pPr lvl="1"/>
            <a:r>
              <a:rPr lang="zh-CN" altLang="en-US" dirty="0"/>
              <a:t>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形参与实参的匹配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返回值的处理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全局变量：多个函数要使用和处理的变量，如电梯系统的电梯状态变量。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局部变量：一个函数内部要处理的数据表示。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临时变量：便于代码编写的一些临时变量，如循环变量、中间计算结果存储等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18585" y="5740400"/>
            <a:ext cx="435483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三者之间有什么关系？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68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丰富的类型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联合类型</a:t>
            </a:r>
            <a:r>
              <a:rPr lang="en-US" altLang="zh-CN" dirty="0" smtClean="0"/>
              <a:t>(union)</a:t>
            </a:r>
          </a:p>
          <a:p>
            <a:r>
              <a:rPr lang="zh-CN" altLang="en-US" dirty="0" smtClean="0"/>
              <a:t>丰富的数据组织</a:t>
            </a:r>
            <a:r>
              <a:rPr lang="zh-CN" altLang="en-US" dirty="0"/>
              <a:t>与使用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数组、列表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树与图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7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为什么引入对象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编码视角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为什么多个函数需要共享访问数据（变量）？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这些函数之间具有逻辑“聚合”的特性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如何处理一个函数需要使用之前运行所产生的一些中间数据？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增加全局变量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或者，使用外部存储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如何管理逻辑相关的函数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变量？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聚合在一个文件中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870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需要一种手段来</a:t>
            </a:r>
            <a:r>
              <a:rPr lang="zh-CN" altLang="en-US" b="1" u="sng" dirty="0" smtClean="0"/>
              <a:t>封装</a:t>
            </a:r>
            <a:r>
              <a:rPr lang="zh-CN" altLang="en-US" dirty="0" smtClean="0"/>
              <a:t>逻辑相关的函数和数据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需要整合了处理的类型层次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尽可能避免使用全局变量</a:t>
            </a:r>
            <a:endParaRPr lang="en-US" altLang="zh-CN" dirty="0" smtClean="0"/>
          </a:p>
          <a:p>
            <a:r>
              <a:rPr lang="zh-CN" altLang="en-US" dirty="0" smtClean="0"/>
              <a:t>程序思维视角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数据及其状态变化的管理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按照数据的层次化抽象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9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属性数据、操作及其实现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抽象操作</a:t>
            </a:r>
            <a:endParaRPr lang="en-US" altLang="zh-CN" dirty="0" smtClean="0"/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继承：类型层次</a:t>
            </a:r>
            <a:r>
              <a:rPr lang="en-US" altLang="zh-CN" dirty="0" smtClean="0"/>
              <a:t>+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关联：数据聚合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实现：为多种数据抽象提供统一接口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入口类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提供入口函数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（静态函数）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r>
              <a:rPr lang="zh-CN" altLang="en-US" dirty="0"/>
              <a:t>过程式程序</a:t>
            </a:r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zh-CN" altLang="en-US" dirty="0" smtClean="0"/>
              <a:t>为什么引入对象</a:t>
            </a:r>
            <a:endParaRPr lang="en-US" altLang="zh-CN" dirty="0" smtClean="0"/>
          </a:p>
          <a:p>
            <a:r>
              <a:rPr lang="zh-CN" altLang="en-US" dirty="0" smtClean="0"/>
              <a:t>对象化程序的构成</a:t>
            </a:r>
            <a:endParaRPr lang="en-US" altLang="zh-CN" dirty="0" smtClean="0"/>
          </a:p>
          <a:p>
            <a:r>
              <a:rPr lang="zh-CN" altLang="en-US" dirty="0" smtClean="0"/>
              <a:t>对象是什么</a:t>
            </a:r>
            <a:endParaRPr lang="en-US" altLang="zh-CN" dirty="0" smtClean="0"/>
          </a:p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960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7"/>
          </a:xfrm>
        </p:spPr>
        <p:txBody>
          <a:bodyPr/>
          <a:lstStyle/>
          <a:p>
            <a:r>
              <a:rPr lang="zh-CN" altLang="en-US" dirty="0" smtClean="0"/>
              <a:t>过程式程序与面向对象程序的特点对比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66754" y="2766349"/>
            <a:ext cx="3611302" cy="25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过程式</a:t>
            </a:r>
            <a:endParaRPr lang="en-US" altLang="zh-CN" sz="3200" dirty="0" smtClean="0"/>
          </a:p>
          <a:p>
            <a:pPr algn="ctr"/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强调函数分解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程序由函数组成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函数之间共享全局数据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函数之间传递数据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697081" y="2766349"/>
            <a:ext cx="3611302" cy="25001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面向对象式</a:t>
            </a:r>
            <a:endParaRPr lang="en-US" altLang="zh-CN" sz="3200" dirty="0" smtClean="0"/>
          </a:p>
          <a:p>
            <a:pPr algn="ctr"/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强调数据抽象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程序由类组成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数据得到隐藏和保护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对象之间通过消息交互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2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图片的菜单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1914"/>
            <a:ext cx="5157787" cy="2910909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文字的菜单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84746"/>
            <a:ext cx="5183188" cy="29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类作为基本的编程单位</a:t>
            </a:r>
            <a:endParaRPr lang="en-US" altLang="zh-CN" dirty="0" smtClean="0"/>
          </a:p>
          <a:p>
            <a:r>
              <a:rPr lang="zh-CN" altLang="en-US" dirty="0" smtClean="0"/>
              <a:t>类封装了数据和函数</a:t>
            </a:r>
            <a:endParaRPr lang="en-US" altLang="zh-CN" dirty="0" smtClean="0"/>
          </a:p>
          <a:p>
            <a:r>
              <a:rPr lang="zh-CN" altLang="en-US" dirty="0" smtClean="0"/>
              <a:t>类之间的</a:t>
            </a:r>
            <a:r>
              <a:rPr lang="zh-CN" altLang="en-US" b="1" dirty="0" smtClean="0"/>
              <a:t>协作</a:t>
            </a:r>
            <a:r>
              <a:rPr lang="zh-CN" altLang="en-US" dirty="0" smtClean="0"/>
              <a:t>完成程序的功能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383" y="1690688"/>
            <a:ext cx="5827884" cy="41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294225" cy="4351338"/>
          </a:xfrm>
        </p:spPr>
        <p:txBody>
          <a:bodyPr/>
          <a:lstStyle/>
          <a:p>
            <a:r>
              <a:rPr lang="zh-CN" altLang="en-US" dirty="0" smtClean="0"/>
              <a:t>在面向对象程序中，我们称对象是类的实例化结果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对象是</a:t>
            </a:r>
            <a:r>
              <a:rPr lang="zh-CN" altLang="en-US" b="1" dirty="0" smtClean="0"/>
              <a:t>运行时概念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类是</a:t>
            </a:r>
            <a:r>
              <a:rPr lang="zh-CN" altLang="en-US" b="1" dirty="0" smtClean="0"/>
              <a:t>规格概念</a:t>
            </a:r>
            <a:endParaRPr lang="en-US" altLang="zh-CN" b="1" dirty="0" smtClean="0"/>
          </a:p>
          <a:p>
            <a:r>
              <a:rPr lang="zh-CN" altLang="en-US" dirty="0" smtClean="0"/>
              <a:t>简言之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类是通过关键词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定义的一个程序单位：</a:t>
            </a:r>
            <a:r>
              <a:rPr lang="en-US" altLang="zh-CN" dirty="0" smtClean="0"/>
              <a:t>public class A {…} </a:t>
            </a:r>
          </a:p>
          <a:p>
            <a:pPr lvl="1"/>
            <a:r>
              <a:rPr lang="zh-CN" altLang="en-US" dirty="0" smtClean="0"/>
              <a:t>对象是方法中定义的变量（类型为某个类）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= new A(…); 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个对象可以通过多个变量来引用 </a:t>
            </a:r>
            <a:r>
              <a:rPr lang="en-US" altLang="zh-CN" dirty="0" smtClean="0"/>
              <a:t>A b = a;</a:t>
            </a:r>
            <a:endParaRPr lang="zh-CN" altLang="en-US" dirty="0"/>
          </a:p>
        </p:txBody>
      </p:sp>
      <p:pic>
        <p:nvPicPr>
          <p:cNvPr id="1028" name="Picture 4" descr="https://gd4.alicdn.com/imgextra/i4/2504008399/TB2oJL6npXXXXaLXXXXXXXXXXXX_!!2504008399.jpg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25" y="3805619"/>
            <a:ext cx="3052381" cy="30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44C-AFF9-4C72-8E32-8ECB1E27766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4693" name="Rectangle 21"/>
          <p:cNvSpPr>
            <a:spLocks noChangeArrowheads="1"/>
          </p:cNvSpPr>
          <p:nvPr/>
        </p:nvSpPr>
        <p:spPr bwMode="auto">
          <a:xfrm>
            <a:off x="2362200" y="1905001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void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addMinutes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=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&lt;0)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+ (24*60);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hour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/ 60;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minute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% 60;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9E15-B63F-42E6-B801-C25F18F85AF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7765" name="AutoShape 21"/>
          <p:cNvSpPr>
            <a:spLocks noChangeArrowheads="1"/>
          </p:cNvSpPr>
          <p:nvPr/>
        </p:nvSpPr>
        <p:spPr bwMode="auto">
          <a:xfrm>
            <a:off x="1641476" y="2328744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6" name="AutoShape 22"/>
          <p:cNvSpPr>
            <a:spLocks noChangeArrowheads="1"/>
          </p:cNvSpPr>
          <p:nvPr/>
        </p:nvSpPr>
        <p:spPr bwMode="auto">
          <a:xfrm>
            <a:off x="1641476" y="4462344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7" name="Rectangle 23"/>
          <p:cNvSpPr>
            <a:spLocks noChangeArrowheads="1"/>
          </p:cNvSpPr>
          <p:nvPr/>
        </p:nvSpPr>
        <p:spPr bwMode="auto">
          <a:xfrm>
            <a:off x="1641476" y="2633544"/>
            <a:ext cx="5057775" cy="1892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1881188" y="2703394"/>
            <a:ext cx="4659312" cy="149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hour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minute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void addMinutes( int m )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1616075" y="2336682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87770" name="Line 26"/>
          <p:cNvSpPr>
            <a:spLocks noChangeShapeType="1"/>
          </p:cNvSpPr>
          <p:nvPr/>
        </p:nvSpPr>
        <p:spPr bwMode="auto">
          <a:xfrm>
            <a:off x="1752600" y="3619382"/>
            <a:ext cx="47879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7150100" y="2492257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2" name="AutoShape 28"/>
          <p:cNvSpPr>
            <a:spLocks noChangeArrowheads="1"/>
          </p:cNvSpPr>
          <p:nvPr/>
        </p:nvSpPr>
        <p:spPr bwMode="auto">
          <a:xfrm>
            <a:off x="7026276" y="2474794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3" name="AutoShape 29"/>
          <p:cNvSpPr>
            <a:spLocks noChangeArrowheads="1"/>
          </p:cNvSpPr>
          <p:nvPr/>
        </p:nvSpPr>
        <p:spPr bwMode="auto">
          <a:xfrm>
            <a:off x="7040564" y="4125794"/>
            <a:ext cx="3551237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4" name="Rectangle 30"/>
          <p:cNvSpPr>
            <a:spLocks noChangeArrowheads="1"/>
          </p:cNvSpPr>
          <p:nvPr/>
        </p:nvSpPr>
        <p:spPr bwMode="auto">
          <a:xfrm>
            <a:off x="7048500" y="2489082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inTime</a:t>
            </a:r>
          </a:p>
        </p:txBody>
      </p:sp>
      <p:sp>
        <p:nvSpPr>
          <p:cNvPr id="287775" name="Rectangle 31"/>
          <p:cNvSpPr>
            <a:spLocks noChangeArrowheads="1"/>
          </p:cNvSpPr>
          <p:nvPr/>
        </p:nvSpPr>
        <p:spPr bwMode="auto">
          <a:xfrm>
            <a:off x="7131050" y="2793883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87776" name="Rectangle 32"/>
          <p:cNvSpPr>
            <a:spLocks noChangeArrowheads="1"/>
          </p:cNvSpPr>
          <p:nvPr/>
        </p:nvSpPr>
        <p:spPr bwMode="auto">
          <a:xfrm>
            <a:off x="5238750" y="4395670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7" name="AutoShape 33"/>
          <p:cNvSpPr>
            <a:spLocks noChangeArrowheads="1"/>
          </p:cNvSpPr>
          <p:nvPr/>
        </p:nvSpPr>
        <p:spPr bwMode="auto">
          <a:xfrm>
            <a:off x="5114926" y="4378207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8" name="AutoShape 34"/>
          <p:cNvSpPr>
            <a:spLocks noChangeArrowheads="1"/>
          </p:cNvSpPr>
          <p:nvPr/>
        </p:nvSpPr>
        <p:spPr bwMode="auto">
          <a:xfrm>
            <a:off x="5129214" y="6029208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5137150" y="439249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outTime</a:t>
            </a: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5219700" y="4697295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17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35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87781" name="Text Box 37"/>
          <p:cNvSpPr txBox="1">
            <a:spLocks noChangeArrowheads="1"/>
          </p:cNvSpPr>
          <p:nvPr/>
        </p:nvSpPr>
        <p:spPr bwMode="auto">
          <a:xfrm>
            <a:off x="4114800" y="149054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H="1">
            <a:off x="4267200" y="1947744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9067800" y="522434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objects</a:t>
            </a: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 flipH="1" flipV="1">
            <a:off x="9448800" y="4614744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H="1">
            <a:off x="8763000" y="55291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9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400" dirty="0" smtClean="0">
                <a:ea typeface="宋体" panose="02010600030101010101" pitchFamily="2" charset="-122"/>
              </a:rPr>
              <a:t>类是一个用于构造对象的模板</a:t>
            </a:r>
            <a:endParaRPr lang="en-US" altLang="zh-CN" sz="3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了对象拥有的数据及其类型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了对象能够执行的动作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了对象状态的变化空间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zh-CN" altLang="en-US" sz="3400" dirty="0" smtClean="0">
                <a:ea typeface="宋体" panose="02010600030101010101" pitchFamily="2" charset="-122"/>
              </a:rPr>
              <a:t>如果在程序中定义了一个类</a:t>
            </a:r>
            <a:r>
              <a:rPr lang="en-US" altLang="zh-CN" sz="3400" dirty="0" smtClean="0">
                <a:ea typeface="宋体" panose="02010600030101010101" pitchFamily="2" charset="-122"/>
              </a:rPr>
              <a:t>A</a:t>
            </a:r>
            <a:r>
              <a:rPr lang="zh-CN" altLang="en-US" sz="3400" dirty="0" smtClean="0">
                <a:ea typeface="宋体" panose="02010600030101010101" pitchFamily="2" charset="-122"/>
              </a:rPr>
              <a:t>，就意味着</a:t>
            </a:r>
            <a:r>
              <a:rPr lang="zh-CN" altLang="en-US" sz="3400" dirty="0">
                <a:ea typeface="宋体" panose="02010600030101010101" pitchFamily="2" charset="-122"/>
              </a:rPr>
              <a:t>可以</a:t>
            </a:r>
            <a:r>
              <a:rPr lang="zh-CN" altLang="en-US" sz="3400" dirty="0" smtClean="0">
                <a:ea typeface="宋体" panose="02010600030101010101" pitchFamily="2" charset="-122"/>
              </a:rPr>
              <a:t>在另一个类</a:t>
            </a:r>
            <a:r>
              <a:rPr lang="en-US" altLang="zh-CN" sz="3400" dirty="0" smtClean="0">
                <a:ea typeface="宋体" panose="02010600030101010101" pitchFamily="2" charset="-122"/>
              </a:rPr>
              <a:t>B</a:t>
            </a:r>
            <a:r>
              <a:rPr lang="zh-CN" altLang="en-US" sz="3400" dirty="0" smtClean="0">
                <a:ea typeface="宋体" panose="02010600030101010101" pitchFamily="2" charset="-122"/>
              </a:rPr>
              <a:t>中构造</a:t>
            </a:r>
            <a:r>
              <a:rPr lang="en-US" altLang="zh-CN" sz="3400" dirty="0" smtClean="0">
                <a:ea typeface="宋体" panose="02010600030101010101" pitchFamily="2" charset="-122"/>
              </a:rPr>
              <a:t>A</a:t>
            </a:r>
            <a:r>
              <a:rPr lang="zh-CN" altLang="en-US" sz="3400" dirty="0" smtClean="0">
                <a:ea typeface="宋体" panose="02010600030101010101" pitchFamily="2" charset="-122"/>
              </a:rPr>
              <a:t>的变量以实现</a:t>
            </a:r>
            <a:r>
              <a:rPr lang="en-US" altLang="zh-CN" sz="3400" dirty="0">
                <a:ea typeface="宋体" panose="02010600030101010101" pitchFamily="2" charset="-122"/>
              </a:rPr>
              <a:t>B</a:t>
            </a:r>
            <a:r>
              <a:rPr lang="zh-CN" altLang="en-US" sz="3400" dirty="0" smtClean="0">
                <a:ea typeface="宋体" panose="02010600030101010101" pitchFamily="2" charset="-122"/>
              </a:rPr>
              <a:t>的方法</a:t>
            </a:r>
            <a:r>
              <a:rPr lang="en-US" altLang="zh-CN" sz="3400" dirty="0" smtClean="0">
                <a:ea typeface="宋体" panose="02010600030101010101" pitchFamily="2" charset="-122"/>
              </a:rPr>
              <a:t>/</a:t>
            </a:r>
            <a:r>
              <a:rPr lang="zh-CN" altLang="en-US" sz="3400" dirty="0" smtClean="0">
                <a:ea typeface="宋体" panose="02010600030101010101" pitchFamily="2" charset="-122"/>
              </a:rPr>
              <a:t>功能</a:t>
            </a:r>
            <a:endParaRPr lang="en-US" altLang="zh-CN" sz="3400" dirty="0">
              <a:ea typeface="宋体" panose="02010600030101010101" pitchFamily="2" charset="-122"/>
            </a:endParaRPr>
          </a:p>
          <a:p>
            <a:r>
              <a:rPr lang="zh-CN" altLang="en-US" sz="3400" dirty="0" smtClean="0">
                <a:ea typeface="宋体" panose="02010600030101010101" pitchFamily="2" charset="-122"/>
              </a:rPr>
              <a:t>每个类都应该提供相应的构造器，用来在构造对象时初始化和设置对象的初始状态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699-0844-406E-8DF2-F774FDBF7B2A}" type="slidenum">
              <a:rPr lang="en-US" altLang="en-US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1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463E-673F-48E9-84C0-C6323CC9F1D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2286000" y="1847385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void addMinutes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totalMinutes =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(totalMinutes&lt;0)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totalMinutes = totalMinutes +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hour = totalMinutes /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minute = totalMinutes %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构造器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3048000" y="2609384"/>
            <a:ext cx="3886200" cy="1219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543800" y="21521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990000"/>
                </a:solidFill>
                <a:ea typeface="宋体" panose="02010600030101010101" pitchFamily="2" charset="-122"/>
              </a:rPr>
              <a:t>constructor</a:t>
            </a:r>
            <a:r>
              <a:rPr lang="en-US" altLang="zh-CN" sz="2400">
                <a:ea typeface="宋体" panose="02010600030101010101" pitchFamily="2" charset="-122"/>
              </a:rPr>
              <a:t> for Time</a:t>
            </a: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 flipH="1">
            <a:off x="7086600" y="2609384"/>
            <a:ext cx="965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对象是一个具有计算能力的实体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i="1" dirty="0" smtClean="0">
                <a:solidFill>
                  <a:srgbClr val="990000"/>
                </a:solidFill>
              </a:rPr>
              <a:t>封装</a:t>
            </a:r>
            <a:r>
              <a:rPr lang="en-US" altLang="zh-CN" i="1" dirty="0">
                <a:solidFill>
                  <a:srgbClr val="990000"/>
                </a:solidFill>
              </a:rPr>
              <a:t>(</a:t>
            </a:r>
            <a:r>
              <a:rPr lang="en-US" altLang="zh-CN" i="1" dirty="0" smtClean="0">
                <a:solidFill>
                  <a:srgbClr val="990000"/>
                </a:solidFill>
              </a:rPr>
              <a:t>Encapsulate)</a:t>
            </a:r>
            <a:r>
              <a:rPr lang="en-US" altLang="zh-CN" dirty="0" smtClean="0"/>
              <a:t> </a:t>
            </a:r>
            <a:r>
              <a:rPr lang="zh-CN" altLang="en-US" dirty="0"/>
              <a:t>其状态，对外部屏蔽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/>
              <a:t>状态由对象所有属性变量的取值联合确定</a:t>
            </a:r>
            <a:endParaRPr lang="en-US" altLang="zh-CN" dirty="0" smtClean="0"/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hour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minute</a:t>
            </a:r>
            <a:r>
              <a:rPr lang="zh-CN" altLang="en-US" dirty="0" smtClean="0"/>
              <a:t>属性，</a:t>
            </a:r>
            <a:r>
              <a:rPr lang="en-US" altLang="zh-CN" dirty="0" smtClean="0"/>
              <a:t>(22,10)</a:t>
            </a:r>
            <a:r>
              <a:rPr lang="zh-CN" altLang="en-US" dirty="0" smtClean="0"/>
              <a:t>表示晚上时间状态，</a:t>
            </a:r>
            <a:r>
              <a:rPr lang="en-US" altLang="zh-CN" dirty="0" smtClean="0"/>
              <a:t>(11,30)</a:t>
            </a:r>
            <a:r>
              <a:rPr lang="zh-CN" altLang="en-US" dirty="0" smtClean="0"/>
              <a:t>则表示白天时间状态</a:t>
            </a:r>
            <a:endParaRPr lang="en-US" altLang="zh-CN" dirty="0"/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dirty="0"/>
              <a:t>能</a:t>
            </a:r>
            <a:r>
              <a:rPr lang="zh-CN" altLang="en-US" dirty="0" smtClean="0">
                <a:ea typeface="宋体" panose="02010600030101010101" pitchFamily="2" charset="-122"/>
              </a:rPr>
              <a:t>够在相应状态上执行动作</a:t>
            </a:r>
            <a:r>
              <a:rPr lang="zh-CN" altLang="en-US" dirty="0">
                <a:ea typeface="宋体" panose="02010600030101010101" pitchFamily="2" charset="-122"/>
              </a:rPr>
              <a:t>即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990000"/>
                </a:solidFill>
              </a:rPr>
              <a:t>(</a:t>
            </a:r>
            <a:r>
              <a:rPr lang="en-US" altLang="zh-CN" i="1" dirty="0" smtClean="0">
                <a:solidFill>
                  <a:srgbClr val="990000"/>
                </a:solidFill>
                <a:ea typeface="宋体" panose="02010600030101010101" pitchFamily="2" charset="-122"/>
              </a:rPr>
              <a:t>method)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在不同状态下执行方法的效果可能会不同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通过消息传递机制与其他对象交互</a:t>
            </a:r>
            <a:r>
              <a:rPr lang="en-US" altLang="zh-CN" i="1" dirty="0">
                <a:solidFill>
                  <a:srgbClr val="990000"/>
                </a:solidFill>
              </a:rPr>
              <a:t>(message passing</a:t>
            </a:r>
            <a:r>
              <a:rPr lang="en-US" altLang="zh-CN" i="1" dirty="0" smtClean="0">
                <a:solidFill>
                  <a:srgbClr val="990000"/>
                </a:solidFill>
              </a:rPr>
              <a:t>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消息：</a:t>
            </a:r>
            <a:r>
              <a:rPr lang="en-US" altLang="zh-CN" i="1" dirty="0" err="1" smtClean="0">
                <a:ea typeface="宋体" panose="02010600030101010101" pitchFamily="2" charset="-122"/>
              </a:rPr>
              <a:t>object.method</a:t>
            </a:r>
            <a:r>
              <a:rPr lang="en-US" altLang="zh-CN" i="1" dirty="0" smtClean="0">
                <a:ea typeface="宋体" panose="02010600030101010101" pitchFamily="2" charset="-122"/>
              </a:rPr>
              <a:t>(p1,p2,…,pm)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和函数调用存在本质上的不同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后面会解释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4536-205E-45EA-8FB7-FD4EBED271B6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1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40E-2169-4C8A-8E67-57149B2D8BA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构造对象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895600" y="1735869"/>
            <a:ext cx="6400800" cy="3752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endParaRPr lang="en-US" altLang="zh-CN" sz="24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…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743200" y="5601629"/>
            <a:ext cx="6858000" cy="831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Time inToWork = </a:t>
            </a:r>
            <a:r>
              <a:rPr lang="en-US" altLang="zh-CN" sz="24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 Time(8, 30);</a:t>
            </a:r>
            <a:b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Time outFromWork = </a:t>
            </a:r>
            <a:r>
              <a:rPr lang="en-US" altLang="zh-CN" sz="24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 Time(17, 35);</a:t>
            </a:r>
          </a:p>
        </p:txBody>
      </p:sp>
    </p:spTree>
    <p:extLst>
      <p:ext uri="{BB962C8B-B14F-4D97-AF65-F5344CB8AC3E}">
        <p14:creationId xmlns:p14="http://schemas.microsoft.com/office/powerpoint/2010/main" val="1859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368" y="1825625"/>
            <a:ext cx="1105814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三个关键词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构造、验证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工程化开发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系统化的思维方式</a:t>
            </a:r>
            <a:endParaRPr lang="en-US" altLang="zh-CN" dirty="0" smtClean="0"/>
          </a:p>
          <a:p>
            <a:r>
              <a:rPr lang="zh-CN" altLang="en-US" dirty="0" smtClean="0"/>
              <a:t>讨论：软件与程序的区别</a:t>
            </a:r>
            <a:endParaRPr lang="en-US" altLang="zh-CN" dirty="0" smtClean="0"/>
          </a:p>
          <a:p>
            <a:r>
              <a:rPr lang="zh-CN" altLang="en-US" dirty="0" smtClean="0"/>
              <a:t>讨论：如何说明你所写程序有多好？</a:t>
            </a:r>
            <a:endParaRPr lang="en-US" altLang="zh-CN" dirty="0" smtClean="0"/>
          </a:p>
          <a:p>
            <a:r>
              <a:rPr lang="zh-CN" altLang="en-US" dirty="0" smtClean="0"/>
              <a:t>课程目标：掌握以工程化</a:t>
            </a:r>
            <a:r>
              <a:rPr lang="zh-CN" altLang="en-US" dirty="0"/>
              <a:t>方法来开发高质量复杂软件系统的能力</a:t>
            </a:r>
          </a:p>
          <a:p>
            <a:pPr lvl="1"/>
            <a:r>
              <a:rPr lang="zh-CN" altLang="en-US" dirty="0"/>
              <a:t>工程化方法：</a:t>
            </a:r>
            <a:r>
              <a:rPr lang="zh-CN" altLang="en-US" dirty="0">
                <a:solidFill>
                  <a:srgbClr val="FF0000"/>
                </a:solidFill>
              </a:rPr>
              <a:t>综合</a:t>
            </a:r>
            <a:r>
              <a:rPr lang="zh-CN" altLang="en-US" dirty="0"/>
              <a:t>分析软件功能和</a:t>
            </a:r>
            <a:r>
              <a:rPr lang="zh-CN" altLang="en-US" dirty="0" smtClean="0"/>
              <a:t>性能约束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综合</a:t>
            </a:r>
            <a:r>
              <a:rPr lang="zh-CN" altLang="en-US" dirty="0"/>
              <a:t>考虑相应</a:t>
            </a:r>
            <a:r>
              <a:rPr lang="zh-CN" altLang="en-US" dirty="0" smtClean="0"/>
              <a:t>约束</a:t>
            </a:r>
            <a:r>
              <a:rPr lang="zh-CN" altLang="en-US" dirty="0"/>
              <a:t>进行</a:t>
            </a:r>
            <a:r>
              <a:rPr lang="zh-CN" altLang="en-US" dirty="0" smtClean="0"/>
              <a:t>设计和实现，</a:t>
            </a:r>
            <a:r>
              <a:rPr lang="zh-CN" altLang="en-US" dirty="0"/>
              <a:t>并能使用测试</a:t>
            </a:r>
            <a:r>
              <a:rPr lang="zh-CN" altLang="en-US" dirty="0" smtClean="0"/>
              <a:t>和逻辑分析</a:t>
            </a:r>
            <a:r>
              <a:rPr lang="zh-CN" altLang="en-US" dirty="0"/>
              <a:t>等</a:t>
            </a:r>
            <a:r>
              <a:rPr lang="zh-CN" altLang="en-US" dirty="0" smtClean="0"/>
              <a:t>手段进行</a:t>
            </a:r>
            <a:r>
              <a:rPr lang="zh-CN" altLang="en-US" dirty="0">
                <a:solidFill>
                  <a:srgbClr val="FF0000"/>
                </a:solidFill>
              </a:rPr>
              <a:t>综合</a:t>
            </a:r>
            <a:r>
              <a:rPr lang="zh-CN" altLang="en-US" dirty="0"/>
              <a:t>验证和优化</a:t>
            </a:r>
            <a:endParaRPr lang="en-US" altLang="zh-CN" dirty="0"/>
          </a:p>
          <a:p>
            <a:pPr lvl="1"/>
            <a:r>
              <a:rPr lang="zh-CN" altLang="en-US" dirty="0"/>
              <a:t>高质量：能够使用</a:t>
            </a:r>
            <a:r>
              <a:rPr lang="zh-CN" altLang="en-US" dirty="0" smtClean="0"/>
              <a:t>技术手段</a:t>
            </a:r>
            <a:r>
              <a:rPr lang="zh-CN" altLang="en-US" dirty="0"/>
              <a:t>来表明</a:t>
            </a:r>
            <a:r>
              <a:rPr lang="en-US" altLang="zh-CN" dirty="0"/>
              <a:t>/</a:t>
            </a:r>
            <a:r>
              <a:rPr lang="zh-CN" altLang="en-US" dirty="0"/>
              <a:t>论证所开发的软件质量是否满足要求</a:t>
            </a:r>
            <a:endParaRPr lang="en-US" dirty="0"/>
          </a:p>
        </p:txBody>
      </p:sp>
      <p:sp>
        <p:nvSpPr>
          <p:cNvPr id="4" name="五边形 3"/>
          <p:cNvSpPr/>
          <p:nvPr/>
        </p:nvSpPr>
        <p:spPr>
          <a:xfrm>
            <a:off x="54941" y="5957476"/>
            <a:ext cx="1610229" cy="610283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数据结构设计与应用能力</a:t>
            </a:r>
            <a:endParaRPr lang="en-US" sz="1600" dirty="0"/>
          </a:p>
        </p:txBody>
      </p:sp>
      <p:sp>
        <p:nvSpPr>
          <p:cNvPr id="5" name="燕尾形 4"/>
          <p:cNvSpPr/>
          <p:nvPr/>
        </p:nvSpPr>
        <p:spPr>
          <a:xfrm>
            <a:off x="1403772" y="5956617"/>
            <a:ext cx="1683267" cy="612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/>
              <a:t>算法设计与优化能力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825641" y="5956617"/>
            <a:ext cx="1909668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/>
              <a:t>基于约束的需求分析能力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473911" y="5956617"/>
            <a:ext cx="1870947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基于需求的规格化设计能力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083460" y="5956617"/>
            <a:ext cx="1441702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线程安全设计能力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63764" y="5956617"/>
            <a:ext cx="1857503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关注性能的实现与测试能力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859869" y="5956617"/>
            <a:ext cx="2117645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基于规格的程序正确性论证能力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0716113" y="5956617"/>
            <a:ext cx="1441702" cy="612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微型团队协同能力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274814" y="134718"/>
            <a:ext cx="4762500" cy="3449730"/>
            <a:chOff x="7165086" y="24990"/>
            <a:chExt cx="4762500" cy="3449730"/>
          </a:xfrm>
        </p:grpSpPr>
        <p:sp>
          <p:nvSpPr>
            <p:cNvPr id="13" name="椭圆 12"/>
            <p:cNvSpPr/>
            <p:nvPr/>
          </p:nvSpPr>
          <p:spPr>
            <a:xfrm>
              <a:off x="7924800" y="2023114"/>
              <a:ext cx="3279648" cy="1451606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以工程化方法开发万行规模高质量软件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 descr="blue-&lt;strong&gt;crown&lt;/strong&gt;-sm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086" y="24990"/>
              <a:ext cx="4762500" cy="2590800"/>
            </a:xfrm>
            <a:prstGeom prst="rect">
              <a:avLst/>
            </a:prstGeom>
          </p:spPr>
        </p:pic>
      </p:grpSp>
      <p:pic>
        <p:nvPicPr>
          <p:cNvPr id="1026" name="Picture 2" descr="Image result for sm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2454">
            <a:off x="11450951" y="929733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m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2615">
            <a:off x="10551206" y="52293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4392" y="91473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9226">
            <a:off x="7287158" y="976741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556399">
            <a:off x="8160431" y="46248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4C3B-F35D-4C0C-B1B3-F3F30FCF733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648524" y="1794303"/>
            <a:ext cx="8991600" cy="4195762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void addMinutes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totalMinutes =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(totalMinutes&lt;0)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totalMinutes = totalMinutes +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hour = totalMinutes /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minute = totalMinutes %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panose="02010600030101010101" pitchFamily="2" charset="-122"/>
              </a:rPr>
              <a:t>对象与类</a:t>
            </a:r>
            <a:r>
              <a:rPr lang="en-US" altLang="zh-CN" sz="3800" dirty="0" smtClean="0">
                <a:ea typeface="宋体" panose="02010600030101010101" pitchFamily="2" charset="-122"/>
              </a:rPr>
              <a:t>---</a:t>
            </a:r>
            <a:r>
              <a:rPr lang="zh-CN" altLang="en-US" sz="3800" dirty="0" smtClean="0">
                <a:ea typeface="宋体" panose="02010600030101010101" pitchFamily="2" charset="-122"/>
              </a:rPr>
              <a:t>执行方法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2486724" y="3704065"/>
            <a:ext cx="7136780" cy="1981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6449124" y="2453269"/>
            <a:ext cx="419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宋体" panose="02010600030101010101" pitchFamily="2" charset="-122"/>
              </a:rPr>
              <a:t>该方法能够根据对象状态来进行相应的计算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 flipH="1">
            <a:off x="6677724" y="324686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D77F-8A8C-4364-A2B8-100247AB9E6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panose="02010600030101010101" pitchFamily="2" charset="-122"/>
              </a:rPr>
              <a:t>对象与类</a:t>
            </a:r>
            <a:r>
              <a:rPr lang="en-US" altLang="zh-CN" sz="3800" dirty="0" smtClean="0">
                <a:ea typeface="宋体" panose="02010600030101010101" pitchFamily="2" charset="-122"/>
              </a:rPr>
              <a:t>---</a:t>
            </a:r>
            <a:r>
              <a:rPr lang="zh-CN" altLang="en-US" sz="3800" dirty="0" smtClean="0">
                <a:ea typeface="宋体" panose="02010600030101010101" pitchFamily="2" charset="-122"/>
              </a:rPr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pic>
        <p:nvPicPr>
          <p:cNvPr id="263193" name="Picture 25" descr="messagepass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2687908"/>
            <a:ext cx="80867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6921500" y="3844926"/>
            <a:ext cx="685800" cy="320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void</a:t>
            </a:r>
          </a:p>
        </p:txBody>
      </p:sp>
      <p:cxnSp>
        <p:nvCxnSpPr>
          <p:cNvPr id="4" name="肘形连接符 3"/>
          <p:cNvCxnSpPr/>
          <p:nvPr/>
        </p:nvCxnSpPr>
        <p:spPr>
          <a:xfrm flipV="1">
            <a:off x="2966225" y="3534937"/>
            <a:ext cx="3802566" cy="177304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0F24-23AD-40C8-A384-97DE1B1EC75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9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4678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231-0556-46AA-9C12-245D46B37F8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5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假设在</a:t>
            </a:r>
            <a:r>
              <a:rPr lang="en-US" altLang="zh-CN" dirty="0" smtClean="0">
                <a:ea typeface="宋体" panose="02010600030101010101" pitchFamily="2" charset="-122"/>
              </a:rPr>
              <a:t>bill</a:t>
            </a:r>
            <a:r>
              <a:rPr lang="zh-CN" altLang="en-US" dirty="0" smtClean="0">
                <a:ea typeface="宋体" panose="02010600030101010101" pitchFamily="2" charset="-122"/>
              </a:rPr>
              <a:t>的某个方法中有下面的代码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Time 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(15);</a:t>
            </a:r>
          </a:p>
        </p:txBody>
      </p:sp>
    </p:spTree>
    <p:extLst>
      <p:ext uri="{BB962C8B-B14F-4D97-AF65-F5344CB8AC3E}">
        <p14:creationId xmlns:p14="http://schemas.microsoft.com/office/powerpoint/2010/main" val="8713419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FBA8-8408-4EFB-9185-EDBF620B650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4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0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1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ea typeface="宋体" panose="02010600030101010101" pitchFamily="2" charset="-122"/>
              </a:rPr>
              <a:t>inToWork</a:t>
            </a:r>
            <a:r>
              <a:rPr lang="en-US" altLang="zh-CN" dirty="0"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2819400" y="20574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865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198A-2A34-48B7-988E-3F5FD7FEC98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1752600" y="3124200"/>
            <a:ext cx="4495800" cy="523862"/>
          </a:xfrm>
          <a:prstGeom prst="rect">
            <a:avLst/>
          </a:prstGeom>
          <a:noFill/>
          <a:ln w="57150" cmpd="tri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inToWork.addMinutes(15)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5949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5029200" y="3733800"/>
            <a:ext cx="1524000" cy="762000"/>
          </a:xfrm>
          <a:custGeom>
            <a:avLst/>
            <a:gdLst>
              <a:gd name="G0" fmla="+- 15120 0 0"/>
              <a:gd name="G1" fmla="+- 4365 0 0"/>
              <a:gd name="G2" fmla="+- 12158 0 4365"/>
              <a:gd name="G3" fmla="+- G2 0 4365"/>
              <a:gd name="G4" fmla="*/ G3 32768 32059"/>
              <a:gd name="G5" fmla="*/ G4 1 2"/>
              <a:gd name="G6" fmla="+- 21600 0 15120"/>
              <a:gd name="G7" fmla="*/ G6 4365 6079"/>
              <a:gd name="G8" fmla="+- G7 15120 0"/>
              <a:gd name="T0" fmla="*/ 15120 w 21600"/>
              <a:gd name="T1" fmla="*/ 0 h 21600"/>
              <a:gd name="T2" fmla="*/ 15120 w 21600"/>
              <a:gd name="T3" fmla="*/ 12158 h 21600"/>
              <a:gd name="T4" fmla="*/ 175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365"/>
                </a:lnTo>
                <a:lnTo>
                  <a:pt x="12427" y="4365"/>
                </a:lnTo>
                <a:cubicBezTo>
                  <a:pt x="5564" y="4365"/>
                  <a:pt x="0" y="7854"/>
                  <a:pt x="0" y="12158"/>
                </a:cubicBezTo>
                <a:lnTo>
                  <a:pt x="0" y="21600"/>
                </a:lnTo>
                <a:lnTo>
                  <a:pt x="3504" y="21600"/>
                </a:lnTo>
                <a:lnTo>
                  <a:pt x="3504" y="12158"/>
                </a:lnTo>
                <a:cubicBezTo>
                  <a:pt x="3504" y="9747"/>
                  <a:pt x="7499" y="7793"/>
                  <a:pt x="12427" y="7793"/>
                </a:cubicBezTo>
                <a:lnTo>
                  <a:pt x="15120" y="7793"/>
                </a:lnTo>
                <a:lnTo>
                  <a:pt x="15120" y="1215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95952" name="AutoShape 16"/>
          <p:cNvSpPr>
            <a:spLocks noChangeArrowheads="1"/>
          </p:cNvSpPr>
          <p:nvPr/>
        </p:nvSpPr>
        <p:spPr bwMode="auto">
          <a:xfrm>
            <a:off x="2819400" y="23495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189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01B3-AA9D-4D4E-ACCA-3AD891AC34B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7" name="AutoShape 5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8" name="AutoShape 6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45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ea typeface="宋体" panose="02010600030101010101" pitchFamily="2" charset="-122"/>
              </a:rPr>
              <a:t>inToWork</a:t>
            </a:r>
            <a:r>
              <a:rPr lang="en-US" altLang="zh-CN" dirty="0"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53982" name="AutoShape 30"/>
          <p:cNvSpPr>
            <a:spLocks noChangeArrowheads="1"/>
          </p:cNvSpPr>
          <p:nvPr/>
        </p:nvSpPr>
        <p:spPr bwMode="auto">
          <a:xfrm>
            <a:off x="2819400" y="25400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94451" y="3738520"/>
            <a:ext cx="1972714" cy="250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064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ED33-0CF9-426A-ACEC-EFC6B5CAC57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类的结构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1676400" y="1628077"/>
            <a:ext cx="5214938" cy="4379913"/>
          </a:xfrm>
          <a:prstGeom prst="rect">
            <a:avLst/>
          </a:prstGeom>
          <a:solidFill>
            <a:srgbClr val="F0F0FA"/>
          </a:solidFill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name [</a:t>
            </a:r>
            <a:r>
              <a:rPr lang="en-US" altLang="zh-CN" sz="2800" b="1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2800" b="1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***]</a:t>
            </a:r>
            <a:r>
              <a:rPr lang="en-US" altLang="zh-CN" sz="2800" b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Lucida Console" panose="020B0609040504020204" pitchFamily="49" charset="0"/>
                <a:ea typeface="宋体" panose="02010600030101010101" pitchFamily="2" charset="-122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declarations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constructor definition(s)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 definitions</a:t>
            </a:r>
            <a:endParaRPr lang="en-US" altLang="zh-CN" sz="2800" b="1" dirty="0">
              <a:solidFill>
                <a:srgbClr val="FF0033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7461250" y="2321078"/>
            <a:ext cx="29781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属性和枚举常量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7461249" y="3598896"/>
            <a:ext cx="334428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对象构造和初始化手段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7461250" y="4892439"/>
            <a:ext cx="365651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对象状态查询与控制手段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6965950" y="25488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6965950" y="38442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6965950" y="51396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7289799" y="5666676"/>
            <a:ext cx="3727605" cy="400752"/>
          </a:xfrm>
          <a:prstGeom prst="rect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这三部分之间没有次序规定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对象与类（小结）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程序语法上看，似乎面向对象程序与过程式程序差别并不大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有数据结构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有过程式函数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都有唯一的入口点</a:t>
            </a:r>
            <a:r>
              <a:rPr lang="en-US" altLang="zh-CN" dirty="0" smtClean="0"/>
              <a:t>main</a:t>
            </a:r>
          </a:p>
          <a:p>
            <a:r>
              <a:rPr lang="zh-CN" altLang="en-US" dirty="0" smtClean="0"/>
              <a:t>差别在于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过程式程序通常按照流程分解来设计开发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面向对象程序按照数据抽象与处理来设计开发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3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过程式程序与面向对象程序的比较分析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假设要设计实现一个多项式加减运算程序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多项式：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x+c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</a:t>
            </a:r>
            <a:r>
              <a:rPr lang="en-US" altLang="zh-CN" dirty="0" err="1"/>
              <a:t>c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m</a:t>
            </a:r>
            <a:endParaRPr lang="en-US" altLang="zh-CN" baseline="30000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 smtClean="0"/>
              <a:t>为一个项，其中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为该项的阶</a:t>
            </a:r>
            <a:r>
              <a:rPr lang="en-US" altLang="zh-CN" dirty="0" smtClean="0"/>
              <a:t>(degree)</a:t>
            </a:r>
            <a:r>
              <a:rPr lang="zh-CN" altLang="en-US" dirty="0" smtClean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为系数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多项式的阶为其所有项中的最高阶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多项式加减运算对应为阶数相同的项的系数加减</a:t>
            </a:r>
            <a:endParaRPr lang="en-US" altLang="zh-CN" dirty="0" smtClean="0"/>
          </a:p>
          <a:p>
            <a:r>
              <a:rPr lang="zh-CN" altLang="en-US" dirty="0" smtClean="0"/>
              <a:t>我们分别按照过程式程序设计和面向对象程序设计来实现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2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703772" y="5346388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703772" y="2844692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703772" y="1615350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课程知识点设置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26078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面向对象核心概念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45925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面向对象构造机制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333627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面向对象运行机制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26078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面向对象过程规格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45925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面向对象数据规格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333627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面向对象层次规格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40229" y="5559454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面向对象程序的模型化表示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703772" y="4082587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026078" y="5559454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面向对象测试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333627" y="4290965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面向对象设计原则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151515" y="5554766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基于规格的程序正确性证明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45925" y="4291482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对象规格设计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026078" y="4291482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过程规格设计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过程式程序设计实现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首先定义数据结构来表示多项式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然后设计实现多项式加法和减法运算函数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57277" y="1825625"/>
            <a:ext cx="1662315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Poly{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coeff</a:t>
            </a:r>
            <a:r>
              <a:rPr lang="en-US" altLang="zh-CN" dirty="0"/>
              <a:t> [];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degree 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27127" y="1690688"/>
            <a:ext cx="1823576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Poly{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Term </a:t>
            </a:r>
            <a:r>
              <a:rPr lang="en-US" altLang="zh-CN" dirty="0" err="1" smtClean="0"/>
              <a:t>pTerm</a:t>
            </a:r>
            <a:r>
              <a:rPr lang="en-US" altLang="zh-CN" dirty="0" smtClean="0"/>
              <a:t> [];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Term{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63698" y="4112808"/>
            <a:ext cx="3257687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PolyAdd</a:t>
            </a:r>
            <a:r>
              <a:rPr lang="en-US" altLang="zh-CN" dirty="0" smtClean="0"/>
              <a:t>(Poly *p1, Poly *p2)</a:t>
            </a:r>
          </a:p>
          <a:p>
            <a:r>
              <a:rPr lang="en-US" altLang="zh-CN" dirty="0" smtClean="0"/>
              <a:t>//p1+p2 </a:t>
            </a:r>
            <a:r>
              <a:rPr lang="en-US" altLang="zh-CN" dirty="0" smtClean="0">
                <a:sym typeface="Wingdings" panose="05000000000000000000" pitchFamily="2" charset="2"/>
              </a:rPr>
              <a:t> p1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74059" y="4112808"/>
            <a:ext cx="3230436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PolySub</a:t>
            </a:r>
            <a:r>
              <a:rPr lang="en-US" altLang="zh-CN" dirty="0" smtClean="0"/>
              <a:t>(Poly *p1, Poly *p2)</a:t>
            </a:r>
          </a:p>
          <a:p>
            <a:r>
              <a:rPr lang="en-US" altLang="zh-CN" dirty="0" smtClean="0"/>
              <a:t>//p1-p2 </a:t>
            </a:r>
            <a:r>
              <a:rPr lang="en-US" altLang="zh-CN" dirty="0" smtClean="0">
                <a:sym typeface="Wingdings" panose="05000000000000000000" pitchFamily="2" charset="2"/>
              </a:rPr>
              <a:t> p1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过程式程序设计实现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(3) </a:t>
            </a:r>
            <a:r>
              <a:rPr lang="zh-CN" altLang="en-US" dirty="0" smtClean="0"/>
              <a:t>设计主函数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smtClean="0"/>
              <a:t>(3.1)</a:t>
            </a:r>
            <a:r>
              <a:rPr lang="zh-CN" altLang="en-US" dirty="0" smtClean="0"/>
              <a:t>读取多项式运算式，并构造多项式变量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(3.2) </a:t>
            </a:r>
            <a:r>
              <a:rPr lang="zh-CN" altLang="en-US" dirty="0" smtClean="0"/>
              <a:t>调用加减法函数进行预算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(3.3) </a:t>
            </a:r>
            <a:r>
              <a:rPr lang="zh-CN" altLang="en-US" dirty="0" smtClean="0"/>
              <a:t>输出计算结果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908" y="2629694"/>
            <a:ext cx="8099077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//suppose user inputs poly in (c1,n1),(c2,n2)…</a:t>
            </a:r>
          </a:p>
          <a:p>
            <a:r>
              <a:rPr lang="en-US" altLang="zh-CN" dirty="0" smtClean="0"/>
              <a:t>while (…){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(“(%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)”, &amp;c, &amp;n);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Poly p1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(Poly));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p1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coeff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申请内存，但是不知道输入的多项式的阶是多少？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//suppose here we have two polys: p1 and 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8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对象式程序设计实现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数据抽象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多项式如何表示？如何构造？外部关心它哪些状态？该软件需要对它进行什么处理？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908" y="2986531"/>
            <a:ext cx="3366884" cy="3416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Poly() 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degree(){return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d){…}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add(Poly q){…}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sub(Poly q){…}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5278" y="3858322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81562" y="4657494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1561" y="5493835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对象式程序设计实现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90" y="1825625"/>
            <a:ext cx="4257907" cy="4351338"/>
          </a:xfrm>
        </p:spPr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设计主类和实现入口函数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smtClean="0"/>
              <a:t>(2.1)</a:t>
            </a:r>
            <a:r>
              <a:rPr lang="zh-CN" altLang="en-US" dirty="0" smtClean="0"/>
              <a:t>主类管理多项式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(2.2)</a:t>
            </a:r>
            <a:r>
              <a:rPr lang="zh-CN" altLang="en-US" dirty="0" smtClean="0"/>
              <a:t>主类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必须是</a:t>
            </a:r>
            <a:r>
              <a:rPr lang="en-US" altLang="zh-CN" dirty="0" smtClean="0"/>
              <a:t>public static void main</a:t>
            </a:r>
          </a:p>
          <a:p>
            <a:pPr lvl="1"/>
            <a:r>
              <a:rPr lang="en-US" altLang="zh-CN" dirty="0" smtClean="0"/>
              <a:t>(2.3)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中构造主类对象来管理相关对象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(2.4)</a:t>
            </a:r>
            <a:r>
              <a:rPr lang="zh-CN" altLang="en-US" dirty="0" smtClean="0"/>
              <a:t>主类提供读取多项式操作，通过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构造多项式对象，并提供多项式计算操作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95829" y="1344235"/>
            <a:ext cx="6644448" cy="53553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Poly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Operator 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[];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/>
              <a:t>enum</a:t>
            </a:r>
            <a:r>
              <a:rPr lang="en-US" altLang="zh-CN" dirty="0"/>
              <a:t> Operator{ADD, SUB};</a:t>
            </a:r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() {…}</a:t>
            </a:r>
          </a:p>
          <a:p>
            <a:r>
              <a:rPr lang="en-US" altLang="zh-CN" dirty="0" smtClean="0"/>
              <a:t>     private void </a:t>
            </a:r>
            <a:r>
              <a:rPr lang="en-US" altLang="zh-CN" dirty="0" err="1" smtClean="0"/>
              <a:t>parsePoly</a:t>
            </a:r>
            <a:r>
              <a:rPr lang="en-US" altLang="zh-CN" dirty="0" smtClean="0"/>
              <a:t>(String s){…}</a:t>
            </a:r>
          </a:p>
          <a:p>
            <a:r>
              <a:rPr lang="en-US" altLang="zh-CN" dirty="0" smtClean="0"/>
              <a:t>     private void compute(){Poly p =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[0]; Poly p1,p2;</a:t>
            </a:r>
          </a:p>
          <a:p>
            <a:r>
              <a:rPr lang="en-US" altLang="zh-CN" dirty="0" smtClean="0"/>
              <a:t>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++){p2 =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];Operator op=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[i-1]; </a:t>
            </a:r>
          </a:p>
          <a:p>
            <a:r>
              <a:rPr lang="en-US" altLang="zh-CN" dirty="0" smtClean="0"/>
              <a:t>                if(op==ADD)p1=</a:t>
            </a:r>
            <a:r>
              <a:rPr lang="en-US" altLang="zh-CN" dirty="0" err="1" smtClean="0"/>
              <a:t>p.add</a:t>
            </a:r>
            <a:r>
              <a:rPr lang="en-US" altLang="zh-CN" dirty="0" smtClean="0"/>
              <a:t>(p2); if(op==SUB) p1=</a:t>
            </a:r>
            <a:r>
              <a:rPr lang="en-US" altLang="zh-CN" dirty="0" err="1" smtClean="0"/>
              <a:t>p.sub</a:t>
            </a:r>
            <a:r>
              <a:rPr lang="en-US" altLang="zh-CN" dirty="0" smtClean="0"/>
              <a:t>(p2); p=p1;</a:t>
            </a:r>
          </a:p>
          <a:p>
            <a:r>
              <a:rPr lang="en-US" altLang="zh-CN" dirty="0" smtClean="0"/>
              <a:t>           }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private void </a:t>
            </a:r>
            <a:r>
              <a:rPr lang="en-US" altLang="zh-CN" dirty="0" err="1" smtClean="0"/>
              <a:t>parseOperator</a:t>
            </a:r>
            <a:r>
              <a:rPr lang="en-US" altLang="zh-CN" dirty="0" smtClean="0"/>
              <a:t>(String s){…}</a:t>
            </a:r>
          </a:p>
          <a:p>
            <a:r>
              <a:rPr lang="en-US" altLang="zh-CN" dirty="0" smtClean="0"/>
              <a:t>   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[]){</a:t>
            </a:r>
          </a:p>
          <a:p>
            <a:r>
              <a:rPr lang="en-US" altLang="zh-CN" dirty="0" smtClean="0"/>
              <a:t>           //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获取用户输入的多项式计算表达式：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cp.parsePoly</a:t>
            </a:r>
            <a:r>
              <a:rPr lang="en-US" altLang="zh-CN" dirty="0" smtClean="0"/>
              <a:t>(s); </a:t>
            </a:r>
            <a:r>
              <a:rPr lang="en-US" altLang="zh-CN" dirty="0" err="1" smtClean="0"/>
              <a:t>cp.parseOperator</a:t>
            </a:r>
            <a:r>
              <a:rPr lang="en-US" altLang="zh-CN" dirty="0" smtClean="0"/>
              <a:t>(s);</a:t>
            </a:r>
            <a:r>
              <a:rPr lang="en-US" altLang="zh-CN" dirty="0" err="1" smtClean="0"/>
              <a:t>cp.compute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过程式程序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函数都必须了解数据结构的全部细节。一旦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数据结构修改怎么办？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函数的工作量非常大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函数中的变量非常多，难以管理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式程序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类管理着它应该管理的数据，外部无法访问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每个类的操作只处理该类所管理的数据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类对外提供状态查询操作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Poly</a:t>
            </a:r>
            <a:r>
              <a:rPr lang="zh-CN" altLang="en-US" dirty="0" smtClean="0"/>
              <a:t>对象一旦构造之后不允许改变它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0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过程式程序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函数控制整个流程，按照计算步骤来初始化相关变量、调用相关函数来处理相关变量等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一旦相关函数和数据发生变化，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函数必须进行调整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式程序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类管理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不关心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负责与用户交互构造和管理相应的</a:t>
            </a:r>
            <a:r>
              <a:rPr lang="en-US" altLang="zh-CN" dirty="0" err="1" smtClean="0"/>
              <a:t>polyList,opList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并维护好状态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Poly</a:t>
            </a:r>
            <a:r>
              <a:rPr lang="zh-CN" altLang="en-US" dirty="0"/>
              <a:t>对象</a:t>
            </a:r>
            <a:r>
              <a:rPr lang="zh-CN" altLang="en-US" dirty="0" smtClean="0"/>
              <a:t>的协助下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负责按照</a:t>
            </a:r>
            <a:r>
              <a:rPr lang="en-US" altLang="zh-CN" dirty="0" err="1" smtClean="0"/>
              <a:t>opList</a:t>
            </a:r>
            <a:r>
              <a:rPr lang="zh-CN" altLang="en-US" dirty="0" smtClean="0"/>
              <a:t>来对</a:t>
            </a:r>
            <a:r>
              <a:rPr lang="en-US" altLang="zh-CN" dirty="0" err="1" smtClean="0"/>
              <a:t>polyList</a:t>
            </a:r>
            <a:r>
              <a:rPr lang="zh-CN" altLang="en-US" dirty="0" smtClean="0"/>
              <a:t>进行计算（在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对象协助下）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Poly</a:t>
            </a:r>
            <a:r>
              <a:rPr lang="zh-CN" altLang="en-US" dirty="0" smtClean="0"/>
              <a:t>对象负责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对象与类：小结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类是从数据视角的抽象结果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不仅仅是数据结构定义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从程序功能角度，把与</a:t>
            </a:r>
            <a:r>
              <a:rPr lang="zh-CN" altLang="en-US" dirty="0"/>
              <a:t>特定</a:t>
            </a:r>
            <a:r>
              <a:rPr lang="zh-CN" altLang="en-US" dirty="0" smtClean="0"/>
              <a:t>数据相关的操作封装在一起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一个类只管理和这个类职责密切相关的数据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之间形成层次和协作结构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类的内部对外部不可见，只要确保相关方法规格不发生变化，类的内部细节变化就不会导致使用者跟着变化</a:t>
            </a:r>
            <a:endParaRPr lang="en-US" altLang="zh-CN" dirty="0" smtClean="0"/>
          </a:p>
          <a:p>
            <a:r>
              <a:rPr lang="zh-CN" altLang="en-US" dirty="0" smtClean="0"/>
              <a:t>对象是运行时数据抽象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谁创建对象</a:t>
            </a:r>
            <a:endParaRPr lang="en-US" altLang="zh-CN" dirty="0" smtClean="0"/>
          </a:p>
          <a:p>
            <a:pPr lvl="1"/>
            <a:r>
              <a:rPr lang="zh-CN" altLang="en-US" dirty="0"/>
              <a:t>谁</a:t>
            </a:r>
            <a:r>
              <a:rPr lang="zh-CN" altLang="en-US" dirty="0" smtClean="0"/>
              <a:t>管理对象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4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再次讨论课程目标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逻辑清晰的程序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命名清晰</a:t>
            </a:r>
            <a:endParaRPr lang="en-US" altLang="zh-CN" dirty="0" smtClean="0"/>
          </a:p>
          <a:p>
            <a:r>
              <a:rPr lang="zh-CN" altLang="en-US" dirty="0" smtClean="0"/>
              <a:t>严密的编程思维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破坏</a:t>
            </a:r>
            <a:endParaRPr lang="en-US" altLang="zh-CN" dirty="0" smtClean="0"/>
          </a:p>
          <a:p>
            <a:r>
              <a:rPr lang="zh-CN" altLang="en-US" dirty="0" smtClean="0"/>
              <a:t>规范的编程思维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针对多项式例子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使用数组来表示多项式的幂和系数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支持加减运算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语言实现一个过程式程序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实现一个对象式程序</a:t>
            </a:r>
            <a:endParaRPr lang="en-US" altLang="zh-CN" dirty="0" smtClean="0"/>
          </a:p>
          <a:p>
            <a:pPr lvl="1"/>
            <a:r>
              <a:rPr lang="zh-CN" altLang="en-US" b="1" i="1" dirty="0" smtClean="0"/>
              <a:t>使用控制流程图展示两个程序的控制结构</a:t>
            </a:r>
            <a:endParaRPr lang="en-US" altLang="zh-CN" b="1" i="1" dirty="0" smtClean="0"/>
          </a:p>
          <a:p>
            <a:pPr lvl="1"/>
            <a:r>
              <a:rPr lang="zh-CN" altLang="en-US" dirty="0" smtClean="0"/>
              <a:t>自学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中如何从命令行读取输入和解析输入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两个程序的命令行输入格式相同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{(c1,n1),(c2,n2),…,()}+{…}-{…}: </a:t>
            </a:r>
            <a:r>
              <a:rPr lang="zh-CN" altLang="en-US" dirty="0" smtClean="0"/>
              <a:t>每个多项式以</a:t>
            </a:r>
            <a:r>
              <a:rPr lang="en-US" altLang="zh-CN" dirty="0" smtClean="0"/>
              <a:t>’{’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’}’</a:t>
            </a:r>
            <a:r>
              <a:rPr lang="zh-CN" altLang="en-US" dirty="0" smtClean="0"/>
              <a:t>来分割；多项式中的每个项以</a:t>
            </a:r>
            <a:r>
              <a:rPr lang="en-US" altLang="zh-CN" dirty="0" smtClean="0"/>
              <a:t>’(‘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’)’</a:t>
            </a:r>
            <a:r>
              <a:rPr lang="zh-CN" altLang="en-US" dirty="0" smtClean="0"/>
              <a:t>分割，多项式之间只能是出现</a:t>
            </a:r>
            <a:r>
              <a:rPr lang="en-US" altLang="zh-CN" dirty="0" smtClean="0"/>
              <a:t>’+’</a:t>
            </a:r>
            <a:r>
              <a:rPr lang="zh-CN" altLang="en-US" dirty="0" smtClean="0"/>
              <a:t>（表示相加）和</a:t>
            </a:r>
            <a:r>
              <a:rPr lang="en-US" altLang="zh-CN" dirty="0" smtClean="0"/>
              <a:t>’-’</a:t>
            </a:r>
            <a:r>
              <a:rPr lang="zh-CN" altLang="en-US" dirty="0" smtClean="0"/>
              <a:t>（表示相减）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任何空格都将被程序自动识别和过滤掉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</a:t>
            </a:r>
            <a:r>
              <a:rPr lang="en-US" altLang="zh-CN" dirty="0" smtClean="0"/>
              <a:t>’(’</a:t>
            </a:r>
            <a:r>
              <a:rPr lang="zh-CN" altLang="en-US" dirty="0" smtClean="0"/>
              <a:t>与</a:t>
            </a:r>
            <a:r>
              <a:rPr lang="en-US" altLang="zh-CN" dirty="0" smtClean="0"/>
              <a:t>’)’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’{’</a:t>
            </a:r>
            <a:r>
              <a:rPr lang="zh-CN" altLang="en-US" dirty="0" smtClean="0"/>
              <a:t>与</a:t>
            </a:r>
            <a:r>
              <a:rPr lang="en-US" altLang="zh-CN" dirty="0" smtClean="0"/>
              <a:t>’}’</a:t>
            </a:r>
            <a:r>
              <a:rPr lang="zh-CN" altLang="en-US" dirty="0" smtClean="0"/>
              <a:t>不匹配的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视为同一个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00394" y="1818127"/>
            <a:ext cx="3611301" cy="204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Tips for testing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是否能够处理空多项式？</a:t>
            </a:r>
            <a:endParaRPr lang="en-US" altLang="zh-CN" dirty="0" smtClean="0"/>
          </a:p>
          <a:p>
            <a:pPr algn="ctr"/>
            <a:r>
              <a:rPr lang="zh-CN" altLang="en-US" dirty="0"/>
              <a:t>阶</a:t>
            </a:r>
            <a:r>
              <a:rPr lang="zh-CN" altLang="en-US" dirty="0" smtClean="0"/>
              <a:t>数超大多项式能否处理？</a:t>
            </a:r>
            <a:endParaRPr lang="en-US" altLang="zh-CN" dirty="0"/>
          </a:p>
          <a:p>
            <a:pPr algn="ctr"/>
            <a:r>
              <a:rPr lang="zh-CN" altLang="en-US" dirty="0" smtClean="0"/>
              <a:t>负数阶能否识别？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系数为负？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输入格式错误能否识别？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0400" y="1221525"/>
            <a:ext cx="83423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一元多项式，每个合法项的幂都是非负整数，且系数不为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6062" y="4001294"/>
            <a:ext cx="385340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测试</a:t>
            </a:r>
            <a:r>
              <a:rPr lang="zh-CN" altLang="en-US" sz="2000" dirty="0" smtClean="0"/>
              <a:t>中系数最大不超过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位整数</a:t>
            </a:r>
            <a:endParaRPr lang="en-US" altLang="zh-CN" sz="2000" dirty="0" smtClean="0"/>
          </a:p>
          <a:p>
            <a:r>
              <a:rPr lang="zh-CN" altLang="en-US" sz="2000" dirty="0" smtClean="0"/>
              <a:t>整数，幂不超过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位整数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84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课程核心规则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32(</a:t>
            </a:r>
            <a:r>
              <a:rPr lang="zh-CN" altLang="en-US" b="1" dirty="0" smtClean="0">
                <a:solidFill>
                  <a:srgbClr val="C00000"/>
                </a:solidFill>
              </a:rPr>
              <a:t>授课</a:t>
            </a:r>
            <a:r>
              <a:rPr lang="en-US" altLang="zh-CN" b="1" dirty="0" smtClean="0">
                <a:solidFill>
                  <a:srgbClr val="C00000"/>
                </a:solidFill>
              </a:rPr>
              <a:t>)+16(</a:t>
            </a:r>
            <a:r>
              <a:rPr lang="zh-CN" altLang="en-US" b="1" dirty="0" smtClean="0">
                <a:solidFill>
                  <a:srgbClr val="C00000"/>
                </a:solidFill>
              </a:rPr>
              <a:t>实验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/>
              <a:t>学时，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必修的核心专业课程之一</a:t>
            </a:r>
            <a:endParaRPr lang="en-US" altLang="zh-CN" dirty="0" smtClean="0"/>
          </a:p>
          <a:p>
            <a:r>
              <a:rPr lang="zh-CN" altLang="en-US" dirty="0" smtClean="0"/>
              <a:t>内容分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单元</a:t>
            </a:r>
            <a:r>
              <a:rPr lang="zh-CN" altLang="en-US" dirty="0" smtClean="0"/>
              <a:t>，每个</a:t>
            </a:r>
            <a:r>
              <a:rPr lang="zh-CN" altLang="en-US" dirty="0"/>
              <a:t>单元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次授课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次讨论课和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次实验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/>
              <a:t>周</a:t>
            </a:r>
            <a:r>
              <a:rPr lang="zh-CN" altLang="en-US" dirty="0" smtClean="0"/>
              <a:t>介绍新内容</a:t>
            </a:r>
            <a:endParaRPr lang="en-US" altLang="zh-CN" dirty="0"/>
          </a:p>
          <a:p>
            <a:pPr lvl="2"/>
            <a:r>
              <a:rPr lang="zh-CN" altLang="en-US" dirty="0" smtClean="0"/>
              <a:t>每个单元一</a:t>
            </a:r>
            <a:r>
              <a:rPr lang="zh-CN" altLang="en-US" dirty="0"/>
              <a:t>个程序</a:t>
            </a:r>
            <a:r>
              <a:rPr lang="zh-CN" altLang="en-US" dirty="0" smtClean="0"/>
              <a:t>作业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zh-CN" altLang="en-US" dirty="0" smtClean="0"/>
              <a:t>课程内容讨论</a:t>
            </a:r>
            <a:endParaRPr lang="en-US" altLang="zh-CN" dirty="0"/>
          </a:p>
          <a:p>
            <a:pPr lvl="2"/>
            <a:r>
              <a:rPr lang="zh-CN" altLang="en-US" dirty="0" smtClean="0"/>
              <a:t>由学生组成</a:t>
            </a:r>
            <a:r>
              <a:rPr lang="en-US" altLang="zh-CN" dirty="0" smtClean="0"/>
              <a:t>2~3</a:t>
            </a:r>
            <a:r>
              <a:rPr lang="zh-CN" altLang="en-US" dirty="0" smtClean="0"/>
              <a:t>人的小组，针对本单元的内容进行总结和讲解。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次</a:t>
            </a:r>
            <a:r>
              <a:rPr lang="zh-CN" altLang="en-US" dirty="0" smtClean="0"/>
              <a:t>实验围绕单元教学内容进行实践训练和分析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每次实验当堂完成实验和在系统中完成相应报告</a:t>
            </a:r>
            <a:endParaRPr lang="en-US" altLang="zh-CN" dirty="0" smtClean="0"/>
          </a:p>
          <a:p>
            <a:r>
              <a:rPr lang="zh-CN" altLang="en-US" dirty="0" smtClean="0"/>
              <a:t>更加平衡与综合的测试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基准公共测试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6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课程核心规则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</a:t>
            </a:r>
            <a:r>
              <a:rPr lang="zh-CN" altLang="en-US" dirty="0" smtClean="0"/>
              <a:t>概念支持、类型安全、（编译器）强大的静态检查能力、跨平台</a:t>
            </a:r>
            <a:endParaRPr lang="en-US" altLang="zh-CN" dirty="0" smtClean="0"/>
          </a:p>
          <a:p>
            <a:r>
              <a:rPr lang="zh-CN" altLang="en-US" dirty="0" smtClean="0"/>
              <a:t>如果不会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C++/C#</a:t>
            </a:r>
            <a:r>
              <a:rPr lang="zh-CN" altLang="en-US" dirty="0" smtClean="0"/>
              <a:t>，会有一定的副作用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学习使用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成绩</a:t>
            </a:r>
            <a:r>
              <a:rPr lang="zh-CN" altLang="en-US" dirty="0"/>
              <a:t>评定：综合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作业成绩：</a:t>
            </a:r>
            <a:r>
              <a:rPr lang="en-US" altLang="zh-CN" dirty="0" smtClean="0"/>
              <a:t>70%</a:t>
            </a:r>
          </a:p>
          <a:p>
            <a:pPr lvl="2"/>
            <a:r>
              <a:rPr lang="zh-CN" altLang="en-US" dirty="0" smtClean="0"/>
              <a:t>作业完成质量和测试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实验成绩：</a:t>
            </a:r>
            <a:r>
              <a:rPr lang="en-US" altLang="zh-CN" dirty="0" smtClean="0"/>
              <a:t>30%</a:t>
            </a:r>
          </a:p>
          <a:p>
            <a:pPr lvl="2"/>
            <a:r>
              <a:rPr lang="zh-CN" altLang="en-US" dirty="0" smtClean="0"/>
              <a:t>完成度和质量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8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强调测试的课程作业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4904232" cy="47876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Common Testing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针对作业的功能和性能要求，精心设计的测试用例</a:t>
            </a:r>
            <a:endParaRPr lang="en-US" altLang="zh-CN" dirty="0" smtClean="0"/>
          </a:p>
          <a:p>
            <a:r>
              <a:rPr lang="en-US" altLang="zh-CN" dirty="0" smtClean="0"/>
              <a:t>Comprehensive Scoring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作业提交情况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通过的公共测试用例数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3946176"/>
              </p:ext>
            </p:extLst>
          </p:nvPr>
        </p:nvGraphicFramePr>
        <p:xfrm>
          <a:off x="5209853" y="844952"/>
          <a:ext cx="7453162" cy="576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01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课程的目标</a:t>
            </a: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/>
          <a:stretch>
            <a:fillRect/>
          </a:stretch>
        </p:blipFill>
        <p:spPr bwMode="auto">
          <a:xfrm>
            <a:off x="7170937" y="1382539"/>
            <a:ext cx="3290586" cy="264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8" y="2033182"/>
            <a:ext cx="5831291" cy="4350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l="1281" r="4385"/>
          <a:stretch/>
        </p:blipFill>
        <p:spPr>
          <a:xfrm>
            <a:off x="6003059" y="4031226"/>
            <a:ext cx="6050903" cy="26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课程参考材料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21749" cy="4351338"/>
          </a:xfrm>
        </p:spPr>
        <p:txBody>
          <a:bodyPr/>
          <a:lstStyle/>
          <a:p>
            <a:r>
              <a:rPr lang="zh-CN" altLang="en-US" dirty="0"/>
              <a:t>教材</a:t>
            </a:r>
            <a:endParaRPr lang="en-US" altLang="zh-CN" dirty="0" smtClean="0"/>
          </a:p>
          <a:p>
            <a:pPr lvl="1"/>
            <a:r>
              <a:rPr lang="zh-CN" altLang="en-US" b="1" i="1" dirty="0"/>
              <a:t>程序</a:t>
            </a:r>
            <a:r>
              <a:rPr lang="zh-CN" altLang="en-US" b="1" i="1" dirty="0" smtClean="0"/>
              <a:t>开发原理</a:t>
            </a:r>
            <a:r>
              <a:rPr lang="en-US" altLang="zh-CN" b="1" i="1" dirty="0" smtClean="0"/>
              <a:t>—</a:t>
            </a:r>
            <a:r>
              <a:rPr lang="zh-CN" altLang="en-US" b="1" i="1" dirty="0" smtClean="0"/>
              <a:t>抽象、规格与面向对象设计（</a:t>
            </a:r>
            <a:r>
              <a:rPr lang="en-US" altLang="zh-CN" b="1" i="1" dirty="0" smtClean="0"/>
              <a:t>Barbara </a:t>
            </a:r>
            <a:r>
              <a:rPr lang="en-US" altLang="zh-CN" b="1" i="1" dirty="0" err="1" smtClean="0"/>
              <a:t>Liskov</a:t>
            </a:r>
            <a:r>
              <a:rPr lang="en-US" altLang="zh-CN" b="1" i="1" dirty="0" smtClean="0"/>
              <a:t>, John </a:t>
            </a:r>
            <a:r>
              <a:rPr lang="en-US" altLang="zh-CN" b="1" i="1" dirty="0" err="1" smtClean="0"/>
              <a:t>Guttag</a:t>
            </a:r>
            <a:r>
              <a:rPr lang="en-US" altLang="zh-CN" b="1" i="1" dirty="0" smtClean="0"/>
              <a:t>, Program Development in Java: Abstraction, Specification, and Object-Oriented Design</a:t>
            </a:r>
            <a:r>
              <a:rPr lang="zh-CN" altLang="en-US" b="1" i="1" dirty="0" smtClean="0"/>
              <a:t>）</a:t>
            </a:r>
            <a:endParaRPr lang="en-US" altLang="zh-CN" b="1" i="1" dirty="0" smtClean="0"/>
          </a:p>
          <a:p>
            <a:pPr lvl="1"/>
            <a:r>
              <a:rPr lang="en-US" altLang="zh-CN" b="1" dirty="0"/>
              <a:t>Java Concurrency in </a:t>
            </a:r>
            <a:r>
              <a:rPr lang="en-US" altLang="zh-CN" b="1" dirty="0" smtClean="0"/>
              <a:t>Practice</a:t>
            </a:r>
          </a:p>
          <a:p>
            <a:r>
              <a:rPr lang="zh-CN" altLang="en-US" dirty="0" smtClean="0"/>
              <a:t>互联网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百科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Jdk</a:t>
            </a:r>
            <a:r>
              <a:rPr lang="en-US" altLang="zh-CN" b="1" dirty="0" smtClean="0"/>
              <a:t> guideline</a:t>
            </a:r>
          </a:p>
          <a:p>
            <a:pPr lvl="1"/>
            <a:r>
              <a:rPr lang="en-US" altLang="zh-CN" b="1" dirty="0" smtClean="0"/>
              <a:t>Stackoverflow.com</a:t>
            </a:r>
          </a:p>
          <a:p>
            <a:pPr lvl="1"/>
            <a:r>
              <a:rPr lang="zh-CN" altLang="en-US" b="1" dirty="0" smtClean="0"/>
              <a:t>技术博客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225" y="320515"/>
            <a:ext cx="2866556" cy="4172510"/>
          </a:xfrm>
          <a:prstGeom prst="rect">
            <a:avLst/>
          </a:prstGeom>
        </p:spPr>
      </p:pic>
      <p:pic>
        <p:nvPicPr>
          <p:cNvPr id="5" name="Picture 2" descr="http://jcip.net/images/jcip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51" y="3379810"/>
            <a:ext cx="2568659" cy="33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external image internet3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31" y="4864184"/>
            <a:ext cx="1890803" cy="18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3319</Words>
  <Application>Microsoft Office PowerPoint</Application>
  <PresentationFormat>宽屏</PresentationFormat>
  <Paragraphs>513</Paragraphs>
  <Slides>48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黑体</vt:lpstr>
      <vt:lpstr>宋体</vt:lpstr>
      <vt:lpstr>微软雅黑</vt:lpstr>
      <vt:lpstr>Arial</vt:lpstr>
      <vt:lpstr>Book Antiqua</vt:lpstr>
      <vt:lpstr>Calibri</vt:lpstr>
      <vt:lpstr>Calibri Light</vt:lpstr>
      <vt:lpstr>Lucida Console</vt:lpstr>
      <vt:lpstr>Times New Roman</vt:lpstr>
      <vt:lpstr>Wingdings</vt:lpstr>
      <vt:lpstr>Office 主题</vt:lpstr>
      <vt:lpstr>《面向对象构造与验证》课程 Lec1-对象与对象化编程(上)</vt:lpstr>
      <vt:lpstr>内容提要</vt:lpstr>
      <vt:lpstr>课程介绍</vt:lpstr>
      <vt:lpstr>课程知识点设置</vt:lpstr>
      <vt:lpstr>课程核心规则</vt:lpstr>
      <vt:lpstr>课程核心规则</vt:lpstr>
      <vt:lpstr>强调测试的课程作业</vt:lpstr>
      <vt:lpstr>课程的目标</vt:lpstr>
      <vt:lpstr>课程参考材料</vt:lpstr>
      <vt:lpstr>课程核心规则</vt:lpstr>
      <vt:lpstr>课程核心规则</vt:lpstr>
      <vt:lpstr>过程式程序回顾</vt:lpstr>
      <vt:lpstr>过程式程序回顾</vt:lpstr>
      <vt:lpstr>过程式程序回顾</vt:lpstr>
      <vt:lpstr>过程式程序回顾</vt:lpstr>
      <vt:lpstr>过程式程序回顾</vt:lpstr>
      <vt:lpstr>为什么引入对象</vt:lpstr>
      <vt:lpstr>为什么引入对象</vt:lpstr>
      <vt:lpstr>面向对象程序的构成</vt:lpstr>
      <vt:lpstr>面向对象程序的构成</vt:lpstr>
      <vt:lpstr>PowerPoint 演示文稿</vt:lpstr>
      <vt:lpstr>面向对象程序的构成</vt:lpstr>
      <vt:lpstr>对象与类</vt:lpstr>
      <vt:lpstr>对象与类</vt:lpstr>
      <vt:lpstr>对象与类</vt:lpstr>
      <vt:lpstr>对象与类</vt:lpstr>
      <vt:lpstr>对象与类---构造器</vt:lpstr>
      <vt:lpstr>对象与类</vt:lpstr>
      <vt:lpstr>对象与类---构造对象</vt:lpstr>
      <vt:lpstr>对象与类---执行方法</vt:lpstr>
      <vt:lpstr>对象与类---对象交互</vt:lpstr>
      <vt:lpstr>对象与类---对象交互</vt:lpstr>
      <vt:lpstr>对象与类---对象交互</vt:lpstr>
      <vt:lpstr>对象与类---对象交互</vt:lpstr>
      <vt:lpstr>对象与类---对象交互</vt:lpstr>
      <vt:lpstr>对象与类---对象交互</vt:lpstr>
      <vt:lpstr>对象与类---类的结构</vt:lpstr>
      <vt:lpstr>对象与类（小结）</vt:lpstr>
      <vt:lpstr>过程式程序与面向对象程序的比较分析</vt:lpstr>
      <vt:lpstr>过程式程序设计实现</vt:lpstr>
      <vt:lpstr>过程式程序设计实现</vt:lpstr>
      <vt:lpstr>对象式程序设计实现</vt:lpstr>
      <vt:lpstr>对象式程序设计实现</vt:lpstr>
      <vt:lpstr>对比分析</vt:lpstr>
      <vt:lpstr>对比分析</vt:lpstr>
      <vt:lpstr>对象与类：小结</vt:lpstr>
      <vt:lpstr>再次讨论课程目标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creator>Ji Wu</dc:creator>
  <cp:lastModifiedBy>zhutongyu@nlsde.buaa.edu.cn</cp:lastModifiedBy>
  <cp:revision>775</cp:revision>
  <cp:lastPrinted>2017-11-12T06:07:47Z</cp:lastPrinted>
  <dcterms:created xsi:type="dcterms:W3CDTF">2014-02-04T12:49:16Z</dcterms:created>
  <dcterms:modified xsi:type="dcterms:W3CDTF">2018-03-07T06:31:56Z</dcterms:modified>
</cp:coreProperties>
</file>