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6" r:id="rId29"/>
    <p:sldId id="287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01936F-4BEB-4DEB-ADF0-8853B988A74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21512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FCF80-510B-421D-A093-F16284C3B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3203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850E8-46C2-457F-8C9A-0663F9C82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23986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FCD80CB-DB50-4FE6-8BBB-088A7C497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023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87F8CC-3722-467F-9CF7-8EDDC5582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67523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4244-21CD-4BEF-8169-3E3D3FFF3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3042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FAF5A-83EE-45D7-A7A1-948B9412A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181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7332-5954-4938-8D08-F20A29808D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1609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F86D5-6713-4E09-9493-84A4E883C6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3237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3E73B-E2BD-4BFE-8B2D-BB7F4395AB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2897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DB0DB-962C-40DB-B0A0-2499A1CF99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8844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95BD2-047C-4C14-BAE8-58C65ED3A6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780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0427-7C1B-4579-AEC7-F1A0CA369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558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4F887D28-3CCC-4D67-AF7C-30749327A1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4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0" Type="http://schemas.openxmlformats.org/officeDocument/2006/relationships/image" Target="../media/image5.e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1042988" y="1700213"/>
            <a:ext cx="7273925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0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476375" y="3429000"/>
            <a:ext cx="662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0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8640"/>
            <a:ext cx="3556000" cy="1028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81025" y="1627188"/>
            <a:ext cx="66046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掷一枚骰子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观察出现的点数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8" name="Picture 8" descr="骰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76475"/>
            <a:ext cx="41148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3141663"/>
            <a:ext cx="78406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记录某城市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电话台一昼夜接到的呼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叫次数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1813" y="4365625"/>
            <a:ext cx="61911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在一批灯泡中任意抽取一只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测其寿命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08750" y="3933825"/>
            <a:ext cx="1447800" cy="1371600"/>
            <a:chOff x="4224" y="2448"/>
            <a:chExt cx="977" cy="925"/>
          </a:xfrm>
        </p:grpSpPr>
        <p:graphicFrame>
          <p:nvGraphicFramePr>
            <p:cNvPr id="41992" name="Object 10"/>
            <p:cNvGraphicFramePr>
              <a:graphicFrameLocks noChangeAspect="1"/>
            </p:cNvGraphicFramePr>
            <p:nvPr/>
          </p:nvGraphicFramePr>
          <p:xfrm flipH="1">
            <a:off x="4224" y="244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3" name="Clip" r:id="rId4" imgW="2478240" imgH="4461120" progId="MS_ClipArt_Gallery.5">
                    <p:embed/>
                  </p:oleObj>
                </mc:Choice>
                <mc:Fallback>
                  <p:oleObj name="Clip" r:id="rId4" imgW="2478240" imgH="4461120" progId="MS_ClipArt_Gallery.5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224" y="244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1"/>
            <p:cNvGraphicFramePr>
              <a:graphicFrameLocks noChangeAspect="1"/>
            </p:cNvGraphicFramePr>
            <p:nvPr/>
          </p:nvGraphicFramePr>
          <p:xfrm flipH="1">
            <a:off x="4464" y="273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4" name="Clip" r:id="rId6" imgW="2478240" imgH="4461120" progId="MS_ClipArt_Gallery.5">
                    <p:embed/>
                  </p:oleObj>
                </mc:Choice>
                <mc:Fallback>
                  <p:oleObj name="Clip" r:id="rId6" imgW="2478240" imgH="4461120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464" y="273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2"/>
            <p:cNvGraphicFramePr>
              <a:graphicFrameLocks noChangeAspect="1"/>
            </p:cNvGraphicFramePr>
            <p:nvPr/>
          </p:nvGraphicFramePr>
          <p:xfrm flipH="1">
            <a:off x="4560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5" name="Clip" r:id="rId7" imgW="2478240" imgH="4461120" progId="MS_ClipArt_Gallery.5">
                    <p:embed/>
                  </p:oleObj>
                </mc:Choice>
                <mc:Fallback>
                  <p:oleObj name="Clip" r:id="rId7" imgW="2478240" imgH="4461120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60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13"/>
            <p:cNvGraphicFramePr>
              <a:graphicFrameLocks noChangeAspect="1"/>
            </p:cNvGraphicFramePr>
            <p:nvPr/>
          </p:nvGraphicFramePr>
          <p:xfrm flipH="1">
            <a:off x="4848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6" name="Clip" r:id="rId8" imgW="2478240" imgH="4461120" progId="MS_ClipArt_Gallery.5">
                    <p:embed/>
                  </p:oleObj>
                </mc:Choice>
                <mc:Fallback>
                  <p:oleObj name="Clip" r:id="rId8" imgW="2478240" imgH="4461120" progId="MS_ClipArt_Gallery.5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4"/>
            <p:cNvGraphicFramePr>
              <a:graphicFrameLocks noChangeAspect="1"/>
            </p:cNvGraphicFramePr>
            <p:nvPr/>
          </p:nvGraphicFramePr>
          <p:xfrm flipH="1">
            <a:off x="4848" y="268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7" name="Clip" r:id="rId9" imgW="2478240" imgH="4461120" progId="MS_ClipArt_Gallery.5">
                    <p:embed/>
                  </p:oleObj>
                </mc:Choice>
                <mc:Fallback>
                  <p:oleObj name="Clip" r:id="rId9" imgW="2478240" imgH="4461120" progId="MS_ClipArt_Gallery.5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68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040063" y="5511800"/>
            <a:ext cx="47211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</a:rPr>
              <a:t>---- </a:t>
            </a:r>
            <a:r>
              <a:rPr lang="zh-CN" altLang="en-US" dirty="0">
                <a:latin typeface="楷体" panose="02010609060101010101" pitchFamily="49" charset="-122"/>
              </a:rPr>
              <a:t>这些都是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</a:rPr>
              <a:t>随机试验</a:t>
            </a:r>
            <a:r>
              <a:rPr lang="zh-CN" altLang="en-US" dirty="0">
                <a:latin typeface="楷体" panose="02010609060101010101" pitchFamily="49" charset="-122"/>
              </a:rPr>
              <a:t> 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5" grpId="0"/>
      <p:bldP spid="419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8313" y="1557338"/>
            <a:ext cx="2324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3. </a:t>
            </a:r>
            <a:r>
              <a:rPr lang="zh-CN" altLang="en-US" dirty="0">
                <a:solidFill>
                  <a:srgbClr val="0000FF"/>
                </a:solidFill>
              </a:rPr>
              <a:t>随机事件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750" y="2349500"/>
            <a:ext cx="8069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在试验中可能发生</a:t>
            </a:r>
            <a:r>
              <a:rPr lang="en-US" altLang="zh-CN" dirty="0"/>
              <a:t>, </a:t>
            </a:r>
            <a:r>
              <a:rPr lang="zh-CN" altLang="en-US" dirty="0"/>
              <a:t>也可能不发生的结 </a:t>
            </a:r>
          </a:p>
          <a:p>
            <a:r>
              <a:rPr lang="zh-CN" altLang="en-US" dirty="0"/>
              <a:t>果</a:t>
            </a:r>
            <a:r>
              <a:rPr lang="en-US" altLang="zh-CN" dirty="0"/>
              <a:t>, </a:t>
            </a:r>
            <a:r>
              <a:rPr lang="zh-CN" altLang="en-US" dirty="0"/>
              <a:t>称为随机事件</a:t>
            </a:r>
            <a:r>
              <a:rPr lang="en-US" altLang="zh-CN" dirty="0"/>
              <a:t>, </a:t>
            </a:r>
            <a:r>
              <a:rPr lang="zh-CN" altLang="en-US" dirty="0"/>
              <a:t>简称</a:t>
            </a:r>
            <a:r>
              <a:rPr lang="zh-CN" altLang="en-US" dirty="0">
                <a:solidFill>
                  <a:srgbClr val="0000FF"/>
                </a:solidFill>
              </a:rPr>
              <a:t>事件</a:t>
            </a:r>
            <a:r>
              <a:rPr lang="en-US" altLang="zh-CN" dirty="0"/>
              <a:t>.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0525" y="3716338"/>
            <a:ext cx="863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一般用字母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</a:t>
            </a:r>
            <a:r>
              <a:rPr lang="zh-CN" altLang="en-US" dirty="0"/>
              <a:t>或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等表示随机事件</a:t>
            </a:r>
            <a:r>
              <a:rPr lang="en-US" altLang="zh-CN" dirty="0"/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5" grpId="0"/>
      <p:bldP spid="409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9750" y="1803568"/>
            <a:ext cx="82285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00FF"/>
                </a:solidFill>
              </a:rPr>
              <a:t>如</a:t>
            </a:r>
            <a:r>
              <a:rPr lang="en-US" altLang="zh-CN" sz="3000" dirty="0">
                <a:solidFill>
                  <a:srgbClr val="0000FF"/>
                </a:solidFill>
              </a:rPr>
              <a:t>:</a:t>
            </a:r>
            <a:r>
              <a:rPr lang="en-US" altLang="zh-CN" sz="3000" dirty="0"/>
              <a:t> </a:t>
            </a:r>
            <a:r>
              <a:rPr lang="zh-CN" altLang="en-US" sz="3000" dirty="0"/>
              <a:t>在试验</a:t>
            </a:r>
            <a:r>
              <a:rPr lang="en-US" altLang="zh-CN" sz="3000" i="1" dirty="0"/>
              <a:t>E</a:t>
            </a:r>
            <a:r>
              <a:rPr lang="en-US" altLang="zh-CN" sz="3000" baseline="-25000" dirty="0"/>
              <a:t>1</a:t>
            </a:r>
            <a:r>
              <a:rPr lang="zh-CN" altLang="en-US" sz="3000" dirty="0"/>
              <a:t>中</a:t>
            </a:r>
            <a:r>
              <a:rPr lang="en-US" altLang="zh-CN" sz="3000" dirty="0"/>
              <a:t>, “</a:t>
            </a:r>
            <a:r>
              <a:rPr lang="zh-CN" altLang="en-US" sz="3000" dirty="0">
                <a:solidFill>
                  <a:srgbClr val="0000FF"/>
                </a:solidFill>
              </a:rPr>
              <a:t>出现偶数点</a:t>
            </a:r>
            <a:r>
              <a:rPr lang="zh-CN" altLang="en-US" sz="3000" dirty="0"/>
              <a:t>”和“</a:t>
            </a:r>
            <a:r>
              <a:rPr lang="zh-CN" altLang="en-US" sz="3000" dirty="0">
                <a:solidFill>
                  <a:srgbClr val="0000FF"/>
                </a:solidFill>
              </a:rPr>
              <a:t>出现的点数 </a:t>
            </a:r>
          </a:p>
          <a:p>
            <a:r>
              <a:rPr lang="zh-CN" altLang="en-US" sz="3000" dirty="0">
                <a:solidFill>
                  <a:srgbClr val="0000FF"/>
                </a:solidFill>
              </a:rPr>
              <a:t>大于</a:t>
            </a:r>
            <a:r>
              <a:rPr lang="en-US" altLang="zh-CN" sz="3000" dirty="0">
                <a:solidFill>
                  <a:srgbClr val="0000FF"/>
                </a:solidFill>
              </a:rPr>
              <a:t>4</a:t>
            </a:r>
            <a:r>
              <a:rPr lang="en-US" altLang="zh-CN" sz="3000" dirty="0"/>
              <a:t>”</a:t>
            </a:r>
            <a:r>
              <a:rPr lang="zh-CN" altLang="en-US" sz="3000" dirty="0"/>
              <a:t>等都是随机事件；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47349" y="2976646"/>
            <a:ext cx="84834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000" dirty="0"/>
              <a:t>   </a:t>
            </a:r>
            <a:r>
              <a:rPr lang="zh-CN" altLang="en-US" sz="3000" dirty="0"/>
              <a:t>试验中</a:t>
            </a:r>
            <a:r>
              <a:rPr lang="en-US" altLang="zh-CN" sz="3000" i="1" dirty="0"/>
              <a:t>E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 “</a:t>
            </a:r>
            <a:r>
              <a:rPr lang="zh-CN" altLang="en-US" sz="3000" dirty="0">
                <a:solidFill>
                  <a:srgbClr val="0000FF"/>
                </a:solidFill>
              </a:rPr>
              <a:t>接到</a:t>
            </a:r>
            <a:r>
              <a:rPr lang="en-US" altLang="zh-CN" sz="3000" dirty="0">
                <a:solidFill>
                  <a:srgbClr val="0000FF"/>
                </a:solidFill>
              </a:rPr>
              <a:t>500</a:t>
            </a:r>
            <a:r>
              <a:rPr lang="zh-CN" altLang="en-US" sz="3000" dirty="0">
                <a:solidFill>
                  <a:srgbClr val="0000FF"/>
                </a:solidFill>
              </a:rPr>
              <a:t>次呼叫</a:t>
            </a:r>
            <a:r>
              <a:rPr lang="zh-CN" altLang="en-US" sz="3000" dirty="0"/>
              <a:t>”和“</a:t>
            </a:r>
            <a:r>
              <a:rPr lang="zh-CN" altLang="en-US" sz="3000" dirty="0">
                <a:solidFill>
                  <a:srgbClr val="0000FF"/>
                </a:solidFill>
              </a:rPr>
              <a:t>呼叫次数不超 </a:t>
            </a:r>
          </a:p>
          <a:p>
            <a:r>
              <a:rPr lang="zh-CN" altLang="en-US" sz="3000" dirty="0">
                <a:solidFill>
                  <a:srgbClr val="0000FF"/>
                </a:solidFill>
              </a:rPr>
              <a:t>过</a:t>
            </a:r>
            <a:r>
              <a:rPr lang="en-US" altLang="zh-CN" sz="3000" dirty="0">
                <a:solidFill>
                  <a:srgbClr val="0000FF"/>
                </a:solidFill>
              </a:rPr>
              <a:t>20</a:t>
            </a:r>
            <a:r>
              <a:rPr lang="en-US" altLang="zh-CN" sz="3000" dirty="0"/>
              <a:t>”</a:t>
            </a:r>
            <a:r>
              <a:rPr lang="zh-CN" altLang="en-US" sz="3000" dirty="0"/>
              <a:t>等也是随机事件；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39750" y="4149725"/>
            <a:ext cx="83102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000" dirty="0"/>
              <a:t>  </a:t>
            </a:r>
            <a:r>
              <a:rPr lang="zh-CN" altLang="en-US" sz="3000" dirty="0"/>
              <a:t>试验</a:t>
            </a:r>
            <a:r>
              <a:rPr lang="en-US" altLang="zh-CN" sz="3000" i="1" dirty="0"/>
              <a:t>E</a:t>
            </a:r>
            <a:r>
              <a:rPr lang="en-US" altLang="zh-CN" sz="3000" baseline="-25000" dirty="0"/>
              <a:t>3</a:t>
            </a:r>
            <a:r>
              <a:rPr lang="zh-CN" altLang="en-US" sz="3000" dirty="0"/>
              <a:t>中</a:t>
            </a:r>
            <a:r>
              <a:rPr lang="en-US" altLang="zh-CN" sz="3000" dirty="0"/>
              <a:t>, “</a:t>
            </a:r>
            <a:r>
              <a:rPr lang="zh-CN" altLang="en-US" sz="3000" dirty="0">
                <a:solidFill>
                  <a:srgbClr val="0000FF"/>
                </a:solidFill>
              </a:rPr>
              <a:t>灯泡的寿命超过</a:t>
            </a:r>
            <a:r>
              <a:rPr lang="en-US" altLang="zh-CN" sz="3000" dirty="0">
                <a:solidFill>
                  <a:srgbClr val="0000FF"/>
                </a:solidFill>
              </a:rPr>
              <a:t>100h</a:t>
            </a:r>
            <a:r>
              <a:rPr lang="en-US" altLang="zh-CN" sz="3000" dirty="0"/>
              <a:t>”</a:t>
            </a:r>
            <a:r>
              <a:rPr lang="zh-CN" altLang="en-US" sz="3000" dirty="0"/>
              <a:t>和“</a:t>
            </a:r>
            <a:r>
              <a:rPr lang="zh-CN" altLang="en-US" sz="3000" dirty="0">
                <a:solidFill>
                  <a:srgbClr val="0000FF"/>
                </a:solidFill>
              </a:rPr>
              <a:t>灯泡寿命</a:t>
            </a:r>
          </a:p>
          <a:p>
            <a:r>
              <a:rPr lang="zh-CN" altLang="en-US" sz="3000" dirty="0">
                <a:solidFill>
                  <a:srgbClr val="0000FF"/>
                </a:solidFill>
              </a:rPr>
              <a:t>在</a:t>
            </a:r>
            <a:r>
              <a:rPr lang="en-US" altLang="zh-CN" sz="3000" dirty="0">
                <a:solidFill>
                  <a:srgbClr val="0000FF"/>
                </a:solidFill>
              </a:rPr>
              <a:t>300h</a:t>
            </a:r>
            <a:r>
              <a:rPr lang="zh-CN" altLang="en-US" sz="3000" dirty="0">
                <a:solidFill>
                  <a:srgbClr val="0000FF"/>
                </a:solidFill>
              </a:rPr>
              <a:t>～</a:t>
            </a:r>
            <a:r>
              <a:rPr lang="en-US" altLang="zh-CN" sz="3000" dirty="0">
                <a:solidFill>
                  <a:srgbClr val="0000FF"/>
                </a:solidFill>
              </a:rPr>
              <a:t>500h</a:t>
            </a:r>
            <a:r>
              <a:rPr lang="zh-CN" altLang="en-US" sz="3000" dirty="0">
                <a:solidFill>
                  <a:srgbClr val="0000FF"/>
                </a:solidFill>
              </a:rPr>
              <a:t>之间</a:t>
            </a:r>
            <a:r>
              <a:rPr lang="zh-CN" altLang="en-US" sz="3000" dirty="0"/>
              <a:t>”等亦是随机事件</a:t>
            </a:r>
            <a:r>
              <a:rPr lang="en-US" altLang="zh-CN" sz="3000" dirty="0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47675" y="1557338"/>
            <a:ext cx="2324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4. </a:t>
            </a:r>
            <a:r>
              <a:rPr lang="zh-CN" altLang="en-US">
                <a:solidFill>
                  <a:srgbClr val="0000FF"/>
                </a:solidFill>
              </a:rPr>
              <a:t>基本事件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19113" y="2060575"/>
            <a:ext cx="7934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试验中的每一个可能结果都是一个最简单</a:t>
            </a:r>
          </a:p>
          <a:p>
            <a:r>
              <a:rPr lang="zh-CN" altLang="en-US" dirty="0"/>
              <a:t>的随机事件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FF"/>
                </a:solidFill>
              </a:rPr>
              <a:t>基本事件</a:t>
            </a:r>
            <a:r>
              <a:rPr lang="en-US" altLang="zh-CN" dirty="0"/>
              <a:t>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92138" y="3213100"/>
            <a:ext cx="8218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例如在试验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dirty="0"/>
              <a:t>= “</a:t>
            </a:r>
            <a:r>
              <a:rPr lang="zh-CN" altLang="en-US" dirty="0"/>
              <a:t>出现</a:t>
            </a:r>
            <a:r>
              <a:rPr lang="en-US" altLang="zh-CN" i="1" dirty="0" err="1"/>
              <a:t>i</a:t>
            </a:r>
            <a:r>
              <a:rPr lang="zh-CN" altLang="en-US" dirty="0"/>
              <a:t>点”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 =1, 2, …6.  </a:t>
            </a:r>
          </a:p>
          <a:p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是基本事件</a:t>
            </a:r>
            <a:r>
              <a:rPr lang="en-US" altLang="zh-CN" dirty="0"/>
              <a:t>;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051050" y="4298950"/>
            <a:ext cx="513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= {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}, </a:t>
            </a:r>
            <a:r>
              <a:rPr lang="en-US" altLang="zh-CN" i="1" dirty="0">
                <a:solidFill>
                  <a:srgbClr val="FF0000"/>
                </a:solidFill>
              </a:rPr>
              <a:t>B </a:t>
            </a:r>
            <a:r>
              <a:rPr lang="en-US" altLang="zh-CN" dirty="0">
                <a:solidFill>
                  <a:srgbClr val="FF0000"/>
                </a:solidFill>
              </a:rPr>
              <a:t>= {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5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6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92138" y="5013176"/>
            <a:ext cx="84455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随机事件是由若干基本事件组成的</a:t>
            </a:r>
            <a:r>
              <a:rPr lang="en-US" altLang="zh-CN" dirty="0"/>
              <a:t>. </a:t>
            </a:r>
            <a:r>
              <a:rPr lang="zh-CN" altLang="en-US" dirty="0"/>
              <a:t>特别说明</a:t>
            </a:r>
            <a:r>
              <a:rPr lang="en-US" altLang="zh-CN" dirty="0"/>
              <a:t>: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随机事件发生当且仅当组成的基本事件有一个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发生</a:t>
            </a:r>
            <a:r>
              <a:rPr lang="en-US" altLang="zh-CN" dirty="0"/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18" grpId="0"/>
      <p:bldP spid="389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477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5. </a:t>
            </a:r>
            <a:r>
              <a:rPr lang="zh-CN" altLang="en-US" dirty="0">
                <a:solidFill>
                  <a:srgbClr val="0000FF"/>
                </a:solidFill>
              </a:rPr>
              <a:t>必然事件和不可能事件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89892" y="2275671"/>
            <a:ext cx="84305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        在</a:t>
            </a:r>
            <a:r>
              <a:rPr lang="zh-CN" altLang="en-US" sz="2800" dirty="0">
                <a:solidFill>
                  <a:srgbClr val="FF0000"/>
                </a:solidFill>
              </a:rPr>
              <a:t>试验中必然会发生的事件称为</a:t>
            </a:r>
            <a:r>
              <a:rPr lang="zh-CN" altLang="en-US" sz="2800" dirty="0">
                <a:solidFill>
                  <a:srgbClr val="0000FF"/>
                </a:solidFill>
              </a:rPr>
              <a:t>必然事件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记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en-US" altLang="zh-CN" sz="2800" i="1" dirty="0">
                <a:solidFill>
                  <a:srgbClr val="0000FF"/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或</a:t>
            </a:r>
            <a:r>
              <a:rPr lang="en-US" altLang="zh-CN" sz="2800" i="1" dirty="0">
                <a:solidFill>
                  <a:srgbClr val="FF0000"/>
                </a:solidFill>
              </a:rPr>
              <a:t>Ω</a:t>
            </a:r>
            <a:r>
              <a:rPr lang="en-US" altLang="zh-CN" sz="2800" dirty="0">
                <a:solidFill>
                  <a:srgbClr val="FF0000"/>
                </a:solidFill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</a:rPr>
              <a:t>不可能发生的事件称为</a:t>
            </a:r>
            <a:r>
              <a:rPr lang="zh-CN" altLang="en-US" sz="2800" dirty="0">
                <a:solidFill>
                  <a:srgbClr val="0000FF"/>
                </a:solidFill>
              </a:rPr>
              <a:t>不可能事件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 smtClean="0">
                <a:solidFill>
                  <a:srgbClr val="FF0000"/>
                </a:solidFill>
              </a:rPr>
              <a:t>记</a:t>
            </a:r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92138" y="3584976"/>
            <a:ext cx="85539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</a:t>
            </a:r>
            <a:r>
              <a:rPr lang="zh-CN" altLang="en-US" dirty="0"/>
              <a:t>试验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中</a:t>
            </a:r>
            <a:r>
              <a:rPr lang="en-US" altLang="zh-CN" dirty="0"/>
              <a:t>,  “</a:t>
            </a:r>
            <a:r>
              <a:rPr lang="zh-CN" altLang="en-US" dirty="0"/>
              <a:t>出现的点数大于</a:t>
            </a:r>
            <a:r>
              <a:rPr lang="en-US" altLang="zh-CN" dirty="0"/>
              <a:t>0”</a:t>
            </a:r>
            <a:r>
              <a:rPr lang="zh-CN" altLang="en-US" dirty="0"/>
              <a:t>是必然事件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出现的点数小于</a:t>
            </a:r>
            <a:r>
              <a:rPr lang="en-US" altLang="zh-CN" dirty="0"/>
              <a:t>1”</a:t>
            </a:r>
            <a:r>
              <a:rPr lang="zh-CN" altLang="en-US" dirty="0"/>
              <a:t>是不可能事件</a:t>
            </a:r>
            <a:r>
              <a:rPr lang="en-US" altLang="zh-CN" dirty="0"/>
              <a:t>.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92138" y="4869160"/>
            <a:ext cx="844391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必然事件和不可能事件实际上并不是随机 </a:t>
            </a:r>
          </a:p>
          <a:p>
            <a:r>
              <a:rPr lang="zh-CN" altLang="en-US" dirty="0"/>
              <a:t>事件</a:t>
            </a:r>
            <a:r>
              <a:rPr lang="en-US" altLang="zh-CN" dirty="0"/>
              <a:t>, </a:t>
            </a:r>
            <a:r>
              <a:rPr lang="zh-CN" altLang="en-US" dirty="0"/>
              <a:t>但为了讨论方便</a:t>
            </a:r>
            <a:r>
              <a:rPr lang="en-US" altLang="zh-CN" dirty="0"/>
              <a:t>, </a:t>
            </a:r>
            <a:r>
              <a:rPr lang="zh-CN" altLang="en-US" dirty="0"/>
              <a:t>也把它们当作一种特殊 </a:t>
            </a:r>
          </a:p>
          <a:p>
            <a:r>
              <a:rPr lang="zh-CN" altLang="en-US" dirty="0"/>
              <a:t>的随机事件</a:t>
            </a:r>
            <a:r>
              <a:rPr lang="en-US" altLang="zh-CN" dirty="0"/>
              <a:t>.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/>
      <p:bldP spid="37893" grpId="0"/>
      <p:bldP spid="378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47675" y="1622425"/>
            <a:ext cx="272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二、样本空间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1451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随机试验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的所有可能结果组成的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样本空间的元素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2625" y="2057400"/>
            <a:ext cx="6187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掷一枚骰子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观察出现的点数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71550" y="3065463"/>
            <a:ext cx="3668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 {1, 2, 3, 4, 5, 6}; </a:t>
            </a:r>
            <a:endParaRPr lang="en-US" altLang="zh-CN" i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11188" y="3713163"/>
            <a:ext cx="78406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记录某城市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电话台一昼夜接到的呼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叫次数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71550" y="4721225"/>
            <a:ext cx="3938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 {0, 1, 2, 3, ……}; </a:t>
            </a:r>
            <a:endParaRPr lang="en-US" altLang="zh-CN" i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11188" y="5441950"/>
            <a:ext cx="7835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在一批灯泡中任意抽取一只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测其寿命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971550" y="6018213"/>
            <a:ext cx="231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6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 {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 0}. </a:t>
            </a:r>
            <a:endParaRPr lang="en-US" altLang="zh-CN" i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8202" name="Picture 10" descr="骰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562225"/>
            <a:ext cx="4406900" cy="639763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04025" y="4217988"/>
            <a:ext cx="1447800" cy="1371600"/>
            <a:chOff x="4224" y="2448"/>
            <a:chExt cx="977" cy="925"/>
          </a:xfrm>
        </p:grpSpPr>
        <p:graphicFrame>
          <p:nvGraphicFramePr>
            <p:cNvPr id="35850" name="Object 12"/>
            <p:cNvGraphicFramePr>
              <a:graphicFrameLocks noChangeAspect="1"/>
            </p:cNvGraphicFramePr>
            <p:nvPr/>
          </p:nvGraphicFramePr>
          <p:xfrm flipH="1">
            <a:off x="4224" y="244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2" name="Clip" r:id="rId4" imgW="2478088" imgH="4460875" progId="MS_ClipArt_Gallery.5">
                    <p:embed/>
                  </p:oleObj>
                </mc:Choice>
                <mc:Fallback>
                  <p:oleObj name="Clip" r:id="rId4" imgW="2478088" imgH="4460875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224" y="244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3"/>
            <p:cNvGraphicFramePr>
              <a:graphicFrameLocks noChangeAspect="1"/>
            </p:cNvGraphicFramePr>
            <p:nvPr/>
          </p:nvGraphicFramePr>
          <p:xfrm flipH="1">
            <a:off x="4464" y="273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3" name="Clip" r:id="rId6" imgW="2478088" imgH="4460875" progId="MS_ClipArt_Gallery.5">
                    <p:embed/>
                  </p:oleObj>
                </mc:Choice>
                <mc:Fallback>
                  <p:oleObj name="Clip" r:id="rId6" imgW="2478088" imgH="4460875" progId="MS_ClipArt_Gallery.5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464" y="273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4"/>
            <p:cNvGraphicFramePr>
              <a:graphicFrameLocks noChangeAspect="1"/>
            </p:cNvGraphicFramePr>
            <p:nvPr/>
          </p:nvGraphicFramePr>
          <p:xfrm flipH="1">
            <a:off x="4560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name="Clip" r:id="rId7" imgW="2478088" imgH="4460875" progId="MS_ClipArt_Gallery.5">
                    <p:embed/>
                  </p:oleObj>
                </mc:Choice>
                <mc:Fallback>
                  <p:oleObj name="Clip" r:id="rId7" imgW="2478088" imgH="4460875" progId="MS_ClipArt_Gallery.5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60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5"/>
            <p:cNvGraphicFramePr>
              <a:graphicFrameLocks noChangeAspect="1"/>
            </p:cNvGraphicFramePr>
            <p:nvPr/>
          </p:nvGraphicFramePr>
          <p:xfrm flipH="1">
            <a:off x="4848" y="2496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5" name="Clip" r:id="rId8" imgW="2478088" imgH="4460875" progId="MS_ClipArt_Gallery.5">
                    <p:embed/>
                  </p:oleObj>
                </mc:Choice>
                <mc:Fallback>
                  <p:oleObj name="Clip" r:id="rId8" imgW="2478088" imgH="4460875" progId="MS_ClipArt_Gallery.5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496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6"/>
            <p:cNvGraphicFramePr>
              <a:graphicFrameLocks noChangeAspect="1"/>
            </p:cNvGraphicFramePr>
            <p:nvPr/>
          </p:nvGraphicFramePr>
          <p:xfrm flipH="1">
            <a:off x="4848" y="2688"/>
            <a:ext cx="3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6" name="Clip" r:id="rId9" imgW="2466992" imgH="4448243" progId="MS_ClipArt_Gallery.5">
                    <p:embed/>
                  </p:oleObj>
                </mc:Choice>
                <mc:Fallback>
                  <p:oleObj name="Clip" r:id="rId9" imgW="2466992" imgH="4448243" progId="MS_ClipArt_Gallery.5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48" y="2688"/>
                          <a:ext cx="3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76238" y="1477963"/>
            <a:ext cx="4976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前面提到的随机试验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9" grpId="0"/>
      <p:bldP spid="8200" grpId="0"/>
      <p:bldP spid="82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2349500"/>
            <a:ext cx="64801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抛一枚硬币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观察正面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出现的情况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84213" y="3357563"/>
            <a:ext cx="2505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= {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}; </a:t>
            </a:r>
            <a:endParaRPr lang="en-US" altLang="zh-CN" i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3933825"/>
            <a:ext cx="75793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将一枚硬币抛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观察正面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反面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出现的情况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11188" y="5013325"/>
            <a:ext cx="7464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 {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HHH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HHT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HTH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THH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HTT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THT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</a:p>
          <a:p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TTH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TTT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};</a:t>
            </a:r>
            <a:endParaRPr lang="en-US" altLang="zh-CN" i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6154" name="Picture 10" descr="yb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141663"/>
            <a:ext cx="906462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yb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133600"/>
            <a:ext cx="1008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39750" y="1700213"/>
            <a:ext cx="4568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再比如</a:t>
            </a:r>
            <a:r>
              <a:rPr lang="en-US" altLang="zh-CN" dirty="0"/>
              <a:t>, </a:t>
            </a:r>
            <a:r>
              <a:rPr lang="zh-CN" altLang="en-US" dirty="0"/>
              <a:t>下面的随机试验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67175" y="5805488"/>
            <a:ext cx="4644220" cy="584775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P23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(1)(2)(5). 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6152" grpId="0"/>
      <p:bldP spid="6153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288" y="1628775"/>
            <a:ext cx="6159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三、事件间的关系与事件的运算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1188" y="2349500"/>
            <a:ext cx="80826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设试验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的样本空间为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2, …)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482600" y="3571875"/>
            <a:ext cx="5974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包含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299200" y="3571875"/>
            <a:ext cx="187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14400" y="4156075"/>
            <a:ext cx="4576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发生必导致事件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51500" y="4724400"/>
            <a:ext cx="2808288" cy="1584325"/>
            <a:chOff x="3742" y="1071"/>
            <a:chExt cx="1769" cy="998"/>
          </a:xfrm>
        </p:grpSpPr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3742" y="1071"/>
              <a:ext cx="1769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3742" y="1693"/>
              <a:ext cx="3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33803" name="Oval 8"/>
            <p:cNvSpPr>
              <a:spLocks noChangeArrowheads="1"/>
            </p:cNvSpPr>
            <p:nvPr/>
          </p:nvSpPr>
          <p:spPr bwMode="auto">
            <a:xfrm>
              <a:off x="4422" y="1162"/>
              <a:ext cx="86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4558" y="1239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33805" name="Oval 10"/>
            <p:cNvSpPr>
              <a:spLocks noChangeArrowheads="1"/>
            </p:cNvSpPr>
            <p:nvPr/>
          </p:nvSpPr>
          <p:spPr bwMode="auto">
            <a:xfrm>
              <a:off x="4785" y="1434"/>
              <a:ext cx="408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4830" y="1512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98525" y="4651375"/>
            <a:ext cx="34898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898525" y="5233988"/>
            <a:ext cx="40763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  <p:bldP spid="33797" grpId="0"/>
      <p:bldP spid="12291" grpId="0"/>
      <p:bldP spid="12292" grpId="0"/>
      <p:bldP spid="12300" grpId="0"/>
      <p:bldP spid="123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68313" y="1700213"/>
            <a:ext cx="7433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900113" y="2349500"/>
            <a:ext cx="41070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55650" y="3027363"/>
            <a:ext cx="45254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中至少有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一个发生时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发生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24525" y="2636838"/>
            <a:ext cx="2808288" cy="1584325"/>
            <a:chOff x="3787" y="2795"/>
            <a:chExt cx="1769" cy="998"/>
          </a:xfrm>
        </p:grpSpPr>
        <p:sp>
          <p:nvSpPr>
            <p:cNvPr id="32775" name="Rectangle 18"/>
            <p:cNvSpPr>
              <a:spLocks noChangeArrowheads="1"/>
            </p:cNvSpPr>
            <p:nvPr/>
          </p:nvSpPr>
          <p:spPr bwMode="auto">
            <a:xfrm>
              <a:off x="3787" y="2795"/>
              <a:ext cx="1769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6" name="Text Box 19"/>
            <p:cNvSpPr txBox="1">
              <a:spLocks noChangeArrowheads="1"/>
            </p:cNvSpPr>
            <p:nvPr/>
          </p:nvSpPr>
          <p:spPr bwMode="auto">
            <a:xfrm>
              <a:off x="3787" y="3417"/>
              <a:ext cx="3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32777" name="Oval 20"/>
            <p:cNvSpPr>
              <a:spLocks noChangeArrowheads="1"/>
            </p:cNvSpPr>
            <p:nvPr/>
          </p:nvSpPr>
          <p:spPr bwMode="auto">
            <a:xfrm>
              <a:off x="4468" y="2886"/>
              <a:ext cx="86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8" name="Text Box 21"/>
            <p:cNvSpPr txBox="1">
              <a:spLocks noChangeArrowheads="1"/>
            </p:cNvSpPr>
            <p:nvPr/>
          </p:nvSpPr>
          <p:spPr bwMode="auto">
            <a:xfrm>
              <a:off x="4785" y="3145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32779" name="Oval 22"/>
            <p:cNvSpPr>
              <a:spLocks noChangeArrowheads="1"/>
            </p:cNvSpPr>
            <p:nvPr/>
          </p:nvSpPr>
          <p:spPr bwMode="auto">
            <a:xfrm>
              <a:off x="3969" y="2886"/>
              <a:ext cx="771" cy="8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0" name="Text Box 23"/>
            <p:cNvSpPr txBox="1">
              <a:spLocks noChangeArrowheads="1"/>
            </p:cNvSpPr>
            <p:nvPr/>
          </p:nvSpPr>
          <p:spPr bwMode="auto">
            <a:xfrm>
              <a:off x="3969" y="3145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32781" name="Line 24"/>
            <p:cNvSpPr>
              <a:spLocks noChangeShapeType="1"/>
            </p:cNvSpPr>
            <p:nvPr/>
          </p:nvSpPr>
          <p:spPr bwMode="auto">
            <a:xfrm>
              <a:off x="5057" y="2931"/>
              <a:ext cx="22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2" name="Line 25"/>
            <p:cNvSpPr>
              <a:spLocks noChangeShapeType="1"/>
            </p:cNvSpPr>
            <p:nvPr/>
          </p:nvSpPr>
          <p:spPr bwMode="auto">
            <a:xfrm>
              <a:off x="4921" y="2886"/>
              <a:ext cx="36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>
              <a:off x="4830" y="2886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4" name="Line 27"/>
            <p:cNvSpPr>
              <a:spLocks noChangeShapeType="1"/>
            </p:cNvSpPr>
            <p:nvPr/>
          </p:nvSpPr>
          <p:spPr bwMode="auto">
            <a:xfrm>
              <a:off x="4740" y="2976"/>
              <a:ext cx="363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5" name="Line 28"/>
            <p:cNvSpPr>
              <a:spLocks noChangeShapeType="1"/>
            </p:cNvSpPr>
            <p:nvPr/>
          </p:nvSpPr>
          <p:spPr bwMode="auto">
            <a:xfrm>
              <a:off x="4649" y="3022"/>
              <a:ext cx="363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6" name="Line 29"/>
            <p:cNvSpPr>
              <a:spLocks noChangeShapeType="1"/>
            </p:cNvSpPr>
            <p:nvPr/>
          </p:nvSpPr>
          <p:spPr bwMode="auto">
            <a:xfrm>
              <a:off x="4422" y="2931"/>
              <a:ext cx="45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7" name="Line 30"/>
            <p:cNvSpPr>
              <a:spLocks noChangeShapeType="1"/>
            </p:cNvSpPr>
            <p:nvPr/>
          </p:nvSpPr>
          <p:spPr bwMode="auto">
            <a:xfrm>
              <a:off x="4286" y="2931"/>
              <a:ext cx="36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8" name="Line 31"/>
            <p:cNvSpPr>
              <a:spLocks noChangeShapeType="1"/>
            </p:cNvSpPr>
            <p:nvPr/>
          </p:nvSpPr>
          <p:spPr bwMode="auto">
            <a:xfrm>
              <a:off x="4195" y="2976"/>
              <a:ext cx="363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89" name="Line 32"/>
            <p:cNvSpPr>
              <a:spLocks noChangeShapeType="1"/>
            </p:cNvSpPr>
            <p:nvPr/>
          </p:nvSpPr>
          <p:spPr bwMode="auto">
            <a:xfrm>
              <a:off x="4105" y="3022"/>
              <a:ext cx="36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90" name="Line 33"/>
            <p:cNvSpPr>
              <a:spLocks noChangeShapeType="1"/>
            </p:cNvSpPr>
            <p:nvPr/>
          </p:nvSpPr>
          <p:spPr bwMode="auto">
            <a:xfrm>
              <a:off x="4059" y="3113"/>
              <a:ext cx="27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91" name="Line 34"/>
            <p:cNvSpPr>
              <a:spLocks noChangeShapeType="1"/>
            </p:cNvSpPr>
            <p:nvPr/>
          </p:nvSpPr>
          <p:spPr bwMode="auto">
            <a:xfrm>
              <a:off x="4014" y="3203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/>
      <p:bldP spid="123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标题 4"/>
          <p:cNvSpPr>
            <a:spLocks/>
          </p:cNvSpPr>
          <p:nvPr/>
        </p:nvSpPr>
        <p:spPr bwMode="auto">
          <a:xfrm>
            <a:off x="611188" y="549275"/>
            <a:ext cx="25923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课程要求</a:t>
            </a:r>
          </a:p>
        </p:txBody>
      </p:sp>
      <p:sp>
        <p:nvSpPr>
          <p:cNvPr id="22533" name="内容占位符 2"/>
          <p:cNvSpPr>
            <a:spLocks/>
          </p:cNvSpPr>
          <p:nvPr/>
        </p:nvSpPr>
        <p:spPr bwMode="auto">
          <a:xfrm>
            <a:off x="755650" y="1989138"/>
            <a:ext cx="76438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作业独立完成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按时交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适当预习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及时复习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有问题及时解决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尽量做到不迟到早退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68313" y="1700213"/>
            <a:ext cx="7638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900113" y="2349500"/>
            <a:ext cx="4719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828675" y="3068638"/>
            <a:ext cx="528619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同时发生时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发生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也记作</a:t>
            </a:r>
            <a:r>
              <a:rPr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40425" y="2349500"/>
            <a:ext cx="2808288" cy="1584325"/>
            <a:chOff x="3833" y="2795"/>
            <a:chExt cx="1769" cy="998"/>
          </a:xfrm>
        </p:grpSpPr>
        <p:sp>
          <p:nvSpPr>
            <p:cNvPr id="31751" name="Rectangle 13"/>
            <p:cNvSpPr>
              <a:spLocks noChangeArrowheads="1"/>
            </p:cNvSpPr>
            <p:nvPr/>
          </p:nvSpPr>
          <p:spPr bwMode="auto">
            <a:xfrm>
              <a:off x="3833" y="2795"/>
              <a:ext cx="1769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2" name="Text Box 14"/>
            <p:cNvSpPr txBox="1">
              <a:spLocks noChangeArrowheads="1"/>
            </p:cNvSpPr>
            <p:nvPr/>
          </p:nvSpPr>
          <p:spPr bwMode="auto">
            <a:xfrm>
              <a:off x="3833" y="3417"/>
              <a:ext cx="3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31753" name="Oval 15"/>
            <p:cNvSpPr>
              <a:spLocks noChangeArrowheads="1"/>
            </p:cNvSpPr>
            <p:nvPr/>
          </p:nvSpPr>
          <p:spPr bwMode="auto">
            <a:xfrm>
              <a:off x="4558" y="2886"/>
              <a:ext cx="86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4" name="Text Box 16"/>
            <p:cNvSpPr txBox="1">
              <a:spLocks noChangeArrowheads="1"/>
            </p:cNvSpPr>
            <p:nvPr/>
          </p:nvSpPr>
          <p:spPr bwMode="auto">
            <a:xfrm>
              <a:off x="4831" y="3145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31755" name="Oval 17"/>
            <p:cNvSpPr>
              <a:spLocks noChangeArrowheads="1"/>
            </p:cNvSpPr>
            <p:nvPr/>
          </p:nvSpPr>
          <p:spPr bwMode="auto">
            <a:xfrm>
              <a:off x="4015" y="2886"/>
              <a:ext cx="771" cy="8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6" name="Text Box 18"/>
            <p:cNvSpPr txBox="1">
              <a:spLocks noChangeArrowheads="1"/>
            </p:cNvSpPr>
            <p:nvPr/>
          </p:nvSpPr>
          <p:spPr bwMode="auto">
            <a:xfrm>
              <a:off x="4015" y="3145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31757" name="Freeform 19"/>
            <p:cNvSpPr>
              <a:spLocks/>
            </p:cNvSpPr>
            <p:nvPr/>
          </p:nvSpPr>
          <p:spPr bwMode="auto">
            <a:xfrm>
              <a:off x="4505" y="3022"/>
              <a:ext cx="189" cy="590"/>
            </a:xfrm>
            <a:custGeom>
              <a:avLst/>
              <a:gdLst>
                <a:gd name="T0" fmla="*/ 189 w 189"/>
                <a:gd name="T1" fmla="*/ 0 h 590"/>
                <a:gd name="T2" fmla="*/ 99 w 189"/>
                <a:gd name="T3" fmla="*/ 45 h 590"/>
                <a:gd name="T4" fmla="*/ 8 w 189"/>
                <a:gd name="T5" fmla="*/ 227 h 590"/>
                <a:gd name="T6" fmla="*/ 53 w 189"/>
                <a:gd name="T7" fmla="*/ 453 h 590"/>
                <a:gd name="T8" fmla="*/ 189 w 189"/>
                <a:gd name="T9" fmla="*/ 590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590"/>
                <a:gd name="T17" fmla="*/ 189 w 189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590">
                  <a:moveTo>
                    <a:pt x="189" y="0"/>
                  </a:moveTo>
                  <a:cubicBezTo>
                    <a:pt x="159" y="3"/>
                    <a:pt x="129" y="7"/>
                    <a:pt x="99" y="45"/>
                  </a:cubicBezTo>
                  <a:cubicBezTo>
                    <a:pt x="69" y="83"/>
                    <a:pt x="16" y="159"/>
                    <a:pt x="8" y="227"/>
                  </a:cubicBezTo>
                  <a:cubicBezTo>
                    <a:pt x="0" y="295"/>
                    <a:pt x="23" y="393"/>
                    <a:pt x="53" y="453"/>
                  </a:cubicBezTo>
                  <a:cubicBezTo>
                    <a:pt x="83" y="513"/>
                    <a:pt x="136" y="551"/>
                    <a:pt x="189" y="5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1758" name="Line 20"/>
            <p:cNvSpPr>
              <a:spLocks noChangeShapeType="1"/>
            </p:cNvSpPr>
            <p:nvPr/>
          </p:nvSpPr>
          <p:spPr bwMode="auto">
            <a:xfrm>
              <a:off x="4649" y="3022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1759" name="Line 21"/>
            <p:cNvSpPr>
              <a:spLocks noChangeShapeType="1"/>
            </p:cNvSpPr>
            <p:nvPr/>
          </p:nvSpPr>
          <p:spPr bwMode="auto">
            <a:xfrm>
              <a:off x="4604" y="3067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1760" name="Line 22"/>
            <p:cNvSpPr>
              <a:spLocks noChangeShapeType="1"/>
            </p:cNvSpPr>
            <p:nvPr/>
          </p:nvSpPr>
          <p:spPr bwMode="auto">
            <a:xfrm>
              <a:off x="4558" y="3158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1761" name="Line 23"/>
            <p:cNvSpPr>
              <a:spLocks noChangeShapeType="1"/>
            </p:cNvSpPr>
            <p:nvPr/>
          </p:nvSpPr>
          <p:spPr bwMode="auto">
            <a:xfrm>
              <a:off x="4513" y="3249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1762" name="Line 24"/>
            <p:cNvSpPr>
              <a:spLocks noChangeShapeType="1"/>
            </p:cNvSpPr>
            <p:nvPr/>
          </p:nvSpPr>
          <p:spPr bwMode="auto">
            <a:xfrm>
              <a:off x="4558" y="3385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688975" y="1557338"/>
            <a:ext cx="7358063" cy="965200"/>
            <a:chOff x="434" y="981"/>
            <a:chExt cx="4635" cy="608"/>
          </a:xfrm>
        </p:grpSpPr>
        <p:sp>
          <p:nvSpPr>
            <p:cNvPr id="30723" name="Text Box 2"/>
            <p:cNvSpPr txBox="1">
              <a:spLocks noChangeArrowheads="1"/>
            </p:cNvSpPr>
            <p:nvPr/>
          </p:nvSpPr>
          <p:spPr bwMode="auto">
            <a:xfrm>
              <a:off x="434" y="1117"/>
              <a:ext cx="4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 </a:t>
              </a:r>
            </a:p>
          </p:txBody>
        </p:sp>
        <p:graphicFrame>
          <p:nvGraphicFramePr>
            <p:cNvPr id="30724" name="Object 3"/>
            <p:cNvGraphicFramePr>
              <a:graphicFrameLocks noChangeAspect="1"/>
            </p:cNvGraphicFramePr>
            <p:nvPr/>
          </p:nvGraphicFramePr>
          <p:xfrm>
            <a:off x="930" y="981"/>
            <a:ext cx="58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" name="公式" r:id="rId3" imgW="914400" imgH="952200" progId="Equation.3">
                    <p:embed/>
                  </p:oleObj>
                </mc:Choice>
                <mc:Fallback>
                  <p:oleObj name="公式" r:id="rId3" imgW="914400" imgH="952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981"/>
                          <a:ext cx="58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5" name="Text Box 4"/>
            <p:cNvSpPr txBox="1">
              <a:spLocks noChangeArrowheads="1"/>
            </p:cNvSpPr>
            <p:nvPr/>
          </p:nvSpPr>
          <p:spPr bwMode="auto">
            <a:xfrm>
              <a:off x="1519" y="1117"/>
              <a:ext cx="35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个事件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……,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 </a:t>
              </a:r>
            </a:p>
          </p:txBody>
        </p:sp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20713" y="2695575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39763" y="3616325"/>
            <a:ext cx="1728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</a:p>
        </p:txBody>
      </p: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2720975" y="2476500"/>
            <a:ext cx="6043613" cy="952500"/>
            <a:chOff x="1714" y="1560"/>
            <a:chExt cx="3807" cy="600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381" y="1704"/>
              <a:ext cx="31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可列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个事件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…</a:t>
              </a:r>
              <a:r>
                <a:rPr lang="en-US" altLang="zh-CN" i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 </a:t>
              </a:r>
            </a:p>
          </p:txBody>
        </p:sp>
        <p:graphicFrame>
          <p:nvGraphicFramePr>
            <p:cNvPr id="30729" name="Object 3"/>
            <p:cNvGraphicFramePr>
              <a:graphicFrameLocks noChangeAspect="1"/>
            </p:cNvGraphicFramePr>
            <p:nvPr/>
          </p:nvGraphicFramePr>
          <p:xfrm>
            <a:off x="1714" y="1560"/>
            <a:ext cx="57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" name="公式" r:id="rId5" imgW="914400" imgH="952200" progId="Equation.3">
                    <p:embed/>
                  </p:oleObj>
                </mc:Choice>
                <mc:Fallback>
                  <p:oleObj name="公式" r:id="rId5" imgW="914400" imgH="952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560"/>
                          <a:ext cx="57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55650" y="5300663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708400" y="5297488"/>
            <a:ext cx="4984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可列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55650" y="6092825"/>
            <a:ext cx="1728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</a:p>
        </p:txBody>
      </p:sp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755650" y="4221163"/>
            <a:ext cx="7291388" cy="952500"/>
            <a:chOff x="476" y="2659"/>
            <a:chExt cx="4593" cy="600"/>
          </a:xfrm>
        </p:grpSpPr>
        <p:sp>
          <p:nvSpPr>
            <p:cNvPr id="30730" name="Text Box 27"/>
            <p:cNvSpPr txBox="1">
              <a:spLocks noChangeArrowheads="1"/>
            </p:cNvSpPr>
            <p:nvPr/>
          </p:nvSpPr>
          <p:spPr bwMode="auto">
            <a:xfrm>
              <a:off x="476" y="2775"/>
              <a:ext cx="4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 </a:t>
              </a:r>
            </a:p>
          </p:txBody>
        </p:sp>
        <p:sp>
          <p:nvSpPr>
            <p:cNvPr id="30732" name="Text Box 29"/>
            <p:cNvSpPr txBox="1">
              <a:spLocks noChangeArrowheads="1"/>
            </p:cNvSpPr>
            <p:nvPr/>
          </p:nvSpPr>
          <p:spPr bwMode="auto">
            <a:xfrm>
              <a:off x="1519" y="2750"/>
              <a:ext cx="35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个事件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……, 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 </a:t>
              </a:r>
            </a:p>
          </p:txBody>
        </p:sp>
        <p:graphicFrame>
          <p:nvGraphicFramePr>
            <p:cNvPr id="30737" name="Object 3"/>
            <p:cNvGraphicFramePr>
              <a:graphicFrameLocks noChangeAspect="1"/>
            </p:cNvGraphicFramePr>
            <p:nvPr/>
          </p:nvGraphicFramePr>
          <p:xfrm>
            <a:off x="884" y="2659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1" name="公式" r:id="rId7" imgW="965160" imgH="952200" progId="Equation.3">
                    <p:embed/>
                  </p:oleObj>
                </mc:Choice>
                <mc:Fallback>
                  <p:oleObj name="公式" r:id="rId7" imgW="965160" imgH="952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659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5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7797760"/>
              </p:ext>
            </p:extLst>
          </p:nvPr>
        </p:nvGraphicFramePr>
        <p:xfrm>
          <a:off x="2771775" y="5084763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公式" r:id="rId9" imgW="965160" imgH="952200" progId="Equation.3">
                  <p:embed/>
                </p:oleObj>
              </mc:Choice>
              <mc:Fallback>
                <p:oleObj name="公式" r:id="rId9" imgW="96516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84763"/>
                        <a:ext cx="96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755650" y="5300663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708400" y="5297488"/>
            <a:ext cx="4984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可列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</a:p>
        </p:txBody>
      </p:sp>
      <p:graphicFrame>
        <p:nvGraphicFramePr>
          <p:cNvPr id="307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31695"/>
              </p:ext>
            </p:extLst>
          </p:nvPr>
        </p:nvGraphicFramePr>
        <p:xfrm>
          <a:off x="2771775" y="5084763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公式" r:id="rId11" imgW="965160" imgH="952200" progId="Equation.3">
                  <p:embed/>
                </p:oleObj>
              </mc:Choice>
              <mc:Fallback>
                <p:oleObj name="公式" r:id="rId11" imgW="96516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84763"/>
                        <a:ext cx="96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和事件与积事件的运算性质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71239"/>
              </p:ext>
            </p:extLst>
          </p:nvPr>
        </p:nvGraphicFramePr>
        <p:xfrm>
          <a:off x="1427163" y="2276475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公式" r:id="rId3" imgW="1866900" imgH="431800" progId="Equation.3">
                  <p:embed/>
                </p:oleObj>
              </mc:Choice>
              <mc:Fallback>
                <p:oleObj name="公式" r:id="rId3" imgW="1866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276475"/>
                        <a:ext cx="186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40313"/>
              </p:ext>
            </p:extLst>
          </p:nvPr>
        </p:nvGraphicFramePr>
        <p:xfrm>
          <a:off x="3514725" y="2276475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公式" r:id="rId5" imgW="1828800" imgH="431640" progId="Equation.3">
                  <p:embed/>
                </p:oleObj>
              </mc:Choice>
              <mc:Fallback>
                <p:oleObj name="公式" r:id="rId5" imgW="1828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2276475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106350"/>
              </p:ext>
            </p:extLst>
          </p:nvPr>
        </p:nvGraphicFramePr>
        <p:xfrm>
          <a:off x="5753100" y="2276475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公式" r:id="rId7" imgW="1905000" imgH="431800" progId="Equation.3">
                  <p:embed/>
                </p:oleObj>
              </mc:Choice>
              <mc:Fallback>
                <p:oleObj name="公式" r:id="rId7" imgW="1905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76475"/>
                        <a:ext cx="190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86739"/>
              </p:ext>
            </p:extLst>
          </p:nvPr>
        </p:nvGraphicFramePr>
        <p:xfrm>
          <a:off x="1476375" y="2949575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公式" r:id="rId9" imgW="1866900" imgH="431800" progId="Equation.3">
                  <p:embed/>
                </p:oleObj>
              </mc:Choice>
              <mc:Fallback>
                <p:oleObj name="公式" r:id="rId9" imgW="1866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49575"/>
                        <a:ext cx="186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62685"/>
              </p:ext>
            </p:extLst>
          </p:nvPr>
        </p:nvGraphicFramePr>
        <p:xfrm>
          <a:off x="3635375" y="2949575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公式" r:id="rId11" imgW="1854200" imgH="431800" progId="Equation.3">
                  <p:embed/>
                </p:oleObj>
              </mc:Choice>
              <mc:Fallback>
                <p:oleObj name="公式" r:id="rId11" imgW="1854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49575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458308"/>
              </p:ext>
            </p:extLst>
          </p:nvPr>
        </p:nvGraphicFramePr>
        <p:xfrm>
          <a:off x="5795963" y="294957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公式" r:id="rId13" imgW="1943100" imgH="406400" progId="Equation.3">
                  <p:embed/>
                </p:oleObj>
              </mc:Choice>
              <mc:Fallback>
                <p:oleObj name="公式" r:id="rId13" imgW="19431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4957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38163" y="3357563"/>
            <a:ext cx="8605837" cy="18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某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产品的合格与否是由该产品的长度与直径是否合格所决定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 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产品不合格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”是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长度不合格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直径不合格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538163" y="5229225"/>
            <a:ext cx="799306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”是“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直径合格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”的交或积事件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7450" grpId="0" autoUpdateAnimBg="0"/>
      <p:bldP spid="174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95288" y="3933825"/>
            <a:ext cx="7526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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  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74700" y="4546600"/>
            <a:ext cx="50335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差事件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55650" y="5208588"/>
            <a:ext cx="53383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发生、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不发生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发生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084888" y="4797424"/>
            <a:ext cx="2665412" cy="1771184"/>
            <a:chOff x="3923" y="2840"/>
            <a:chExt cx="1679" cy="1204"/>
          </a:xfrm>
        </p:grpSpPr>
        <p:sp>
          <p:nvSpPr>
            <p:cNvPr id="28679" name="Rectangle 29"/>
            <p:cNvSpPr>
              <a:spLocks noChangeArrowheads="1"/>
            </p:cNvSpPr>
            <p:nvPr/>
          </p:nvSpPr>
          <p:spPr bwMode="auto">
            <a:xfrm>
              <a:off x="3923" y="2840"/>
              <a:ext cx="1679" cy="11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923" y="3646"/>
              <a:ext cx="32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28681" name="Oval 31"/>
            <p:cNvSpPr>
              <a:spLocks noChangeArrowheads="1"/>
            </p:cNvSpPr>
            <p:nvPr/>
          </p:nvSpPr>
          <p:spPr bwMode="auto">
            <a:xfrm>
              <a:off x="4150" y="3113"/>
              <a:ext cx="726" cy="7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2" name="Oval 32"/>
            <p:cNvSpPr>
              <a:spLocks noChangeArrowheads="1"/>
            </p:cNvSpPr>
            <p:nvPr/>
          </p:nvSpPr>
          <p:spPr bwMode="auto">
            <a:xfrm>
              <a:off x="4649" y="3113"/>
              <a:ext cx="681" cy="7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3" name="Text Box 33"/>
            <p:cNvSpPr txBox="1">
              <a:spLocks noChangeArrowheads="1"/>
            </p:cNvSpPr>
            <p:nvPr/>
          </p:nvSpPr>
          <p:spPr bwMode="auto">
            <a:xfrm>
              <a:off x="4195" y="3329"/>
              <a:ext cx="339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8684" name="Text Box 34"/>
            <p:cNvSpPr txBox="1">
              <a:spLocks noChangeArrowheads="1"/>
            </p:cNvSpPr>
            <p:nvPr/>
          </p:nvSpPr>
          <p:spPr bwMode="auto">
            <a:xfrm>
              <a:off x="4876" y="3373"/>
              <a:ext cx="35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28685" name="Line 35"/>
            <p:cNvSpPr>
              <a:spLocks noChangeShapeType="1"/>
            </p:cNvSpPr>
            <p:nvPr/>
          </p:nvSpPr>
          <p:spPr bwMode="auto">
            <a:xfrm flipH="1">
              <a:off x="4195" y="3158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86" name="Line 36"/>
            <p:cNvSpPr>
              <a:spLocks noChangeShapeType="1"/>
            </p:cNvSpPr>
            <p:nvPr/>
          </p:nvSpPr>
          <p:spPr bwMode="auto">
            <a:xfrm flipH="1">
              <a:off x="4286" y="3158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87" name="Line 37"/>
            <p:cNvSpPr>
              <a:spLocks noChangeShapeType="1"/>
            </p:cNvSpPr>
            <p:nvPr/>
          </p:nvSpPr>
          <p:spPr bwMode="auto">
            <a:xfrm flipH="1">
              <a:off x="4241" y="3113"/>
              <a:ext cx="3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88" name="Line 38"/>
            <p:cNvSpPr>
              <a:spLocks noChangeShapeType="1"/>
            </p:cNvSpPr>
            <p:nvPr/>
          </p:nvSpPr>
          <p:spPr bwMode="auto">
            <a:xfrm flipH="1">
              <a:off x="4332" y="3203"/>
              <a:ext cx="36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89" name="Line 39"/>
            <p:cNvSpPr>
              <a:spLocks noChangeShapeType="1"/>
            </p:cNvSpPr>
            <p:nvPr/>
          </p:nvSpPr>
          <p:spPr bwMode="auto">
            <a:xfrm flipH="1">
              <a:off x="4377" y="3430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90" name="Line 40"/>
            <p:cNvSpPr>
              <a:spLocks noChangeShapeType="1"/>
            </p:cNvSpPr>
            <p:nvPr/>
          </p:nvSpPr>
          <p:spPr bwMode="auto">
            <a:xfrm flipH="1">
              <a:off x="4468" y="3566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8691" name="Line 41"/>
            <p:cNvSpPr>
              <a:spLocks noChangeShapeType="1"/>
            </p:cNvSpPr>
            <p:nvPr/>
          </p:nvSpPr>
          <p:spPr bwMode="auto">
            <a:xfrm flipH="1">
              <a:off x="4558" y="3657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47675" y="1622425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cs typeface="宋体" panose="02010600030101010101" pitchFamily="2" charset="-122"/>
              </a:rPr>
              <a:t>德摩根公式</a:t>
            </a:r>
            <a:r>
              <a:rPr lang="en-US" altLang="zh-CN" dirty="0">
                <a:cs typeface="宋体" panose="02010600030101010101" pitchFamily="2" charset="-122"/>
              </a:rPr>
              <a:t>: </a:t>
            </a:r>
          </a:p>
        </p:txBody>
      </p:sp>
      <p:graphicFrame>
        <p:nvGraphicFramePr>
          <p:cNvPr id="28697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867400" y="1844675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公式" r:id="rId3" imgW="2666880" imgH="482400" progId="Equation.3">
                  <p:embed/>
                </p:oleObj>
              </mc:Choice>
              <mc:Fallback>
                <p:oleObj name="公式" r:id="rId3" imgW="266688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44675"/>
                        <a:ext cx="266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1844675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公式" r:id="rId5" imgW="2666880" imgH="482400" progId="Equation.3">
                  <p:embed/>
                </p:oleObj>
              </mc:Choice>
              <mc:Fallback>
                <p:oleObj name="公式" r:id="rId5" imgW="266688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44675"/>
                        <a:ext cx="266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9113" y="2492375"/>
          <a:ext cx="210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公式" r:id="rId7" imgW="2108160" imgH="990360" progId="Equation.3">
                  <p:embed/>
                </p:oleObj>
              </mc:Choice>
              <mc:Fallback>
                <p:oleObj name="公式" r:id="rId7" imgW="2108160" imgH="990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492375"/>
                        <a:ext cx="210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3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95963" y="2492375"/>
          <a:ext cx="210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公式" r:id="rId9" imgW="2108160" imgH="990360" progId="Equation.3">
                  <p:embed/>
                </p:oleObj>
              </mc:Choice>
              <mc:Fallback>
                <p:oleObj name="公式" r:id="rId9" imgW="2108160" imgH="990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492375"/>
                        <a:ext cx="210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17434" grpId="0"/>
      <p:bldP spid="174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01650" y="1628775"/>
            <a:ext cx="82970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,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则称事件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互不相容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55650" y="2708275"/>
            <a:ext cx="35924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不能同时发生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16463" y="2205038"/>
            <a:ext cx="3889375" cy="2087562"/>
            <a:chOff x="3152" y="709"/>
            <a:chExt cx="2450" cy="1315"/>
          </a:xfrm>
        </p:grpSpPr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3152" y="709"/>
              <a:ext cx="2450" cy="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3424" y="981"/>
              <a:ext cx="862" cy="8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4694" y="1117"/>
              <a:ext cx="681" cy="7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3152" y="1648"/>
              <a:ext cx="3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3696" y="1239"/>
              <a:ext cx="3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4876" y="1285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55650" y="3716338"/>
            <a:ext cx="40991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基本事件是两两互不 </a:t>
            </a:r>
          </a:p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相容的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68313" y="1844675"/>
            <a:ext cx="687880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抛掷一枚硬币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“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出现正面” 与 </a:t>
            </a:r>
          </a:p>
          <a:p>
            <a:pPr>
              <a:spcBef>
                <a:spcPct val="1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“出现反面”是互不相容的两个事件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408" name="Picture 24" descr="yb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062163"/>
            <a:ext cx="685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25" descr="yb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062163"/>
            <a:ext cx="71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12775" y="3644900"/>
            <a:ext cx="72843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骰子出现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点”           “骰子出现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点”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92500" y="3573463"/>
            <a:ext cx="1066800" cy="509587"/>
            <a:chOff x="2496" y="2511"/>
            <a:chExt cx="672" cy="321"/>
          </a:xfrm>
        </p:grpSpPr>
        <p:sp>
          <p:nvSpPr>
            <p:cNvPr id="26631" name="Rectangle 28"/>
            <p:cNvSpPr>
              <a:spLocks noChangeArrowheads="1"/>
            </p:cNvSpPr>
            <p:nvPr/>
          </p:nvSpPr>
          <p:spPr bwMode="auto">
            <a:xfrm>
              <a:off x="2544" y="251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互斥</a:t>
              </a:r>
            </a:p>
          </p:txBody>
        </p:sp>
        <p:sp>
          <p:nvSpPr>
            <p:cNvPr id="26632" name="Line 29"/>
            <p:cNvSpPr>
              <a:spLocks noChangeShapeType="1"/>
            </p:cNvSpPr>
            <p:nvPr/>
          </p:nvSpPr>
          <p:spPr bwMode="auto">
            <a:xfrm>
              <a:off x="2496" y="2832"/>
              <a:ext cx="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53313" y="3057525"/>
            <a:ext cx="1295400" cy="685800"/>
            <a:chOff x="1248" y="2928"/>
            <a:chExt cx="816" cy="432"/>
          </a:xfrm>
        </p:grpSpPr>
        <p:pic>
          <p:nvPicPr>
            <p:cNvPr id="26634" name="Picture 31" descr="2点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28"/>
              <a:ext cx="5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Picture 32" descr="1点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68313" y="2997200"/>
            <a:ext cx="6979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抛掷一枚骰子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观察出现的点数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utoUpdateAnimBg="0"/>
      <p:bldP spid="16410" grpId="0" autoUpdateAnimBg="0"/>
      <p:bldP spid="164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1188" y="1627188"/>
            <a:ext cx="74713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,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</a:p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互为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逆事件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69963" y="2708275"/>
            <a:ext cx="4541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互为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对立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98525" y="3284538"/>
            <a:ext cx="48510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每次试验中事件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必有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一个发生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722938" y="2419350"/>
            <a:ext cx="2808287" cy="1728788"/>
            <a:chOff x="3515" y="2840"/>
            <a:chExt cx="1769" cy="1089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515" y="2840"/>
              <a:ext cx="1769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4558" y="2976"/>
              <a:ext cx="681" cy="6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3651" y="3462"/>
              <a:ext cx="3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4740" y="3190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4014" y="3203"/>
            <a:ext cx="2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公式" r:id="rId3" imgW="381135" imgH="381000" progId="Equation.3">
                    <p:embed/>
                  </p:oleObj>
                </mc:Choice>
                <mc:Fallback>
                  <p:oleObj name="公式" r:id="rId3" imgW="381135" imgH="38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203"/>
                          <a:ext cx="2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39750" y="4748213"/>
            <a:ext cx="86042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“骰子出现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点”                “骰子不出现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点”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79938" y="4724401"/>
            <a:ext cx="1143000" cy="579437"/>
            <a:chOff x="2784" y="1647"/>
            <a:chExt cx="720" cy="365"/>
          </a:xfrm>
        </p:grpSpPr>
        <p:sp>
          <p:nvSpPr>
            <p:cNvPr id="52240" name="Line 24"/>
            <p:cNvSpPr>
              <a:spLocks noChangeShapeType="1"/>
            </p:cNvSpPr>
            <p:nvPr/>
          </p:nvSpPr>
          <p:spPr bwMode="auto">
            <a:xfrm>
              <a:off x="2784" y="1968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2241" name="Rectangle 25"/>
            <p:cNvSpPr>
              <a:spLocks noChangeArrowheads="1"/>
            </p:cNvSpPr>
            <p:nvPr/>
          </p:nvSpPr>
          <p:spPr bwMode="auto">
            <a:xfrm>
              <a:off x="2832" y="1647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对立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503738" y="5655821"/>
            <a:ext cx="1295400" cy="685800"/>
            <a:chOff x="1248" y="2928"/>
            <a:chExt cx="816" cy="432"/>
          </a:xfrm>
        </p:grpSpPr>
        <p:pic>
          <p:nvPicPr>
            <p:cNvPr id="52243" name="Picture 27" descr="2点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28"/>
              <a:ext cx="5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4" name="Picture 28" descr="1点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67" grpId="0"/>
      <p:bldP spid="153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47675" y="1550988"/>
            <a:ext cx="82280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cs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cs typeface="宋体" panose="02010600030101010101" pitchFamily="2" charset="-122"/>
              </a:rPr>
              <a:t>1</a:t>
            </a:r>
            <a:r>
              <a:rPr lang="en-US" altLang="zh-CN" dirty="0">
                <a:cs typeface="宋体" panose="02010600030101010101" pitchFamily="2" charset="-122"/>
              </a:rPr>
              <a:t>  </a:t>
            </a:r>
            <a:r>
              <a:rPr lang="zh-CN" altLang="en-US" dirty="0">
                <a:cs typeface="宋体" panose="02010600030101010101" pitchFamily="2" charset="-122"/>
              </a:rPr>
              <a:t>重复投掷一枚匀称的硬币三次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zh-CN" altLang="en-US" dirty="0">
                <a:cs typeface="宋体" panose="02010600030101010101" pitchFamily="2" charset="-122"/>
              </a:rPr>
              <a:t>记录投掷 </a:t>
            </a:r>
          </a:p>
          <a:p>
            <a:r>
              <a:rPr lang="zh-CN" altLang="en-US" dirty="0">
                <a:cs typeface="宋体" panose="02010600030101010101" pitchFamily="2" charset="-122"/>
              </a:rPr>
              <a:t>结果</a:t>
            </a:r>
            <a:r>
              <a:rPr lang="en-US" altLang="zh-CN" dirty="0">
                <a:cs typeface="宋体" panose="02010600030101010101" pitchFamily="2" charset="-122"/>
              </a:rPr>
              <a:t>. </a:t>
            </a:r>
            <a:r>
              <a:rPr lang="zh-CN" altLang="en-US" dirty="0">
                <a:cs typeface="宋体" panose="02010600030101010101" pitchFamily="2" charset="-122"/>
              </a:rPr>
              <a:t>设 </a:t>
            </a:r>
            <a:r>
              <a:rPr lang="en-US" altLang="zh-CN" i="1" dirty="0">
                <a:cs typeface="宋体" panose="02010600030101010101" pitchFamily="2" charset="-122"/>
              </a:rPr>
              <a:t>A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en-US" altLang="zh-CN" dirty="0">
                <a:cs typeface="宋体" panose="02010600030101010101" pitchFamily="2" charset="-122"/>
              </a:rPr>
              <a:t> = “</a:t>
            </a:r>
            <a:r>
              <a:rPr lang="zh-CN" altLang="en-US" dirty="0">
                <a:cs typeface="宋体" panose="02010600030101010101" pitchFamily="2" charset="-122"/>
              </a:rPr>
              <a:t>第 </a:t>
            </a:r>
            <a:r>
              <a:rPr lang="en-US" altLang="zh-CN" i="1" dirty="0" err="1">
                <a:cs typeface="宋体" panose="02010600030101010101" pitchFamily="2" charset="-122"/>
              </a:rPr>
              <a:t>i</a:t>
            </a:r>
            <a:r>
              <a:rPr lang="en-US" altLang="zh-CN" i="1" dirty="0">
                <a:cs typeface="宋体" panose="02010600030101010101" pitchFamily="2" charset="-122"/>
              </a:rPr>
              <a:t> </a:t>
            </a:r>
            <a:r>
              <a:rPr lang="zh-CN" altLang="en-US" dirty="0">
                <a:cs typeface="宋体" panose="02010600030101010101" pitchFamily="2" charset="-122"/>
              </a:rPr>
              <a:t>次投掷出现正面”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en-US" altLang="zh-CN" i="1" dirty="0" err="1">
                <a:cs typeface="宋体" panose="02010600030101010101" pitchFamily="2" charset="-122"/>
              </a:rPr>
              <a:t>i</a:t>
            </a:r>
            <a:r>
              <a:rPr lang="en-US" altLang="zh-CN" i="1" dirty="0">
                <a:cs typeface="宋体" panose="02010600030101010101" pitchFamily="2" charset="-122"/>
              </a:rPr>
              <a:t> </a:t>
            </a:r>
            <a:r>
              <a:rPr lang="en-US" altLang="zh-CN" dirty="0">
                <a:cs typeface="宋体" panose="02010600030101010101" pitchFamily="2" charset="-122"/>
              </a:rPr>
              <a:t>= 1, 2, </a:t>
            </a:r>
          </a:p>
          <a:p>
            <a:r>
              <a:rPr lang="en-US" altLang="zh-CN" dirty="0">
                <a:cs typeface="宋体" panose="02010600030101010101" pitchFamily="2" charset="-122"/>
              </a:rPr>
              <a:t>3. </a:t>
            </a:r>
            <a:r>
              <a:rPr lang="zh-CN" altLang="en-US" dirty="0">
                <a:cs typeface="宋体" panose="02010600030101010101" pitchFamily="2" charset="-122"/>
              </a:rPr>
              <a:t>试用 </a:t>
            </a:r>
            <a:r>
              <a:rPr lang="en-US" altLang="zh-CN" i="1" dirty="0">
                <a:cs typeface="宋体" panose="02010600030101010101" pitchFamily="2" charset="-122"/>
              </a:rPr>
              <a:t>A</a:t>
            </a:r>
            <a:r>
              <a:rPr lang="en-US" altLang="zh-CN" baseline="-25000" dirty="0">
                <a:cs typeface="宋体" panose="02010600030101010101" pitchFamily="2" charset="-122"/>
              </a:rPr>
              <a:t>1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en-US" altLang="zh-CN" i="1" dirty="0">
                <a:cs typeface="宋体" panose="02010600030101010101" pitchFamily="2" charset="-122"/>
              </a:rPr>
              <a:t>A</a:t>
            </a:r>
            <a:r>
              <a:rPr lang="en-US" altLang="zh-CN" baseline="-25000" dirty="0">
                <a:cs typeface="宋体" panose="02010600030101010101" pitchFamily="2" charset="-122"/>
              </a:rPr>
              <a:t>2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en-US" altLang="zh-CN" i="1" dirty="0">
                <a:cs typeface="宋体" panose="02010600030101010101" pitchFamily="2" charset="-122"/>
              </a:rPr>
              <a:t>A</a:t>
            </a:r>
            <a:r>
              <a:rPr lang="en-US" altLang="zh-CN" baseline="-25000" dirty="0">
                <a:cs typeface="宋体" panose="02010600030101010101" pitchFamily="2" charset="-122"/>
              </a:rPr>
              <a:t>3</a:t>
            </a:r>
            <a:r>
              <a:rPr lang="en-US" altLang="zh-CN" dirty="0">
                <a:cs typeface="宋体" panose="02010600030101010101" pitchFamily="2" charset="-122"/>
              </a:rPr>
              <a:t> </a:t>
            </a:r>
            <a:r>
              <a:rPr lang="zh-CN" altLang="en-US" dirty="0">
                <a:cs typeface="宋体" panose="02010600030101010101" pitchFamily="2" charset="-122"/>
              </a:rPr>
              <a:t>描述样本空间 </a:t>
            </a:r>
            <a:r>
              <a:rPr lang="en-US" altLang="zh-CN" i="1" dirty="0">
                <a:cs typeface="宋体" panose="02010600030101010101" pitchFamily="2" charset="-122"/>
              </a:rPr>
              <a:t>S </a:t>
            </a:r>
            <a:r>
              <a:rPr lang="zh-CN" altLang="en-US" dirty="0">
                <a:cs typeface="宋体" panose="02010600030101010101" pitchFamily="2" charset="-122"/>
              </a:rPr>
              <a:t>和下列各个 </a:t>
            </a:r>
          </a:p>
          <a:p>
            <a:r>
              <a:rPr lang="zh-CN" altLang="en-US" dirty="0">
                <a:cs typeface="宋体" panose="02010600030101010101" pitchFamily="2" charset="-122"/>
              </a:rPr>
              <a:t>事件</a:t>
            </a:r>
            <a:r>
              <a:rPr lang="en-US" altLang="zh-CN" dirty="0">
                <a:cs typeface="宋体" panose="02010600030101010101" pitchFamily="2" charset="-122"/>
              </a:rPr>
              <a:t>: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258888" y="3500438"/>
            <a:ext cx="5341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(1) </a:t>
            </a:r>
            <a:r>
              <a:rPr lang="zh-CN" altLang="en-US">
                <a:cs typeface="宋体" panose="02010600030101010101" pitchFamily="2" charset="-122"/>
              </a:rPr>
              <a:t>只在第一次出现正面</a:t>
            </a:r>
            <a:r>
              <a:rPr lang="en-US" altLang="zh-CN">
                <a:cs typeface="宋体" panose="02010600030101010101" pitchFamily="2" charset="-122"/>
              </a:rPr>
              <a:t>(</a:t>
            </a:r>
            <a:r>
              <a:rPr lang="en-US" altLang="zh-CN" i="1">
                <a:cs typeface="宋体" panose="02010600030101010101" pitchFamily="2" charset="-122"/>
              </a:rPr>
              <a:t>B</a:t>
            </a:r>
            <a:r>
              <a:rPr lang="en-US" altLang="zh-CN" baseline="-25000">
                <a:cs typeface="宋体" panose="02010600030101010101" pitchFamily="2" charset="-122"/>
              </a:rPr>
              <a:t>1</a:t>
            </a:r>
            <a:r>
              <a:rPr lang="en-US" altLang="zh-CN">
                <a:cs typeface="宋体" panose="02010600030101010101" pitchFamily="2" charset="-122"/>
              </a:rPr>
              <a:t>);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258888" y="4149725"/>
            <a:ext cx="4525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cs typeface="宋体" panose="02010600030101010101" pitchFamily="2" charset="-122"/>
              </a:rPr>
              <a:t>(2) </a:t>
            </a:r>
            <a:r>
              <a:rPr lang="zh-CN" altLang="en-US" dirty="0">
                <a:cs typeface="宋体" panose="02010600030101010101" pitchFamily="2" charset="-122"/>
              </a:rPr>
              <a:t>只出现一次正面</a:t>
            </a:r>
            <a:r>
              <a:rPr lang="en-US" altLang="zh-CN" dirty="0">
                <a:cs typeface="宋体" panose="02010600030101010101" pitchFamily="2" charset="-122"/>
              </a:rPr>
              <a:t>(</a:t>
            </a:r>
            <a:r>
              <a:rPr lang="en-US" altLang="zh-CN" i="1" dirty="0">
                <a:cs typeface="宋体" panose="02010600030101010101" pitchFamily="2" charset="-122"/>
              </a:rPr>
              <a:t>B</a:t>
            </a:r>
            <a:r>
              <a:rPr lang="en-US" altLang="zh-CN" baseline="-25000" dirty="0">
                <a:cs typeface="宋体" panose="02010600030101010101" pitchFamily="2" charset="-122"/>
              </a:rPr>
              <a:t>2</a:t>
            </a:r>
            <a:r>
              <a:rPr lang="en-US" altLang="zh-CN" dirty="0">
                <a:cs typeface="宋体" panose="02010600030101010101" pitchFamily="2" charset="-122"/>
              </a:rPr>
              <a:t>);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58888" y="4797425"/>
            <a:ext cx="493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(3) </a:t>
            </a:r>
            <a:r>
              <a:rPr lang="zh-CN" altLang="en-US">
                <a:cs typeface="宋体" panose="02010600030101010101" pitchFamily="2" charset="-122"/>
              </a:rPr>
              <a:t>至少出现一次正面</a:t>
            </a:r>
            <a:r>
              <a:rPr lang="en-US" altLang="zh-CN">
                <a:cs typeface="宋体" panose="02010600030101010101" pitchFamily="2" charset="-122"/>
              </a:rPr>
              <a:t>(</a:t>
            </a:r>
            <a:r>
              <a:rPr lang="en-US" altLang="zh-CN" i="1">
                <a:cs typeface="宋体" panose="02010600030101010101" pitchFamily="2" charset="-122"/>
              </a:rPr>
              <a:t>B</a:t>
            </a:r>
            <a:r>
              <a:rPr lang="en-US" altLang="zh-CN" baseline="-25000">
                <a:cs typeface="宋体" panose="02010600030101010101" pitchFamily="2" charset="-122"/>
              </a:rPr>
              <a:t>3</a:t>
            </a:r>
            <a:r>
              <a:rPr lang="en-US" altLang="zh-CN">
                <a:cs typeface="宋体" panose="02010600030101010101" pitchFamily="2" charset="-122"/>
              </a:rPr>
              <a:t>); 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258888" y="5445125"/>
            <a:ext cx="530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(4) </a:t>
            </a:r>
            <a:r>
              <a:rPr lang="zh-CN" altLang="en-US">
                <a:cs typeface="宋体" panose="02010600030101010101" pitchFamily="2" charset="-122"/>
              </a:rPr>
              <a:t>出现正面不多于一次</a:t>
            </a:r>
            <a:r>
              <a:rPr lang="en-US" altLang="zh-CN">
                <a:cs typeface="宋体" panose="02010600030101010101" pitchFamily="2" charset="-122"/>
              </a:rPr>
              <a:t>(</a:t>
            </a:r>
            <a:r>
              <a:rPr lang="en-US" altLang="zh-CN" i="1">
                <a:cs typeface="宋体" panose="02010600030101010101" pitchFamily="2" charset="-122"/>
              </a:rPr>
              <a:t>B</a:t>
            </a:r>
            <a:r>
              <a:rPr lang="en-US" altLang="zh-CN" baseline="-25000">
                <a:cs typeface="宋体" panose="02010600030101010101" pitchFamily="2" charset="-122"/>
              </a:rPr>
              <a:t>4</a:t>
            </a:r>
            <a:r>
              <a:rPr lang="en-US" altLang="zh-CN">
                <a:cs typeface="宋体" panose="02010600030101010101" pitchFamily="2" charset="-122"/>
              </a:rPr>
              <a:t>).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/>
      <p:bldP spid="53254" grpId="0"/>
      <p:bldP spid="532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73100" y="1727200"/>
            <a:ext cx="8108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设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表示三个随机事件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试将下 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列事件用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的运算关系表示出来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55650" y="2925763"/>
            <a:ext cx="45815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 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不发生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55650" y="5086350"/>
            <a:ext cx="408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  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都不发生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755650" y="3644900"/>
            <a:ext cx="4913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 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都发生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不发生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755650" y="4365625"/>
            <a:ext cx="3677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 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都发生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755650" y="5734050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(5)  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中至少有一个发生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44624"/>
              </p:ext>
            </p:extLst>
          </p:nvPr>
        </p:nvGraphicFramePr>
        <p:xfrm>
          <a:off x="6299200" y="2925763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公式" r:id="rId3" imgW="981024" imgH="485843" progId="Equation.3">
                  <p:embed/>
                </p:oleObj>
              </mc:Choice>
              <mc:Fallback>
                <p:oleObj name="公式" r:id="rId3" imgW="981024" imgH="4858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925763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14551"/>
              </p:ext>
            </p:extLst>
          </p:nvPr>
        </p:nvGraphicFramePr>
        <p:xfrm>
          <a:off x="6372225" y="3644900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公式" r:id="rId5" imgW="914400" imgH="409643" progId="Equation.3">
                  <p:embed/>
                </p:oleObj>
              </mc:Choice>
              <mc:Fallback>
                <p:oleObj name="公式" r:id="rId5" imgW="914400" imgH="40964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44900"/>
                        <a:ext cx="92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16017"/>
              </p:ext>
            </p:extLst>
          </p:nvPr>
        </p:nvGraphicFramePr>
        <p:xfrm>
          <a:off x="6372225" y="4437063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公式" r:id="rId7" imgW="904959" imgH="333443" progId="Equation.3">
                  <p:embed/>
                </p:oleObj>
              </mc:Choice>
              <mc:Fallback>
                <p:oleObj name="公式" r:id="rId7" imgW="904959" imgH="3334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437063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68202"/>
              </p:ext>
            </p:extLst>
          </p:nvPr>
        </p:nvGraphicFramePr>
        <p:xfrm>
          <a:off x="6278563" y="5157788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公式" r:id="rId9" imgW="1209759" imgH="485843" progId="Equation.3">
                  <p:embed/>
                </p:oleObj>
              </mc:Choice>
              <mc:Fallback>
                <p:oleObj name="公式" r:id="rId9" imgW="1209759" imgH="4858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157788"/>
                        <a:ext cx="121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05939"/>
              </p:ext>
            </p:extLst>
          </p:nvPr>
        </p:nvGraphicFramePr>
        <p:xfrm>
          <a:off x="6515100" y="587851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公式" r:id="rId11" imgW="1752735" imgH="400185" progId="Equation.3">
                  <p:embed/>
                </p:oleObj>
              </mc:Choice>
              <mc:Fallback>
                <p:oleObj name="公式" r:id="rId11" imgW="1752735" imgH="4001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878513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9113" y="1622425"/>
            <a:ext cx="382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作业</a:t>
            </a:r>
            <a:r>
              <a:rPr lang="en-US" altLang="zh-CN">
                <a:solidFill>
                  <a:srgbClr val="0000FF"/>
                </a:solidFill>
                <a:cs typeface="宋体" panose="02010600030101010101" pitchFamily="2" charset="-122"/>
              </a:rPr>
              <a:t>: </a:t>
            </a:r>
            <a:r>
              <a:rPr lang="en-US" altLang="zh-CN">
                <a:cs typeface="宋体" panose="02010600030101010101" pitchFamily="2" charset="-122"/>
              </a:rPr>
              <a:t> P23  </a:t>
            </a:r>
            <a:r>
              <a:rPr lang="zh-CN" altLang="en-US">
                <a:cs typeface="宋体" panose="02010600030101010101" pitchFamily="2" charset="-122"/>
              </a:rPr>
              <a:t>第</a:t>
            </a:r>
            <a:r>
              <a:rPr lang="en-US" altLang="zh-CN">
                <a:cs typeface="宋体" panose="02010600030101010101" pitchFamily="2" charset="-122"/>
              </a:rPr>
              <a:t>2, 3</a:t>
            </a:r>
            <a:r>
              <a:rPr lang="zh-CN" altLang="en-US">
                <a:cs typeface="宋体" panose="02010600030101010101" pitchFamily="2" charset="-122"/>
              </a:rPr>
              <a:t>题</a:t>
            </a:r>
            <a:r>
              <a:rPr lang="en-US" altLang="zh-CN">
                <a:cs typeface="宋体" panose="02010600030101010101" pitchFamily="2" charset="-122"/>
              </a:rPr>
              <a:t>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9750" y="1581150"/>
            <a:ext cx="8016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</a:rPr>
              <a:t>教材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</a:rPr>
              <a:t>:</a:t>
            </a:r>
            <a:r>
              <a:rPr lang="en-US" altLang="zh-CN" dirty="0">
                <a:latin typeface="楷体" panose="02010609060101010101" pitchFamily="49" charset="-122"/>
              </a:rPr>
              <a:t> 《</a:t>
            </a:r>
            <a:r>
              <a:rPr lang="zh-CN" altLang="en-US" dirty="0">
                <a:latin typeface="楷体" panose="02010609060101010101" pitchFamily="49" charset="-122"/>
              </a:rPr>
              <a:t>概率统计与随机过程</a:t>
            </a:r>
            <a:r>
              <a:rPr lang="en-US" altLang="zh-CN" dirty="0" smtClean="0">
                <a:latin typeface="楷体" panose="02010609060101010101" pitchFamily="49" charset="-122"/>
              </a:rPr>
              <a:t>》(</a:t>
            </a:r>
            <a:r>
              <a:rPr lang="zh-CN" altLang="en-US" dirty="0" smtClean="0">
                <a:latin typeface="楷体" panose="02010609060101010101" pitchFamily="49" charset="-122"/>
              </a:rPr>
              <a:t>第二版</a:t>
            </a:r>
            <a:r>
              <a:rPr lang="en-US" altLang="zh-CN" dirty="0" smtClean="0">
                <a:latin typeface="楷体" panose="02010609060101010101" pitchFamily="49" charset="-122"/>
              </a:rPr>
              <a:t>)  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83768" y="2276872"/>
            <a:ext cx="64331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张福</a:t>
            </a:r>
            <a:r>
              <a:rPr lang="zh-CN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渊等编</a:t>
            </a:r>
            <a:r>
              <a:rPr lang="en-US" altLang="zh-CN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</a:t>
            </a:r>
            <a:r>
              <a:rPr lang="en-US" altLang="zh-CN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2012</a:t>
            </a:r>
            <a:r>
              <a:rPr lang="zh-CN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年</a:t>
            </a:r>
            <a:r>
              <a:rPr lang="en-US" altLang="zh-CN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北京航空航天大学出版社 </a:t>
            </a:r>
            <a:endParaRPr lang="zh-CN" altLang="en-US" sz="2400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39552" y="2924944"/>
            <a:ext cx="814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</a:rPr>
              <a:t>辅导书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</a:rPr>
              <a:t>:</a:t>
            </a:r>
            <a:r>
              <a:rPr lang="en-US" altLang="zh-CN" dirty="0">
                <a:latin typeface="楷体" panose="02010609060101010101" pitchFamily="49" charset="-122"/>
              </a:rPr>
              <a:t> 《</a:t>
            </a:r>
            <a:r>
              <a:rPr lang="zh-CN" altLang="en-US" dirty="0">
                <a:latin typeface="楷体" panose="02010609060101010101" pitchFamily="49" charset="-122"/>
              </a:rPr>
              <a:t>概率统计与随机过程习题解集</a:t>
            </a:r>
            <a:r>
              <a:rPr lang="en-US" altLang="zh-CN" dirty="0">
                <a:latin typeface="楷体" panose="02010609060101010101" pitchFamily="49" charset="-122"/>
              </a:rPr>
              <a:t>》 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83768" y="3645024"/>
            <a:ext cx="4886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邢家省编</a:t>
            </a:r>
            <a:r>
              <a:rPr lang="en-US" altLang="zh-CN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2011</a:t>
            </a:r>
            <a:r>
              <a:rPr lang="zh-CN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年</a:t>
            </a:r>
            <a:r>
              <a:rPr lang="en-US" altLang="zh-CN" sz="24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机械工业出版社 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552" y="4293096"/>
            <a:ext cx="7810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网络课程</a:t>
            </a:r>
            <a:r>
              <a:rPr lang="en-US" altLang="zh-CN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:</a:t>
            </a:r>
            <a:r>
              <a:rPr lang="en-US" altLang="zh-CN" dirty="0" smtClean="0">
                <a:latin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</a:rPr>
              <a:t>学堂在线</a:t>
            </a:r>
            <a:r>
              <a:rPr lang="en-US" altLang="zh-CN" dirty="0" smtClean="0">
                <a:latin typeface="楷体" panose="02010609060101010101" pitchFamily="49" charset="-122"/>
              </a:rPr>
              <a:t>\</a:t>
            </a:r>
            <a:r>
              <a:rPr lang="zh-CN" altLang="en-US" dirty="0">
                <a:latin typeface="楷体" panose="02010609060101010101" pitchFamily="49" charset="-122"/>
              </a:rPr>
              <a:t>爱</a:t>
            </a:r>
            <a:r>
              <a:rPr lang="zh-CN" altLang="en-US" dirty="0" smtClean="0">
                <a:latin typeface="楷体" panose="02010609060101010101" pitchFamily="49" charset="-122"/>
              </a:rPr>
              <a:t>课程</a:t>
            </a:r>
            <a:r>
              <a:rPr lang="en-US" altLang="zh-CN" dirty="0" smtClean="0">
                <a:latin typeface="楷体" panose="02010609060101010101" pitchFamily="49" charset="-122"/>
              </a:rPr>
              <a:t>\</a:t>
            </a:r>
            <a:r>
              <a:rPr lang="zh-CN" altLang="en-US" dirty="0" smtClean="0">
                <a:latin typeface="楷体" panose="02010609060101010101" pitchFamily="49" charset="-122"/>
              </a:rPr>
              <a:t>各类公开课</a:t>
            </a:r>
            <a:r>
              <a:rPr lang="en-US" altLang="zh-CN" dirty="0" smtClean="0">
                <a:latin typeface="楷体" panose="02010609060101010101" pitchFamily="49" charset="-122"/>
              </a:rPr>
              <a:t>.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  <p:sp>
        <p:nvSpPr>
          <p:cNvPr id="8" name="标题 4"/>
          <p:cNvSpPr>
            <a:spLocks/>
          </p:cNvSpPr>
          <p:nvPr/>
        </p:nvSpPr>
        <p:spPr bwMode="auto">
          <a:xfrm>
            <a:off x="611188" y="549275"/>
            <a:ext cx="331274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教材及教辅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5013176"/>
            <a:ext cx="6529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移动学习</a:t>
            </a:r>
            <a:r>
              <a:rPr lang="en-US" altLang="zh-CN" dirty="0" smtClean="0">
                <a:solidFill>
                  <a:srgbClr val="0000FF"/>
                </a:solidFill>
              </a:rPr>
              <a:t>: </a:t>
            </a:r>
            <a:r>
              <a:rPr lang="zh-CN" altLang="en-US" dirty="0" smtClean="0"/>
              <a:t>微信公众号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自我探索 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补充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850" y="2276475"/>
            <a:ext cx="83534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加法原理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完成某件事有两类方法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第一类有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第二类有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则完成这件事共有 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种方法。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乘法原理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完成某件事有两个步骤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第一步有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种方法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第二步有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种方法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则完成这件事共有 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种方法。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23850" y="21336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有重复排列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在有放回选取中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个不同元素中取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个元素进行排列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称为有重复排列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其总数为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96875" y="1557338"/>
            <a:ext cx="16914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排列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3789363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在无放回选取中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个不同元素中取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个元素进行排列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称为选排列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其总数为</a:t>
            </a:r>
            <a:r>
              <a:rPr kumimoji="1" lang="zh-CN" altLang="en-US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47815"/>
              </p:ext>
            </p:extLst>
          </p:nvPr>
        </p:nvGraphicFramePr>
        <p:xfrm>
          <a:off x="2436813" y="4797425"/>
          <a:ext cx="427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公式" r:id="rId3" imgW="4248049" imgH="514485" progId="Equation.3">
                  <p:embed/>
                </p:oleObj>
              </mc:Choice>
              <mc:Fallback>
                <p:oleObj name="公式" r:id="rId3" imgW="4248049" imgH="5144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797425"/>
                        <a:ext cx="4271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819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313" y="2276475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从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个不同元素中取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个元素组成一组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不考虑其顺序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称为组合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其总数为 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91321"/>
              </p:ext>
            </p:extLst>
          </p:nvPr>
        </p:nvGraphicFramePr>
        <p:xfrm>
          <a:off x="1116013" y="3284538"/>
          <a:ext cx="73914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公式" r:id="rId3" imgW="7372384" imgH="1085985" progId="Equation.3">
                  <p:embed/>
                </p:oleObj>
              </mc:Choice>
              <mc:Fallback>
                <p:oleObj name="公式" r:id="rId3" imgW="7372384" imgH="10859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73914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4675" y="4364038"/>
            <a:ext cx="8569325" cy="1963737"/>
            <a:chOff x="362" y="2931"/>
            <a:chExt cx="5398" cy="1237"/>
          </a:xfrm>
        </p:grpSpPr>
        <p:sp>
          <p:nvSpPr>
            <p:cNvPr id="56326" name="Text Box 7"/>
            <p:cNvSpPr txBox="1">
              <a:spLocks noChangeArrowheads="1"/>
            </p:cNvSpPr>
            <p:nvPr/>
          </p:nvSpPr>
          <p:spPr bwMode="auto">
            <a:xfrm>
              <a:off x="362" y="2931"/>
              <a:ext cx="539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说明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如果把 </a:t>
              </a:r>
              <a:r>
                <a:rPr kumimoji="1"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个不同元素分成两组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一组</a:t>
              </a:r>
              <a:r>
                <a:rPr kumimoji="1"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另一组 </a:t>
              </a:r>
              <a:r>
                <a:rPr kumimoji="1"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kumimoji="1"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组内元素不考虑顺序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那么不同分法有                   种</a:t>
              </a:r>
              <a:r>
                <a:rPr kumimoji="1"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327" name="Object 8"/>
            <p:cNvGraphicFramePr>
              <a:graphicFrameLocks noChangeAspect="1"/>
            </p:cNvGraphicFramePr>
            <p:nvPr/>
          </p:nvGraphicFramePr>
          <p:xfrm>
            <a:off x="1292" y="3521"/>
            <a:ext cx="1009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2" name="公式" r:id="rId5" imgW="1581184" imgH="1009785" progId="Equation.3">
                    <p:embed/>
                  </p:oleObj>
                </mc:Choice>
                <mc:Fallback>
                  <p:oleObj name="公式" r:id="rId5" imgW="1581184" imgH="10097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521"/>
                          <a:ext cx="1009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68313" y="1700213"/>
            <a:ext cx="16914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7675" y="684213"/>
            <a:ext cx="6053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本课程的研究对象和用处</a:t>
            </a:r>
            <a:r>
              <a:rPr lang="en-US" altLang="zh-CN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: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7675" y="1628775"/>
            <a:ext cx="572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自然界的所有现象可分为两类</a:t>
            </a:r>
            <a:r>
              <a:rPr lang="en-US" altLang="zh-CN">
                <a:cs typeface="宋体" panose="02010600030101010101" pitchFamily="2" charset="-122"/>
              </a:rPr>
              <a:t>: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04888" y="3068638"/>
            <a:ext cx="78311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cs typeface="宋体" panose="02010600030101010101" pitchFamily="2" charset="-122"/>
              </a:rPr>
              <a:t>    </a:t>
            </a:r>
            <a:r>
              <a:rPr lang="zh-CN" altLang="en-US" dirty="0">
                <a:cs typeface="宋体" panose="02010600030101010101" pitchFamily="2" charset="-122"/>
              </a:rPr>
              <a:t>在一定条件下</a:t>
            </a:r>
            <a:r>
              <a:rPr lang="en-US" altLang="zh-CN" dirty="0">
                <a:cs typeface="宋体" panose="02010600030101010101" pitchFamily="2" charset="-122"/>
              </a:rPr>
              <a:t>,</a:t>
            </a:r>
            <a:r>
              <a:rPr lang="zh-CN" altLang="en-US" dirty="0">
                <a:cs typeface="宋体" panose="02010600030101010101" pitchFamily="2" charset="-122"/>
              </a:rPr>
              <a:t>某种结果是否发生</a:t>
            </a:r>
            <a:r>
              <a:rPr lang="en-US" altLang="zh-CN" dirty="0">
                <a:cs typeface="宋体" panose="02010600030101010101" pitchFamily="2" charset="-122"/>
              </a:rPr>
              <a:t>,</a:t>
            </a:r>
            <a:r>
              <a:rPr lang="zh-CN" altLang="en-US" dirty="0">
                <a:cs typeface="宋体" panose="02010600030101010101" pitchFamily="2" charset="-122"/>
              </a:rPr>
              <a:t>事先完 </a:t>
            </a:r>
          </a:p>
          <a:p>
            <a:r>
              <a:rPr lang="zh-CN" altLang="en-US" dirty="0">
                <a:cs typeface="宋体" panose="02010600030101010101" pitchFamily="2" charset="-122"/>
              </a:rPr>
              <a:t>全可以预言</a:t>
            </a:r>
            <a:r>
              <a:rPr lang="en-US" altLang="zh-CN" dirty="0"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004888" y="5013325"/>
            <a:ext cx="7729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   </a:t>
            </a:r>
            <a:r>
              <a:rPr lang="zh-CN" altLang="en-US">
                <a:cs typeface="宋体" panose="02010600030101010101" pitchFamily="2" charset="-122"/>
              </a:rPr>
              <a:t>在一定条件下</a:t>
            </a:r>
            <a:r>
              <a:rPr lang="en-US" altLang="zh-CN">
                <a:cs typeface="宋体" panose="02010600030101010101" pitchFamily="2" charset="-122"/>
              </a:rPr>
              <a:t>,</a:t>
            </a:r>
            <a:r>
              <a:rPr lang="zh-CN" altLang="en-US">
                <a:cs typeface="宋体" panose="02010600030101010101" pitchFamily="2" charset="-122"/>
              </a:rPr>
              <a:t>某种结果是否发生</a:t>
            </a:r>
            <a:r>
              <a:rPr lang="en-US" altLang="zh-CN">
                <a:cs typeface="宋体" panose="02010600030101010101" pitchFamily="2" charset="-122"/>
              </a:rPr>
              <a:t>,</a:t>
            </a:r>
            <a:r>
              <a:rPr lang="zh-CN" altLang="en-US">
                <a:cs typeface="宋体" panose="02010600030101010101" pitchFamily="2" charset="-122"/>
              </a:rPr>
              <a:t>事先是 </a:t>
            </a:r>
          </a:p>
          <a:p>
            <a:r>
              <a:rPr lang="zh-CN" altLang="en-US">
                <a:cs typeface="宋体" panose="02010600030101010101" pitchFamily="2" charset="-122"/>
              </a:rPr>
              <a:t>不可能预言的</a:t>
            </a:r>
            <a:r>
              <a:rPr lang="en-US" altLang="zh-CN"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827088" y="2349500"/>
            <a:ext cx="290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cs typeface="宋体" panose="02010600030101010101" pitchFamily="2" charset="-122"/>
              </a:rPr>
              <a:t>(1) 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确定性现象 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77875" y="4221163"/>
            <a:ext cx="4802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cs typeface="宋体" panose="02010600030101010101" pitchFamily="2" charset="-122"/>
              </a:rPr>
              <a:t>(2) 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不确定现象</a:t>
            </a:r>
            <a:r>
              <a:rPr lang="en-US" altLang="zh-CN">
                <a:solidFill>
                  <a:srgbClr val="0000FF"/>
                </a:solidFill>
                <a:cs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随机现象</a:t>
            </a:r>
            <a:r>
              <a:rPr lang="en-US" altLang="zh-CN">
                <a:solidFill>
                  <a:srgbClr val="0000FF"/>
                </a:solidFill>
                <a:cs typeface="宋体" panose="02010600030101010101" pitchFamily="2" charset="-122"/>
              </a:rPr>
              <a:t>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1" grpId="0"/>
      <p:bldP spid="44042" grpId="0"/>
      <p:bldP spid="440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7675" y="1628775"/>
            <a:ext cx="6313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随机现象是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大量客观存在</a:t>
            </a:r>
            <a:r>
              <a:rPr lang="zh-CN" altLang="en-US">
                <a:cs typeface="宋体" panose="02010600030101010101" pitchFamily="2" charset="-122"/>
              </a:rPr>
              <a:t>的</a:t>
            </a:r>
            <a:r>
              <a:rPr lang="en-US" altLang="zh-CN">
                <a:cs typeface="宋体" panose="02010600030101010101" pitchFamily="2" charset="-122"/>
              </a:rPr>
              <a:t>. </a:t>
            </a:r>
            <a:r>
              <a:rPr lang="zh-CN" altLang="en-US">
                <a:cs typeface="宋体" panose="02010600030101010101" pitchFamily="2" charset="-122"/>
              </a:rPr>
              <a:t>比如</a:t>
            </a:r>
            <a:r>
              <a:rPr lang="en-US" altLang="zh-CN">
                <a:cs typeface="宋体" panose="02010600030101010101" pitchFamily="2" charset="-122"/>
              </a:rPr>
              <a:t>: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7675" y="684213"/>
            <a:ext cx="6053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本课程的研究对象和用处</a:t>
            </a:r>
            <a:r>
              <a:rPr lang="en-US" altLang="zh-CN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: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35013" y="2270125"/>
            <a:ext cx="4259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(1) </a:t>
            </a:r>
            <a:r>
              <a:rPr lang="zh-CN" altLang="en-US">
                <a:cs typeface="宋体" panose="02010600030101010101" pitchFamily="2" charset="-122"/>
              </a:rPr>
              <a:t>明天早上是否下雨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57238" y="2924175"/>
            <a:ext cx="5075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cs typeface="宋体" panose="02010600030101010101" pitchFamily="2" charset="-122"/>
              </a:rPr>
              <a:t>(2) </a:t>
            </a:r>
            <a:r>
              <a:rPr lang="zh-CN" altLang="en-US" dirty="0">
                <a:cs typeface="宋体" panose="02010600030101010101" pitchFamily="2" charset="-122"/>
              </a:rPr>
              <a:t>某一河流是否暴发洪水</a:t>
            </a:r>
            <a:r>
              <a:rPr lang="en-US" altLang="zh-CN" dirty="0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5013" y="3644900"/>
            <a:ext cx="385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(3) </a:t>
            </a:r>
            <a:r>
              <a:rPr lang="zh-CN" altLang="en-US">
                <a:cs typeface="宋体" panose="02010600030101010101" pitchFamily="2" charset="-122"/>
              </a:rPr>
              <a:t>明天的股市行情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35013" y="4365625"/>
            <a:ext cx="466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(4) </a:t>
            </a:r>
            <a:r>
              <a:rPr lang="zh-CN" altLang="en-US">
                <a:cs typeface="宋体" panose="02010600030101010101" pitchFamily="2" charset="-122"/>
              </a:rPr>
              <a:t>某一航班是否出事故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11188" y="5084763"/>
            <a:ext cx="82157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cs typeface="宋体" panose="02010600030101010101" pitchFamily="2" charset="-122"/>
              </a:rPr>
              <a:t>    </a:t>
            </a:r>
            <a:r>
              <a:rPr lang="zh-CN" altLang="en-US" dirty="0">
                <a:cs typeface="宋体" panose="02010600030101010101" pitchFamily="2" charset="-122"/>
              </a:rPr>
              <a:t>人们要揭示随机现象的</a:t>
            </a:r>
            <a:r>
              <a:rPr lang="zh-CN" altLang="en-US" dirty="0">
                <a:solidFill>
                  <a:srgbClr val="0000FF"/>
                </a:solidFill>
                <a:cs typeface="宋体" panose="02010600030101010101" pitchFamily="2" charset="-122"/>
              </a:rPr>
              <a:t>规律</a:t>
            </a:r>
            <a:r>
              <a:rPr lang="en-US" altLang="zh-CN" dirty="0">
                <a:cs typeface="宋体" panose="02010600030101010101" pitchFamily="2" charset="-122"/>
              </a:rPr>
              <a:t>. </a:t>
            </a:r>
            <a:r>
              <a:rPr lang="zh-CN" altLang="en-US" dirty="0">
                <a:cs typeface="宋体" panose="02010600030101010101" pitchFamily="2" charset="-122"/>
              </a:rPr>
              <a:t>预测事物各种</a:t>
            </a:r>
          </a:p>
          <a:p>
            <a:r>
              <a:rPr lang="zh-CN" altLang="en-US" dirty="0">
                <a:cs typeface="宋体" panose="02010600030101010101" pitchFamily="2" charset="-122"/>
              </a:rPr>
              <a:t>发展变化规律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zh-CN" altLang="en-US" dirty="0">
                <a:cs typeface="宋体" panose="02010600030101010101" pitchFamily="2" charset="-122"/>
              </a:rPr>
              <a:t>合理利用</a:t>
            </a:r>
            <a:r>
              <a:rPr lang="en-US" altLang="zh-CN" dirty="0">
                <a:cs typeface="宋体" panose="02010600030101010101" pitchFamily="2" charset="-122"/>
              </a:rPr>
              <a:t>, </a:t>
            </a:r>
            <a:r>
              <a:rPr lang="zh-CN" altLang="en-US" dirty="0">
                <a:cs typeface="宋体" panose="02010600030101010101" pitchFamily="2" charset="-122"/>
              </a:rPr>
              <a:t>防范可怕灾害</a:t>
            </a:r>
            <a:r>
              <a:rPr lang="en-US" altLang="zh-CN" dirty="0">
                <a:cs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3" grpId="0"/>
      <p:bldP spid="450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7967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cs typeface="宋体" panose="02010600030101010101" pitchFamily="2" charset="-122"/>
              </a:rPr>
              <a:t>本课程研究对象</a:t>
            </a:r>
            <a:r>
              <a:rPr lang="en-US" altLang="zh-CN">
                <a:cs typeface="宋体" panose="02010600030101010101" pitchFamily="2" charset="-122"/>
              </a:rPr>
              <a:t>: </a:t>
            </a:r>
            <a:r>
              <a:rPr lang="zh-CN" altLang="en-US">
                <a:cs typeface="宋体" panose="02010600030101010101" pitchFamily="2" charset="-122"/>
              </a:rPr>
              <a:t>研究随机现象的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数量规律</a:t>
            </a:r>
            <a:r>
              <a:rPr lang="en-US" altLang="zh-CN">
                <a:cs typeface="宋体" panose="02010600030101010101" pitchFamily="2" charset="-122"/>
              </a:rPr>
              <a:t>.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292725" y="836613"/>
            <a:ext cx="296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宋体" panose="02010600030101010101" pitchFamily="2" charset="-122"/>
              </a:rPr>
              <a:t>---- </a:t>
            </a:r>
            <a:r>
              <a:rPr lang="zh-CN" altLang="en-US">
                <a:solidFill>
                  <a:srgbClr val="0000FF"/>
                </a:solidFill>
                <a:cs typeface="宋体" panose="02010600030101010101" pitchFamily="2" charset="-122"/>
              </a:rPr>
              <a:t>统计规律性</a:t>
            </a:r>
            <a:r>
              <a:rPr lang="zh-CN" altLang="en-US"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671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本课程知识的用处，现已被应用于：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90563" y="2349500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气象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地震等统计分析预报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55650" y="2998788"/>
            <a:ext cx="3887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人口统计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人口理论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55650" y="3644900"/>
            <a:ext cx="806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金融经济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保险理论分析决策</a:t>
            </a:r>
            <a:r>
              <a:rPr lang="en-US" altLang="zh-CN">
                <a:cs typeface="宋体" panose="02010600030101010101" pitchFamily="2" charset="-122"/>
              </a:rPr>
              <a:t>,</a:t>
            </a:r>
            <a:r>
              <a:rPr lang="zh-CN" altLang="en-US">
                <a:cs typeface="宋体" panose="02010600030101010101" pitchFamily="2" charset="-122"/>
              </a:rPr>
              <a:t>股票期货分析</a:t>
            </a:r>
            <a:r>
              <a:rPr lang="en-US" altLang="zh-CN">
                <a:cs typeface="宋体" panose="02010600030101010101" pitchFamily="2" charset="-122"/>
              </a:rPr>
              <a:t>; 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84225" y="4292600"/>
            <a:ext cx="8137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宋体" panose="02010600030101010101" pitchFamily="2" charset="-122"/>
              </a:rPr>
              <a:t>可靠性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随机服务系统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信号通讯</a:t>
            </a:r>
            <a:r>
              <a:rPr lang="en-US" altLang="zh-CN">
                <a:cs typeface="宋体" panose="02010600030101010101" pitchFamily="2" charset="-122"/>
              </a:rPr>
              <a:t>, </a:t>
            </a:r>
            <a:r>
              <a:rPr lang="zh-CN" altLang="en-US">
                <a:cs typeface="宋体" panose="02010600030101010101" pitchFamily="2" charset="-122"/>
              </a:rPr>
              <a:t>信号处理，</a:t>
            </a:r>
          </a:p>
          <a:p>
            <a:r>
              <a:rPr lang="zh-CN" altLang="en-US">
                <a:cs typeface="宋体" panose="02010600030101010101" pitchFamily="2" charset="-122"/>
              </a:rPr>
              <a:t>统计物理等</a:t>
            </a:r>
            <a:r>
              <a:rPr lang="en-US" altLang="zh-CN">
                <a:cs typeface="宋体" panose="02010600030101010101" pitchFamily="2" charset="-122"/>
              </a:rPr>
              <a:t>. 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125536" y="5427662"/>
            <a:ext cx="7406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宋体" panose="02010600030101010101" pitchFamily="2" charset="-122"/>
              </a:rPr>
              <a:t>---- </a:t>
            </a:r>
            <a:r>
              <a:rPr lang="zh-CN" altLang="en-US" sz="2800" dirty="0">
                <a:cs typeface="宋体" panose="02010600030101010101" pitchFamily="2" charset="-122"/>
              </a:rPr>
              <a:t>已渗透进自然科学与社会科学的</a:t>
            </a:r>
            <a:r>
              <a:rPr lang="zh-CN" altLang="en-US" sz="2800" dirty="0" smtClean="0">
                <a:cs typeface="宋体" panose="02010600030101010101" pitchFamily="2" charset="-122"/>
              </a:rPr>
              <a:t>各个角落</a:t>
            </a:r>
            <a:r>
              <a:rPr lang="en-US" altLang="zh-CN" sz="2800" dirty="0">
                <a:cs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/>
      <p:bldP spid="46088" grpId="0"/>
      <p:bldP spid="46089" grpId="0"/>
      <p:bldP spid="46090" grpId="0"/>
      <p:bldP spid="460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69988" y="2925191"/>
            <a:ext cx="7777112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(1) </a:t>
            </a:r>
            <a:r>
              <a:rPr lang="zh-CN" altLang="en-US" sz="2800" dirty="0">
                <a:solidFill>
                  <a:srgbClr val="0000FF"/>
                </a:solidFill>
              </a:rPr>
              <a:t>样本空间概念</a:t>
            </a:r>
            <a:r>
              <a:rPr lang="zh-CN" altLang="en-US" sz="2800" dirty="0"/>
              <a:t>的导出</a:t>
            </a:r>
            <a:r>
              <a:rPr lang="en-US" altLang="zh-CN" sz="28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(2) </a:t>
            </a:r>
            <a:r>
              <a:rPr lang="zh-CN" altLang="en-US" sz="2800" dirty="0"/>
              <a:t>集合论基础，</a:t>
            </a:r>
            <a:r>
              <a:rPr lang="zh-CN" altLang="en-US" sz="2800" dirty="0">
                <a:solidFill>
                  <a:srgbClr val="0000FF"/>
                </a:solidFill>
              </a:rPr>
              <a:t>随机事件的关系与运算</a:t>
            </a:r>
            <a:r>
              <a:rPr lang="zh-CN" altLang="en-US" sz="2800" dirty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(3) </a:t>
            </a:r>
            <a:r>
              <a:rPr lang="zh-CN" altLang="en-US" sz="2800" dirty="0">
                <a:solidFill>
                  <a:srgbClr val="0000FF"/>
                </a:solidFill>
              </a:rPr>
              <a:t>古典概型</a:t>
            </a:r>
            <a:r>
              <a:rPr lang="zh-CN" altLang="en-US" sz="2800" dirty="0"/>
              <a:t>的定义与</a:t>
            </a:r>
            <a:r>
              <a:rPr lang="zh-CN" altLang="en-US" sz="2800" dirty="0">
                <a:solidFill>
                  <a:srgbClr val="0000FF"/>
                </a:solidFill>
              </a:rPr>
              <a:t>计算</a:t>
            </a:r>
            <a:r>
              <a:rPr lang="en-US" altLang="zh-CN" sz="2800" dirty="0"/>
              <a:t>(</a:t>
            </a:r>
            <a:r>
              <a:rPr lang="zh-CN" altLang="en-US" sz="2800" dirty="0"/>
              <a:t>排列组合相关知识</a:t>
            </a:r>
            <a:r>
              <a:rPr lang="en-US" altLang="zh-CN" sz="2800" dirty="0"/>
              <a:t>).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763688" y="476672"/>
            <a:ext cx="6046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</a:rPr>
              <a:t>第一章  随机事件的概率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84888" y="1557338"/>
            <a:ext cx="2713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latin typeface="Arial Rounded MT Bold" panose="020F0704030504030204" pitchFamily="34" charset="0"/>
              </a:rPr>
              <a:t>(Probability) </a:t>
            </a:r>
            <a:endParaRPr lang="en-US" altLang="zh-CN">
              <a:solidFill>
                <a:srgbClr val="0000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3850" y="2205038"/>
            <a:ext cx="5487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本堂课要求大家掌握的内容：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2" grpId="0"/>
      <p:bldP spid="245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8313" y="15049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</a:rPr>
              <a:t>一、随机试验与随机事件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867400" y="1557338"/>
            <a:ext cx="255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---- </a:t>
            </a:r>
            <a:r>
              <a:rPr lang="zh-CN" altLang="en-US"/>
              <a:t>基本概念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8313" y="2133600"/>
            <a:ext cx="5176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1. </a:t>
            </a:r>
            <a:r>
              <a:rPr lang="zh-CN" altLang="en-US">
                <a:solidFill>
                  <a:srgbClr val="0000FF"/>
                </a:solidFill>
              </a:rPr>
              <a:t>确定性试验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或必然试验</a:t>
            </a:r>
            <a:r>
              <a:rPr lang="en-US" altLang="zh-CN">
                <a:solidFill>
                  <a:srgbClr val="0000FF"/>
                </a:solidFill>
              </a:rPr>
              <a:t>):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4213" y="2708275"/>
            <a:ext cx="82407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在一些条件下，某种现象是否发生是</a:t>
            </a:r>
            <a:r>
              <a:rPr lang="zh-CN" altLang="en-US">
                <a:solidFill>
                  <a:srgbClr val="0000FF"/>
                </a:solidFill>
              </a:rPr>
              <a:t>事先</a:t>
            </a:r>
            <a:r>
              <a:rPr lang="zh-CN" altLang="en-US"/>
              <a:t>能 </a:t>
            </a:r>
          </a:p>
          <a:p>
            <a:r>
              <a:rPr lang="zh-CN" altLang="en-US"/>
              <a:t>断言的</a:t>
            </a:r>
            <a:r>
              <a:rPr lang="en-US" altLang="zh-CN"/>
              <a:t>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8313" y="3716338"/>
            <a:ext cx="123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例如</a:t>
            </a:r>
            <a:r>
              <a:rPr lang="en-US" altLang="zh-CN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5288" y="4292600"/>
            <a:ext cx="857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“</a:t>
            </a:r>
            <a:r>
              <a:rPr lang="zh-CN" altLang="en-US" dirty="0"/>
              <a:t>抛出一重物必然下落”，在没抛之前就能断言</a:t>
            </a:r>
            <a:r>
              <a:rPr lang="en-US" altLang="zh-CN" dirty="0"/>
              <a:t>;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95288" y="4941888"/>
            <a:ext cx="7048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“</a:t>
            </a:r>
            <a:r>
              <a:rPr lang="zh-CN" altLang="en-US"/>
              <a:t>同性电荷必互斥，异性电荷必吸引”</a:t>
            </a:r>
            <a:r>
              <a:rPr lang="en-US" altLang="zh-CN"/>
              <a:t>; 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2138" y="5508625"/>
            <a:ext cx="8083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水在一个大气压下加热到</a:t>
            </a:r>
            <a:r>
              <a:rPr lang="en-US" altLang="zh-CN"/>
              <a:t>100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en-US" altLang="zh-CN"/>
              <a:t>C </a:t>
            </a:r>
            <a:r>
              <a:rPr lang="zh-CN" altLang="en-US"/>
              <a:t>沸腾</a:t>
            </a:r>
            <a:r>
              <a:rPr lang="en-US" altLang="zh-CN"/>
              <a:t>,</a:t>
            </a:r>
            <a:r>
              <a:rPr lang="zh-CN" altLang="en-US"/>
              <a:t>等都是 </a:t>
            </a:r>
          </a:p>
          <a:p>
            <a:r>
              <a:rPr lang="zh-CN" altLang="en-US">
                <a:solidFill>
                  <a:srgbClr val="0000FF"/>
                </a:solidFill>
              </a:rPr>
              <a:t>确定性试验</a:t>
            </a:r>
            <a:r>
              <a:rPr lang="en-US" altLang="zh-CN"/>
              <a:t>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/>
      <p:bldP spid="25607" grpId="0"/>
      <p:bldP spid="25608" grpId="0"/>
      <p:bldP spid="25609" grpId="0"/>
      <p:bldP spid="256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2. </a:t>
            </a:r>
            <a:r>
              <a:rPr lang="zh-CN" altLang="en-US">
                <a:solidFill>
                  <a:srgbClr val="0000FF"/>
                </a:solidFill>
              </a:rPr>
              <a:t>随机试验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9699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cs typeface="Times New Roman" panose="02020603050405020304" pitchFamily="18" charset="0"/>
              </a:rPr>
              <a:t>1.1  </a:t>
            </a:r>
            <a:r>
              <a:rPr lang="zh-CN" altLang="en-US" sz="4000" dirty="0">
                <a:solidFill>
                  <a:schemeClr val="tx2"/>
                </a:solidFill>
                <a:cs typeface="Times New Roman" panose="02020603050405020304" pitchFamily="18" charset="0"/>
              </a:rPr>
              <a:t>随机事件与样本空间 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9750" y="2276475"/>
            <a:ext cx="6948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所谓随机试验是指具如下特征的试验</a:t>
            </a:r>
            <a:r>
              <a:rPr lang="en-US" altLang="zh-CN"/>
              <a:t>: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115616" y="2926418"/>
            <a:ext cx="5593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(1) </a:t>
            </a:r>
            <a:r>
              <a:rPr lang="zh-CN" altLang="en-US" sz="2800">
                <a:solidFill>
                  <a:srgbClr val="FF0000"/>
                </a:solidFill>
              </a:rPr>
              <a:t>在相同的条件下可以重复进行</a:t>
            </a:r>
            <a:r>
              <a:rPr lang="en-US" altLang="zh-CN" sz="280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98519" y="3465031"/>
            <a:ext cx="72763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</a:rPr>
              <a:t>每次试验的结果不止一个，但能事先明确 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   所有可能结果的范围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115616" y="4434531"/>
            <a:ext cx="7726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</a:rPr>
              <a:t>每次试验之前不能准确预言哪个结果会出现</a:t>
            </a:r>
            <a:r>
              <a:rPr lang="en-US" altLang="zh-CN" sz="28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39750" y="5301208"/>
            <a:ext cx="8023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用字母</a:t>
            </a:r>
            <a:r>
              <a:rPr lang="en-US" altLang="zh-CN" i="1" dirty="0">
                <a:solidFill>
                  <a:srgbClr val="0000FF"/>
                </a:solidFill>
              </a:rPr>
              <a:t>E</a:t>
            </a:r>
            <a:r>
              <a:rPr lang="en-US" altLang="zh-CN" dirty="0">
                <a:solidFill>
                  <a:srgbClr val="0000FF"/>
                </a:solidFill>
              </a:rPr>
              <a:t> (experimentation)</a:t>
            </a:r>
            <a:r>
              <a:rPr lang="zh-CN" altLang="en-US" dirty="0"/>
              <a:t>或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baseline="-25000" dirty="0"/>
              <a:t>3</a:t>
            </a:r>
            <a:r>
              <a:rPr lang="zh-CN" altLang="en-US" dirty="0"/>
              <a:t>表示</a:t>
            </a:r>
          </a:p>
          <a:p>
            <a:r>
              <a:rPr lang="zh-CN" altLang="en-US" dirty="0"/>
              <a:t>一个</a:t>
            </a:r>
            <a:r>
              <a:rPr lang="zh-CN" altLang="en-US" dirty="0" smtClean="0"/>
              <a:t>随机试验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13" grpId="0"/>
      <p:bldP spid="43014" grpId="0"/>
      <p:bldP spid="43015" grpId="0"/>
      <p:bldP spid="4301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00FF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" panose="0201060906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" panose="0201060906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00FF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1748</TotalTime>
  <Words>2090</Words>
  <Application>Microsoft Office PowerPoint</Application>
  <PresentationFormat>全屏显示(4:3)</PresentationFormat>
  <Paragraphs>240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华文新魏</vt:lpstr>
      <vt:lpstr>楷体</vt:lpstr>
      <vt:lpstr>楷体_GB2312</vt:lpstr>
      <vt:lpstr>宋体</vt:lpstr>
      <vt:lpstr>Arial</vt:lpstr>
      <vt:lpstr>Arial Rounded MT Bold</vt:lpstr>
      <vt:lpstr>Calibri</vt:lpstr>
      <vt:lpstr>Garamond</vt:lpstr>
      <vt:lpstr>Symbol</vt:lpstr>
      <vt:lpstr>Times New Roman</vt:lpstr>
      <vt:lpstr>Verdana</vt:lpstr>
      <vt:lpstr>Wingdings</vt:lpstr>
      <vt:lpstr>Level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jcbxwx</cp:lastModifiedBy>
  <cp:revision>19</cp:revision>
  <dcterms:created xsi:type="dcterms:W3CDTF">2013-09-10T00:42:18Z</dcterms:created>
  <dcterms:modified xsi:type="dcterms:W3CDTF">2017-09-17T14:19:15Z</dcterms:modified>
</cp:coreProperties>
</file>