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92887C0-80F8-4AB8-B135-374828BFB008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128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BFBBF-68CD-48C2-8F0D-811A8CA85D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78681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015AF-4F6E-4393-B17E-A94B46A2E1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46971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5CAD09B-AEB1-4B35-8474-286802DAF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21536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05038-4074-44AF-888E-1422FB442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05863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27767-DF1B-4E96-A8CD-28EA6C5B1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62633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B4A82-0FA6-4A8A-9E94-033E2ED28C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41944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999FC-F132-4539-BB1E-1AB2C5E76E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95285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FA8F8-9C11-478D-A0F1-16E7B24B88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65524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DBED0-4516-4160-8F8E-79134FF3A1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5085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0E18B-269C-4D96-BB5D-5C19D191A8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44378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0FD55-2A95-44C7-9028-93171FA16E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32633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+mn-lt"/>
                <a:ea typeface="+mn-ea"/>
              </a:defRPr>
            </a:lvl1pPr>
          </a:lstStyle>
          <a:p>
            <a:fld id="{C5E8618A-1495-430C-A7EB-340854892A6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08963" cy="1076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640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概率统计及随机过程</a:t>
            </a:r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1042988" y="3429000"/>
            <a:ext cx="72009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300">
                <a:solidFill>
                  <a:srgbClr val="99003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北京航空航天大学国际</a:t>
            </a:r>
            <a:r>
              <a:rPr kumimoji="1" lang="zh-CN" altLang="en-US" sz="4300">
                <a:solidFill>
                  <a:srgbClr val="99003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学院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60499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  </a:t>
            </a:r>
            <a:r>
              <a:rPr lang="zh-CN" altLang="en-US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概率的定义与性质 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76238" y="1550988"/>
            <a:ext cx="863409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设几何概型的样本空间为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, 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是含于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S </a:t>
            </a:r>
          </a:p>
          <a:p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内的任一随机事件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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则称</a:t>
            </a:r>
          </a:p>
        </p:txBody>
      </p:sp>
      <p:graphicFrame>
        <p:nvGraphicFramePr>
          <p:cNvPr id="15364" name="Object 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04575976"/>
              </p:ext>
            </p:extLst>
          </p:nvPr>
        </p:nvGraphicFramePr>
        <p:xfrm>
          <a:off x="3203575" y="2708275"/>
          <a:ext cx="22129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公式" r:id="rId3" imgW="2209680" imgH="1028520" progId="Equation.3">
                  <p:embed/>
                </p:oleObj>
              </mc:Choice>
              <mc:Fallback>
                <p:oleObj name="公式" r:id="rId3" imgW="2209680" imgH="1028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708275"/>
                        <a:ext cx="221297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47675" y="3933825"/>
            <a:ext cx="852989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为事件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的概率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其中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是事件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度量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</a:p>
          <a:p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是样本空间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的度量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60499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  </a:t>
            </a:r>
            <a:r>
              <a:rPr lang="zh-CN" altLang="en-US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概率的定义与性质  </a:t>
            </a: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342689"/>
              </p:ext>
            </p:extLst>
          </p:nvPr>
        </p:nvGraphicFramePr>
        <p:xfrm>
          <a:off x="3203575" y="3861048"/>
          <a:ext cx="336073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公式" r:id="rId3" imgW="3441600" imgH="1002960" progId="Equation.3">
                  <p:embed/>
                </p:oleObj>
              </mc:Choice>
              <mc:Fallback>
                <p:oleObj name="公式" r:id="rId3" imgW="3441600" imgH="1002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861048"/>
                        <a:ext cx="3360738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074128071"/>
              </p:ext>
            </p:extLst>
          </p:nvPr>
        </p:nvGraphicFramePr>
        <p:xfrm>
          <a:off x="2771775" y="5445224"/>
          <a:ext cx="3441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公式" r:id="rId5" imgW="3441600" imgH="1002960" progId="Equation.3">
                  <p:embed/>
                </p:oleObj>
              </mc:Choice>
              <mc:Fallback>
                <p:oleObj name="公式" r:id="rId5" imgW="3441600" imgH="1002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445224"/>
                        <a:ext cx="3441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6300192" y="5631631"/>
            <a:ext cx="21932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--- </a:t>
            </a:r>
            <a:r>
              <a:rPr lang="zh-CN" altLang="en-US" sz="24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可列可加性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23850" y="1557338"/>
            <a:ext cx="33073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几何概率的性质</a:t>
            </a:r>
            <a:r>
              <a:rPr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1116013" y="2128838"/>
            <a:ext cx="50273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对任意事件 </a:t>
            </a:r>
            <a:r>
              <a:rPr lang="en-US" altLang="zh-CN" sz="2800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0 </a:t>
            </a:r>
            <a:r>
              <a:rPr lang="en-US" altLang="zh-CN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800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 1; 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1116013" y="2708920"/>
            <a:ext cx="21291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8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= 1; 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1116013" y="3284984"/>
            <a:ext cx="59795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若事件 </a:t>
            </a:r>
            <a:r>
              <a:rPr lang="en-US" altLang="zh-CN" sz="28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… </a:t>
            </a:r>
            <a:r>
              <a:rPr lang="en-US" altLang="zh-CN" sz="28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互不相容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1104900" y="4797152"/>
            <a:ext cx="64652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(4) </a:t>
            </a:r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若事件 </a:t>
            </a:r>
            <a:r>
              <a:rPr lang="en-US" altLang="zh-CN" sz="28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… </a:t>
            </a:r>
            <a:r>
              <a:rPr lang="en-US" altLang="zh-CN" sz="28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… </a:t>
            </a:r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互不相容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5" grpId="0"/>
      <p:bldP spid="16396" grpId="0"/>
      <p:bldP spid="16397" grpId="0"/>
      <p:bldP spid="16398" grpId="0"/>
      <p:bldP spid="16399" grpId="0"/>
      <p:bldP spid="164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60499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  </a:t>
            </a:r>
            <a:r>
              <a:rPr lang="zh-CN" altLang="en-US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概率的定义与性质  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47675" y="1622425"/>
            <a:ext cx="807464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 (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约会问题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两人约定于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时至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时在某地 </a:t>
            </a:r>
          </a:p>
          <a:p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会面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先到者等候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分钟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过时就离去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试</a:t>
            </a:r>
          </a:p>
          <a:p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求两人能见面的概率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284538"/>
            <a:ext cx="5372100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60499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  </a:t>
            </a:r>
            <a:r>
              <a:rPr lang="zh-CN" altLang="en-US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概率的定义与性质 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95288" y="1563688"/>
            <a:ext cx="45865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三、概率的统计定义 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95288" y="2205038"/>
            <a:ext cx="82205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问题的提出</a:t>
            </a:r>
            <a:r>
              <a:rPr lang="en-US" altLang="zh-CN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古典概型和几何概型的局限性</a:t>
            </a:r>
            <a:r>
              <a:rPr lang="en-US" altLang="zh-CN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68313" y="2808288"/>
            <a:ext cx="811311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当基本事件的发生</a:t>
            </a:r>
            <a:r>
              <a:rPr lang="zh-CN" altLang="en-US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不具有等可能性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，如何 </a:t>
            </a:r>
          </a:p>
          <a:p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研究事件的概率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47675" y="3927475"/>
            <a:ext cx="840646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设某试验重复做了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事件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共发生</a:t>
            </a:r>
          </a:p>
          <a:p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了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则称它们的比值为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次试验中事件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发生的频率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记作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).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18447" name="Object 1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432835756"/>
              </p:ext>
            </p:extLst>
          </p:nvPr>
        </p:nvGraphicFramePr>
        <p:xfrm>
          <a:off x="3924300" y="5445125"/>
          <a:ext cx="20399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公式" r:id="rId3" imgW="2044440" imgH="952200" progId="Equation.3">
                  <p:embed/>
                </p:oleObj>
              </mc:Choice>
              <mc:Fallback>
                <p:oleObj name="公式" r:id="rId3" imgW="2044440" imgH="952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445125"/>
                        <a:ext cx="203993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6" grpId="0"/>
      <p:bldP spid="18437" grpId="0"/>
      <p:bldP spid="184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60499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  </a:t>
            </a:r>
            <a:r>
              <a:rPr lang="zh-CN" altLang="en-US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概率的定义与性质 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47675" y="1557338"/>
            <a:ext cx="24833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频率的性质</a:t>
            </a:r>
            <a:r>
              <a:rPr lang="en-US" altLang="zh-CN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042988" y="2133600"/>
            <a:ext cx="35607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  0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i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 1; 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022350" y="2708920"/>
            <a:ext cx="26971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  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1;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022350" y="3300413"/>
            <a:ext cx="75263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(3) 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是两两互不相容事件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20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468995"/>
              </p:ext>
            </p:extLst>
          </p:nvPr>
        </p:nvGraphicFramePr>
        <p:xfrm>
          <a:off x="1547664" y="4166176"/>
          <a:ext cx="3390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公式" r:id="rId3" imgW="3390840" imgH="482400" progId="Equation.3">
                  <p:embed/>
                </p:oleObj>
              </mc:Choice>
              <mc:Fallback>
                <p:oleObj name="公式" r:id="rId3" imgW="339084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166176"/>
                        <a:ext cx="3390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027479"/>
              </p:ext>
            </p:extLst>
          </p:nvPr>
        </p:nvGraphicFramePr>
        <p:xfrm>
          <a:off x="2195364" y="4886901"/>
          <a:ext cx="543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公式" r:id="rId5" imgW="5435280" imgH="482400" progId="Equation.3">
                  <p:embed/>
                </p:oleObj>
              </mc:Choice>
              <mc:Fallback>
                <p:oleObj name="公式" r:id="rId5" imgW="5435280" imgH="48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364" y="4886901"/>
                        <a:ext cx="5435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/>
      <p:bldP spid="2056" grpId="0"/>
      <p:bldP spid="20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60499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  </a:t>
            </a:r>
            <a:r>
              <a:rPr lang="zh-CN" altLang="en-US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概率的定义与性质  </a:t>
            </a:r>
          </a:p>
        </p:txBody>
      </p:sp>
      <p:graphicFrame>
        <p:nvGraphicFramePr>
          <p:cNvPr id="2051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68049"/>
              </p:ext>
            </p:extLst>
          </p:nvPr>
        </p:nvGraphicFramePr>
        <p:xfrm>
          <a:off x="395288" y="2565400"/>
          <a:ext cx="8351837" cy="3095626"/>
        </p:xfrm>
        <a:graphic>
          <a:graphicData uri="http://schemas.openxmlformats.org/drawingml/2006/table">
            <a:tbl>
              <a:tblPr/>
              <a:tblGrid>
                <a:gridCol w="237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试 验 者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n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H</a:t>
                      </a: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f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n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H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)</a:t>
                      </a: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德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sym typeface="Symbol" panose="05050102010706020507" pitchFamily="18" charset="2"/>
                        </a:rPr>
                        <a:t> 摩根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2048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1061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0.5181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蒲丰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(Buffon)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4040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2048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0.5069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K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sym typeface="Symbol" panose="05050102010706020507" pitchFamily="18" charset="2"/>
                        </a:rPr>
                        <a:t>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皮尔逊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6019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0.5016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K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sym typeface="Symbol" panose="05050102010706020507" pitchFamily="18" charset="2"/>
                        </a:rPr>
                        <a:t>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皮尔逊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24000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12012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0.5005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447675" y="1695450"/>
            <a:ext cx="55419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历史上投掷硬币的试验结果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60499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  </a:t>
            </a:r>
            <a:r>
              <a:rPr lang="zh-CN" altLang="en-US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概率的定义与性质  </a:t>
            </a:r>
          </a:p>
        </p:txBody>
      </p: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395288" y="1628775"/>
            <a:ext cx="835183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随着实验次数的增加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频率从波动幅度较大趋于稳定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逐渐增大时 </a:t>
            </a:r>
            <a:r>
              <a:rPr lang="en-US" altLang="zh-CN" i="1" dirty="0" err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0.5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附近摆动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逐渐稳定于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0.5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76238" y="3278188"/>
            <a:ext cx="869340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若随着试验次数的增大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事件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发生的</a:t>
            </a:r>
          </a:p>
          <a:p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频率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在某个常数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(0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p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附近摆动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并 </a:t>
            </a:r>
          </a:p>
          <a:p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且逐渐稳定于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则称该常数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为事件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的概率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  <a:p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即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并把这样定义的概率称为</a:t>
            </a:r>
            <a:r>
              <a:rPr lang="zh-CN" altLang="en-US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统计概</a:t>
            </a:r>
          </a:p>
          <a:p>
            <a:r>
              <a:rPr lang="zh-CN" altLang="en-US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率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经验概率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7" grpId="0"/>
      <p:bldP spid="2150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60499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  </a:t>
            </a:r>
            <a:r>
              <a:rPr lang="zh-CN" altLang="en-US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概率的定义与性质  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11175" y="3627438"/>
            <a:ext cx="8382000" cy="641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6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频率</a:t>
            </a:r>
            <a:r>
              <a:rPr kumimoji="1" lang="zh-CN" altLang="en-US" sz="3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kumimoji="1" lang="zh-CN" altLang="en-US" sz="36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稳定值</a:t>
            </a:r>
            <a:r>
              <a:rPr kumimoji="1" lang="zh-CN" altLang="en-US" sz="3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kumimoji="1" lang="zh-CN" altLang="en-US" sz="36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</a:t>
            </a:r>
            <a:r>
              <a:rPr kumimoji="1" lang="zh-CN" altLang="en-US" sz="24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1754188" y="4013200"/>
            <a:ext cx="1828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701675" y="1700213"/>
            <a:ext cx="2814638" cy="1190625"/>
          </a:xfrm>
          <a:prstGeom prst="wedgeRectCallout">
            <a:avLst>
              <a:gd name="adj1" fmla="val -36801"/>
              <a:gd name="adj2" fmla="val 39602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事件发生</a:t>
            </a:r>
          </a:p>
          <a:p>
            <a:pPr algn="ctr"/>
            <a:r>
              <a:rPr kumimoji="1"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的频繁程度</a:t>
            </a:r>
            <a:endParaRPr kumimoji="1" lang="zh-CN" altLang="en-US" sz="36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4806950" y="1708150"/>
            <a:ext cx="3671888" cy="1190625"/>
          </a:xfrm>
          <a:prstGeom prst="wedgeRectCallout">
            <a:avLst>
              <a:gd name="adj1" fmla="val 20213"/>
              <a:gd name="adj2" fmla="val 47866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事件发生</a:t>
            </a:r>
          </a:p>
          <a:p>
            <a:pPr algn="ctr"/>
            <a:r>
              <a:rPr kumimoji="1"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的可能性的大小</a:t>
            </a:r>
            <a:endParaRPr kumimoji="1" lang="zh-CN" altLang="en-US" sz="3600" b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5499100" y="4013200"/>
            <a:ext cx="1676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9" name="Freeform 7"/>
          <p:cNvSpPr>
            <a:spLocks/>
          </p:cNvSpPr>
          <p:nvPr/>
        </p:nvSpPr>
        <p:spPr bwMode="auto">
          <a:xfrm rot="27603">
            <a:off x="2474913" y="5269419"/>
            <a:ext cx="3816350" cy="584775"/>
          </a:xfrm>
          <a:custGeom>
            <a:avLst/>
            <a:gdLst>
              <a:gd name="T0" fmla="*/ 0 w 3312"/>
              <a:gd name="T1" fmla="*/ 0 h 352"/>
              <a:gd name="T2" fmla="*/ 1920 w 3312"/>
              <a:gd name="T3" fmla="*/ 336 h 352"/>
              <a:gd name="T4" fmla="*/ 3312 w 3312"/>
              <a:gd name="T5" fmla="*/ 96 h 352"/>
              <a:gd name="T6" fmla="*/ 0 60000 65536"/>
              <a:gd name="T7" fmla="*/ 0 60000 65536"/>
              <a:gd name="T8" fmla="*/ 0 60000 65536"/>
              <a:gd name="T9" fmla="*/ 0 w 3312"/>
              <a:gd name="T10" fmla="*/ 0 h 352"/>
              <a:gd name="T11" fmla="*/ 3312 w 3312"/>
              <a:gd name="T12" fmla="*/ 352 h 3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12" h="352">
                <a:moveTo>
                  <a:pt x="0" y="0"/>
                </a:moveTo>
                <a:cubicBezTo>
                  <a:pt x="684" y="160"/>
                  <a:pt x="1368" y="320"/>
                  <a:pt x="1920" y="336"/>
                </a:cubicBezTo>
                <a:cubicBezTo>
                  <a:pt x="2472" y="352"/>
                  <a:pt x="2892" y="224"/>
                  <a:pt x="3312" y="96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828675" y="4275138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6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频率的性质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706938" y="4237038"/>
            <a:ext cx="403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36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概率的公理化定义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 autoUpdateAnimBg="0"/>
      <p:bldP spid="13315" grpId="0" animBg="1"/>
      <p:bldP spid="13316" grpId="0" animBg="1" autoUpdateAnimBg="0"/>
      <p:bldP spid="13317" grpId="0" animBg="1" autoUpdateAnimBg="0"/>
      <p:bldP spid="13318" grpId="0" animBg="1"/>
      <p:bldP spid="13319" grpId="0" animBg="1"/>
      <p:bldP spid="13321" grpId="0" autoUpdateAnimBg="0"/>
      <p:bldP spid="1332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60499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  </a:t>
            </a:r>
            <a:r>
              <a:rPr lang="zh-CN" altLang="en-US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概率的定义与性质  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95288" y="1563688"/>
            <a:ext cx="50497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四、概率的公理化定义 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68313" y="2205038"/>
            <a:ext cx="862768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统计概率克服了古典概率和几何概率的局限</a:t>
            </a:r>
          </a:p>
          <a:p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性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然而统计概率在理论上却是</a:t>
            </a:r>
            <a:r>
              <a:rPr lang="zh-CN" altLang="en-US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不严密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因此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  <a:p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有必要建立概率的公理化定义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19113" y="3711575"/>
            <a:ext cx="852509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概率的古典定义、几何定义、统计定义的共 </a:t>
            </a:r>
          </a:p>
          <a:p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性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875701" y="4788793"/>
            <a:ext cx="73965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从不同角度反映了事件发生的可能性大小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875701" y="5312013"/>
            <a:ext cx="48413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三种定义具有类似的性质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23556" grpId="0"/>
      <p:bldP spid="23557" grpId="0"/>
      <p:bldP spid="23558" grpId="0"/>
      <p:bldP spid="235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60499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  </a:t>
            </a:r>
            <a:r>
              <a:rPr lang="zh-CN" altLang="en-US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概率的定义与性质 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95288" y="1557338"/>
            <a:ext cx="835183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en-US" altLang="zh-CN" dirty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设随机试验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的全体事件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包含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1" lang="zh-CN" altLang="en-US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组成的集合为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是定义在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上的集合函数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. )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满足下列条件：       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043608" y="3111500"/>
            <a:ext cx="477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非负性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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0; 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043608" y="3687762"/>
            <a:ext cx="33602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规范性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1; 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043608" y="4264025"/>
            <a:ext cx="624722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可列可加性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是两两互不 </a:t>
            </a:r>
          </a:p>
          <a:p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相容的事件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753575"/>
              </p:ext>
            </p:extLst>
          </p:nvPr>
        </p:nvGraphicFramePr>
        <p:xfrm>
          <a:off x="1548433" y="5229200"/>
          <a:ext cx="6362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公式" r:id="rId3" imgW="6362640" imgH="469800" progId="Equation.3">
                  <p:embed/>
                </p:oleObj>
              </mc:Choice>
              <mc:Fallback>
                <p:oleObj name="公式" r:id="rId3" imgW="636264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433" y="5229200"/>
                        <a:ext cx="6362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519113" y="5877272"/>
            <a:ext cx="51441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则称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是事件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概率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  <p:bldP spid="14340" grpId="0"/>
      <p:bldP spid="14341" grpId="0"/>
      <p:bldP spid="143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95288" y="333375"/>
            <a:ext cx="60499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  </a:t>
            </a:r>
            <a:r>
              <a:rPr lang="zh-CN" altLang="en-US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概率的定义与性质  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95288" y="1557338"/>
            <a:ext cx="24833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问题的提出</a:t>
            </a:r>
            <a:r>
              <a:rPr lang="en-US" altLang="zh-CN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960563" y="2100263"/>
            <a:ext cx="63658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如何度量事件发生可能性的大小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447675" y="2709863"/>
            <a:ext cx="60244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对于事件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如果实数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804797" y="3388340"/>
            <a:ext cx="75216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en-US" altLang="zh-CN" sz="28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的大小表示事件 </a:t>
            </a:r>
            <a:r>
              <a:rPr lang="en-US" altLang="zh-CN" sz="28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发生的可能性大小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804797" y="3937544"/>
            <a:ext cx="711066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8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是事件 </a:t>
            </a:r>
            <a:r>
              <a:rPr lang="en-US" altLang="zh-CN" sz="28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所固有的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不随人们的主观 </a:t>
            </a:r>
          </a:p>
          <a:p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意志而改变的一种度量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434026" y="4917635"/>
            <a:ext cx="8459367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那么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数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称为事件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的概率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它是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事件 </a:t>
            </a:r>
          </a:p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发生可能性的度量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4" grpId="0"/>
      <p:bldP spid="7175" grpId="0"/>
      <p:bldP spid="7176" grpId="0"/>
      <p:bldP spid="7177" grpId="0"/>
      <p:bldP spid="717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60499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  </a:t>
            </a:r>
            <a:r>
              <a:rPr lang="zh-CN" altLang="en-US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概率的定义与性质  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468313" y="1557338"/>
            <a:ext cx="24833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概率的性质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39750" y="2205038"/>
            <a:ext cx="32319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) = 0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en-US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539750" y="2924175"/>
            <a:ext cx="787747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有限可加性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是两两 </a:t>
            </a:r>
          </a:p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互不相容的事件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919619"/>
              </p:ext>
            </p:extLst>
          </p:nvPr>
        </p:nvGraphicFramePr>
        <p:xfrm>
          <a:off x="900113" y="3932238"/>
          <a:ext cx="3695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公式" r:id="rId3" imgW="3695400" imgH="482400" progId="Equation.3">
                  <p:embed/>
                </p:oleObj>
              </mc:Choice>
              <mc:Fallback>
                <p:oleObj name="公式" r:id="rId3" imgW="369540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932238"/>
                        <a:ext cx="3695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770368"/>
              </p:ext>
            </p:extLst>
          </p:nvPr>
        </p:nvGraphicFramePr>
        <p:xfrm>
          <a:off x="2484438" y="4437063"/>
          <a:ext cx="5080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公式" r:id="rId5" imgW="5079960" imgH="482400" progId="Equation.3">
                  <p:embed/>
                </p:oleObj>
              </mc:Choice>
              <mc:Fallback>
                <p:oleObj name="公式" r:id="rId5" imgW="5079960" imgH="48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437063"/>
                        <a:ext cx="5080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92138" y="5172075"/>
            <a:ext cx="41406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对任一事件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1639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523478"/>
              </p:ext>
            </p:extLst>
          </p:nvPr>
        </p:nvGraphicFramePr>
        <p:xfrm>
          <a:off x="4643438" y="5229225"/>
          <a:ext cx="2870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公式" r:id="rId7" imgW="2869920" imgH="495000" progId="Equation.3">
                  <p:embed/>
                </p:oleObj>
              </mc:Choice>
              <mc:Fallback>
                <p:oleObj name="公式" r:id="rId7" imgW="2869920" imgH="495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229225"/>
                        <a:ext cx="2870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9" grpId="0"/>
      <p:bldP spid="1639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60499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  </a:t>
            </a:r>
            <a:r>
              <a:rPr lang="zh-CN" altLang="en-US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概率的定义与性质  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68313" y="1628775"/>
            <a:ext cx="74156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是两个事件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 </a:t>
            </a:r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则 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900113" y="2276475"/>
            <a:ext cx="70331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 </a:t>
            </a:r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); </a:t>
            </a:r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 </a:t>
            </a:r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). </a:t>
            </a:r>
            <a:endParaRPr lang="en-US" altLang="zh-CN" i="1">
              <a:solidFill>
                <a:schemeClr val="accent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08400" y="3068638"/>
            <a:ext cx="2124075" cy="1946275"/>
            <a:chOff x="3833" y="1344"/>
            <a:chExt cx="1584" cy="1226"/>
          </a:xfrm>
        </p:grpSpPr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3833" y="1344"/>
              <a:ext cx="1584" cy="11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31" name="Oval 7"/>
            <p:cNvSpPr>
              <a:spLocks noChangeArrowheads="1"/>
            </p:cNvSpPr>
            <p:nvPr/>
          </p:nvSpPr>
          <p:spPr bwMode="auto">
            <a:xfrm>
              <a:off x="4003" y="1413"/>
              <a:ext cx="1367" cy="987"/>
            </a:xfrm>
            <a:prstGeom prst="ellipse">
              <a:avLst/>
            </a:prstGeom>
            <a:solidFill>
              <a:srgbClr val="FFCC00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1" lang="zh-CN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32" name="Oval 8"/>
            <p:cNvSpPr>
              <a:spLocks noChangeArrowheads="1"/>
            </p:cNvSpPr>
            <p:nvPr/>
          </p:nvSpPr>
          <p:spPr bwMode="auto">
            <a:xfrm>
              <a:off x="4169" y="1509"/>
              <a:ext cx="739" cy="699"/>
            </a:xfrm>
            <a:prstGeom prst="ellipse">
              <a:avLst/>
            </a:prstGeom>
            <a:solidFill>
              <a:srgbClr val="CCFF66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5193" y="2205"/>
              <a:ext cx="21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accent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</a:t>
              </a:r>
              <a:endParaRPr kumimoji="1" lang="en-US" altLang="zh-CN" b="0" i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34" name="Text Box 10"/>
            <p:cNvSpPr txBox="1">
              <a:spLocks noChangeArrowheads="1"/>
            </p:cNvSpPr>
            <p:nvPr/>
          </p:nvSpPr>
          <p:spPr bwMode="auto">
            <a:xfrm>
              <a:off x="4335" y="1684"/>
              <a:ext cx="3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accent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kumimoji="1" lang="en-US" altLang="zh-CN" b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35" name="Text Box 11"/>
            <p:cNvSpPr txBox="1">
              <a:spLocks noChangeArrowheads="1"/>
            </p:cNvSpPr>
            <p:nvPr/>
          </p:nvSpPr>
          <p:spPr bwMode="auto">
            <a:xfrm>
              <a:off x="5012" y="1797"/>
              <a:ext cx="26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accent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808038" y="5214938"/>
            <a:ext cx="68248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一般地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有 </a:t>
            </a:r>
            <a:r>
              <a:rPr lang="en-US" altLang="zh-CN" i="1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 </a:t>
            </a:r>
            <a:r>
              <a:rPr lang="en-US" altLang="zh-CN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i="1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i="1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 </a:t>
            </a:r>
            <a:r>
              <a:rPr lang="en-US" altLang="zh-CN" i="1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en-US" altLang="zh-CN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60499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  </a:t>
            </a:r>
            <a:r>
              <a:rPr lang="zh-CN" altLang="en-US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概率的定义与性质  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395288" y="1628775"/>
            <a:ext cx="72843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加法公式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对任意两事件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 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1711325" y="2335213"/>
            <a:ext cx="64154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+ </a:t>
            </a:r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 </a:t>
            </a:r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). </a:t>
            </a:r>
            <a:endParaRPr lang="en-US" altLang="zh-CN" i="1">
              <a:solidFill>
                <a:schemeClr val="accent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7653" name="Text Box 2"/>
          <p:cNvSpPr txBox="1">
            <a:spLocks noChangeArrowheads="1"/>
          </p:cNvSpPr>
          <p:nvPr/>
        </p:nvSpPr>
        <p:spPr bwMode="auto">
          <a:xfrm>
            <a:off x="357188" y="3008313"/>
            <a:ext cx="11112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推广 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70166"/>
              </p:ext>
            </p:extLst>
          </p:nvPr>
        </p:nvGraphicFramePr>
        <p:xfrm>
          <a:off x="1301750" y="3151188"/>
          <a:ext cx="7627938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公式" r:id="rId3" imgW="8470800" imgH="1054080" progId="Equation.3">
                  <p:embed/>
                </p:oleObj>
              </mc:Choice>
              <mc:Fallback>
                <p:oleObj name="公式" r:id="rId3" imgW="8470800" imgH="1054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3151188"/>
                        <a:ext cx="7627938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133694"/>
              </p:ext>
            </p:extLst>
          </p:nvPr>
        </p:nvGraphicFramePr>
        <p:xfrm>
          <a:off x="900113" y="4294188"/>
          <a:ext cx="193675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name="公式" r:id="rId5" imgW="1854000" imgH="1002960" progId="Equation.3">
                  <p:embed/>
                </p:oleObj>
              </mc:Choice>
              <mc:Fallback>
                <p:oleObj name="公式" r:id="rId5" imgW="1854000" imgH="1002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94188"/>
                        <a:ext cx="193675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804891"/>
              </p:ext>
            </p:extLst>
          </p:nvPr>
        </p:nvGraphicFramePr>
        <p:xfrm>
          <a:off x="2987675" y="4365625"/>
          <a:ext cx="14620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name="公式" r:id="rId7" imgW="1460160" imgH="952200" progId="Equation.3">
                  <p:embed/>
                </p:oleObj>
              </mc:Choice>
              <mc:Fallback>
                <p:oleObj name="公式" r:id="rId7" imgW="1460160" imgH="952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365625"/>
                        <a:ext cx="14620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09965"/>
              </p:ext>
            </p:extLst>
          </p:nvPr>
        </p:nvGraphicFramePr>
        <p:xfrm>
          <a:off x="4500563" y="4510088"/>
          <a:ext cx="2463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name="公式" r:id="rId9" imgW="2463480" imgH="774360" progId="Equation.3">
                  <p:embed/>
                </p:oleObj>
              </mc:Choice>
              <mc:Fallback>
                <p:oleObj name="公式" r:id="rId9" imgW="2463480" imgH="774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510088"/>
                        <a:ext cx="24638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247024"/>
              </p:ext>
            </p:extLst>
          </p:nvPr>
        </p:nvGraphicFramePr>
        <p:xfrm>
          <a:off x="971550" y="5662613"/>
          <a:ext cx="3035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6" name="公式" r:id="rId11" imgW="3035160" imgH="774360" progId="Equation.3">
                  <p:embed/>
                </p:oleObj>
              </mc:Choice>
              <mc:Fallback>
                <p:oleObj name="公式" r:id="rId11" imgW="3035160" imgH="774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662613"/>
                        <a:ext cx="30353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000938"/>
              </p:ext>
            </p:extLst>
          </p:nvPr>
        </p:nvGraphicFramePr>
        <p:xfrm>
          <a:off x="4067175" y="5589588"/>
          <a:ext cx="46053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7" name="公式" r:id="rId13" imgW="4609800" imgH="571320" progId="Equation.3">
                  <p:embed/>
                </p:oleObj>
              </mc:Choice>
              <mc:Fallback>
                <p:oleObj name="公式" r:id="rId13" imgW="4609800" imgH="571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589588"/>
                        <a:ext cx="46053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0" grpId="0"/>
      <p:bldP spid="16401" grpId="0"/>
      <p:bldP spid="276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60499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  </a:t>
            </a:r>
            <a:r>
              <a:rPr lang="zh-CN" altLang="en-US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概率的定义与性质 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76238" y="1550988"/>
            <a:ext cx="821571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  <a:cs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chemeClr val="accent2"/>
                </a:solidFill>
                <a:cs typeface="Times New Roman" panose="02020603050405020304" pitchFamily="18" charset="0"/>
              </a:rPr>
              <a:t>6</a:t>
            </a:r>
            <a:r>
              <a:rPr lang="en-US" altLang="zh-CN">
                <a:cs typeface="Times New Roman" panose="02020603050405020304" pitchFamily="18" charset="0"/>
              </a:rPr>
              <a:t>  </a:t>
            </a:r>
            <a:r>
              <a:rPr lang="zh-CN" altLang="en-US">
                <a:cs typeface="Times New Roman" panose="02020603050405020304" pitchFamily="18" charset="0"/>
              </a:rPr>
              <a:t>小王参加“智力大冲浪”游戏</a:t>
            </a:r>
            <a:r>
              <a:rPr lang="en-US" altLang="zh-CN">
                <a:cs typeface="Times New Roman" panose="02020603050405020304" pitchFamily="18" charset="0"/>
              </a:rPr>
              <a:t>, </a:t>
            </a:r>
            <a:r>
              <a:rPr lang="zh-CN" altLang="en-US">
                <a:cs typeface="Times New Roman" panose="02020603050405020304" pitchFamily="18" charset="0"/>
              </a:rPr>
              <a:t>他能答出</a:t>
            </a:r>
          </a:p>
          <a:p>
            <a:r>
              <a:rPr lang="zh-CN" altLang="en-US">
                <a:cs typeface="Times New Roman" panose="02020603050405020304" pitchFamily="18" charset="0"/>
              </a:rPr>
              <a:t>甲、乙二类问题的概率分别为 </a:t>
            </a:r>
            <a:r>
              <a:rPr lang="en-US" altLang="zh-CN">
                <a:cs typeface="Times New Roman" panose="02020603050405020304" pitchFamily="18" charset="0"/>
              </a:rPr>
              <a:t>0.7 </a:t>
            </a:r>
            <a:r>
              <a:rPr lang="zh-CN" altLang="en-US">
                <a:cs typeface="Times New Roman" panose="02020603050405020304" pitchFamily="18" charset="0"/>
              </a:rPr>
              <a:t>和</a:t>
            </a:r>
            <a:r>
              <a:rPr lang="en-US" altLang="zh-CN">
                <a:cs typeface="Times New Roman" panose="02020603050405020304" pitchFamily="18" charset="0"/>
              </a:rPr>
              <a:t>0.2, </a:t>
            </a:r>
            <a:r>
              <a:rPr lang="zh-CN" altLang="en-US">
                <a:cs typeface="Times New Roman" panose="02020603050405020304" pitchFamily="18" charset="0"/>
              </a:rPr>
              <a:t>两类</a:t>
            </a:r>
          </a:p>
          <a:p>
            <a:r>
              <a:rPr lang="zh-CN" altLang="en-US">
                <a:cs typeface="Times New Roman" panose="02020603050405020304" pitchFamily="18" charset="0"/>
              </a:rPr>
              <a:t>问题都能答出的概率为</a:t>
            </a:r>
            <a:r>
              <a:rPr lang="en-US" altLang="zh-CN">
                <a:cs typeface="Times New Roman" panose="02020603050405020304" pitchFamily="18" charset="0"/>
              </a:rPr>
              <a:t>0.1.  </a:t>
            </a:r>
            <a:r>
              <a:rPr lang="zh-CN" altLang="en-US">
                <a:cs typeface="Times New Roman" panose="02020603050405020304" pitchFamily="18" charset="0"/>
              </a:rPr>
              <a:t>求小王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023938" y="3206750"/>
            <a:ext cx="7115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cs typeface="Times New Roman" panose="02020603050405020304" pitchFamily="18" charset="0"/>
              </a:rPr>
              <a:t>(1) </a:t>
            </a:r>
            <a:r>
              <a:rPr lang="zh-CN" altLang="en-US">
                <a:cs typeface="Times New Roman" panose="02020603050405020304" pitchFamily="18" charset="0"/>
              </a:rPr>
              <a:t>答出甲类而答不出乙类问题的概率</a:t>
            </a:r>
            <a:r>
              <a:rPr lang="en-US" altLang="zh-CN"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023938" y="4070350"/>
            <a:ext cx="629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cs typeface="Times New Roman" panose="02020603050405020304" pitchFamily="18" charset="0"/>
              </a:rPr>
              <a:t>(2) </a:t>
            </a:r>
            <a:r>
              <a:rPr lang="zh-CN" altLang="en-US">
                <a:cs typeface="Times New Roman" panose="02020603050405020304" pitchFamily="18" charset="0"/>
              </a:rPr>
              <a:t>至少有一类问题能答出的概率</a:t>
            </a:r>
            <a:r>
              <a:rPr lang="en-US" altLang="zh-CN"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023938" y="4935538"/>
            <a:ext cx="5449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cs typeface="Times New Roman" panose="02020603050405020304" pitchFamily="18" charset="0"/>
              </a:rPr>
              <a:t>(3) </a:t>
            </a:r>
            <a:r>
              <a:rPr lang="zh-CN" altLang="en-US">
                <a:cs typeface="Times New Roman" panose="02020603050405020304" pitchFamily="18" charset="0"/>
              </a:rPr>
              <a:t>两类问题都答不出的概率</a:t>
            </a:r>
            <a:r>
              <a:rPr lang="en-US" altLang="zh-CN"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6" grpId="0"/>
      <p:bldP spid="28677" grpId="0"/>
      <p:bldP spid="2867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60499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  </a:t>
            </a:r>
            <a:r>
              <a:rPr lang="zh-CN" altLang="en-US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概率的定义与性质 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68313" y="1628775"/>
            <a:ext cx="731482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满足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= 0.6,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= 0.7, </a:t>
            </a:r>
          </a:p>
          <a:p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在何条件下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取得最大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小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值？</a:t>
            </a:r>
          </a:p>
          <a:p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最大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小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值是多少？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19113" y="3278188"/>
            <a:ext cx="839524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练习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 已知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 = 1/4,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 = 0, </a:t>
            </a:r>
          </a:p>
          <a:p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 = P(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 = 1/9.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095375" y="4351338"/>
            <a:ext cx="32880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); 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116013" y="5013325"/>
            <a:ext cx="51892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全不发生的概率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1" grpId="0"/>
      <p:bldP spid="29702" grpId="0"/>
      <p:bldP spid="2970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60499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  </a:t>
            </a:r>
            <a:r>
              <a:rPr lang="zh-CN" altLang="en-US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概率的定义与性质  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47675" y="1695450"/>
            <a:ext cx="863730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从佩戴号码为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至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名乒乓球运动员 </a:t>
            </a:r>
          </a:p>
          <a:p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中任意选出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人参加比赛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求比赛的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人中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971550" y="2924175"/>
            <a:ext cx="45047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最大号码为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的概率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971550" y="3716338"/>
            <a:ext cx="57406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偶数号码不少于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个的概率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971550" y="4437063"/>
            <a:ext cx="63257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至少有一个号码为奇数的概率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24" grpId="0"/>
      <p:bldP spid="30725" grpId="0"/>
      <p:bldP spid="307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60499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  </a:t>
            </a:r>
            <a:r>
              <a:rPr lang="zh-CN" altLang="en-US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概率的定义与性质  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76238" y="1622425"/>
            <a:ext cx="880882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将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个有区别的球随机地放入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个不同的盒</a:t>
            </a:r>
          </a:p>
          <a:p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每个盒子容纳球的个数不限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试求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11188" y="2781300"/>
            <a:ext cx="82798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某盒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指定的一个盒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不多于两个球的概率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11188" y="4652963"/>
            <a:ext cx="6572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至少有一盒多于一个球的概率；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611188" y="5373688"/>
            <a:ext cx="61606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(4)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恰有一盒多于一个球的概率。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11188" y="3500438"/>
            <a:ext cx="841929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kumimoji="1" lang="zh-CN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每个盒子至多有一只球的概率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zh-CN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设盒子的容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kumimoji="1" lang="zh-CN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量不限）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611188" y="6021388"/>
            <a:ext cx="7488237" cy="58477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思考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指定的</a:t>
            </a:r>
            <a:r>
              <a:rPr kumimoji="1"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盒子中各有一球的概率</a:t>
            </a:r>
            <a:r>
              <a:rPr kumimoji="1"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  <p:bldP spid="31749" grpId="0"/>
      <p:bldP spid="31750" grpId="0"/>
      <p:bldP spid="31751" grpId="0"/>
      <p:bldP spid="15368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60499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  </a:t>
            </a:r>
            <a:r>
              <a:rPr lang="zh-CN" altLang="en-US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概率的定义与性质  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519113" y="1838325"/>
            <a:ext cx="60147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P24 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12, 14, 16, 17, 21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题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60499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  </a:t>
            </a:r>
            <a:r>
              <a:rPr lang="zh-CN" altLang="en-US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概率的定义与性质 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47675" y="1563688"/>
            <a:ext cx="45865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一、概率的古典定义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95288" y="2205038"/>
            <a:ext cx="820896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生活中有这样一类试验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,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它们的共同特点是</a:t>
            </a:r>
            <a:r>
              <a:rPr kumimoji="1"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kumimoji="1"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95288" y="4437063"/>
            <a:ext cx="84629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Font typeface="MS Outlook" panose="0501010001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把这类实验称为</a:t>
            </a:r>
            <a:r>
              <a:rPr kumimoji="1" lang="zh-CN" altLang="en-US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古典型随机概型</a:t>
            </a:r>
            <a:r>
              <a:rPr kumimoji="1"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考虑到它在概率论早期发展中的重要地位</a:t>
            </a:r>
            <a:r>
              <a:rPr kumimoji="1"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又把它叫做</a:t>
            </a:r>
            <a:r>
              <a:rPr kumimoji="1" lang="zh-CN" altLang="en-US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古典概型</a:t>
            </a:r>
            <a:r>
              <a:rPr kumimoji="1"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61104" y="3282256"/>
            <a:ext cx="67313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(1)  </a:t>
            </a:r>
            <a:r>
              <a:rPr kumimoji="1" lang="zh-CN" altLang="en-US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样本空间的元素只有有限个</a:t>
            </a:r>
            <a:r>
              <a:rPr kumimoji="1"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800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Symbol" panose="05050102010706020507" pitchFamily="18" charset="2"/>
              <a:buNone/>
            </a:pPr>
            <a:r>
              <a:rPr kumimoji="1"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2)  </a:t>
            </a:r>
            <a:r>
              <a:rPr kumimoji="1" lang="zh-CN" altLang="en-US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每个基本事件发生的可能性相同</a:t>
            </a:r>
            <a:r>
              <a:rPr kumimoji="1"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.        </a:t>
            </a:r>
            <a:endParaRPr lang="zh-CN" altLang="en-US" sz="2800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  <p:bldP spid="10244" grpId="0" build="p" autoUpdateAnimBg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61077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1.2  </a:t>
            </a:r>
            <a:r>
              <a:rPr lang="zh-CN" altLang="en-US" sz="4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概率的定义与性质 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95288" y="1484313"/>
            <a:ext cx="849142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设试验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的样本空间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 {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}, </a:t>
            </a:r>
          </a:p>
          <a:p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且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… =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),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中事件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包含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个基本事件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则称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为事件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概率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95288" y="3124822"/>
            <a:ext cx="33073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古典概率的性质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095375" y="3709988"/>
            <a:ext cx="50273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对任意事件 </a:t>
            </a:r>
            <a:r>
              <a:rPr lang="en-US" altLang="zh-CN" sz="28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0 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8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 1; 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116013" y="4294799"/>
            <a:ext cx="21291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8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= 1; 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116013" y="4844561"/>
            <a:ext cx="59795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若事件 </a:t>
            </a:r>
            <a:r>
              <a:rPr lang="en-US" altLang="zh-CN" sz="28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… </a:t>
            </a:r>
            <a:r>
              <a:rPr lang="en-US" altLang="zh-CN" sz="28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互不相容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</a:p>
        </p:txBody>
      </p:sp>
      <p:graphicFrame>
        <p:nvGraphicFramePr>
          <p:cNvPr id="10251" name="Object 11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757147962"/>
              </p:ext>
            </p:extLst>
          </p:nvPr>
        </p:nvGraphicFramePr>
        <p:xfrm>
          <a:off x="3093028" y="5489390"/>
          <a:ext cx="336073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公式" r:id="rId3" imgW="3441600" imgH="1002960" progId="Equation.3">
                  <p:embed/>
                </p:oleObj>
              </mc:Choice>
              <mc:Fallback>
                <p:oleObj name="公式" r:id="rId3" imgW="3441600" imgH="1002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3028" y="5489390"/>
                        <a:ext cx="3360738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1" grpId="0"/>
      <p:bldP spid="9222" grpId="0"/>
      <p:bldP spid="9223" grpId="0"/>
      <p:bldP spid="92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61077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1.2  </a:t>
            </a:r>
            <a:r>
              <a:rPr lang="zh-CN" altLang="en-US" sz="4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概率的定义与性质 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76238" y="1625600"/>
            <a:ext cx="862447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盒内装有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个红球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3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个白球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从中任取两个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  <a:p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试求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671638" y="2205038"/>
            <a:ext cx="47115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取到两个红球的概率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692275" y="2781300"/>
            <a:ext cx="63257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取到两个相同颜色的球的概率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0246" name="Text Box 2"/>
          <p:cNvSpPr txBox="1">
            <a:spLocks noChangeArrowheads="1"/>
          </p:cNvSpPr>
          <p:nvPr/>
        </p:nvSpPr>
        <p:spPr bwMode="auto">
          <a:xfrm>
            <a:off x="395288" y="3534643"/>
            <a:ext cx="836295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设有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 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件正品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 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件次品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今从中任取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 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件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问其中恰有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(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件次品的概率是多少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395288" y="5081588"/>
            <a:ext cx="9044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1258888" y="5081588"/>
            <a:ext cx="73981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个有区别的球随机的放入</a:t>
            </a:r>
            <a:r>
              <a:rPr kumimoji="1" lang="en-US" altLang="zh-CN"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个盒内</a:t>
            </a:r>
            <a:r>
              <a:rPr kumimoji="1" lang="en-US" altLang="zh-CN"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754063" y="5729288"/>
            <a:ext cx="61606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恰有</a:t>
            </a:r>
            <a:r>
              <a:rPr kumimoji="1" lang="en-US" altLang="zh-CN"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个球放在同一盒内的概率</a:t>
            </a:r>
            <a:r>
              <a:rPr kumimoji="1" lang="en-US" altLang="zh-CN"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  <p:bldP spid="10245" grpId="0"/>
      <p:bldP spid="10246" grpId="0"/>
      <p:bldP spid="11274" grpId="0"/>
      <p:bldP spid="112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61077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1.2  </a:t>
            </a:r>
            <a:r>
              <a:rPr lang="zh-CN" altLang="en-US" sz="4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概率的定义与性质  </a:t>
            </a:r>
          </a:p>
        </p:txBody>
      </p:sp>
      <p:sp>
        <p:nvSpPr>
          <p:cNvPr id="11273" name="Rectangle 5"/>
          <p:cNvSpPr>
            <a:spLocks noChangeArrowheads="1"/>
          </p:cNvSpPr>
          <p:nvPr/>
        </p:nvSpPr>
        <p:spPr bwMode="auto">
          <a:xfrm>
            <a:off x="468313" y="1484313"/>
            <a:ext cx="19351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课堂练习 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68313" y="2078038"/>
            <a:ext cx="7993062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1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 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分房问题</a:t>
            </a:r>
            <a:r>
              <a:rPr kumimoji="1" lang="zh-CN" altLang="en-US" dirty="0">
                <a:solidFill>
                  <a:srgbClr val="FF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将张三、李四、王五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人等可能地 分配到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间房中去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试求每个房间恰有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人的概率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17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386149"/>
              </p:ext>
            </p:extLst>
          </p:nvPr>
        </p:nvGraphicFramePr>
        <p:xfrm>
          <a:off x="3348038" y="3284538"/>
          <a:ext cx="1219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公式" r:id="rId3" imgW="1218671" imgH="990170" progId="Equation.3">
                  <p:embed/>
                </p:oleObj>
              </mc:Choice>
              <mc:Fallback>
                <p:oleObj name="公式" r:id="rId3" imgW="1218671" imgH="99017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284538"/>
                        <a:ext cx="1219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862771"/>
              </p:ext>
            </p:extLst>
          </p:nvPr>
        </p:nvGraphicFramePr>
        <p:xfrm>
          <a:off x="4643438" y="3340100"/>
          <a:ext cx="584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公式" r:id="rId5" imgW="561857" imgH="933585" progId="Equation.3">
                  <p:embed/>
                </p:oleObj>
              </mc:Choice>
              <mc:Fallback>
                <p:oleObj name="公式" r:id="rId5" imgW="561857" imgH="93358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340100"/>
                        <a:ext cx="584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539750" y="4270375"/>
            <a:ext cx="7696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 </a:t>
            </a:r>
            <a:r>
              <a:rPr kumimoji="1" lang="en-US" altLang="zh-CN" baseline="30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个球放到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个杯子中去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每个杯子只能放一个球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求第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至第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个杯子各放一个球的概率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17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924503"/>
              </p:ext>
            </p:extLst>
          </p:nvPr>
        </p:nvGraphicFramePr>
        <p:xfrm>
          <a:off x="6804025" y="5516563"/>
          <a:ext cx="990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公式" r:id="rId7" imgW="971584" imgH="933585" progId="Equation.3">
                  <p:embed/>
                </p:oleObj>
              </mc:Choice>
              <mc:Fallback>
                <p:oleObj name="公式" r:id="rId7" imgW="971584" imgH="93358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5516563"/>
                        <a:ext cx="990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024798"/>
              </p:ext>
            </p:extLst>
          </p:nvPr>
        </p:nvGraphicFramePr>
        <p:xfrm>
          <a:off x="3035300" y="5516563"/>
          <a:ext cx="12827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公式" r:id="rId9" imgW="1282700" imgH="1092200" progId="Equation.3">
                  <p:embed/>
                </p:oleObj>
              </mc:Choice>
              <mc:Fallback>
                <p:oleObj name="公式" r:id="rId9" imgW="1282700" imgH="1092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5516563"/>
                        <a:ext cx="12827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863207"/>
              </p:ext>
            </p:extLst>
          </p:nvPr>
        </p:nvGraphicFramePr>
        <p:xfrm>
          <a:off x="4356100" y="5516563"/>
          <a:ext cx="2413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公式" r:id="rId11" imgW="2413000" imgH="952500" progId="Equation.3">
                  <p:embed/>
                </p:oleObj>
              </mc:Choice>
              <mc:Fallback>
                <p:oleObj name="公式" r:id="rId11" imgW="2413000" imgH="952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516563"/>
                        <a:ext cx="2413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utoUpdateAnimBg="0"/>
      <p:bldP spid="3175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61077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1.2  </a:t>
            </a:r>
            <a:r>
              <a:rPr lang="zh-CN" altLang="en-US" sz="4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概率的定义与性质  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95288" y="1563688"/>
            <a:ext cx="45865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二、概率的几何定义 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66725" y="2270125"/>
            <a:ext cx="59154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问题的提出</a:t>
            </a:r>
            <a:r>
              <a:rPr lang="en-US" altLang="zh-CN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古典概率的局限性</a:t>
            </a:r>
            <a:r>
              <a:rPr lang="en-US" altLang="zh-CN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466725" y="2919413"/>
            <a:ext cx="862768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古典概型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只能解决基本事件总数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有限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的情形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  <a:p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对基本事件总数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无限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的情形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古典概率就不适 </a:t>
            </a:r>
          </a:p>
          <a:p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用了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468313" y="4538663"/>
            <a:ext cx="904606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为了研究基本事件有无穷多个而又具有某种 </a:t>
            </a:r>
          </a:p>
          <a:p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等可能性这样的一类随机试验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需要用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几何方法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来引进概率的几何定义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/>
      <p:bldP spid="12300" grpId="0"/>
      <p:bldP spid="12301" grpId="0"/>
      <p:bldP spid="123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60499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  </a:t>
            </a:r>
            <a:r>
              <a:rPr lang="zh-CN" altLang="en-US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概率的定义与性质  </a:t>
            </a:r>
          </a:p>
        </p:txBody>
      </p: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395288" y="1628775"/>
            <a:ext cx="8694737" cy="1570038"/>
            <a:chOff x="237" y="1068"/>
            <a:chExt cx="5477" cy="989"/>
          </a:xfrm>
        </p:grpSpPr>
        <p:sp>
          <p:nvSpPr>
            <p:cNvPr id="14339" name="Text Box 3"/>
            <p:cNvSpPr txBox="1">
              <a:spLocks noChangeArrowheads="1"/>
            </p:cNvSpPr>
            <p:nvPr/>
          </p:nvSpPr>
          <p:spPr bwMode="auto">
            <a:xfrm>
              <a:off x="237" y="1068"/>
              <a:ext cx="5477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在半径为</a:t>
              </a:r>
              <a:r>
                <a:rPr lang="en-US" altLang="zh-CN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的圆内</a:t>
              </a: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取定一直径</a:t>
              </a: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过直径上任 </a:t>
              </a:r>
            </a:p>
            <a:p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一点作垂直于此直径的弦</a:t>
              </a: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求弦长小于         的 </a:t>
              </a:r>
            </a:p>
            <a:p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概率</a:t>
              </a: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4340" name="Object 4"/>
            <p:cNvGraphicFramePr>
              <a:graphicFrameLocks noChangeAspect="1"/>
            </p:cNvGraphicFramePr>
            <p:nvPr/>
          </p:nvGraphicFramePr>
          <p:xfrm>
            <a:off x="4558" y="1434"/>
            <a:ext cx="50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5" name="公式" r:id="rId3" imgW="799920" imgH="419040" progId="Equation.3">
                    <p:embed/>
                  </p:oleObj>
                </mc:Choice>
                <mc:Fallback>
                  <p:oleObj name="公式" r:id="rId3" imgW="799920" imgH="4190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1434"/>
                          <a:ext cx="501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924175"/>
            <a:ext cx="4865688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60499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  </a:t>
            </a:r>
            <a:r>
              <a:rPr lang="zh-CN" altLang="en-US" sz="4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概率的定义与性质 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47675" y="1622425"/>
            <a:ext cx="818044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是一个可度量的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有界区域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线段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  <a:p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平面有界区域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空间有界区域等等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).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做随</a:t>
            </a:r>
          </a:p>
          <a:p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机试验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向区域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内投掷一质点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观察质</a:t>
            </a:r>
          </a:p>
          <a:p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点的位置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质点落在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内的任意子区域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内的可能性大小与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的度量 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记作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)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成 </a:t>
            </a:r>
          </a:p>
          <a:p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正比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而与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的位置和形状无关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则称此试验 </a:t>
            </a:r>
          </a:p>
          <a:p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为几何型随机试验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简称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几何概型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</p:bld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00E7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00E7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1707</TotalTime>
  <Words>1919</Words>
  <Application>Microsoft Office PowerPoint</Application>
  <PresentationFormat>全屏显示(4:3)</PresentationFormat>
  <Paragraphs>190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楷体</vt:lpstr>
      <vt:lpstr>楷体_GB2312</vt:lpstr>
      <vt:lpstr>宋体</vt:lpstr>
      <vt:lpstr>Arial</vt:lpstr>
      <vt:lpstr>Garamond</vt:lpstr>
      <vt:lpstr>MS Outlook</vt:lpstr>
      <vt:lpstr>Symbol</vt:lpstr>
      <vt:lpstr>Times New Roman</vt:lpstr>
      <vt:lpstr>Verdana</vt:lpstr>
      <vt:lpstr>Wingdings</vt:lpstr>
      <vt:lpstr>Level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BUAA-MATH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webuser</dc:creator>
  <cp:lastModifiedBy>jcbxwx</cp:lastModifiedBy>
  <cp:revision>16</cp:revision>
  <dcterms:created xsi:type="dcterms:W3CDTF">2013-09-11T09:36:50Z</dcterms:created>
  <dcterms:modified xsi:type="dcterms:W3CDTF">2016-09-08T01:25:57Z</dcterms:modified>
</cp:coreProperties>
</file>