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wmf" ContentType="image/x-wmf"/>
  <Override PartName="/ppt/media/image9.wmf" ContentType="image/x-wmf"/>
  <Override PartName="/ppt/media/image10.wmf" ContentType="image/x-wmf"/>
  <Override PartName="/ppt/media/image23.wmf" ContentType="image/x-wmf"/>
  <Override PartName="/ppt/media/image8.wmf" ContentType="image/x-wmf"/>
  <Override PartName="/ppt/media/image36.png" ContentType="image/png"/>
  <Override PartName="/ppt/media/image1.png" ContentType="image/png"/>
  <Override PartName="/ppt/media/image6.wmf" ContentType="image/x-wmf"/>
  <Override PartName="/ppt/media/image21.wmf" ContentType="image/x-wmf"/>
  <Override PartName="/ppt/media/image37.png" ContentType="image/png"/>
  <Override PartName="/ppt/media/image2.png" ContentType="image/png"/>
  <Override PartName="/ppt/media/image7.wmf" ContentType="image/x-wmf"/>
  <Override PartName="/ppt/media/image22.wmf" ContentType="image/x-wmf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wmf" ContentType="image/x-wmf"/>
  <Override PartName="/ppt/media/image14.wmf" ContentType="image/x-wmf"/>
  <Override PartName="/ppt/media/image15.wmf" ContentType="image/x-wmf"/>
  <Override PartName="/ppt/media/image30.png" ContentType="image/png"/>
  <Override PartName="/ppt/media/image16.wmf" ContentType="image/x-wmf"/>
  <Override PartName="/ppt/media/image31.png" ContentType="image/png"/>
  <Override PartName="/ppt/media/image17.wmf" ContentType="image/x-wmf"/>
  <Override PartName="/ppt/media/image18.png" ContentType="image/png"/>
  <Override PartName="/ppt/media/image19.png" ContentType="image/png"/>
  <Override PartName="/ppt/media/image5.wmf" ContentType="image/x-wmf"/>
  <Override PartName="/ppt/media/image20.wmf" ContentType="image/x-wmf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227880" cy="2285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447560"/>
            <a:ext cx="8076960" cy="36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2286000"/>
            <a:ext cx="227880" cy="2285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0" y="4572000"/>
            <a:ext cx="227880" cy="2285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28600" y="2889360"/>
            <a:ext cx="2869560" cy="200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3098880" y="2889360"/>
            <a:ext cx="2869560" cy="20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969160" y="2889360"/>
            <a:ext cx="2869560" cy="200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8880" cy="113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227880" cy="2285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2"/>
          <p:cNvSpPr/>
          <p:nvPr/>
        </p:nvSpPr>
        <p:spPr>
          <a:xfrm>
            <a:off x="457200" y="1447560"/>
            <a:ext cx="8076960" cy="36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0" y="2286000"/>
            <a:ext cx="227880" cy="2285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0" y="4572000"/>
            <a:ext cx="227880" cy="2285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wmf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39640" y="1557360"/>
            <a:ext cx="8208360" cy="1065240"/>
          </a:xfrm>
          <a:prstGeom prst="rect">
            <a:avLst/>
          </a:prstGeom>
          <a:solidFill>
            <a:srgbClr val="ffff99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6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概率统计及随机过程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42920" y="3429000"/>
            <a:ext cx="720036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300" spc="-1" strike="noStrike">
                <a:solidFill>
                  <a:srgbClr val="990033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北京航空航天大学国际学院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22920" y="299880"/>
            <a:ext cx="650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1.3 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条件概率与乘法公式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14960" y="1601640"/>
            <a:ext cx="3131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二、乘法定理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83640" y="2364840"/>
            <a:ext cx="43426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由条件概率的定义得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400760" y="3036600"/>
            <a:ext cx="702360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1400760" y="3036600"/>
            <a:ext cx="7023600" cy="583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400760" y="3645000"/>
            <a:ext cx="691956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>
            <a:off x="1400760" y="3645000"/>
            <a:ext cx="6919560" cy="583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548280" y="3655080"/>
            <a:ext cx="10875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或者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52800" y="4365000"/>
            <a:ext cx="85644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例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4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袋中有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5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个白球和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4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个红球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从中作不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放回抽取两次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每次任取一个球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试求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1690920" y="5373360"/>
            <a:ext cx="48510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(1)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取到两个白球的概率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1693080" y="5958000"/>
            <a:ext cx="5224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(2)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取到两种颜色球的概率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5" dur="500"/>
                                        <p:tgtEl>
                                          <p:spTgt spid="140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22920" y="299880"/>
            <a:ext cx="650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1.3 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条件概率与乘法公式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91840" y="1665720"/>
            <a:ext cx="10875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推广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1364400" y="1708560"/>
            <a:ext cx="69188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设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B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为事件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且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AB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 &gt; 0,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063440" y="2455560"/>
            <a:ext cx="49006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 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ABC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 = 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 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C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|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AB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 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 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AB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2567520" y="3089520"/>
            <a:ext cx="44481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= 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 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C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|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AB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 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 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B|A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 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4816800" y="4323600"/>
            <a:ext cx="175176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则有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1099080" y="5085360"/>
            <a:ext cx="6659280" cy="11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200" spc="-1" strike="noStrike" baseline="-25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1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200" spc="-1" strike="noStrike" baseline="-25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2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…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i="1" lang="en-US" sz="3200" spc="-1" strike="noStrike" baseline="-25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n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 =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200" spc="-1" strike="noStrike" baseline="-25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1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 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ymbol"/>
                <a:ea typeface="楷体"/>
              </a:rPr>
              <a:t>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200" spc="-1" strike="noStrike" baseline="-25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2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|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200" spc="-1" strike="noStrike" baseline="-25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1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 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ymbol"/>
                <a:ea typeface="楷体"/>
              </a:rPr>
              <a:t>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… 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ymbol"/>
                <a:ea typeface="楷体"/>
              </a:rPr>
              <a:t>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                           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i="1" lang="en-US" sz="3200" spc="-1" strike="noStrike" baseline="-25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n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|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200" spc="-1" strike="noStrike" baseline="-25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1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200" spc="-1" strike="noStrike" baseline="-25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2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…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i="1" lang="en-US" sz="3200" spc="-1" strike="noStrike" baseline="-25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n</a:t>
            </a:r>
            <a:r>
              <a:rPr b="1" lang="en-US" sz="3200" spc="-1" strike="noStrike" baseline="-25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ymbol"/>
                <a:ea typeface="楷体"/>
              </a:rPr>
              <a:t></a:t>
            </a:r>
            <a:r>
              <a:rPr b="1" lang="en-US" sz="3200" spc="-1" strike="noStrike" baseline="-25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1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36560" y="3733920"/>
            <a:ext cx="6032160" cy="5076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1422360" y="4419720"/>
            <a:ext cx="3377880" cy="4824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246" dur="indefinite" restart="never" nodeType="tmRoot">
          <p:childTnLst>
            <p:seq>
              <p:cTn id="247" dur="indefinite" nodeType="mainSeq">
                <p:childTnLst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2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22920" y="299880"/>
            <a:ext cx="650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1.3 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条件概率与乘法公式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38920" y="1557000"/>
            <a:ext cx="841608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例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5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某厂制造的透镜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第一次落下时打破的概率为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1/2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若第一次落下未打破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第二次落下打破的概率为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7/10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若前两次落下未打破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第三次落下打破的概率为 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9/10.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求透镜落下三次而未打破的概率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65840" y="4005000"/>
            <a:ext cx="828216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解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: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以</a:t>
            </a:r>
            <a:r>
              <a:rPr b="1" lang="en-US" sz="2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i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i="1" lang="en-US" sz="2800" spc="-1" strike="noStrike" baseline="-25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i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i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=1,2,3 )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表示 “透镜第 </a:t>
            </a:r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i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次落下打破”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以 </a:t>
            </a:r>
            <a:r>
              <a:rPr b="1" i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B</a:t>
            </a:r>
            <a:r>
              <a:rPr b="1" lang="en-US" sz="2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表示 “透镜落下三次而未打破”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749160" y="4978440"/>
            <a:ext cx="2679480" cy="5076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1473120" y="5626080"/>
            <a:ext cx="4812840" cy="93960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3429000" y="5054760"/>
            <a:ext cx="5308200" cy="48240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288" dur="indefinite" restart="never" nodeType="tmRoot">
          <p:childTnLst>
            <p:seq>
              <p:cTn id="289" dur="indefinite" nodeType="mainSeq">
                <p:childTnLst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22920" y="299880"/>
            <a:ext cx="650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1.3 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条件概率与乘法公式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94560" y="1545120"/>
            <a:ext cx="8463240" cy="1076400"/>
          </a:xfrm>
          <a:prstGeom prst="rect">
            <a:avLst/>
          </a:prstGeom>
          <a:blipFill>
            <a:blip r:embed="rId1"/>
            <a:stretch>
              <a:fillRect l="-1866" t="-9553" r="0" b="-174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538560" y="2622240"/>
            <a:ext cx="7189560" cy="553320"/>
          </a:xfrm>
          <a:prstGeom prst="rect">
            <a:avLst/>
          </a:prstGeom>
          <a:blipFill>
            <a:blip r:embed="rId2"/>
            <a:stretch>
              <a:fillRect l="-1943" t="-17501" r="0" b="-3401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562920" y="3207240"/>
            <a:ext cx="2939400" cy="5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3562920" y="3207240"/>
            <a:ext cx="2939400" cy="553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1186560" y="3717000"/>
            <a:ext cx="6092280" cy="5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7"/>
          <p:cNvSpPr/>
          <p:nvPr/>
        </p:nvSpPr>
        <p:spPr>
          <a:xfrm>
            <a:off x="1186560" y="3717000"/>
            <a:ext cx="6092280" cy="553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5939280" y="4293000"/>
            <a:ext cx="2635200" cy="553320"/>
          </a:xfrm>
          <a:prstGeom prst="rect">
            <a:avLst/>
          </a:prstGeom>
          <a:blipFill>
            <a:blip r:embed="rId5"/>
            <a:stretch>
              <a:fillRect l="-5296" t="-17496" r="0" b="-2961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899640" y="5173200"/>
            <a:ext cx="3948120" cy="5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0"/>
          <p:cNvSpPr/>
          <p:nvPr/>
        </p:nvSpPr>
        <p:spPr>
          <a:xfrm>
            <a:off x="899640" y="5173200"/>
            <a:ext cx="3948120" cy="55332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4932000" y="4869000"/>
            <a:ext cx="2481480" cy="10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2"/>
          <p:cNvSpPr/>
          <p:nvPr/>
        </p:nvSpPr>
        <p:spPr>
          <a:xfrm>
            <a:off x="4932000" y="4869000"/>
            <a:ext cx="2481480" cy="10530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3"/>
          <p:cNvSpPr/>
          <p:nvPr/>
        </p:nvSpPr>
        <p:spPr>
          <a:xfrm>
            <a:off x="1946160" y="5990760"/>
            <a:ext cx="17917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4"/>
          <p:cNvSpPr/>
          <p:nvPr/>
        </p:nvSpPr>
        <p:spPr>
          <a:xfrm>
            <a:off x="663480" y="5990760"/>
            <a:ext cx="4357440" cy="553320"/>
          </a:xfrm>
          <a:prstGeom prst="rect">
            <a:avLst/>
          </a:prstGeom>
          <a:blipFill>
            <a:blip r:embed="rId8"/>
            <a:stretch>
              <a:fillRect l="-3348" t="-17496" r="0" b="-2961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5"/>
          <p:cNvSpPr/>
          <p:nvPr/>
        </p:nvSpPr>
        <p:spPr>
          <a:xfrm>
            <a:off x="6146280" y="5990760"/>
            <a:ext cx="15120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6"/>
          <p:cNvSpPr/>
          <p:nvPr/>
        </p:nvSpPr>
        <p:spPr>
          <a:xfrm>
            <a:off x="5199840" y="5990760"/>
            <a:ext cx="3405240" cy="553320"/>
          </a:xfrm>
          <a:prstGeom prst="rect">
            <a:avLst/>
          </a:prstGeom>
          <a:blipFill>
            <a:blip r:embed="rId9"/>
            <a:stretch>
              <a:fillRect l="-4097" t="-17501" r="-1054" b="-3401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310" dur="indefinite" restart="never" nodeType="tmRoot">
          <p:childTnLst>
            <p:seq>
              <p:cTn id="311" dur="indefinite" nodeType="mainSeq">
                <p:childTnLst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5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22920" y="299880"/>
            <a:ext cx="650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1.3 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条件概率与乘法公式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95280" y="1556640"/>
            <a:ext cx="8463240" cy="1076400"/>
          </a:xfrm>
          <a:prstGeom prst="rect">
            <a:avLst/>
          </a:prstGeom>
          <a:blipFill>
            <a:blip r:embed="rId1"/>
            <a:stretch>
              <a:fillRect l="-1866" t="-9553" r="0" b="-174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27280" y="2622600"/>
            <a:ext cx="4378320" cy="861120"/>
          </a:xfrm>
          <a:prstGeom prst="rect">
            <a:avLst/>
          </a:prstGeom>
          <a:blipFill>
            <a:blip r:embed="rId2"/>
            <a:stretch>
              <a:fillRect l="-3334" t="0" r="0" b="-135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611280" y="3679920"/>
            <a:ext cx="3021480" cy="553320"/>
          </a:xfrm>
          <a:prstGeom prst="rect">
            <a:avLst/>
          </a:prstGeom>
          <a:blipFill>
            <a:blip r:embed="rId3"/>
            <a:stretch>
              <a:fillRect l="-4619" t="-17496" r="0" b="-2961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051640" y="4262400"/>
            <a:ext cx="5086080" cy="553320"/>
          </a:xfrm>
          <a:prstGeom prst="rect">
            <a:avLst/>
          </a:prstGeom>
          <a:blipFill>
            <a:blip r:embed="rId4"/>
            <a:stretch>
              <a:fillRect l="-2869" t="-17496" r="0" b="-2961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827280" y="4839120"/>
            <a:ext cx="5299200" cy="553320"/>
          </a:xfrm>
          <a:prstGeom prst="rect">
            <a:avLst/>
          </a:prstGeom>
          <a:blipFill>
            <a:blip r:embed="rId5"/>
            <a:stretch>
              <a:fillRect l="-2750" t="-17496" r="0" b="-2961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827280" y="5429880"/>
            <a:ext cx="4150440" cy="553320"/>
          </a:xfrm>
          <a:prstGeom prst="rect">
            <a:avLst/>
          </a:prstGeom>
          <a:blipFill>
            <a:blip r:embed="rId6"/>
            <a:stretch>
              <a:fillRect l="-3509" t="-17496" r="0" b="-2961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156960" y="6020280"/>
            <a:ext cx="54248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作业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: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P25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第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24, 26, 28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题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352" dur="indefinite" restart="never" nodeType="tmRoot">
          <p:childTnLst>
            <p:seq>
              <p:cTn id="353" dur="indefinite" nodeType="mainSeq">
                <p:childTnLst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5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22920" y="299880"/>
            <a:ext cx="650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1.3 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条件概率与乘法公式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77880" y="1663200"/>
            <a:ext cx="4399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一、条件概率的概念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11640" y="2349000"/>
            <a:ext cx="813528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条件概率是概率论中一个重要而实用的概念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它所考虑的是事件</a:t>
            </a:r>
            <a:r>
              <a:rPr b="1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i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B</a:t>
            </a:r>
            <a:r>
              <a:rPr b="1" i="1" lang="en-US" sz="2800" spc="-1" strike="noStrike">
                <a:solidFill>
                  <a:srgbClr val="00669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已经发生的条件下事件 </a:t>
            </a:r>
            <a:r>
              <a:rPr b="1" i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i="1" lang="en-US" sz="28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发生的概率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637920" y="3951360"/>
            <a:ext cx="7976160" cy="26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例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1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袋中有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7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只白球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3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只红球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;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白球中有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4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只木球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3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只塑料球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;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红球中有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2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只木球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1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只塑料球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      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现从袋中任取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1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球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假设每个球被取到的可能性相同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若已知取到的球是白球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问它是木球的概率是多少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" dur="500"/>
                                        <p:tgtEl>
                                          <p:spTgt spid="88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1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115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22920" y="299880"/>
            <a:ext cx="650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1.3 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条件概率与乘法公式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09840" y="1610280"/>
            <a:ext cx="22154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等可能概型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55760" y="2166840"/>
            <a:ext cx="604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设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表示任取一球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取得白球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   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B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表示任取一球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取得木球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793080" y="3894120"/>
            <a:ext cx="15872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解</a:t>
            </a:r>
            <a:r>
              <a:rPr b="1" lang="en-US" sz="3200" spc="-1" strike="noStrike">
                <a:solidFill>
                  <a:srgbClr val="00cc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3" name="Table 5"/>
          <p:cNvGraphicFramePr/>
          <p:nvPr/>
        </p:nvGraphicFramePr>
        <p:xfrm>
          <a:off x="2555640" y="4183200"/>
          <a:ext cx="5562000" cy="2195280"/>
        </p:xfrm>
        <a:graphic>
          <a:graphicData uri="http://schemas.openxmlformats.org/drawingml/2006/table">
            <a:tbl>
              <a:tblPr/>
              <a:tblGrid>
                <a:gridCol w="1390320"/>
                <a:gridCol w="1390320"/>
                <a:gridCol w="1390320"/>
                <a:gridCol w="1391400"/>
              </a:tblGrid>
              <a:tr h="5184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白球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红球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小计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木球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8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塑料球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小计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0000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楷体_GB2312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CustomShape 6"/>
          <p:cNvSpPr/>
          <p:nvPr/>
        </p:nvSpPr>
        <p:spPr>
          <a:xfrm>
            <a:off x="557640" y="3318840"/>
            <a:ext cx="77749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问题：条件概率中样本空间 </a:t>
            </a:r>
            <a:r>
              <a:rPr b="1" i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楷体"/>
              </a:rPr>
              <a:t></a:t>
            </a:r>
            <a:r>
              <a:rPr b="1" i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|</a:t>
            </a:r>
            <a:r>
              <a:rPr b="1" i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 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是什么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" dur="500"/>
                                        <p:tgtEl>
                                          <p:spTgt spid="91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" dur="500"/>
                                        <p:tgtEl>
                                          <p:spTgt spid="91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22920" y="299880"/>
            <a:ext cx="650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1.3 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条件概率与乘法公式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Line 2"/>
          <p:cNvSpPr/>
          <p:nvPr/>
        </p:nvSpPr>
        <p:spPr>
          <a:xfrm>
            <a:off x="3269880" y="2096280"/>
            <a:ext cx="761760" cy="360"/>
          </a:xfrm>
          <a:prstGeom prst="line">
            <a:avLst/>
          </a:prstGeom>
          <a:ln w="9360">
            <a:solidFill>
              <a:schemeClr val="tx1"/>
            </a:solidFill>
            <a:miter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3"/>
          <p:cNvSpPr/>
          <p:nvPr/>
        </p:nvSpPr>
        <p:spPr>
          <a:xfrm>
            <a:off x="3269880" y="2617200"/>
            <a:ext cx="761760" cy="360"/>
          </a:xfrm>
          <a:prstGeom prst="line">
            <a:avLst/>
          </a:prstGeom>
          <a:ln w="9360">
            <a:solidFill>
              <a:schemeClr val="tx1"/>
            </a:solidFill>
            <a:miter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054080" y="3276720"/>
            <a:ext cx="5714640" cy="167616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825480" y="1866960"/>
            <a:ext cx="2069640" cy="9396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4343400" y="1866960"/>
            <a:ext cx="2425320" cy="54576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4178160" y="2374920"/>
            <a:ext cx="2437920" cy="54576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3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22920" y="299880"/>
            <a:ext cx="650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1.3 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条件概率与乘法公式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96000" y="1590480"/>
            <a:ext cx="76320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定义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 设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A, B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是两个事件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且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 &gt; 0,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78280" y="3174840"/>
            <a:ext cx="872316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为在事件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已发生的条件下事件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B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发生的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条件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概率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568800" y="4182480"/>
            <a:ext cx="11822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性质</a:t>
            </a:r>
            <a:r>
              <a:rPr b="1" lang="en-US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1553760" y="4201920"/>
            <a:ext cx="6950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(1)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非负性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: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对每一事件 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B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有 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B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|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楷体"/>
              </a:rPr>
              <a:t>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0;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1561320" y="4695480"/>
            <a:ext cx="68356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(2)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规范性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: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对必然事件 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S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有 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S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|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 = 1.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1620720" y="5209920"/>
            <a:ext cx="674280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(3)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设 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B</a:t>
            </a:r>
            <a:r>
              <a:rPr b="1" lang="en-US" sz="2800" spc="-1" strike="noStrike" baseline="-25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1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i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B</a:t>
            </a:r>
            <a:r>
              <a:rPr b="1" lang="en-US" sz="2800" spc="-1" strike="noStrike" baseline="-2500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2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…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是两两互不相容事件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832120" y="2082960"/>
            <a:ext cx="2768400" cy="10285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832120" y="5727600"/>
            <a:ext cx="4546080" cy="100296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22920" y="299880"/>
            <a:ext cx="650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1.3 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条件概率与乘法公式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31920" y="1521000"/>
            <a:ext cx="861048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其他概率定义中的性质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对条件概率同样成立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例如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893680" y="3429000"/>
            <a:ext cx="8665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及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833760" y="3429000"/>
            <a:ext cx="4986360" cy="583920"/>
          </a:xfrm>
          <a:prstGeom prst="rect">
            <a:avLst/>
          </a:prstGeom>
          <a:blipFill>
            <a:blip r:embed="rId1"/>
            <a:stretch>
              <a:fillRect l="-3169" t="-17848" r="0" b="-2940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1157400" y="4005000"/>
            <a:ext cx="807012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6"/>
          <p:cNvSpPr/>
          <p:nvPr/>
        </p:nvSpPr>
        <p:spPr>
          <a:xfrm>
            <a:off x="1157400" y="4005000"/>
            <a:ext cx="8070120" cy="583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713880" y="4725000"/>
            <a:ext cx="38430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条件概率的计算方法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8"/>
          <p:cNvSpPr/>
          <p:nvPr/>
        </p:nvSpPr>
        <p:spPr>
          <a:xfrm>
            <a:off x="1139400" y="5301360"/>
            <a:ext cx="59112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(1)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等可能概型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可用缩减样本空间法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1133640" y="5877360"/>
            <a:ext cx="5111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(2)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其他概型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用定义与有关公式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1930320" y="2260440"/>
            <a:ext cx="6311520" cy="110448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22920" y="299880"/>
            <a:ext cx="650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1.3 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条件概率与乘法公式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0840" y="1700640"/>
            <a:ext cx="908460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例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2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10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件产品中有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6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件正品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4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件次品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从中任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取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4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件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求至少取到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1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件次品时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取到的次品不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多于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2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件的概率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22920" y="299880"/>
            <a:ext cx="650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1.3 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条件概率与乘法公式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05000" y="1628640"/>
            <a:ext cx="8424000" cy="25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例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3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一盒子装有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4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只产品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其中有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3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只一等品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1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只二等品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从中取产品两次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每次任取一只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作不放回抽样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设事件 </a:t>
            </a: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 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为“第一次 取到的是一等品”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事件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B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为“第二次取到的是一等品”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求条件概率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P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B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|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05000" y="4149000"/>
            <a:ext cx="813888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解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: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将产品编号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1, 2, 3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为一等品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; 4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为二等品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404280" y="4795200"/>
            <a:ext cx="8139600" cy="10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以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(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i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,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j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)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表示第一次、第二次分别取到的产品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388440" y="5441400"/>
            <a:ext cx="29289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则样本空间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2627640" y="5517360"/>
            <a:ext cx="64080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S 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= {(1, 2), (1, 3), (1, 4), (2, 1), (2, 3), (2, 4), …, (4, 1), (4, 2), (4, 3)},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22920" y="299880"/>
            <a:ext cx="65080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1.3  </a:t>
            </a:r>
            <a:r>
              <a:rPr b="1" lang="en-US" sz="4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楷体"/>
                <a:ea typeface="楷体"/>
              </a:rPr>
              <a:t>条件概率与乘法公式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25840" y="1558080"/>
            <a:ext cx="75524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A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= {(1, 2), (1, 3), (1, 4), (2, 1), (2, 3), (2, 4),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    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(3, 1), (3, 2), (3, 4)},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41600" y="2709000"/>
            <a:ext cx="79045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AB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_GB2312"/>
              </a:rPr>
              <a:t>= {(1, 2), (1, 3), (2, 1), (2, 3), (3, 1), (3, 2)}.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767160" y="3429720"/>
            <a:ext cx="10875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于是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721800" y="4898160"/>
            <a:ext cx="21416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直接计算</a:t>
            </a:r>
            <a:r>
              <a:rPr b="1"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楷体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260440" y="3886200"/>
            <a:ext cx="3060360" cy="102852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575320" y="3886200"/>
            <a:ext cx="1993680" cy="9522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1193760" y="5524560"/>
            <a:ext cx="2603160" cy="107928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tretch/>
        </p:blipFill>
        <p:spPr>
          <a:xfrm>
            <a:off x="4254480" y="5524560"/>
            <a:ext cx="3314520" cy="1079280"/>
          </a:xfrm>
          <a:prstGeom prst="rect">
            <a:avLst/>
          </a:prstGeom>
          <a:ln>
            <a:noFill/>
          </a:ln>
        </p:spPr>
      </p:pic>
    </p:spTree>
  </p:cSld>
  <p:transition spd="slow">
    <p:wipe dir="l"/>
  </p:transition>
  <p:timing>
    <p:tnLst>
      <p:par>
        <p:cTn id="172" dur="indefinite" restart="never" nodeType="tmRoot">
          <p:childTnLst>
            <p:seq>
              <p:cTn id="173" dur="indefinite" nodeType="mainSeq">
                <p:childTnLst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3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3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1820</TotalTime>
  <Application>LibreOffice/5.1.6.2$Linux_X86_64 LibreOffice_project/10m0$Build-2</Application>
  <Words>1253</Words>
  <Paragraphs>102</Paragraphs>
  <Company>BUAA-MATH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2013-09-11T09:36:50Z</dcterms:created>
  <dc:creator>webuser</dc:creator>
  <dc:description/>
  <dc:language>en-US</dc:language>
  <cp:lastModifiedBy/>
  <dcterms:modified xsi:type="dcterms:W3CDTF">2017-10-09T02:04:02Z</dcterms:modified>
  <cp:revision>20</cp:revision>
  <dc:subject/>
  <dc:title>幻灯片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BUAA-MATH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