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e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 dirty="0">
                <a:solidFill>
                  <a:srgbClr val="99003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北京航空航天大学国际</a:t>
            </a:r>
            <a:r>
              <a:rPr kumimoji="1" lang="zh-CN" altLang="en-US" sz="4300" dirty="0">
                <a:solidFill>
                  <a:srgbClr val="99003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846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全概率公式与贝叶斯公式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078" y="1646218"/>
            <a:ext cx="842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无线电通讯中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由于随机干扰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发出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信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收到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信号为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“不清”和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–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概率分别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0.7, 0.2, 0.1;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334" y="3215878"/>
            <a:ext cx="8318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当发出信号为“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–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收到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信号为“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–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“不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清”和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的概率分别为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0.9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0.1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5869" y="4314443"/>
            <a:ext cx="82125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如果在发报过程中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和“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–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出现的概率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分别是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0.6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0.4,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收到信号不清时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原发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信号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什么？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试加以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推测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096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846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全概率公式与贝叶斯公式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22459" y="1628800"/>
            <a:ext cx="849788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kumimoji="1"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对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以往的数据分析结果表明当机器调整得</a:t>
            </a:r>
            <a:r>
              <a:rPr kumimoji="1"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良好时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产品的</a:t>
            </a:r>
            <a:r>
              <a:rPr kumimoji="1"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合格率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98%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,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而当机器发生某一</a:t>
            </a:r>
            <a:r>
              <a:rPr kumimoji="1"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故障时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kumimoji="1"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合格率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55%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每天早上机器开动时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机器调整</a:t>
            </a:r>
            <a:r>
              <a:rPr kumimoji="1"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良好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的概率为 </a:t>
            </a:r>
            <a:r>
              <a:rPr kumimoji="1"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95%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.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已知某天早上第一件产品是合格品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试求机器调整得良好的概率是多少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2459" y="3973225"/>
            <a:ext cx="76338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为“产品合格”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为“机器调整良好”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70159" y="4549487"/>
            <a:ext cx="28440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sz="2800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800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</a:rPr>
              <a:t>) = 0.98,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083535"/>
              </p:ext>
            </p:extLst>
          </p:nvPr>
        </p:nvGraphicFramePr>
        <p:xfrm>
          <a:off x="4381684" y="4620925"/>
          <a:ext cx="2667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公式" r:id="rId3" imgW="2666880" imgH="495000" progId="Equation.3">
                  <p:embed/>
                </p:oleObj>
              </mc:Choice>
              <mc:Fallback>
                <p:oleObj name="公式" r:id="rId3" imgW="26668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684" y="4620925"/>
                        <a:ext cx="2667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625784" y="5168427"/>
            <a:ext cx="20762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800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</a:rPr>
              <a:t>) = 0.95, </a:t>
            </a:r>
            <a:endParaRPr lang="en-US" altLang="zh-CN" sz="2800" i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937421"/>
              </p:ext>
            </p:extLst>
          </p:nvPr>
        </p:nvGraphicFramePr>
        <p:xfrm>
          <a:off x="4437246" y="5200177"/>
          <a:ext cx="2146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公式" r:id="rId5" imgW="2145960" imgH="495000" progId="Equation.3">
                  <p:embed/>
                </p:oleObj>
              </mc:Choice>
              <mc:Fallback>
                <p:oleObj name="公式" r:id="rId5" imgW="21459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246" y="5200177"/>
                        <a:ext cx="2146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997134" y="5822477"/>
            <a:ext cx="39950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楷体" panose="02010609060101010101" pitchFamily="49" charset="-122"/>
                <a:cs typeface="Times New Roman" panose="02020603050405020304" pitchFamily="18" charset="0"/>
              </a:rPr>
              <a:t>所需求的概率为 </a:t>
            </a:r>
            <a:r>
              <a:rPr lang="en-US" altLang="zh-CN" sz="2800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800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2881613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846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全概率公式与贝叶斯公式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62905" y="1685230"/>
            <a:ext cx="28632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由贝叶斯公式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01951"/>
              </p:ext>
            </p:extLst>
          </p:nvPr>
        </p:nvGraphicFramePr>
        <p:xfrm>
          <a:off x="972468" y="2069405"/>
          <a:ext cx="6896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公式" r:id="rId3" imgW="6895800" imgH="1028520" progId="Equation.3">
                  <p:embed/>
                </p:oleObj>
              </mc:Choice>
              <mc:Fallback>
                <p:oleObj name="公式" r:id="rId3" imgW="689580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468" y="2069405"/>
                        <a:ext cx="6896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187066"/>
              </p:ext>
            </p:extLst>
          </p:nvPr>
        </p:nvGraphicFramePr>
        <p:xfrm>
          <a:off x="2483768" y="3140968"/>
          <a:ext cx="4305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公式" r:id="rId5" imgW="4305240" imgH="952200" progId="Equation.3">
                  <p:embed/>
                </p:oleObj>
              </mc:Choice>
              <mc:Fallback>
                <p:oleObj name="公式" r:id="rId5" imgW="430524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140968"/>
                        <a:ext cx="4305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12330" y="4141093"/>
            <a:ext cx="15472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 0. 97.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40668" y="4712593"/>
            <a:ext cx="732283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思考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若生产的第一件产品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不合格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是否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需要对机器进行调试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31243" y="5865118"/>
            <a:ext cx="40975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先验概率、后验概率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6170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846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全概率公式与贝叶斯公式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1556792"/>
            <a:ext cx="8318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甲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袋中装有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只红球、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只白球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乙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袋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中装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红、白球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各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从甲袋中任取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只球放入乙袋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然后再从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乙袋中任意取出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只球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592" y="3152100"/>
            <a:ext cx="6043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求取出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的球中恰有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只红球的概率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28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3789428"/>
            <a:ext cx="75456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从乙袋中取出的球中恰有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只红球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从甲</a:t>
            </a:r>
          </a:p>
          <a:p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袋中取出的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只全是白球的概率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8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41" y="4919199"/>
            <a:ext cx="6494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取出的球中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至多有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只红球的概率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zh-CN" altLang="en-US" sz="28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9441" y="5570426"/>
            <a:ext cx="7544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若取出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的球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中红球不多于 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只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甲袋中 </a:t>
            </a:r>
            <a:endParaRPr lang="en-US" altLang="zh-CN" sz="28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取出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只全是白球的概率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8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113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846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全概率公式与贝叶斯公式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58978" y="3212976"/>
                <a:ext cx="8273290" cy="620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(1)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易知事件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 b="1" baseline="-250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 b="1" baseline="-250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 b="1" baseline="-250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互不相容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</m:nary>
                  </m:oMath>
                </a14:m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8" y="3212976"/>
                <a:ext cx="8273290" cy="620426"/>
              </a:xfrm>
              <a:prstGeom prst="rect">
                <a:avLst/>
              </a:prstGeom>
              <a:blipFill rotWithShape="0">
                <a:blip r:embed="rId2"/>
                <a:stretch>
                  <a:fillRect l="-1916" t="-12745" r="-884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903242" y="3933056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zh-CN" altLang="en-US" sz="3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911106" y="3905007"/>
                <a:ext cx="4985980" cy="2755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𝟔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106" y="3905007"/>
                <a:ext cx="4985980" cy="27559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18736" y="1565907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6808" y="1565907"/>
            <a:ext cx="7773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=“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从乙袋中取出的球中恰有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只红球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”,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8736" y="2150682"/>
            <a:ext cx="8771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“从甲袋中取出的球中恰好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取出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红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只球”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26848" y="2735457"/>
            <a:ext cx="196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0, 1, 2.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318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846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全概率公式与贝叶斯公式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820" y="1835902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95736" y="1835902"/>
                <a:ext cx="3547125" cy="1105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zh-CN" altLang="en-US" sz="2800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35902"/>
                <a:ext cx="3547125" cy="110530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42678" y="3089421"/>
                <a:ext cx="3729867" cy="1105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78" y="3089421"/>
                <a:ext cx="3729867" cy="11053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45035" y="4327981"/>
                <a:ext cx="3638496" cy="1105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035" y="4327981"/>
                <a:ext cx="3638496" cy="11053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619672" y="5433284"/>
                <a:ext cx="5442259" cy="1314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433284"/>
                <a:ext cx="5442259" cy="1314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9336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846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全概率公式与贝叶斯公式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665778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根据贝叶斯公式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71600" y="2348880"/>
                <a:ext cx="7666778" cy="1261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楷体_GB2312" panose="0201060903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楷体_GB2312" panose="02010609030101010101" pitchFamily="49" charset="-122"/>
                                          <a:cs typeface="Times New Roman" panose="02020603050405020304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楷体_GB2312" panose="02010609030101010101" pitchFamily="49" charset="-122"/>
                                          <a:cs typeface="Times New Roman" panose="020206030504050203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3200" b="1" i="1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348880"/>
                <a:ext cx="7666778" cy="12611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627784" y="3754010"/>
                <a:ext cx="1197957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754010"/>
                <a:ext cx="1197957" cy="10175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9537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846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全概率公式与贝叶斯公式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9372" y="2372216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27584" y="2922005"/>
                <a:ext cx="5296963" cy="1106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b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922005"/>
                <a:ext cx="5296963" cy="11069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033175" y="2099696"/>
                <a:ext cx="2111027" cy="2751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box>
                                <m:boxPr>
                                  <m:ctrlPr>
                                    <a:rPr lang="en-US" altLang="zh-CN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f>
                                    <m:fPr>
                                      <m:ctrlPr>
                                        <a:rPr lang="en-US" altLang="zh-CN" sz="28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𝟒</m:t>
                                      </m:r>
                                    </m:num>
                                    <m:den>
                                      <m:r>
                                        <a:rPr lang="en-US" altLang="zh-CN" sz="28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𝟓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𝟓</m:t>
                                  </m:r>
                                </m:den>
                              </m:f>
                              <m: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175" y="2099696"/>
                <a:ext cx="2111027" cy="27515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59372" y="4508831"/>
            <a:ext cx="3275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根据全概率公式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475656" y="5093606"/>
                <a:ext cx="5411803" cy="1314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𝟐𝟓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093606"/>
                <a:ext cx="5411803" cy="1314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24455" y="1588487"/>
            <a:ext cx="7140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=“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从乙袋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中至多取出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只红球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”,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02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846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全概率公式与贝叶斯公式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593" y="1628800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根据贝叶斯公式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52664" y="2492896"/>
                <a:ext cx="6104748" cy="908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e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zh-CN" sz="3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3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𝟏𝟏</m:t>
                        </m:r>
                      </m:den>
                    </m:f>
                  </m:oMath>
                </a14:m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664" y="2492896"/>
                <a:ext cx="6104748" cy="9083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576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846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全概率公式与贝叶斯公式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029417"/>
              </p:ext>
            </p:extLst>
          </p:nvPr>
        </p:nvGraphicFramePr>
        <p:xfrm>
          <a:off x="1962714" y="1941364"/>
          <a:ext cx="24384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3" imgW="2539800" imgH="914400" progId="Equation.3">
                  <p:embed/>
                </p:oleObj>
              </mc:Choice>
              <mc:Fallback>
                <p:oleObj name="Equation" r:id="rId3" imgW="2539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714" y="1941364"/>
                        <a:ext cx="243840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189852" y="2582714"/>
            <a:ext cx="0" cy="4953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199252" y="3027214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全概率公式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3189852" y="4122589"/>
            <a:ext cx="0" cy="482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199252" y="4503589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贝叶斯公式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78389" y="1509564"/>
            <a:ext cx="10810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小结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69414"/>
              </p:ext>
            </p:extLst>
          </p:nvPr>
        </p:nvGraphicFramePr>
        <p:xfrm>
          <a:off x="522852" y="3665389"/>
          <a:ext cx="734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5" imgW="8750160" imgH="444240" progId="Equation.3">
                  <p:embed/>
                </p:oleObj>
              </mc:Choice>
              <mc:Fallback>
                <p:oleObj name="Equation" r:id="rId5" imgW="8750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52" y="3665389"/>
                        <a:ext cx="734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919914"/>
              </p:ext>
            </p:extLst>
          </p:nvPr>
        </p:nvGraphicFramePr>
        <p:xfrm>
          <a:off x="770502" y="5013176"/>
          <a:ext cx="64135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Equation" r:id="rId7" imgW="6413400" imgH="1447560" progId="Equation.3">
                  <p:embed/>
                </p:oleObj>
              </mc:Choice>
              <mc:Fallback>
                <p:oleObj name="Equation" r:id="rId7" imgW="6413400" imgH="1447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02" y="5013176"/>
                        <a:ext cx="641350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235255"/>
              </p:ext>
            </p:extLst>
          </p:nvPr>
        </p:nvGraphicFramePr>
        <p:xfrm>
          <a:off x="4790052" y="2750989"/>
          <a:ext cx="326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9" imgW="3301920" imgH="444240" progId="Equation.3">
                  <p:embed/>
                </p:oleObj>
              </mc:Choice>
              <mc:Fallback>
                <p:oleObj name="Equation" r:id="rId9" imgW="3301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0052" y="2750989"/>
                        <a:ext cx="3263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97977" y="2373164"/>
            <a:ext cx="762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563164" y="2085826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乘法定理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063900" y="5852954"/>
            <a:ext cx="4028667" cy="584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作业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P25   28, 29, 31.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97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  <p:bldP spid="13" grpId="0" animBg="1"/>
      <p:bldP spid="14" grpId="0" autoUpdateAnimBg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846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全概率公式与贝叶斯公式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9971" y="1484784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一、全概率公式 </a:t>
            </a:r>
            <a:endParaRPr lang="zh-CN" altLang="en-US" sz="3600" b="1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9971" y="2958694"/>
            <a:ext cx="6505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设事件组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706363" y="3678774"/>
                <a:ext cx="27074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</m:nary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zh-CN" altLang="en-US" sz="28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363" y="3678774"/>
                <a:ext cx="2707472" cy="523220"/>
              </a:xfrm>
              <a:prstGeom prst="rect">
                <a:avLst/>
              </a:prstGeom>
              <a:blipFill>
                <a:blip r:embed="rId3"/>
                <a:stretch>
                  <a:fillRect l="-4730" t="-11628" r="-337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1706363" y="4201924"/>
            <a:ext cx="4424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8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互不</a:t>
            </a:r>
            <a:r>
              <a:rPr lang="zh-CN" altLang="en-US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相容</a:t>
            </a:r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zh-CN" altLang="en-US" sz="2800" b="1" dirty="0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06363" y="4725144"/>
            <a:ext cx="4323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en-US" altLang="zh-CN" sz="28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i="1" baseline="-250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&gt; 0, </a:t>
            </a:r>
            <a:r>
              <a:rPr lang="en-US" altLang="zh-CN" sz="28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1, 2, …, </a:t>
            </a:r>
            <a:r>
              <a:rPr lang="en-US" altLang="zh-CN" sz="28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zh-CN" altLang="en-US" sz="2800" b="1" dirty="0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8549" y="5383599"/>
            <a:ext cx="4164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对任意事件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恒有 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729282"/>
              </p:ext>
            </p:extLst>
          </p:nvPr>
        </p:nvGraphicFramePr>
        <p:xfrm>
          <a:off x="4581975" y="5261120"/>
          <a:ext cx="41417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公式" r:id="rId4" imgW="4140000" imgH="952200" progId="Equation.3">
                  <p:embed/>
                </p:oleObj>
              </mc:Choice>
              <mc:Fallback>
                <p:oleObj name="公式" r:id="rId4" imgW="41400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975" y="5261120"/>
                        <a:ext cx="414178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549088" y="1715534"/>
            <a:ext cx="3733800" cy="1219200"/>
          </a:xfrm>
          <a:prstGeom prst="rect">
            <a:avLst/>
          </a:prstGeom>
          <a:solidFill>
            <a:srgbClr val="66FFFF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6677926" y="1715534"/>
            <a:ext cx="1604962" cy="609600"/>
          </a:xfrm>
          <a:custGeom>
            <a:avLst/>
            <a:gdLst>
              <a:gd name="T0" fmla="*/ 24 w 1032"/>
              <a:gd name="T1" fmla="*/ 0 h 576"/>
              <a:gd name="T2" fmla="*/ 168 w 1032"/>
              <a:gd name="T3" fmla="*/ 480 h 576"/>
              <a:gd name="T4" fmla="*/ 1032 w 1032"/>
              <a:gd name="T5" fmla="*/ 576 h 576"/>
              <a:gd name="T6" fmla="*/ 0 60000 65536"/>
              <a:gd name="T7" fmla="*/ 0 60000 65536"/>
              <a:gd name="T8" fmla="*/ 0 60000 65536"/>
              <a:gd name="T9" fmla="*/ 0 w 1032"/>
              <a:gd name="T10" fmla="*/ 0 h 576"/>
              <a:gd name="T11" fmla="*/ 1032 w 103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576">
                <a:moveTo>
                  <a:pt x="24" y="0"/>
                </a:moveTo>
                <a:cubicBezTo>
                  <a:pt x="12" y="192"/>
                  <a:pt x="0" y="384"/>
                  <a:pt x="168" y="480"/>
                </a:cubicBezTo>
                <a:cubicBezTo>
                  <a:pt x="336" y="576"/>
                  <a:pt x="888" y="560"/>
                  <a:pt x="1032" y="576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4549088" y="1969534"/>
            <a:ext cx="2314575" cy="601662"/>
          </a:xfrm>
          <a:custGeom>
            <a:avLst/>
            <a:gdLst>
              <a:gd name="T0" fmla="*/ 1488 w 1488"/>
              <a:gd name="T1" fmla="*/ 240 h 568"/>
              <a:gd name="T2" fmla="*/ 912 w 1488"/>
              <a:gd name="T3" fmla="*/ 528 h 568"/>
              <a:gd name="T4" fmla="*/ 0 w 1488"/>
              <a:gd name="T5" fmla="*/ 0 h 568"/>
              <a:gd name="T6" fmla="*/ 0 60000 65536"/>
              <a:gd name="T7" fmla="*/ 0 60000 65536"/>
              <a:gd name="T8" fmla="*/ 0 60000 65536"/>
              <a:gd name="T9" fmla="*/ 0 w 1488"/>
              <a:gd name="T10" fmla="*/ 0 h 568"/>
              <a:gd name="T11" fmla="*/ 1488 w 1488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568">
                <a:moveTo>
                  <a:pt x="1488" y="240"/>
                </a:moveTo>
                <a:cubicBezTo>
                  <a:pt x="1324" y="404"/>
                  <a:pt x="1160" y="568"/>
                  <a:pt x="912" y="528"/>
                </a:cubicBezTo>
                <a:cubicBezTo>
                  <a:pt x="664" y="488"/>
                  <a:pt x="152" y="88"/>
                  <a:pt x="0" y="0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Freeform 12"/>
          <p:cNvSpPr>
            <a:spLocks/>
          </p:cNvSpPr>
          <p:nvPr/>
        </p:nvSpPr>
        <p:spPr bwMode="auto">
          <a:xfrm>
            <a:off x="6192151" y="2528334"/>
            <a:ext cx="161925" cy="406400"/>
          </a:xfrm>
          <a:custGeom>
            <a:avLst/>
            <a:gdLst>
              <a:gd name="T0" fmla="*/ 0 w 104"/>
              <a:gd name="T1" fmla="*/ 0 h 384"/>
              <a:gd name="T2" fmla="*/ 96 w 104"/>
              <a:gd name="T3" fmla="*/ 192 h 384"/>
              <a:gd name="T4" fmla="*/ 48 w 104"/>
              <a:gd name="T5" fmla="*/ 384 h 384"/>
              <a:gd name="T6" fmla="*/ 0 60000 65536"/>
              <a:gd name="T7" fmla="*/ 0 60000 65536"/>
              <a:gd name="T8" fmla="*/ 0 60000 65536"/>
              <a:gd name="T9" fmla="*/ 0 w 104"/>
              <a:gd name="T10" fmla="*/ 0 h 384"/>
              <a:gd name="T11" fmla="*/ 104 w 10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384">
                <a:moveTo>
                  <a:pt x="0" y="0"/>
                </a:moveTo>
                <a:cubicBezTo>
                  <a:pt x="44" y="64"/>
                  <a:pt x="88" y="128"/>
                  <a:pt x="96" y="192"/>
                </a:cubicBezTo>
                <a:cubicBezTo>
                  <a:pt x="104" y="256"/>
                  <a:pt x="56" y="352"/>
                  <a:pt x="48" y="384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7444688" y="2325134"/>
            <a:ext cx="260350" cy="609600"/>
          </a:xfrm>
          <a:custGeom>
            <a:avLst/>
            <a:gdLst>
              <a:gd name="T0" fmla="*/ 24 w 168"/>
              <a:gd name="T1" fmla="*/ 0 h 624"/>
              <a:gd name="T2" fmla="*/ 24 w 168"/>
              <a:gd name="T3" fmla="*/ 384 h 624"/>
              <a:gd name="T4" fmla="*/ 168 w 168"/>
              <a:gd name="T5" fmla="*/ 624 h 624"/>
              <a:gd name="T6" fmla="*/ 0 60000 65536"/>
              <a:gd name="T7" fmla="*/ 0 60000 65536"/>
              <a:gd name="T8" fmla="*/ 0 60000 65536"/>
              <a:gd name="T9" fmla="*/ 0 w 168"/>
              <a:gd name="T10" fmla="*/ 0 h 624"/>
              <a:gd name="T11" fmla="*/ 168 w 16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624">
                <a:moveTo>
                  <a:pt x="24" y="0"/>
                </a:moveTo>
                <a:cubicBezTo>
                  <a:pt x="12" y="140"/>
                  <a:pt x="0" y="280"/>
                  <a:pt x="24" y="384"/>
                </a:cubicBezTo>
                <a:cubicBezTo>
                  <a:pt x="48" y="488"/>
                  <a:pt x="144" y="584"/>
                  <a:pt x="168" y="624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035676"/>
              </p:ext>
            </p:extLst>
          </p:nvPr>
        </p:nvGraphicFramePr>
        <p:xfrm>
          <a:off x="7444688" y="1867934"/>
          <a:ext cx="533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Equation" r:id="rId6" imgW="368280" imgH="419040" progId="Equation.3">
                  <p:embed/>
                </p:oleObj>
              </mc:Choice>
              <mc:Fallback>
                <p:oleObj name="Equation" r:id="rId6" imgW="368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4688" y="1867934"/>
                        <a:ext cx="5334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26209"/>
              </p:ext>
            </p:extLst>
          </p:nvPr>
        </p:nvGraphicFramePr>
        <p:xfrm>
          <a:off x="5387288" y="1867934"/>
          <a:ext cx="5334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Equation" r:id="rId8" imgW="380880" imgH="419040" progId="Equation.3">
                  <p:embed/>
                </p:oleObj>
              </mc:Choice>
              <mc:Fallback>
                <p:oleObj name="Equation" r:id="rId8" imgW="380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288" y="1867934"/>
                        <a:ext cx="5334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993301"/>
              </p:ext>
            </p:extLst>
          </p:nvPr>
        </p:nvGraphicFramePr>
        <p:xfrm>
          <a:off x="4947551" y="2448959"/>
          <a:ext cx="5159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Equation" r:id="rId10" imgW="380880" imgH="431640" progId="Equation.3">
                  <p:embed/>
                </p:oleObj>
              </mc:Choice>
              <mc:Fallback>
                <p:oleObj name="Equation" r:id="rId10" imgW="380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7551" y="2448959"/>
                        <a:ext cx="5159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55148"/>
              </p:ext>
            </p:extLst>
          </p:nvPr>
        </p:nvGraphicFramePr>
        <p:xfrm>
          <a:off x="6482663" y="2560084"/>
          <a:ext cx="1143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Equation" r:id="rId12" imgW="965160" imgH="431640" progId="Equation.3">
                  <p:embed/>
                </p:oleObj>
              </mc:Choice>
              <mc:Fallback>
                <p:oleObj name="Equation" r:id="rId12" imgW="965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2663" y="2560084"/>
                        <a:ext cx="11430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651374"/>
              </p:ext>
            </p:extLst>
          </p:nvPr>
        </p:nvGraphicFramePr>
        <p:xfrm>
          <a:off x="7673288" y="2560084"/>
          <a:ext cx="501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Equation" r:id="rId14" imgW="393480" imgH="431640" progId="Equation.3">
                  <p:embed/>
                </p:oleObj>
              </mc:Choice>
              <mc:Fallback>
                <p:oleObj name="Equation" r:id="rId14" imgW="393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3288" y="2560084"/>
                        <a:ext cx="501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Freeform 19"/>
          <p:cNvSpPr>
            <a:spLocks/>
          </p:cNvSpPr>
          <p:nvPr/>
        </p:nvSpPr>
        <p:spPr bwMode="auto">
          <a:xfrm rot="2996249">
            <a:off x="6944626" y="2252109"/>
            <a:ext cx="234950" cy="711200"/>
          </a:xfrm>
          <a:custGeom>
            <a:avLst/>
            <a:gdLst>
              <a:gd name="T0" fmla="*/ 24 w 168"/>
              <a:gd name="T1" fmla="*/ 0 h 624"/>
              <a:gd name="T2" fmla="*/ 24 w 168"/>
              <a:gd name="T3" fmla="*/ 384 h 624"/>
              <a:gd name="T4" fmla="*/ 168 w 168"/>
              <a:gd name="T5" fmla="*/ 624 h 624"/>
              <a:gd name="T6" fmla="*/ 0 60000 65536"/>
              <a:gd name="T7" fmla="*/ 0 60000 65536"/>
              <a:gd name="T8" fmla="*/ 0 60000 65536"/>
              <a:gd name="T9" fmla="*/ 0 w 168"/>
              <a:gd name="T10" fmla="*/ 0 h 624"/>
              <a:gd name="T11" fmla="*/ 168 w 16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624">
                <a:moveTo>
                  <a:pt x="24" y="0"/>
                </a:moveTo>
                <a:cubicBezTo>
                  <a:pt x="12" y="140"/>
                  <a:pt x="0" y="280"/>
                  <a:pt x="24" y="384"/>
                </a:cubicBezTo>
                <a:cubicBezTo>
                  <a:pt x="48" y="488"/>
                  <a:pt x="144" y="584"/>
                  <a:pt x="168" y="624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27942" y="6210445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---- </a:t>
            </a:r>
            <a:r>
              <a:rPr lang="zh-CN" altLang="en-US" sz="24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全概率公式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8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846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全概率公式与贝叶斯公式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086325"/>
              </p:ext>
            </p:extLst>
          </p:nvPr>
        </p:nvGraphicFramePr>
        <p:xfrm>
          <a:off x="3048943" y="5051930"/>
          <a:ext cx="28273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公式" r:id="rId3" imgW="2819160" imgH="520560" progId="Equation.3">
                  <p:embed/>
                </p:oleObj>
              </mc:Choice>
              <mc:Fallback>
                <p:oleObj name="公式" r:id="rId3" imgW="28191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943" y="5051930"/>
                        <a:ext cx="282733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98313"/>
              </p:ext>
            </p:extLst>
          </p:nvPr>
        </p:nvGraphicFramePr>
        <p:xfrm>
          <a:off x="3419820" y="6237150"/>
          <a:ext cx="19494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公式" r:id="rId5" imgW="1930320" imgH="482400" progId="Equation.3">
                  <p:embed/>
                </p:oleObj>
              </mc:Choice>
              <mc:Fallback>
                <p:oleObj name="公式" r:id="rId5" imgW="1930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20" y="6237150"/>
                        <a:ext cx="19494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296" y="1574058"/>
            <a:ext cx="45111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全概率公式的使用方法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6142" y="2105720"/>
            <a:ext cx="753584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把事件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看作某一过程的结果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 </a:t>
            </a:r>
          </a:p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…,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看作该过程的若干原因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0693" y="3140695"/>
            <a:ext cx="75985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根据历史资料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每一原因发生的概率已知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583" y="4392513"/>
            <a:ext cx="71897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而且每一原因对结果的影响程度已知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30583" y="5628805"/>
            <a:ext cx="7527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则可用全概率公式计算结果发生的概率．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608684"/>
              </p:ext>
            </p:extLst>
          </p:nvPr>
        </p:nvGraphicFramePr>
        <p:xfrm>
          <a:off x="3048943" y="3891583"/>
          <a:ext cx="247173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公式" r:id="rId7" imgW="2463480" imgH="482400" progId="Equation.3">
                  <p:embed/>
                </p:oleObj>
              </mc:Choice>
              <mc:Fallback>
                <p:oleObj name="公式" r:id="rId7" imgW="2463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943" y="3891583"/>
                        <a:ext cx="247173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7445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846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全概率公式与贝叶斯公式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8296" y="1727203"/>
            <a:ext cx="85250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某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厂用三台机床生产了同样规格的一批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产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品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各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台机床的产量分别占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％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30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％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10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％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次品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率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依次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％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3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％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7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％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现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从这批产品中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随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机地取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件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8826" y="3789040"/>
            <a:ext cx="3785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到次品的概率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4608" y="4463507"/>
            <a:ext cx="76642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已知取到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次品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问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恰为第二台机床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所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生产的概率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2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846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全概率公式与贝叶斯公式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25835" y="1628800"/>
                <a:ext cx="8478475" cy="884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3200" b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2 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设某昆虫产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k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个卵的概率为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𝐞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zh-CN" altLang="en-US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𝝀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𝝀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35" y="1628800"/>
                <a:ext cx="8478475" cy="884153"/>
              </a:xfrm>
              <a:prstGeom prst="rect">
                <a:avLst/>
              </a:prstGeom>
              <a:blipFill rotWithShape="0">
                <a:blip r:embed="rId2"/>
                <a:stretch>
                  <a:fillRect l="-1869" b="-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98091" y="2636912"/>
            <a:ext cx="82365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0, 1, 2, ….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每个卵能孵化成幼虫的概率为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(0 &lt;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&lt; 1),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且各个卵能否孵化成幼虫是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相互 </a:t>
            </a:r>
            <a:endParaRPr lang="en-US" altLang="zh-CN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独立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求该昆虫有后代的概率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3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846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全概率公式与贝叶斯公式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4591" y="1556792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6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、贝叶斯公式 </a:t>
            </a:r>
            <a:endParaRPr lang="zh-CN" altLang="en-US" sz="3600" b="1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8667" y="2204864"/>
            <a:ext cx="6505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设事件组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835244" y="2799659"/>
                <a:ext cx="27074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</m:nary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zh-CN" altLang="en-US" sz="28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244" y="2799659"/>
                <a:ext cx="2707472" cy="523220"/>
              </a:xfrm>
              <a:prstGeom prst="rect">
                <a:avLst/>
              </a:prstGeom>
              <a:blipFill>
                <a:blip r:embed="rId3"/>
                <a:stretch>
                  <a:fillRect l="-4505" t="-11628" r="-3604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835244" y="3284984"/>
            <a:ext cx="4424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8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互不</a:t>
            </a:r>
            <a:r>
              <a:rPr lang="zh-CN" altLang="en-US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相容</a:t>
            </a:r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zh-CN" altLang="en-US" sz="2800" b="1" dirty="0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244" y="3789040"/>
            <a:ext cx="4323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en-US" altLang="zh-CN" sz="28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i="1" baseline="-250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&gt; 0, </a:t>
            </a:r>
            <a:r>
              <a:rPr lang="en-US" altLang="zh-CN" sz="28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1, 2, …, </a:t>
            </a:r>
            <a:r>
              <a:rPr lang="en-US" altLang="zh-CN" sz="28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zh-CN" altLang="en-US" sz="2800" b="1" dirty="0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8667" y="4395822"/>
            <a:ext cx="5981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对任意事件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&gt; 0)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恒有 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179184"/>
              </p:ext>
            </p:extLst>
          </p:nvPr>
        </p:nvGraphicFramePr>
        <p:xfrm>
          <a:off x="1043608" y="4974283"/>
          <a:ext cx="3276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公式" r:id="rId4" imgW="3276360" imgH="1028520" progId="Equation.3">
                  <p:embed/>
                </p:oleObj>
              </mc:Choice>
              <mc:Fallback>
                <p:oleObj name="公式" r:id="rId4" imgW="327636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974283"/>
                        <a:ext cx="3276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110525"/>
              </p:ext>
            </p:extLst>
          </p:nvPr>
        </p:nvGraphicFramePr>
        <p:xfrm>
          <a:off x="4457064" y="4941168"/>
          <a:ext cx="3403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公式" r:id="rId6" imgW="3403440" imgH="1523880" progId="Equation.3">
                  <p:embed/>
                </p:oleObj>
              </mc:Choice>
              <mc:Fallback>
                <p:oleObj name="公式" r:id="rId6" imgW="3403440" imgH="1523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064" y="4941168"/>
                        <a:ext cx="34036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34198" y="6163355"/>
            <a:ext cx="22156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= 1, 2, …,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800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57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846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全概率公式与贝叶斯公式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6971" y="3888204"/>
            <a:ext cx="7127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而且每一原因对结果的影响程度已知，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6971" y="1492528"/>
            <a:ext cx="32784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Bayes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公式的使用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6971" y="2089428"/>
            <a:ext cx="83518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把事件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看作某一过程的结果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, B</a:t>
            </a:r>
            <a:r>
              <a:rPr lang="en-US" altLang="zh-CN" baseline="-2500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</a:p>
          <a:p>
            <a:pPr eaLnBrk="1" hangingPunct="1"/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为该过程的若干原因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每一原因发生的概率已知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60434" y="3312006"/>
            <a:ext cx="27903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714396" y="4435375"/>
            <a:ext cx="30668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9679" y="5014812"/>
            <a:ext cx="801533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如果已知事件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已经发生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要求此时是由第 </a:t>
            </a:r>
          </a:p>
          <a:p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个原因引起的概率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则用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Bayes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公式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760434" y="6096315"/>
            <a:ext cx="26548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即求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. </a:t>
            </a:r>
          </a:p>
        </p:txBody>
      </p:sp>
    </p:spTree>
    <p:extLst>
      <p:ext uri="{BB962C8B-B14F-4D97-AF65-F5344CB8AC3E}">
        <p14:creationId xmlns:p14="http://schemas.microsoft.com/office/powerpoint/2010/main" val="33494589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846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全概率公式与贝叶斯公式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1645096"/>
            <a:ext cx="869443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 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据以往临床记录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某种诊断癌症的试验具有如下 </a:t>
            </a:r>
          </a:p>
          <a:p>
            <a:pPr eaLnBrk="1" hangingPunct="1"/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效果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若以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表示“试验反应呈阳性”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表示“被 </a:t>
            </a:r>
          </a:p>
          <a:p>
            <a:pPr eaLnBrk="1" hangingPunct="1"/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诊断者患癌症”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则有 </a:t>
            </a:r>
            <a:r>
              <a:rPr lang="en-US" altLang="zh-CN" sz="28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8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0.95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297856"/>
              </p:ext>
            </p:extLst>
          </p:nvPr>
        </p:nvGraphicFramePr>
        <p:xfrm>
          <a:off x="6084888" y="2550865"/>
          <a:ext cx="24034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公式" r:id="rId3" imgW="2666880" imgH="495000" progId="Equation.3">
                  <p:embed/>
                </p:oleObj>
              </mc:Choice>
              <mc:Fallback>
                <p:oleObj name="公式" r:id="rId3" imgW="26668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550865"/>
                        <a:ext cx="24034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5288" y="2965896"/>
            <a:ext cx="80249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楷体" panose="02010609060101010101" pitchFamily="49" charset="-122"/>
                <a:cs typeface="Times New Roman" panose="02020603050405020304" pitchFamily="18" charset="0"/>
              </a:rPr>
              <a:t>在自然人群中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ea typeface="楷体" panose="02010609060101010101" pitchFamily="49" charset="-122"/>
                <a:cs typeface="Times New Roman" panose="02020603050405020304" pitchFamily="18" charset="0"/>
              </a:rPr>
              <a:t>患有癌症的概率为 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</a:rPr>
              <a:t>0.005, </a:t>
            </a:r>
            <a:r>
              <a:rPr lang="zh-CN" altLang="en-US" sz="2800"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  <a:r>
              <a:rPr lang="en-US" altLang="zh-CN" sz="2800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</a:p>
          <a:p>
            <a:pPr eaLnBrk="1" hangingPunct="1"/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</a:rPr>
              <a:t>0.005, </a:t>
            </a:r>
            <a:r>
              <a:rPr lang="zh-CN" altLang="en-US" sz="2800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lang="en-US" altLang="zh-CN" sz="2800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800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5288" y="4108425"/>
            <a:ext cx="29642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) = 0.95, 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501801"/>
              </p:ext>
            </p:extLst>
          </p:nvPr>
        </p:nvGraphicFramePr>
        <p:xfrm>
          <a:off x="3465863" y="4147331"/>
          <a:ext cx="505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公式" r:id="rId5" imgW="5054400" imgH="495000" progId="Equation.3">
                  <p:embed/>
                </p:oleObj>
              </mc:Choice>
              <mc:Fallback>
                <p:oleObj name="公式" r:id="rId5" imgW="50544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863" y="4147331"/>
                        <a:ext cx="5054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049338" y="4854103"/>
            <a:ext cx="21659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) = 0.005,</a:t>
            </a: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70715"/>
              </p:ext>
            </p:extLst>
          </p:nvPr>
        </p:nvGraphicFramePr>
        <p:xfrm>
          <a:off x="3567906" y="4877916"/>
          <a:ext cx="2349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公式" r:id="rId7" imgW="2349360" imgH="495000" progId="Equation.3">
                  <p:embed/>
                </p:oleObj>
              </mc:Choice>
              <mc:Fallback>
                <p:oleObj name="公式" r:id="rId7" imgW="23493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906" y="4877916"/>
                        <a:ext cx="2349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7804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846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全概率公式与贝叶斯公式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539552" y="1823943"/>
            <a:ext cx="25298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由贝叶斯公式 </a:t>
            </a: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173346"/>
              </p:ext>
            </p:extLst>
          </p:nvPr>
        </p:nvGraphicFramePr>
        <p:xfrm>
          <a:off x="1259632" y="2470003"/>
          <a:ext cx="62007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公式" r:id="rId3" imgW="6895800" imgH="1028520" progId="Equation.3">
                  <p:embed/>
                </p:oleObj>
              </mc:Choice>
              <mc:Fallback>
                <p:oleObj name="公式" r:id="rId3" imgW="689580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470003"/>
                        <a:ext cx="620077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2541786" y="3545578"/>
            <a:ext cx="14670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= 0.087. 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509792" y="4384520"/>
            <a:ext cx="841768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通过计算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若一个人试验呈阳性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其患病的概率 </a:t>
            </a:r>
          </a:p>
          <a:p>
            <a:pPr eaLnBrk="1" hangingPunct="1"/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8.7%. </a:t>
            </a:r>
          </a:p>
        </p:txBody>
      </p:sp>
    </p:spTree>
    <p:extLst>
      <p:ext uri="{BB962C8B-B14F-4D97-AF65-F5344CB8AC3E}">
        <p14:creationId xmlns:p14="http://schemas.microsoft.com/office/powerpoint/2010/main" val="807954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1733</TotalTime>
  <Words>1110</Words>
  <Application>Microsoft Office PowerPoint</Application>
  <PresentationFormat>全屏显示(4:3)</PresentationFormat>
  <Paragraphs>126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华文新魏</vt:lpstr>
      <vt:lpstr>楷体</vt:lpstr>
      <vt:lpstr>楷体_GB2312</vt:lpstr>
      <vt:lpstr>宋体</vt:lpstr>
      <vt:lpstr>Arial</vt:lpstr>
      <vt:lpstr>Cambria Math</vt:lpstr>
      <vt:lpstr>Garamond</vt:lpstr>
      <vt:lpstr>Symbol</vt:lpstr>
      <vt:lpstr>Times New Roman</vt:lpstr>
      <vt:lpstr>Verdana</vt:lpstr>
      <vt:lpstr>Wingdings</vt:lpstr>
      <vt:lpstr>Level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jcbxwx</cp:lastModifiedBy>
  <cp:revision>19</cp:revision>
  <dcterms:created xsi:type="dcterms:W3CDTF">2013-09-11T09:36:50Z</dcterms:created>
  <dcterms:modified xsi:type="dcterms:W3CDTF">2016-09-08T03:22:37Z</dcterms:modified>
</cp:coreProperties>
</file>