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 dirty="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 dirty="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事件的独立性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0122" y="1618506"/>
            <a:ext cx="81884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用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= 0, 1, 2, 3)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表示“随机取出的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件乐器中 </a:t>
            </a:r>
            <a:endParaRPr lang="en-US" altLang="zh-CN" sz="28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恰有</a:t>
            </a:r>
            <a:r>
              <a:rPr lang="zh-CN" altLang="en-US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件音色不纯”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的一个 </a:t>
            </a:r>
            <a:endParaRPr lang="en-US" altLang="zh-CN" sz="28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划分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表示“这批乐器被接收”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sz="2800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40122" y="3127942"/>
            <a:ext cx="8295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由条件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一件音色纯的乐器经测试被</a:t>
            </a:r>
            <a:r>
              <a:rPr lang="zh-CN" altLang="en-US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认为音色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纯</a:t>
            </a:r>
            <a:r>
              <a:rPr lang="zh-CN" altLang="en-US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endParaRPr lang="en-US" altLang="zh-CN" sz="28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概率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0.99, 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一件音色不纯的</a:t>
            </a:r>
            <a:r>
              <a:rPr lang="zh-CN" altLang="en-US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乐器经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测试被误认为</a:t>
            </a:r>
            <a:r>
              <a:rPr lang="zh-CN" altLang="en-US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音 </a:t>
            </a:r>
            <a:endParaRPr lang="en-US" altLang="zh-CN" sz="28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色</a:t>
            </a:r>
            <a:r>
              <a:rPr lang="zh-CN" altLang="en-US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纯的概率为</a:t>
            </a: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0.05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利用独立性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99331" y="4869160"/>
            <a:ext cx="64700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|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 = (0.99)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,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|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 = (0.99)</a:t>
            </a:r>
            <a:r>
              <a:rPr lang="en-US" altLang="zh-CN" sz="2800" baseline="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0.05, </a:t>
            </a:r>
            <a:endParaRPr lang="en-US" altLang="zh-CN" sz="2800" i="1" dirty="0">
              <a:sym typeface="Symbol" panose="05050102010706020507" pitchFamily="18" charset="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12031" y="5505747"/>
            <a:ext cx="64892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|</a:t>
            </a:r>
            <a:r>
              <a:rPr lang="en-US" altLang="zh-CN" sz="2800" i="1"/>
              <a:t>H</a:t>
            </a:r>
            <a:r>
              <a:rPr lang="en-US" altLang="zh-CN" sz="2800" baseline="-25000"/>
              <a:t>2</a:t>
            </a:r>
            <a:r>
              <a:rPr lang="en-US" altLang="zh-CN" sz="2800"/>
              <a:t>) = 0.99</a:t>
            </a:r>
            <a:r>
              <a:rPr lang="en-US" altLang="zh-CN" sz="2800">
                <a:sym typeface="Symbol" panose="05050102010706020507" pitchFamily="18" charset="2"/>
              </a:rPr>
              <a:t>(0.05</a:t>
            </a:r>
            <a:r>
              <a:rPr lang="en-US" altLang="zh-CN" sz="2800" baseline="30000">
                <a:sym typeface="Symbol" panose="05050102010706020507" pitchFamily="18" charset="2"/>
              </a:rPr>
              <a:t>)2 </a:t>
            </a:r>
            <a:r>
              <a:rPr lang="en-US" altLang="zh-CN" sz="2800"/>
              <a:t>, 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|</a:t>
            </a:r>
            <a:r>
              <a:rPr lang="en-US" altLang="zh-CN" sz="2800" i="1"/>
              <a:t>H</a:t>
            </a:r>
            <a:r>
              <a:rPr lang="en-US" altLang="zh-CN" sz="2800" baseline="-25000"/>
              <a:t>3</a:t>
            </a:r>
            <a:r>
              <a:rPr lang="en-US" altLang="zh-CN" sz="2800"/>
              <a:t>) = (0.05)</a:t>
            </a:r>
            <a:r>
              <a:rPr lang="en-US" altLang="zh-CN" sz="2800" baseline="30000"/>
              <a:t>3</a:t>
            </a:r>
            <a:r>
              <a:rPr lang="en-US" altLang="zh-CN" sz="2800"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7698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事件的独立性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92597" y="1611117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而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356221"/>
              </p:ext>
            </p:extLst>
          </p:nvPr>
        </p:nvGraphicFramePr>
        <p:xfrm>
          <a:off x="1605384" y="1976242"/>
          <a:ext cx="2387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公式" r:id="rId3" imgW="2387520" imgH="1091880" progId="Equation.3">
                  <p:embed/>
                </p:oleObj>
              </mc:Choice>
              <mc:Fallback>
                <p:oleObj name="公式" r:id="rId3" imgW="238752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384" y="1976242"/>
                        <a:ext cx="2387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996004"/>
              </p:ext>
            </p:extLst>
          </p:nvPr>
        </p:nvGraphicFramePr>
        <p:xfrm>
          <a:off x="4720059" y="1988942"/>
          <a:ext cx="2705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公式" r:id="rId5" imgW="2705040" imgH="1091880" progId="Equation.3">
                  <p:embed/>
                </p:oleObj>
              </mc:Choice>
              <mc:Fallback>
                <p:oleObj name="公式" r:id="rId5" imgW="270504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059" y="1988942"/>
                        <a:ext cx="2705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163629"/>
              </p:ext>
            </p:extLst>
          </p:nvPr>
        </p:nvGraphicFramePr>
        <p:xfrm>
          <a:off x="1619672" y="3387530"/>
          <a:ext cx="2743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公式" r:id="rId7" imgW="2743200" imgH="1091880" progId="Equation.3">
                  <p:embed/>
                </p:oleObj>
              </mc:Choice>
              <mc:Fallback>
                <p:oleObj name="公式" r:id="rId7" imgW="274320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87530"/>
                        <a:ext cx="2743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709808"/>
              </p:ext>
            </p:extLst>
          </p:nvPr>
        </p:nvGraphicFramePr>
        <p:xfrm>
          <a:off x="4935959" y="3387530"/>
          <a:ext cx="2387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公式" r:id="rId9" imgW="2387520" imgH="1091880" progId="Equation.3">
                  <p:embed/>
                </p:oleObj>
              </mc:Choice>
              <mc:Fallback>
                <p:oleObj name="公式" r:id="rId9" imgW="238752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959" y="3387530"/>
                        <a:ext cx="2387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08472" y="4751192"/>
            <a:ext cx="28632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由全概率公式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274452"/>
              </p:ext>
            </p:extLst>
          </p:nvPr>
        </p:nvGraphicFramePr>
        <p:xfrm>
          <a:off x="3843759" y="4742798"/>
          <a:ext cx="4457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公式" r:id="rId11" imgW="4457520" imgH="952200" progId="Equation.3">
                  <p:embed/>
                </p:oleObj>
              </mc:Choice>
              <mc:Fallback>
                <p:oleObj name="公式" r:id="rId11" imgW="44575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759" y="4742798"/>
                        <a:ext cx="4457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720059" y="5851667"/>
            <a:ext cx="1838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= 0.8629. </a:t>
            </a:r>
          </a:p>
        </p:txBody>
      </p:sp>
    </p:spTree>
    <p:extLst>
      <p:ext uri="{BB962C8B-B14F-4D97-AF65-F5344CB8AC3E}">
        <p14:creationId xmlns:p14="http://schemas.microsoft.com/office/powerpoint/2010/main" val="2856996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事件的独立性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2119" y="1486073"/>
            <a:ext cx="19351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课堂练习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7657" y="2062336"/>
            <a:ext cx="8472191" cy="25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1. 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一个均匀的正四面体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其第一面染成红色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第二面 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染成白色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第三面染成黑色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而第四面同时染上红、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白、黑三种颜色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现以 </a:t>
            </a:r>
            <a:r>
              <a:rPr kumimoji="1"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 C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分别记投一次四面体 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出现红、白、黑颜色朝下的事件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问 </a:t>
            </a:r>
            <a:r>
              <a:rPr kumimoji="1"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是否相互 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独立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682" y="4653136"/>
            <a:ext cx="8470589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2.  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甲、乙、丙三人同时对飞机进行射击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三人击中 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的概率分别为 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0.4,  0.5, 0.7,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飞机被一人击中而被击落 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的概率为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0.2 ,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被两人击中而被击落的概率为 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0.6 ,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三人都击中飞机必定被击落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求飞机被击落的概率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674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事件的独立性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6415" y="1623612"/>
            <a:ext cx="1223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小结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792044"/>
              </p:ext>
            </p:extLst>
          </p:nvPr>
        </p:nvGraphicFramePr>
        <p:xfrm>
          <a:off x="646415" y="2271312"/>
          <a:ext cx="670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公式" r:id="rId3" imgW="6705360" imgH="444240" progId="Equation.3">
                  <p:embed/>
                </p:oleObj>
              </mc:Choice>
              <mc:Fallback>
                <p:oleObj name="公式" r:id="rId3" imgW="6705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15" y="2271312"/>
                        <a:ext cx="670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025990"/>
              </p:ext>
            </p:extLst>
          </p:nvPr>
        </p:nvGraphicFramePr>
        <p:xfrm>
          <a:off x="1294115" y="2780928"/>
          <a:ext cx="47625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公式" r:id="rId5" imgW="4762440" imgH="2603160" progId="Equation.3">
                  <p:embed/>
                </p:oleObj>
              </mc:Choice>
              <mc:Fallback>
                <p:oleObj name="公式" r:id="rId5" imgW="4762440" imgH="260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115" y="2780928"/>
                        <a:ext cx="47625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529310"/>
              </p:ext>
            </p:extLst>
          </p:nvPr>
        </p:nvGraphicFramePr>
        <p:xfrm>
          <a:off x="628480" y="5449544"/>
          <a:ext cx="74850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公式" r:id="rId7" imgW="7721280" imgH="990360" progId="Equation.3">
                  <p:embed/>
                </p:oleObj>
              </mc:Choice>
              <mc:Fallback>
                <p:oleObj name="公式" r:id="rId7" imgW="772128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80" y="5449544"/>
                        <a:ext cx="74850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99215" y="1556792"/>
            <a:ext cx="4732386" cy="584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32, 33, 39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76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事件的独立性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8279" y="2004600"/>
            <a:ext cx="81438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引例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试验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为“抛甲、乙两枚硬币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观察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正反面出现的情况”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为“甲币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”,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“乙币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”.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99592" y="3708321"/>
            <a:ext cx="699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497324"/>
              </p:ext>
            </p:extLst>
          </p:nvPr>
        </p:nvGraphicFramePr>
        <p:xfrm>
          <a:off x="1902279" y="3514693"/>
          <a:ext cx="5549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公式" r:id="rId3" imgW="5549760" imgH="939600" progId="Equation.3">
                  <p:embed/>
                </p:oleObj>
              </mc:Choice>
              <mc:Fallback>
                <p:oleObj name="公式" r:id="rId3" imgW="5549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279" y="3514693"/>
                        <a:ext cx="5549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事件的独立性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99864" y="1556792"/>
            <a:ext cx="5981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是两事件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若满足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17589" y="2071142"/>
            <a:ext cx="34932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endParaRPr lang="en-US" altLang="zh-CN" i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30027" y="2574380"/>
            <a:ext cx="7455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则称事件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简称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独立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39552" y="3287167"/>
            <a:ext cx="8032750" cy="1092200"/>
          </a:xfrm>
          <a:prstGeom prst="rect">
            <a:avLst/>
          </a:prstGeom>
          <a:solidFill>
            <a:srgbClr val="00CCFF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含义</a:t>
            </a:r>
            <a:r>
              <a:rPr lang="en-US" altLang="zh-CN" dirty="0">
                <a:solidFill>
                  <a:srgbClr val="FFFF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两事件相互独立是它们中一个已发生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不影响另一个发生的概率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4797152"/>
            <a:ext cx="81756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&gt; 0,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&gt; 0,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互不相容不能同时成立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7485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事件的独立性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288" y="1772816"/>
            <a:ext cx="858600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理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为两事件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且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&gt; 0.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相互 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独立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endParaRPr lang="en-US" altLang="zh-CN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5288" y="2916233"/>
            <a:ext cx="5878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若事件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858891"/>
              </p:ext>
            </p:extLst>
          </p:nvPr>
        </p:nvGraphicFramePr>
        <p:xfrm>
          <a:off x="3275856" y="3573016"/>
          <a:ext cx="4889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公式" r:id="rId3" imgW="4889160" imgH="482400" progId="Equation.3">
                  <p:embed/>
                </p:oleObj>
              </mc:Choice>
              <mc:Fallback>
                <p:oleObj name="公式" r:id="rId3" imgW="4889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573016"/>
                        <a:ext cx="4889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5910" y="4234823"/>
            <a:ext cx="6059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若事件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满足 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20857" y="4819811"/>
            <a:ext cx="6151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en-US" altLang="zh-CN" i="1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),  1 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i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552" y="5508521"/>
            <a:ext cx="69749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称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个事件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两两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独立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9908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事件的独立性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871" y="1772816"/>
            <a:ext cx="7984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若对任意整数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</a:p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 &lt;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="1" i="1" baseline="-25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恒有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53623" y="2850034"/>
                <a:ext cx="8052782" cy="664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zh-CN" altLang="en-US" sz="32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23" y="2850034"/>
                <a:ext cx="8052782" cy="6642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4871" y="3582287"/>
            <a:ext cx="69749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称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个事件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14871" y="4293096"/>
                <a:ext cx="832471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5 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若事件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baseline="-25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baseline="-25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i="1" baseline="-25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相互独立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则事件 </a:t>
                </a:r>
                <a:endParaRPr lang="en-US" altLang="zh-CN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="1" baseline="-25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="1" baseline="-25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="1" i="1" baseline="-25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也相互独立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其中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="1" i="1" baseline="-25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为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i="1" baseline="-25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或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2, …,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n.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1" y="4293096"/>
                <a:ext cx="8324715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830" t="-6589" r="-512" b="-1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64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事件的独立性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8143" y="1628800"/>
            <a:ext cx="8730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人独立地破译一个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密码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他们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各自能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破译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的概率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分别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0.5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0.6, 0.8,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求至少有两人能将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密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码译出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8143" y="3423879"/>
            <a:ext cx="6962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已知事件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且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47664" y="4095426"/>
                <a:ext cx="5549533" cy="1708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800" b="1" i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𝟒𝟖𝟏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𝟔𝟐𝟓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095426"/>
                <a:ext cx="5549533" cy="17084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15616" y="5803842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63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事件的独立性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8535" y="1628949"/>
            <a:ext cx="797205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一个元件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或系统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能正常工作的概率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称为元件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或系统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的可靠性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有四个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独立工作的元件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1, 2, 3, 4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按先串联再并联的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方式连接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称为串并联系统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 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设第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个元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件的可靠性为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1, 2, 3, 4),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求系统的可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靠性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560" y="4653136"/>
            <a:ext cx="362772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表示事件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个元件正常工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表示事件系统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正常工作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505001" y="4293096"/>
            <a:ext cx="4038600" cy="2287588"/>
            <a:chOff x="2870" y="2517"/>
            <a:chExt cx="2544" cy="1441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870" y="2842"/>
              <a:ext cx="2544" cy="791"/>
              <a:chOff x="2870" y="2842"/>
              <a:chExt cx="2544" cy="791"/>
            </a:xfrm>
          </p:grpSpPr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2870" y="325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3398" y="2918"/>
                <a:ext cx="0" cy="6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3398" y="2909"/>
                <a:ext cx="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629" y="2842"/>
                <a:ext cx="365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4003" y="2918"/>
                <a:ext cx="2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4299" y="2849"/>
                <a:ext cx="365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4656" y="2918"/>
                <a:ext cx="4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3396" y="3559"/>
                <a:ext cx="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3627" y="3492"/>
                <a:ext cx="365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4001" y="3568"/>
                <a:ext cx="2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297" y="3499"/>
                <a:ext cx="365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4654" y="3568"/>
                <a:ext cx="4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5059" y="2909"/>
                <a:ext cx="0" cy="6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5050" y="3245"/>
                <a:ext cx="3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3705" y="2527"/>
              <a:ext cx="3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1 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4348" y="2517"/>
              <a:ext cx="3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2 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3706" y="3573"/>
              <a:ext cx="3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3 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4368" y="3593"/>
              <a:ext cx="3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843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事件的独立性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10940" y="1701031"/>
            <a:ext cx="50255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故有        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0940" y="2470969"/>
            <a:ext cx="50241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利用各元件间的独立性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6840" y="3140894"/>
            <a:ext cx="7162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=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) +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 i="1"/>
              <a:t>A</a:t>
            </a:r>
            <a:r>
              <a:rPr lang="en-US" altLang="zh-CN" baseline="-25000"/>
              <a:t>4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 </a:t>
            </a:r>
            <a:r>
              <a:rPr lang="en-US" altLang="zh-CN" i="1">
                <a:sym typeface="Symbol" panose="05050102010706020507" pitchFamily="18" charset="2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3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4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en-US" i="1">
              <a:sym typeface="Symbol" panose="05050102010706020507" pitchFamily="18" charset="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69815" y="3887019"/>
            <a:ext cx="236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=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050802" y="3860031"/>
            <a:ext cx="15843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39952" y="3933056"/>
            <a:ext cx="246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+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4</a:t>
            </a:r>
            <a:r>
              <a:rPr lang="en-US" altLang="zh-CN"/>
              <a:t>) 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066927" y="3860031"/>
            <a:ext cx="1431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724277" y="3860031"/>
            <a:ext cx="2438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139952" y="4580756"/>
            <a:ext cx="4300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 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3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4</a:t>
            </a:r>
            <a:r>
              <a:rPr lang="en-US" altLang="zh-CN"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763465" y="5372919"/>
            <a:ext cx="43973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= </a:t>
            </a:r>
            <a:r>
              <a:rPr lang="en-US" altLang="zh-CN" i="1" dirty="0">
                <a:solidFill>
                  <a:srgbClr val="0000FF"/>
                </a:solidFill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i="1" dirty="0">
                <a:solidFill>
                  <a:srgbClr val="0000FF"/>
                </a:solidFill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</a:rPr>
              <a:t>2 </a:t>
            </a:r>
            <a:r>
              <a:rPr lang="en-US" altLang="zh-CN" dirty="0">
                <a:solidFill>
                  <a:srgbClr val="0000FF"/>
                </a:solidFill>
              </a:rPr>
              <a:t>+ </a:t>
            </a:r>
            <a:r>
              <a:rPr lang="en-US" altLang="zh-CN" i="1" dirty="0">
                <a:solidFill>
                  <a:srgbClr val="0000FF"/>
                </a:solidFill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</a:rPr>
              <a:t>3</a:t>
            </a:r>
            <a:r>
              <a:rPr lang="en-US" altLang="zh-CN" i="1" dirty="0">
                <a:solidFill>
                  <a:srgbClr val="0000FF"/>
                </a:solidFill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</a:rPr>
              <a:t>4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3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226600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2819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1.5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事件的独立性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8535" y="1627882"/>
            <a:ext cx="779732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要验收一批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(100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乐器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方案如下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从 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中随机取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件测试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件乐器的测试相互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独立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如果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件中至少有一件被认为音色</a:t>
            </a: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不纯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则这批乐器就被拒绝接收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560" y="3717032"/>
            <a:ext cx="783579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设一件音色不纯的乐器经测试查出其为 </a:t>
            </a:r>
          </a:p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音色不纯的概率为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0.95;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而一件音色纯的乐 </a:t>
            </a:r>
          </a:p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器经测试被误认为不纯的概率为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0.01.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</a:p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已知这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件乐器中恰有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件是音色不纯 </a:t>
            </a:r>
          </a:p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试求这批乐器被接收的概率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5909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1718</TotalTime>
  <Words>947</Words>
  <Application>Microsoft Office PowerPoint</Application>
  <PresentationFormat>全屏显示(4:3)</PresentationFormat>
  <Paragraphs>98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华文新魏</vt:lpstr>
      <vt:lpstr>楷体</vt:lpstr>
      <vt:lpstr>楷体_GB2312</vt:lpstr>
      <vt:lpstr>宋体</vt:lpstr>
      <vt:lpstr>Arial</vt:lpstr>
      <vt:lpstr>Cambria Math</vt:lpstr>
      <vt:lpstr>Garamond</vt:lpstr>
      <vt:lpstr>Symbol</vt:lpstr>
      <vt:lpstr>Times New Roman</vt:lpstr>
      <vt:lpstr>Verdana</vt:lpstr>
      <vt:lpstr>Wingdings</vt:lpstr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jcbxwx</cp:lastModifiedBy>
  <cp:revision>16</cp:revision>
  <dcterms:created xsi:type="dcterms:W3CDTF">2013-09-11T09:36:50Z</dcterms:created>
  <dcterms:modified xsi:type="dcterms:W3CDTF">2016-09-08T03:23:33Z</dcterms:modified>
</cp:coreProperties>
</file>