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82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jpe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0896" y="1628800"/>
            <a:ext cx="8558753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意义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用随机变量描述随机试验之后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就可以利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数学的方法对随机试验的结果进行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讨论和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研 </a:t>
            </a:r>
            <a:endParaRPr kumimoji="1"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738" y="3683719"/>
            <a:ext cx="344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P44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6312" y="234951"/>
            <a:ext cx="73374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 随机变量及其分布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7854" y="4362708"/>
            <a:ext cx="82236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随机变量就是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将随机试验的结果与实数对应起来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将随机试验的结果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数量化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9750" y="1700213"/>
            <a:ext cx="831990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概率定义是将样本空间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试验结果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作为定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义域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建立了到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[0,1]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的函数关系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但很多情形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我们关注的是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随机试验完成时试验结果联系 </a:t>
            </a:r>
          </a:p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着的某个数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比如赌博中掷两颗骰子时关心的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是它们的点数之和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835" y="1628800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考察随机试验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8171" y="2213575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掷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一枚匀称的硬币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观察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它哪一面向上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2227" y="2780928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试验的样本空间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82817" y="2780928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正面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反面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8171" y="350971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14315" y="3573016"/>
                <a:ext cx="4752648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当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正面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当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反面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15" y="3573016"/>
                <a:ext cx="4752648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30139" y="5013176"/>
            <a:ext cx="8032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由于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正面或反面的出现是随机的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也是随机的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因而称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10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31554"/>
            <a:ext cx="6909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乙两人下一盘棋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观察比赛结果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2351634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的样本空间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9872" y="2937849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甲负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和局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甲胜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lang="zh-CN" altLang="en-US" sz="3200" b="1" i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3522624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66731" y="3657929"/>
                <a:ext cx="4050853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甲负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和局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甲胜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31" y="3657929"/>
                <a:ext cx="4050853" cy="168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11560" y="5339421"/>
            <a:ext cx="8129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则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用函数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值就能描述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随机试验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88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377" y="163751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从一批灯泡中任取一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测试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寿命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1433" y="2222285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试验的样本空间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8263" y="2222284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0} = {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zh-CN" altLang="en-US" sz="3200" b="1" i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989" y="2852936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若令  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39552" y="4365104"/>
            <a:ext cx="83840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上面例子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的值决定于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按照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的观点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可以看作定义域是样本空间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206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1711" y="1628800"/>
            <a:ext cx="77332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设随机试验的样本空间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是定义在样本空间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上的一个单值实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3284984"/>
            <a:ext cx="8094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理解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是一实数集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上的取值写成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它表示事件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 由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中使得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的所有样本点组成的事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7216" y="5229200"/>
            <a:ext cx="64259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934681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00130" y="1627758"/>
            <a:ext cx="821410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举例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掷一个硬币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观察出现的面 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共有两个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16282"/>
              </p:ext>
            </p:extLst>
          </p:nvPr>
        </p:nvGraphicFramePr>
        <p:xfrm>
          <a:off x="2084455" y="2348483"/>
          <a:ext cx="280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3" imgW="2806560" imgH="482400" progId="Equation.3">
                  <p:embed/>
                </p:oleObj>
              </mc:Choice>
              <mc:Fallback>
                <p:oleObj name="公式" r:id="rId3" imgW="2806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455" y="2348483"/>
                        <a:ext cx="2806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07754"/>
              </p:ext>
            </p:extLst>
          </p:nvPr>
        </p:nvGraphicFramePr>
        <p:xfrm>
          <a:off x="2011430" y="2996183"/>
          <a:ext cx="280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5" imgW="2806560" imgH="482400" progId="Equation.3">
                  <p:embed/>
                </p:oleObj>
              </mc:Choice>
              <mc:Fallback>
                <p:oleObj name="公式" r:id="rId5" imgW="2806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430" y="2996183"/>
                        <a:ext cx="2806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8693" y="3501008"/>
            <a:ext cx="8387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若用 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表示掷一个硬币出现正面的次数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662430" y="4674171"/>
            <a:ext cx="1981200" cy="457200"/>
            <a:chOff x="2496" y="2400"/>
            <a:chExt cx="1248" cy="288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496" y="2688"/>
              <a:ext cx="12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880" y="2400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name="Equation" r:id="rId7" imgW="774360" imgH="393480" progId="Equation.3">
                    <p:embed/>
                  </p:oleObj>
                </mc:Choice>
                <mc:Fallback>
                  <p:oleObj name="Equation" r:id="rId7" imgW="774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00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500130" y="4293171"/>
            <a:ext cx="3148013" cy="1509713"/>
            <a:chOff x="489" y="2069"/>
            <a:chExt cx="1983" cy="1044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567" y="2251"/>
            <a:ext cx="18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name="公式" r:id="rId9" imgW="2705040" imgH="482400" progId="Equation.3">
                    <p:embed/>
                  </p:oleObj>
                </mc:Choice>
                <mc:Fallback>
                  <p:oleObj name="公式" r:id="rId9" imgW="27050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251"/>
                          <a:ext cx="18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567" y="2704"/>
            <a:ext cx="18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公式" r:id="rId11" imgW="2705040" imgH="482400" progId="Equation.3">
                    <p:embed/>
                  </p:oleObj>
                </mc:Choice>
                <mc:Fallback>
                  <p:oleObj name="公式" r:id="rId11" imgW="27050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704"/>
                          <a:ext cx="18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89" y="2069"/>
              <a:ext cx="1983" cy="1044"/>
            </a:xfrm>
            <a:prstGeom prst="rect">
              <a:avLst/>
            </a:prstGeom>
            <a:noFill/>
            <a:ln w="76200" cmpd="tri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11880" y="4293171"/>
            <a:ext cx="685800" cy="1375227"/>
          </a:xfrm>
          <a:prstGeom prst="rect">
            <a:avLst/>
          </a:prstGeom>
          <a:noFill/>
          <a:ln w="76200" cmpd="tri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06059"/>
              </p:ext>
            </p:extLst>
          </p:nvPr>
        </p:nvGraphicFramePr>
        <p:xfrm>
          <a:off x="5917909" y="5180421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3" imgW="177480" imgH="304560" progId="Equation.3">
                  <p:embed/>
                </p:oleObj>
              </mc:Choice>
              <mc:Fallback>
                <p:oleObj name="Equation" r:id="rId13" imgW="177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909" y="5180421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33428"/>
              </p:ext>
            </p:extLst>
          </p:nvPr>
        </p:nvGraphicFramePr>
        <p:xfrm>
          <a:off x="5888105" y="4529226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5" imgW="203040" imgH="317160" progId="Equation.3">
                  <p:embed/>
                </p:oleObj>
              </mc:Choice>
              <mc:Fallback>
                <p:oleObj name="Equation" r:id="rId15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105" y="4529226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00192"/>
              </p:ext>
            </p:extLst>
          </p:nvPr>
        </p:nvGraphicFramePr>
        <p:xfrm>
          <a:off x="6477068" y="4509071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7" imgW="1854000" imgH="419040" progId="Equation.3">
                  <p:embed/>
                </p:oleObj>
              </mc:Choice>
              <mc:Fallback>
                <p:oleObj name="Equation" r:id="rId17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68" y="4509071"/>
                        <a:ext cx="18542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98516"/>
              </p:ext>
            </p:extLst>
          </p:nvPr>
        </p:nvGraphicFramePr>
        <p:xfrm>
          <a:off x="6477674" y="5249298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9" imgW="1841400" imgH="419040" progId="Equation.3">
                  <p:embed/>
                </p:oleObj>
              </mc:Choice>
              <mc:Fallback>
                <p:oleObj name="Equation" r:id="rId19" imgW="184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674" y="5249298"/>
                        <a:ext cx="18415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23955" y="5988656"/>
            <a:ext cx="472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i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是一个随机变量</a:t>
            </a:r>
            <a:r>
              <a:rPr kumimoji="1"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0" name="Picture 21" descr="yb1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05" y="2921571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yb3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05" y="2311971"/>
            <a:ext cx="558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840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 animBg="1"/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188" y="1558106"/>
            <a:ext cx="636103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在有两个孩子的家庭中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考虑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其性别 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共有 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个样本点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55651" y="3574231"/>
            <a:ext cx="71513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若用 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表示该家女孩子的个数时 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01729"/>
              </p:ext>
            </p:extLst>
          </p:nvPr>
        </p:nvGraphicFramePr>
        <p:xfrm>
          <a:off x="985838" y="4209231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1498320" imgH="419040" progId="Equation.3">
                  <p:embed/>
                </p:oleObj>
              </mc:Choice>
              <mc:Fallback>
                <p:oleObj name="Equation" r:id="rId3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209231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33405"/>
              </p:ext>
            </p:extLst>
          </p:nvPr>
        </p:nvGraphicFramePr>
        <p:xfrm>
          <a:off x="2814638" y="4209231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1485720" imgH="419040" progId="Equation.3">
                  <p:embed/>
                </p:oleObj>
              </mc:Choice>
              <mc:Fallback>
                <p:oleObj name="Equation" r:id="rId5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209231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6213"/>
              </p:ext>
            </p:extLst>
          </p:nvPr>
        </p:nvGraphicFramePr>
        <p:xfrm>
          <a:off x="4719638" y="4209231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7" imgW="1485720" imgH="431640" progId="Equation.3">
                  <p:embed/>
                </p:oleObj>
              </mc:Choice>
              <mc:Fallback>
                <p:oleObj name="Equation" r:id="rId7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209231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55032"/>
              </p:ext>
            </p:extLst>
          </p:nvPr>
        </p:nvGraphicFramePr>
        <p:xfrm>
          <a:off x="6497638" y="4209231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9" imgW="1536480" imgH="419040" progId="Equation.3">
                  <p:embed/>
                </p:oleObj>
              </mc:Choice>
              <mc:Fallback>
                <p:oleObj name="Equation" r:id="rId9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4209231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39751" y="4725169"/>
            <a:ext cx="3693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可得随机变量 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26957"/>
              </p:ext>
            </p:extLst>
          </p:nvPr>
        </p:nvGraphicFramePr>
        <p:xfrm>
          <a:off x="3651308" y="4918844"/>
          <a:ext cx="3860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1" imgW="3860640" imgH="1549080" progId="Equation.3">
                  <p:embed/>
                </p:oleObj>
              </mc:Choice>
              <mc:Fallback>
                <p:oleObj name="Equation" r:id="rId11" imgW="386064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08" y="4918844"/>
                        <a:ext cx="3860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673718"/>
              </p:ext>
            </p:extLst>
          </p:nvPr>
        </p:nvGraphicFramePr>
        <p:xfrm>
          <a:off x="6732240" y="2097857"/>
          <a:ext cx="1905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位图图像" r:id="rId13" imgW="1676634" imgH="533474" progId="Paint.Picture">
                  <p:embed/>
                </p:oleObj>
              </mc:Choice>
              <mc:Fallback>
                <p:oleObj name="位图图像" r:id="rId13" imgW="1676634" imgH="53347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097857"/>
                        <a:ext cx="1905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5288" y="2924944"/>
            <a:ext cx="8122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2565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2839" y="1578744"/>
            <a:ext cx="8072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某公共汽车站每隔 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分钟有一辆汽车  通过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如果某人到达该车站的时刻是随机的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6989" y="3788544"/>
            <a:ext cx="3275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是一个随机变量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5551" y="4607694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的所有可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能取值为</a:t>
            </a:r>
            <a:r>
              <a:rPr kumimoji="1" lang="en-US" altLang="zh-CN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43768"/>
              </p:ext>
            </p:extLst>
          </p:nvPr>
        </p:nvGraphicFramePr>
        <p:xfrm>
          <a:off x="2771676" y="5444306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774360" imgH="380880" progId="Equation.3">
                  <p:embed/>
                </p:oleObj>
              </mc:Choice>
              <mc:Fallback>
                <p:oleObj name="Equation" r:id="rId3" imgW="774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676" y="5444306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双层车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8544"/>
            <a:ext cx="3582987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5776" y="2924944"/>
            <a:ext cx="4339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此人的等车时间 </a:t>
            </a:r>
            <a:endParaRPr lang="zh-CN" altLang="en-US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40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1733</TotalTime>
  <Words>630</Words>
  <Application>Microsoft Office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Level</vt:lpstr>
      <vt:lpstr>公式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15</cp:revision>
  <dcterms:created xsi:type="dcterms:W3CDTF">2013-09-11T09:36:50Z</dcterms:created>
  <dcterms:modified xsi:type="dcterms:W3CDTF">2016-09-26T07:58:54Z</dcterms:modified>
</cp:coreProperties>
</file>