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887C0-80F8-4AB8-B135-374828BFB008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5127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128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BFBBF-68CD-48C2-8F0D-811A8CA85D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868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015AF-4F6E-4393-B17E-A94B46A2E1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46971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5CAD09B-AEB1-4B35-8474-286802DAF8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21536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05038-4074-44AF-888E-1422FB442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05863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27767-DF1B-4E96-A8CD-28EA6C5B1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263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4A82-0FA6-4A8A-9E94-033E2ED28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41944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5999FC-F132-4539-BB1E-1AB2C5E76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9528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FA8F8-9C11-478D-A0F1-16E7B24B8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5524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BED0-4516-4160-8F8E-79134FF3A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085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0E18B-269C-4D96-BB5D-5C19D191A8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4437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0FD55-2A95-44C7-9028-93171FA16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3263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fld id="{C5E8618A-1495-430C-A7EB-340854892A6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08963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6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概率统计及随机过程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1042988" y="3429000"/>
            <a:ext cx="72009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北京航空航天大学国际</a:t>
            </a:r>
            <a:r>
              <a:rPr kumimoji="1" lang="zh-CN" altLang="en-US" sz="430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43112" y="1700461"/>
            <a:ext cx="84820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离散型随机变量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：随机变量的取值全部取到的不相同的值是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有限个或可列无限多个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539552" y="3140968"/>
            <a:ext cx="8420895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kumimoji="1"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要掌握一个离散型随机变量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的统计规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律，必须且只需知道</a:t>
            </a:r>
            <a:r>
              <a:rPr kumimoji="1" lang="zh-CN" altLang="en-US" dirty="0">
                <a:solidFill>
                  <a:srgbClr val="FFFF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的所有可能取值以及 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每个可能值的概率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8865" y="1556360"/>
            <a:ext cx="83693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设离散型随机变量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所有可能的值为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1, 2 , …),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取各个可能值的概率即事件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的概率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3315" y="4444776"/>
            <a:ext cx="50914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 0, 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1, 2, …;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2077" y="4432076"/>
            <a:ext cx="7649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211997"/>
              </p:ext>
            </p:extLst>
          </p:nvPr>
        </p:nvGraphicFramePr>
        <p:xfrm>
          <a:off x="6577265" y="4287614"/>
          <a:ext cx="158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587240" imgH="952200" progId="Equation.3">
                  <p:embed/>
                </p:oleObj>
              </mc:Choice>
              <mc:Fallback>
                <p:oleObj name="公式" r:id="rId3" imgW="15872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265" y="4287614"/>
                        <a:ext cx="158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8865" y="5124226"/>
            <a:ext cx="20714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表格形式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9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82049"/>
              </p:ext>
            </p:extLst>
          </p:nvPr>
        </p:nvGraphicFramePr>
        <p:xfrm>
          <a:off x="2585572" y="5240114"/>
          <a:ext cx="6096000" cy="1357313"/>
        </p:xfrm>
        <a:graphic>
          <a:graphicData uri="http://schemas.openxmlformats.org/drawingml/2006/table">
            <a:tbl>
              <a:tblPr/>
              <a:tblGrid>
                <a:gridCol w="685800"/>
                <a:gridCol w="5410200"/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x</a:t>
                      </a:r>
                      <a:r>
                        <a:rPr kumimoji="0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…    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3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32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p</a:t>
                      </a:r>
                      <a:r>
                        <a:rPr kumimoji="0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…     </a:t>
                      </a:r>
                      <a:r>
                        <a:rPr kumimoji="0" lang="en-US" altLang="zh-CN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32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01745" y="3368453"/>
            <a:ext cx="87347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上式称为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离散型随机变量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的概率分布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律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602165" y="2628032"/>
            <a:ext cx="4742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}= 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i="1" baseline="-250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, (</a:t>
            </a:r>
            <a:r>
              <a:rPr kumimoji="1" lang="en-US" altLang="zh-CN" i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=1, 2…).</a:t>
            </a:r>
          </a:p>
        </p:txBody>
      </p:sp>
    </p:spTree>
    <p:extLst>
      <p:ext uri="{BB962C8B-B14F-4D97-AF65-F5344CB8AC3E}">
        <p14:creationId xmlns:p14="http://schemas.microsoft.com/office/powerpoint/2010/main" val="367111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620089"/>
            <a:ext cx="84257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离散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型随机变量的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分布律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和它的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分布函</a:t>
            </a:r>
          </a:p>
          <a:p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en-US" sz="32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互相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544" y="2844225"/>
            <a:ext cx="79367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将有区别的三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只球随机地逐个放入编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号为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1, 2, 3, 4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三个盒内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每盒容纳球的个数</a:t>
            </a:r>
          </a:p>
          <a:p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不限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有球盒子的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号码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7624" y="4572417"/>
            <a:ext cx="6736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分布律与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分布函数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2134" y="5292497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sz="32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a typeface="楷体" panose="02010609060101010101" pitchFamily="49" charset="-122"/>
                <a:cs typeface="Times New Roman" panose="02020603050405020304" pitchFamily="18" charset="0"/>
              </a:rPr>
              <a:t>}.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1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484784"/>
            <a:ext cx="835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zh-CN" altLang="en-US" sz="3200" b="1" dirty="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0773" y="1556792"/>
            <a:ext cx="6490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随机变量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可能取值为</a:t>
            </a:r>
            <a:r>
              <a:rPr lang="en-US" altLang="zh-CN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1, 2, 3, 4,</a:t>
            </a:r>
            <a:endParaRPr lang="zh-CN" altLang="en-US" sz="32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52" y="2212707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63294" y="2140547"/>
                <a:ext cx="3572068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94" y="2140547"/>
                <a:ext cx="3572068" cy="9679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570959" y="2132856"/>
                <a:ext cx="4386072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59" y="2132856"/>
                <a:ext cx="4386072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54469" y="3188966"/>
                <a:ext cx="4386072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𝟏𝟗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9" y="3188966"/>
                <a:ext cx="4386072" cy="96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54469" y="4237385"/>
                <a:ext cx="4386072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𝟑𝟕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𝟔𝟒</m:t>
                          </m:r>
                        </m:den>
                      </m:f>
                    </m:oMath>
                  </m:oMathPara>
                </a14:m>
                <a:endParaRPr lang="zh-CN" altLang="en-US" sz="2800" b="1" dirty="0" smtClean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69" y="4237385"/>
                <a:ext cx="4386072" cy="9679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683568" y="5219019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en-US" altLang="zh-CN" sz="32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32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的分布律为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63093"/>
              </p:ext>
            </p:extLst>
          </p:nvPr>
        </p:nvGraphicFramePr>
        <p:xfrm>
          <a:off x="2627784" y="577999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X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i="1" baseline="-25000" dirty="0" smtClean="0"/>
                        <a:t>k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19/64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37/64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0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2108"/>
              </p:ext>
            </p:extLst>
          </p:nvPr>
        </p:nvGraphicFramePr>
        <p:xfrm>
          <a:off x="1619672" y="1700598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X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i="1" baseline="-25000" dirty="0" smtClean="0"/>
                        <a:t>k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19/64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37/64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27584" y="3284984"/>
            <a:ext cx="111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于是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81395" y="3284984"/>
                <a:ext cx="3387016" cy="306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𝟔𝟒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𝟔𝟒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𝟐𝟕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𝟔𝟒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95" y="3284984"/>
                <a:ext cx="3387016" cy="30698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4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288" y="300038"/>
            <a:ext cx="79592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2.3  </a:t>
            </a:r>
            <a:r>
              <a:rPr lang="zh-CN" altLang="en-US" sz="4000" b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离散型随机变量及其概率分布 </a:t>
            </a:r>
            <a:endParaRPr lang="zh-CN" altLang="en-US" sz="4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2396495"/>
            <a:ext cx="3940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根据随机变量的定义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3688" y="2972559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{|</a:t>
            </a:r>
            <a:r>
              <a:rPr lang="en-US" altLang="zh-CN" sz="28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2  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2} 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62620"/>
              </p:ext>
            </p:extLst>
          </p:nvPr>
        </p:nvGraphicFramePr>
        <p:xfrm>
          <a:off x="1763688" y="1482095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X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/>
                        <a:t>P</a:t>
                      </a:r>
                      <a:r>
                        <a:rPr lang="en-US" altLang="zh-CN" sz="2400" i="1" baseline="-25000" dirty="0" smtClean="0"/>
                        <a:t>k</a:t>
                      </a:r>
                      <a:endParaRPr lang="zh-CN" alt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19/64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37/64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03848" y="3543092"/>
            <a:ext cx="3474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 1} + 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= 2}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516216" y="3294717"/>
                <a:ext cx="1068818" cy="90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sz="2800" b="1" dirty="0" smtClean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294717"/>
                <a:ext cx="1068818" cy="901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57246" y="4268703"/>
            <a:ext cx="77572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en-US" altLang="zh-CN" sz="28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离散型随机变量 </a:t>
            </a:r>
            <a:r>
              <a:rPr lang="en-US" altLang="zh-CN" sz="2800" b="1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的分布律不但具有与分布 </a:t>
            </a:r>
            <a:endParaRPr lang="en-US" altLang="zh-CN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函数相同的作用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而且它比分布函数更直接、更 </a:t>
            </a:r>
            <a:endParaRPr lang="en-US" altLang="zh-CN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简便的描述了随机变量的取值规律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以后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会更多</a:t>
            </a:r>
            <a:endParaRPr lang="en-US" altLang="zh-CN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使用分布律来描述离散型随机变量</a:t>
            </a:r>
            <a:r>
              <a:rPr lang="en-US" altLang="zh-CN" sz="2800" b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sz="2800" b="1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568" y="6084585"/>
            <a:ext cx="4349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3200" b="1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P45  </a:t>
            </a:r>
            <a:r>
              <a:rPr lang="zh-CN" altLang="en-US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3, 4, 8, 11. </a:t>
            </a:r>
            <a:endParaRPr lang="zh-CN" altLang="en-US" sz="3200" b="1" dirty="0" smtClean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8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CAE2AA"/>
      </a:accent5>
      <a:accent6>
        <a:srgbClr val="0000E7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0000E7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1714</TotalTime>
  <Words>575</Words>
  <Application>Microsoft Office PowerPoint</Application>
  <PresentationFormat>全屏显示(4:3)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Level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BUAA-MATH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webuser</dc:creator>
  <cp:lastModifiedBy>admin</cp:lastModifiedBy>
  <cp:revision>16</cp:revision>
  <dcterms:created xsi:type="dcterms:W3CDTF">2013-09-11T09:36:50Z</dcterms:created>
  <dcterms:modified xsi:type="dcterms:W3CDTF">2014-10-13T09:32:17Z</dcterms:modified>
</cp:coreProperties>
</file>