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82" r:id="rId19"/>
    <p:sldId id="298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2.4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常用的离散型分布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35083" y="2734866"/>
            <a:ext cx="85185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对于发生概率低的事件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如果试验独立进 </a:t>
            </a:r>
          </a:p>
          <a:p>
            <a:pPr marL="342900" indent="-342900"/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行多次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事件必然发生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8583" y="4581128"/>
            <a:ext cx="786785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若本例中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400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次射击中中靶不到两次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可 </a:t>
            </a:r>
          </a:p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以认为命中率不到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0.02.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05121" y="3876278"/>
            <a:ext cx="40975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不能轻视小概率事件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208" y="1571228"/>
            <a:ext cx="804419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对于本例的结果在实际中反映出这样 </a:t>
            </a:r>
            <a:endParaRPr kumimoji="1" lang="en-US" altLang="zh-CN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两个问题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21651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2.4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常用的离散型分布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7544" y="1556941"/>
            <a:ext cx="790793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台同类型设备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各台工作相互独立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发</a:t>
            </a:r>
          </a:p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生故障的概率都是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0.01,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且一台设备的故障 </a:t>
            </a:r>
          </a:p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能由一人处理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考虑两种配备维修工人的方 </a:t>
            </a:r>
          </a:p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法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其一由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人维护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每人负责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台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其二由 </a:t>
            </a:r>
          </a:p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三人共同维护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台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比较这两种方法在设备</a:t>
            </a:r>
          </a:p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发生故障时不能及时维修的概率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7544" y="4581128"/>
            <a:ext cx="802014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第一种方式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记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为“第一人维护的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20 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台中同一时刻发生故障的台数”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表示事 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件“第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人维护的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台中发生故障不能及时 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维修”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1, 2, 3, 4), </a:t>
            </a:r>
          </a:p>
        </p:txBody>
      </p:sp>
    </p:spTree>
    <p:extLst>
      <p:ext uri="{BB962C8B-B14F-4D97-AF65-F5344CB8AC3E}">
        <p14:creationId xmlns:p14="http://schemas.microsoft.com/office/powerpoint/2010/main" val="2506923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2.4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常用的离散型分布 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4577" y="2349054"/>
            <a:ext cx="78085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台中发生故障不能及时维修的概率为 </a:t>
            </a:r>
          </a:p>
        </p:txBody>
      </p:sp>
      <p:graphicFrame>
        <p:nvGraphicFramePr>
          <p:cNvPr id="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208623"/>
              </p:ext>
            </p:extLst>
          </p:nvPr>
        </p:nvGraphicFramePr>
        <p:xfrm>
          <a:off x="1069727" y="2988816"/>
          <a:ext cx="703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公式" r:id="rId3" imgW="9374760" imgH="635040" progId="Equation.3">
                  <p:embed/>
                </p:oleObj>
              </mc:Choice>
              <mc:Fallback>
                <p:oleObj name="公式" r:id="rId3" imgW="9374760" imgH="635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727" y="2988816"/>
                        <a:ext cx="7035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4802" y="1664841"/>
            <a:ext cx="46057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           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(20, 0.01), </a:t>
            </a:r>
          </a:p>
        </p:txBody>
      </p:sp>
      <p:graphicFrame>
        <p:nvGraphicFramePr>
          <p:cNvPr id="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530858"/>
              </p:ext>
            </p:extLst>
          </p:nvPr>
        </p:nvGraphicFramePr>
        <p:xfrm>
          <a:off x="1115765" y="3573016"/>
          <a:ext cx="2984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公式" r:id="rId5" imgW="3963240" imgH="1257480" progId="Equation.3">
                  <p:embed/>
                </p:oleObj>
              </mc:Choice>
              <mc:Fallback>
                <p:oleObj name="公式" r:id="rId5" imgW="3963240" imgH="125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765" y="3573016"/>
                        <a:ext cx="29845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775647"/>
              </p:ext>
            </p:extLst>
          </p:nvPr>
        </p:nvGraphicFramePr>
        <p:xfrm>
          <a:off x="4139952" y="3573016"/>
          <a:ext cx="4660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公式" r:id="rId7" imgW="6198840" imgH="1257480" progId="Equation.3">
                  <p:embed/>
                </p:oleObj>
              </mc:Choice>
              <mc:Fallback>
                <p:oleObj name="公式" r:id="rId7" imgW="6198840" imgH="125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573016"/>
                        <a:ext cx="46609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044327" y="4581079"/>
            <a:ext cx="1752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0.0169 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34827" y="5100191"/>
            <a:ext cx="6992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</a:p>
        </p:txBody>
      </p:sp>
      <p:graphicFrame>
        <p:nvGraphicFramePr>
          <p:cNvPr id="1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085043"/>
              </p:ext>
            </p:extLst>
          </p:nvPr>
        </p:nvGraphicFramePr>
        <p:xfrm>
          <a:off x="2331790" y="5171629"/>
          <a:ext cx="523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公式" r:id="rId9" imgW="6960960" imgH="635040" progId="Equation.3">
                  <p:embed/>
                </p:oleObj>
              </mc:Choice>
              <mc:Fallback>
                <p:oleObj name="公式" r:id="rId9" imgW="6960960" imgH="635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790" y="5171629"/>
                        <a:ext cx="5232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7131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2.4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常用的离散型分布 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82414" y="1624806"/>
            <a:ext cx="796801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第二种方式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记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为“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台中同一时刻发生 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故障的台数”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514402" y="2767806"/>
            <a:ext cx="37457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   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(80, 0.01)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8439" y="3353593"/>
            <a:ext cx="78085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台中发生故障不能及时维修的概率为 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706991"/>
              </p:ext>
            </p:extLst>
          </p:nvPr>
        </p:nvGraphicFramePr>
        <p:xfrm>
          <a:off x="1363464" y="4006056"/>
          <a:ext cx="6235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公式" r:id="rId3" imgW="8307720" imgH="1257480" progId="Equation.3">
                  <p:embed/>
                </p:oleObj>
              </mc:Choice>
              <mc:Fallback>
                <p:oleObj name="公式" r:id="rId3" imgW="8307720" imgH="125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464" y="4006056"/>
                        <a:ext cx="62357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31902" y="5153818"/>
            <a:ext cx="1752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0.0087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9552" y="5733256"/>
            <a:ext cx="759855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因此第二种方式更科学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工作效率提高了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2229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2.4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常用的离散型分布 </a:t>
            </a: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467222" y="1464047"/>
            <a:ext cx="29610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2.4.3  </a:t>
            </a:r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泊松分布 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3122" y="2030785"/>
            <a:ext cx="51940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若随机变量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的分布律为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166234"/>
              </p:ext>
            </p:extLst>
          </p:nvPr>
        </p:nvGraphicFramePr>
        <p:xfrm>
          <a:off x="2051547" y="2624510"/>
          <a:ext cx="5283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公式" r:id="rId3" imgW="7037280" imgH="1308600" progId="Equation.3">
                  <p:embed/>
                </p:oleObj>
              </mc:Choice>
              <mc:Fallback>
                <p:oleObj name="公式" r:id="rId3" imgW="7037280" imgH="130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547" y="2624510"/>
                        <a:ext cx="5283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1684" y="3429372"/>
            <a:ext cx="35253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其中 </a:t>
            </a:r>
            <a:r>
              <a:rPr lang="zh-CN" altLang="en-US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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0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是常数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7584" y="4005064"/>
            <a:ext cx="747832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  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则称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服从</a:t>
            </a:r>
            <a:r>
              <a:rPr kumimoji="1"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参数为 </a:t>
            </a:r>
            <a:r>
              <a:rPr kumimoji="1" lang="zh-CN" altLang="en-US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 </a:t>
            </a:r>
            <a:r>
              <a:rPr kumimoji="1"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的泊松分布</a:t>
            </a:r>
            <a:r>
              <a:rPr kumimoji="1" lang="en-US" altLang="zh-CN" sz="32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记为</a:t>
            </a:r>
            <a:r>
              <a:rPr kumimoji="1" lang="zh-CN" altLang="en-US" sz="3200" b="1" dirty="0">
                <a:solidFill>
                  <a:srgbClr val="FFFF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r>
              <a:rPr kumimoji="1"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 ~ </a:t>
            </a:r>
            <a:r>
              <a:rPr kumimoji="1"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 </a:t>
            </a:r>
            <a:r>
              <a:rPr kumimoji="1"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kumimoji="1"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).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10109" y="5085184"/>
            <a:ext cx="811472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经过统计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实际生活中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一本书一页中的 </a:t>
            </a:r>
          </a:p>
          <a:p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印刷错误数、某一天某地区邮递遗失的信件 </a:t>
            </a:r>
          </a:p>
          <a:p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等等都服从泊松分布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00711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2.4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常用的离散型分布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2551" y="1493838"/>
            <a:ext cx="3255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泊松分布的图形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826" y="2141538"/>
            <a:ext cx="3600599" cy="2151559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827" y="4589463"/>
            <a:ext cx="3600598" cy="2007889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9592" y="2141539"/>
            <a:ext cx="3599309" cy="2151558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99592" y="4589464"/>
            <a:ext cx="3599309" cy="2007888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63559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2.4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常用的离散型分布 </a:t>
            </a: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425442" y="1475730"/>
            <a:ext cx="1935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泊松定理 </a:t>
            </a: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646105" y="2044055"/>
            <a:ext cx="82461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设 </a:t>
            </a:r>
            <a:r>
              <a:rPr lang="zh-CN" altLang="en-US" sz="28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 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&gt; 0 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是一个常数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8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是任意正整数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lang="en-US" altLang="zh-CN" sz="2800" b="1" i="1" dirty="0" err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np</a:t>
            </a:r>
            <a:r>
              <a:rPr lang="en-US" altLang="zh-CN" sz="2800" b="1" i="1" baseline="-25000" dirty="0" err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800" b="1" baseline="-25000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8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</a:p>
          <a:p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则对于任一固定的非负整数 </a:t>
            </a:r>
            <a:r>
              <a:rPr lang="en-US" altLang="zh-CN" sz="2800" b="1" i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有</a:t>
            </a:r>
            <a:endParaRPr lang="zh-CN" altLang="en-US" sz="2800" b="1" i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858448"/>
              </p:ext>
            </p:extLst>
          </p:nvPr>
        </p:nvGraphicFramePr>
        <p:xfrm>
          <a:off x="2024055" y="3072755"/>
          <a:ext cx="4838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3" imgW="4838700" imgH="990600" progId="Equation.3">
                  <p:embed/>
                </p:oleObj>
              </mc:Choice>
              <mc:Fallback>
                <p:oleObj name="公式" r:id="rId3" imgW="48387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55" y="3072755"/>
                        <a:ext cx="48387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542917" y="4149080"/>
            <a:ext cx="84048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sz="28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</a:rPr>
              <a:t>定理表明当 </a:t>
            </a:r>
            <a:r>
              <a:rPr lang="en-US" altLang="zh-CN" sz="2800" b="1" i="1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</a:rPr>
              <a:t>很大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</a:rPr>
              <a:t>很小 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ea typeface="楷体" panose="02010609060101010101" pitchFamily="49" charset="-122"/>
                <a:cs typeface="Times New Roman" panose="02020603050405020304" pitchFamily="18" charset="0"/>
              </a:rPr>
              <a:t>np 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时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有公式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: </a:t>
            </a:r>
            <a:endParaRPr lang="zh-CN" altLang="en-US" sz="28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628722"/>
              </p:ext>
            </p:extLst>
          </p:nvPr>
        </p:nvGraphicFramePr>
        <p:xfrm>
          <a:off x="1982780" y="4725144"/>
          <a:ext cx="5448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公式" r:id="rId5" imgW="5448300" imgH="990600" progId="Equation.3">
                  <p:embed/>
                </p:oleObj>
              </mc:Choice>
              <mc:Fallback>
                <p:oleObj name="公式" r:id="rId5" imgW="54483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0" y="4725144"/>
                        <a:ext cx="54483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646105" y="5661248"/>
            <a:ext cx="82269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</a:rPr>
              <a:t>即以 </a:t>
            </a:r>
            <a:r>
              <a:rPr lang="en-US" altLang="zh-CN" sz="2800" b="1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</a:rPr>
              <a:t>为参数的二项分布的概率值可以由参数为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8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 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>
                <a:ea typeface="楷体" panose="02010609060101010101" pitchFamily="49" charset="-122"/>
                <a:cs typeface="Times New Roman" panose="02020603050405020304" pitchFamily="18" charset="0"/>
              </a:rPr>
              <a:t>np </a:t>
            </a:r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</a:rPr>
              <a:t>的泊松分布的概率值近似</a:t>
            </a:r>
            <a:r>
              <a:rPr lang="en-US" altLang="zh-CN" sz="2800" b="1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8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24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2.4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常用的离散型分布 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06079" y="1628800"/>
            <a:ext cx="855841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某保险公司有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5000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个同年龄的人参加人寿 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保险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规定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参加保险者在一年的第一天交付 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100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元保险金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若在一年内被保险者死亡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其家 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属可从保险公司领取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万元赔偿费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设在一年里 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被保险者的死亡率为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1.2‰.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试求该保险公司在 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这一 年中至少盈利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万元的概率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50540" y="4675213"/>
            <a:ext cx="81979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记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5000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个被保险者在一年内死亡的 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人数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422203" y="5589613"/>
            <a:ext cx="36618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(5000, 0.0012). </a:t>
            </a:r>
            <a:endParaRPr lang="zh-CN" altLang="en-US" sz="3200" b="1" i="1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060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94643" y="1485404"/>
            <a:ext cx="85892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保险公司一年共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收入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50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万元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支付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赔偿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费共 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万元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83568" y="2564904"/>
            <a:ext cx="65598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保险公司至少盈利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万元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10543" y="3117354"/>
            <a:ext cx="69220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{50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 3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 20} =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{0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 10}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61938" y="4941168"/>
            <a:ext cx="5618910" cy="148906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noFill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7080848" y="5393311"/>
            <a:ext cx="17443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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0.9574.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2.4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常用的离散型分布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50362" y="3698777"/>
                <a:ext cx="2770950" cy="1314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362" y="3698777"/>
                <a:ext cx="2770950" cy="13143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95090" y="1548656"/>
            <a:ext cx="33730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2.4.4  </a:t>
            </a:r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超几何分布 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39552" y="2132856"/>
            <a:ext cx="789350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设一批产品中有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件正品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件次品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中任意取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件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则取到的次品数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是一个离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散型随机变量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它的概率分布为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45902" y="4737944"/>
            <a:ext cx="49037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这个分布称为</a:t>
            </a:r>
            <a:r>
              <a:rPr lang="zh-CN" altLang="en-US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超几何分布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31627" y="5407869"/>
            <a:ext cx="801052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超几何分布在产品的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质量检查与控制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中有 </a:t>
            </a:r>
            <a:endParaRPr lang="en-US" altLang="zh-CN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一定的作用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3184327" y="6093296"/>
            <a:ext cx="47836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P46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14, 15, 18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题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59958" y="3641706"/>
                <a:ext cx="8245206" cy="1083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den>
                      </m:f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58" y="3641706"/>
                <a:ext cx="8245206" cy="1083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2.4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常用的离散型分布 </a:t>
            </a:r>
          </a:p>
        </p:txBody>
      </p:sp>
    </p:spTree>
    <p:extLst>
      <p:ext uri="{BB962C8B-B14F-4D97-AF65-F5344CB8AC3E}">
        <p14:creationId xmlns:p14="http://schemas.microsoft.com/office/powerpoint/2010/main" val="14129659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2.4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常用的离散型分布 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389054" y="1701031"/>
            <a:ext cx="29610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2.4.1  </a:t>
            </a:r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两点分布 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533516" y="2277294"/>
            <a:ext cx="838242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    设随机变量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只可能取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两个值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分布 </a:t>
            </a:r>
            <a:endParaRPr lang="en-US" altLang="zh-CN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律为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1397116" y="3285356"/>
            <a:ext cx="69878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i="1" baseline="-250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 = 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b="1" i="1" baseline="300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(1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3200" b="1" baseline="300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200" b="1" baseline="300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3200" b="1" i="1" baseline="300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=0, 1 0&lt; </a:t>
            </a:r>
            <a:r>
              <a:rPr kumimoji="1"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&lt; 1. </a:t>
            </a: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584316" y="3933056"/>
            <a:ext cx="65277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则称 </a:t>
            </a:r>
            <a:r>
              <a:rPr kumimoji="1"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服从 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(0 - 1)</a:t>
            </a:r>
            <a:r>
              <a:rPr kumimoji="1" lang="zh-CN" altLang="en-US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分布或两点分布</a:t>
            </a:r>
            <a:r>
              <a:rPr kumimoji="1"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03366" y="4653136"/>
            <a:ext cx="45031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(0—1)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分布的表格形式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1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34635"/>
              </p:ext>
            </p:extLst>
          </p:nvPr>
        </p:nvGraphicFramePr>
        <p:xfrm>
          <a:off x="2189279" y="5335761"/>
          <a:ext cx="4953000" cy="1158240"/>
        </p:xfrm>
        <a:graphic>
          <a:graphicData uri="http://schemas.openxmlformats.org/drawingml/2006/table">
            <a:tbl>
              <a:tblPr/>
              <a:tblGrid>
                <a:gridCol w="1447800"/>
                <a:gridCol w="1951037"/>
                <a:gridCol w="1554163"/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0" lang="en-US" altLang="zh-CN" sz="32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k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 </a:t>
                      </a:r>
                      <a:r>
                        <a:rPr kumimoji="0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2.4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常用的离散型分布 </a:t>
            </a:r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559173" y="1773287"/>
            <a:ext cx="66688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特征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样本空间只包含</a:t>
            </a:r>
            <a:r>
              <a:rPr lang="zh-CN" altLang="en-US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两个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类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513135" y="2382887"/>
            <a:ext cx="24833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定义形式为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405532"/>
              </p:ext>
            </p:extLst>
          </p:nvPr>
        </p:nvGraphicFramePr>
        <p:xfrm>
          <a:off x="2106985" y="2962324"/>
          <a:ext cx="43561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公式" r:id="rId3" imgW="5792400" imgH="1499040" progId="Equation.3">
                  <p:embed/>
                </p:oleObj>
              </mc:Choice>
              <mc:Fallback>
                <p:oleObj name="公式" r:id="rId3" imgW="5792400" imgH="149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985" y="2962324"/>
                        <a:ext cx="43561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611560" y="4437112"/>
            <a:ext cx="780373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新生婴儿的性别登记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产品合格与否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电力消耗是否超负荷等等都可以用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(0 - 1) 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分布描述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9248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2.4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常用的离散型分布 </a:t>
            </a: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368510" y="1581348"/>
            <a:ext cx="29610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2.4.2  </a:t>
            </a:r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二项分布 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28847" y="2178248"/>
            <a:ext cx="46297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次相互独立的试验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12972" y="2852936"/>
            <a:ext cx="782618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把某种试验重复做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如果每次试验结果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出现的概率不依赖于其它各次试验的结果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则称这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次试验是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相互独立的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57435" y="4508698"/>
            <a:ext cx="12474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808372" y="4581723"/>
            <a:ext cx="332815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有放回抽样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808372" y="5221306"/>
            <a:ext cx="57999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一枚匀称的硬币连续投掷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808372" y="5879356"/>
            <a:ext cx="64876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一颗匀称的骰子连续投掷 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次等等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06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2.4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常用的离散型分布 </a:t>
            </a: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539552" y="1628800"/>
            <a:ext cx="3702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(2) </a:t>
            </a:r>
            <a:r>
              <a:rPr lang="en-US" altLang="zh-CN" sz="32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重贝努里试验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</a:t>
            </a:r>
            <a:endParaRPr lang="zh-CN" altLang="en-US" sz="32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99592" y="2420888"/>
                <a:ext cx="7484741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设试验 </a:t>
                </a:r>
                <a:r>
                  <a:rPr lang="en-US" altLang="zh-CN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E </a:t>
                </a:r>
                <a:r>
                  <a:rPr lang="zh-CN" altLang="en-US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只有两种可能结果 </a:t>
                </a:r>
                <a:r>
                  <a:rPr lang="en-US" altLang="zh-CN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A </a:t>
                </a:r>
                <a:r>
                  <a:rPr lang="zh-CN" altLang="en-US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及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称 </a:t>
                </a:r>
                <a:r>
                  <a:rPr lang="en-US" altLang="zh-CN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E </a:t>
                </a:r>
                <a:r>
                  <a:rPr lang="zh-CN" altLang="en-US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为伯努利</a:t>
                </a:r>
                <a:r>
                  <a:rPr lang="en-US" altLang="zh-CN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(Bernoulli)</a:t>
                </a:r>
                <a:r>
                  <a:rPr lang="zh-CN" altLang="en-US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试验</a:t>
                </a:r>
                <a:r>
                  <a:rPr lang="en-US" altLang="zh-CN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将 </a:t>
                </a:r>
                <a:r>
                  <a:rPr lang="en-US" altLang="zh-CN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E </a:t>
                </a:r>
                <a:r>
                  <a:rPr lang="zh-CN" altLang="en-US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独立 </a:t>
                </a:r>
                <a:endParaRPr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地重复进行 </a:t>
                </a:r>
                <a:r>
                  <a:rPr lang="en-US" altLang="zh-CN" i="1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次</a:t>
                </a:r>
                <a:r>
                  <a:rPr lang="en-US" altLang="zh-CN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称这一串重复的独立 </a:t>
                </a:r>
                <a:endParaRPr lang="en-US" altLang="zh-CN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试验为 </a:t>
                </a:r>
                <a:r>
                  <a:rPr lang="en-US" altLang="zh-CN" i="1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n </a:t>
                </a:r>
                <a:r>
                  <a:rPr lang="zh-CN" altLang="en-US" dirty="0" smtClean="0">
                    <a:solidFill>
                      <a:srgbClr val="FF0000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重伯努利试验</a:t>
                </a:r>
                <a:r>
                  <a:rPr lang="en-US" altLang="zh-CN" dirty="0" smtClean="0"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420888"/>
                <a:ext cx="7484741" cy="2062103"/>
              </a:xfrm>
              <a:prstGeom prst="rect">
                <a:avLst/>
              </a:prstGeom>
              <a:blipFill rotWithShape="0">
                <a:blip r:embed="rId2"/>
                <a:stretch>
                  <a:fillRect l="-2119" t="-5030" b="-8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646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2.4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常用的离散型分布 </a:t>
            </a: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581522" y="1620490"/>
            <a:ext cx="21034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分布律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27584" y="2268190"/>
            <a:ext cx="77343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以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表示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重伯努利试验中事件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发生的次数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是随机变量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的所有可能取值为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0, 1, 2, …,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因此可以得到事件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次试验中发生 </a:t>
            </a:r>
            <a:r>
              <a:rPr kumimoji="1"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kumimoji="1"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次的概率为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557553"/>
              </p:ext>
            </p:extLst>
          </p:nvPr>
        </p:nvGraphicFramePr>
        <p:xfrm>
          <a:off x="1449884" y="4387502"/>
          <a:ext cx="6623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3" imgW="9577800" imgH="698760" progId="Equation.3">
                  <p:embed/>
                </p:oleObj>
              </mc:Choice>
              <mc:Fallback>
                <p:oleObj name="公式" r:id="rId3" imgW="9577800" imgH="698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884" y="4387502"/>
                        <a:ext cx="66230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27584" y="5005040"/>
            <a:ext cx="66659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也称为</a:t>
            </a:r>
            <a:r>
              <a:rPr lang="zh-CN" altLang="en-US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二项分布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记为 </a:t>
            </a:r>
            <a:r>
              <a:rPr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827584" y="5589240"/>
            <a:ext cx="768030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注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可以看出两点分布是二项分布中 </a:t>
            </a:r>
            <a:r>
              <a:rPr lang="en-US" altLang="zh-CN" sz="3200" b="1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en-US" altLang="zh-CN" sz="3200" b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1 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的情形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2.4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常用的离散型分布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3568" y="1626790"/>
            <a:ext cx="3255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二项分布的图形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2276078"/>
            <a:ext cx="3902075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4581128"/>
            <a:ext cx="3902075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1543" y="4579540"/>
            <a:ext cx="3902075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7256" y="2276078"/>
            <a:ext cx="3902075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969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2.4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常用的离散型分布 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73066" y="1628552"/>
            <a:ext cx="839152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某射手射击一目标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设他每次命中目标的</a:t>
            </a:r>
          </a:p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概率均为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0.6.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现对目标射击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093791" y="2709639"/>
            <a:ext cx="57406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目标恰好被击中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次的概率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112841" y="3293839"/>
            <a:ext cx="41633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目标被击中的概率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17528" y="3933602"/>
            <a:ext cx="68064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“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击中目标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”,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sz="3200" b="1" i="1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i="1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= 0.6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17528" y="4509864"/>
            <a:ext cx="83856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次试验中的击中次数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sz="3200" b="1" i="1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(5, 0.6).</a:t>
            </a:r>
            <a:endParaRPr lang="zh-CN" altLang="en-US" sz="3200" b="1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031878" y="5144864"/>
            <a:ext cx="69621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(1) 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3} =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="1" baseline="-25000"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3200" b="1" baseline="3000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(0.6)</a:t>
            </a:r>
            <a:r>
              <a:rPr lang="en-US" altLang="zh-CN" sz="3200" b="1" baseline="3000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(0.4)</a:t>
            </a:r>
            <a:r>
              <a:rPr lang="en-US" altLang="zh-CN" sz="3200" b="1" baseline="3000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 = 0.3456.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093791" y="5805264"/>
            <a:ext cx="4919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 1} = 1 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{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= 0} </a:t>
            </a:r>
            <a:endParaRPr lang="zh-CN" altLang="en-US" sz="32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5760888" y="5781452"/>
            <a:ext cx="18549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= 0.9898. </a:t>
            </a:r>
            <a:endParaRPr lang="zh-CN" altLang="en-US" sz="32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52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5394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2.4  </a:t>
            </a:r>
            <a:r>
              <a:rPr lang="zh-CN" altLang="en-US" sz="4000" b="1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常用的离散型分布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38138" y="1604541"/>
            <a:ext cx="841768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某人进行射击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设每次命中率为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0.02,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独立 </a:t>
            </a:r>
          </a:p>
          <a:p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射击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400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求至少击中两次的概率</a:t>
            </a:r>
            <a:r>
              <a:rPr kumimoji="1"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9738" y="2785641"/>
            <a:ext cx="74206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设击中次数为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(400, 0.02).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9575" y="3404766"/>
            <a:ext cx="28600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的分布律为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en-US" altLang="zh-CN" sz="3200" b="1" i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543453"/>
              </p:ext>
            </p:extLst>
          </p:nvPr>
        </p:nvGraphicFramePr>
        <p:xfrm>
          <a:off x="698500" y="4125491"/>
          <a:ext cx="7840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公式" r:id="rId3" imgW="10962360" imgH="698760" progId="Equation.3">
                  <p:embed/>
                </p:oleObj>
              </mc:Choice>
              <mc:Fallback>
                <p:oleObj name="公式" r:id="rId3" imgW="10962360" imgH="698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125491"/>
                        <a:ext cx="784066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09575" y="4704928"/>
            <a:ext cx="11112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" panose="0201060906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506538" y="4696991"/>
            <a:ext cx="61606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 2} = 1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{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= 0}  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{</a:t>
            </a:r>
            <a:r>
              <a:rPr lang="en-US" altLang="zh-CN" sz="3200" b="1" i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= 1} </a:t>
            </a:r>
            <a:endParaRPr lang="en-US" altLang="zh-CN" sz="3200" b="1" i="1">
              <a:ea typeface="楷体" panose="02010609060101010101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385888" y="5276428"/>
            <a:ext cx="59266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1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 (0.98)</a:t>
            </a:r>
            <a:r>
              <a:rPr lang="en-US" altLang="zh-CN" sz="3200" b="1" baseline="3000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400 </a:t>
            </a:r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 400(0.02)(0.98)</a:t>
            </a:r>
            <a:r>
              <a:rPr lang="en-US" altLang="zh-CN" sz="3200" b="1" baseline="30000"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399 </a:t>
            </a:r>
            <a:endParaRPr lang="en-US" altLang="zh-CN" sz="3200" b="1">
              <a:ea typeface="楷体" panose="02010609060101010101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385888" y="5801891"/>
            <a:ext cx="18549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" panose="02010609060101010101" pitchFamily="49" charset="-122"/>
                <a:cs typeface="Times New Roman" panose="02020603050405020304" pitchFamily="18" charset="0"/>
              </a:rPr>
              <a:t>= 0.9972. </a:t>
            </a:r>
          </a:p>
        </p:txBody>
      </p:sp>
    </p:spTree>
    <p:extLst>
      <p:ext uri="{BB962C8B-B14F-4D97-AF65-F5344CB8AC3E}">
        <p14:creationId xmlns:p14="http://schemas.microsoft.com/office/powerpoint/2010/main" val="1112390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blipFill rotWithShape="0">
          <a:blip xmlns:r="http://schemas.openxmlformats.org/officeDocument/2006/relationships" r:embed="rId1"/>
          <a:stretch>
            <a:fillRect l="-2097" t="-5030" b="-8876"/>
          </a:stretch>
        </a:blipFill>
        <a:ln>
          <a:noFill/>
        </a:ln>
        <a:extLst/>
      </a:spPr>
      <a:bodyPr/>
      <a:lstStyle>
        <a:defPPr fontAlgn="auto">
          <a:spcBef>
            <a:spcPts val="0"/>
          </a:spcBef>
          <a:spcAft>
            <a:spcPts val="0"/>
          </a:spcAft>
          <a:defRPr>
            <a:noFill/>
            <a:latin typeface="+mn-lt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1783</TotalTime>
  <Words>1343</Words>
  <Application>Microsoft Office PowerPoint</Application>
  <PresentationFormat>全屏显示(4:3)</PresentationFormat>
  <Paragraphs>141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Level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admin</cp:lastModifiedBy>
  <cp:revision>18</cp:revision>
  <dcterms:created xsi:type="dcterms:W3CDTF">2013-09-11T09:36:50Z</dcterms:created>
  <dcterms:modified xsi:type="dcterms:W3CDTF">2016-10-10T09:48:50Z</dcterms:modified>
</cp:coreProperties>
</file>