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8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9.png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796" y="1632049"/>
            <a:ext cx="268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9592" y="2200888"/>
                <a:ext cx="3664978" cy="71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00888"/>
                <a:ext cx="3664978" cy="7160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43608" y="3058357"/>
                <a:ext cx="6529993" cy="188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altLang="zh-CN" sz="3200" b="1" i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3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58357"/>
                <a:ext cx="6529993" cy="18896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907704" y="5229200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533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84482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75656" y="1988840"/>
                <a:ext cx="6336414" cy="321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2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88840"/>
                <a:ext cx="6336414" cy="32114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208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2533" y="1556792"/>
            <a:ext cx="75969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对连续型随机变量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取任意指定值 </a:t>
            </a:r>
          </a:p>
          <a:p>
            <a:pPr eaLnBrk="1" hangingPunct="1"/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的概率为零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4596" y="5457982"/>
            <a:ext cx="8340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右端令</a:t>
            </a:r>
            <a:r>
              <a:rPr kumimoji="1" lang="zh-CN" altLang="en-US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是连续型随机变量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分布函数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连续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即得 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0.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2221" y="2715667"/>
            <a:ext cx="67714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9208" y="3368130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由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92946" y="3351733"/>
            <a:ext cx="45897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}{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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00796" y="4030819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得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92958" y="4060982"/>
            <a:ext cx="58641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  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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02783" y="4778532"/>
            <a:ext cx="33441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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77463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5848" y="4131419"/>
            <a:ext cx="82915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(2)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另外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并非是不可能事件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但有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0.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810" y="1412776"/>
            <a:ext cx="11448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560" y="1916832"/>
            <a:ext cx="776687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根据上面的证明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在计算连续型随机变 </a:t>
            </a:r>
          </a:p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量落在某一区间的概率时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不必区分该区 </a:t>
            </a:r>
          </a:p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间是开区间或闭区间或半开半闭区间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都 </a:t>
            </a:r>
          </a:p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823" y="3499569"/>
            <a:ext cx="7244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5848" y="5157192"/>
            <a:ext cx="80409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(3)  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特别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的“概率分布”指其分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布函数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或当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是连续型时指的是它的概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率密度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是离散型时指的是它的分布律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99923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2485" y="1625399"/>
            <a:ext cx="5641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设随机变量具有概率密度</a:t>
            </a:r>
            <a:r>
              <a:rPr kumimoji="1" lang="zh-CN" altLang="en-US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44465"/>
              </p:ext>
            </p:extLst>
          </p:nvPr>
        </p:nvGraphicFramePr>
        <p:xfrm>
          <a:off x="2394148" y="2252745"/>
          <a:ext cx="42037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3" imgW="4203360" imgH="1917360" progId="Equation.3">
                  <p:embed/>
                </p:oleObj>
              </mc:Choice>
              <mc:Fallback>
                <p:oleObj name="公式" r:id="rId3" imgW="4203360" imgH="1917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148" y="2252745"/>
                        <a:ext cx="42037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888" y="4187482"/>
            <a:ext cx="29688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常数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9533" y="4824624"/>
            <a:ext cx="4706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624" y="5517232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{1&lt;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7/2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}.</a:t>
            </a:r>
            <a:endParaRPr kumimoji="1" lang="en-US" altLang="zh-CN" sz="3200" b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75379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5872" y="1660328"/>
            <a:ext cx="19303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71196"/>
              </p:ext>
            </p:extLst>
          </p:nvPr>
        </p:nvGraphicFramePr>
        <p:xfrm>
          <a:off x="2516034" y="1563491"/>
          <a:ext cx="2552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3" imgW="2552400" imgH="672840" progId="Equation.3">
                  <p:embed/>
                </p:oleObj>
              </mc:Choice>
              <mc:Fallback>
                <p:oleObj name="公式" r:id="rId3" imgW="25524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034" y="1563491"/>
                        <a:ext cx="2552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248522" y="1644453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13141"/>
              </p:ext>
            </p:extLst>
          </p:nvPr>
        </p:nvGraphicFramePr>
        <p:xfrm>
          <a:off x="1249609" y="2314378"/>
          <a:ext cx="419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5" imgW="4190760" imgH="939600" progId="Equation.3">
                  <p:embed/>
                </p:oleObj>
              </mc:Choice>
              <mc:Fallback>
                <p:oleObj name="公式" r:id="rId5" imgW="4190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609" y="2314378"/>
                        <a:ext cx="4191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935909" y="2562028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解得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62050"/>
              </p:ext>
            </p:extLst>
          </p:nvPr>
        </p:nvGraphicFramePr>
        <p:xfrm>
          <a:off x="7167809" y="2338191"/>
          <a:ext cx="104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7" imgW="1041120" imgH="952200" progId="Equation.3">
                  <p:embed/>
                </p:oleObj>
              </mc:Choice>
              <mc:Fallback>
                <p:oleObj name="公式" r:id="rId7" imgW="10411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809" y="2338191"/>
                        <a:ext cx="104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62440" y="3427339"/>
            <a:ext cx="4062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049479"/>
              </p:ext>
            </p:extLst>
          </p:nvPr>
        </p:nvGraphicFramePr>
        <p:xfrm>
          <a:off x="2236200" y="4221088"/>
          <a:ext cx="4584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9" imgW="4584600" imgH="1714320" progId="Equation.3">
                  <p:embed/>
                </p:oleObj>
              </mc:Choice>
              <mc:Fallback>
                <p:oleObj name="公式" r:id="rId9" imgW="458460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200" y="4221088"/>
                        <a:ext cx="45847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3534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35091" y="1724754"/>
            <a:ext cx="38186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的分布函数为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181533"/>
              </p:ext>
            </p:extLst>
          </p:nvPr>
        </p:nvGraphicFramePr>
        <p:xfrm>
          <a:off x="1213871" y="2636912"/>
          <a:ext cx="70485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3" imgW="7048440" imgH="3365280" progId="Equation.3">
                  <p:embed/>
                </p:oleObj>
              </mc:Choice>
              <mc:Fallback>
                <p:oleObj name="公式" r:id="rId3" imgW="7048440" imgH="336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871" y="2636912"/>
                        <a:ext cx="70485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0795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9948"/>
              </p:ext>
            </p:extLst>
          </p:nvPr>
        </p:nvGraphicFramePr>
        <p:xfrm>
          <a:off x="2267744" y="1700808"/>
          <a:ext cx="53721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3" imgW="5371920" imgH="3365280" progId="Equation.3">
                  <p:embed/>
                </p:oleObj>
              </mc:Choice>
              <mc:Fallback>
                <p:oleObj name="公式" r:id="rId3" imgW="5371920" imgH="336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00808"/>
                        <a:ext cx="53721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43769" y="5640983"/>
            <a:ext cx="758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(3)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05393"/>
              </p:ext>
            </p:extLst>
          </p:nvPr>
        </p:nvGraphicFramePr>
        <p:xfrm>
          <a:off x="1979712" y="5496644"/>
          <a:ext cx="4775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5" imgW="4775040" imgH="1028520" progId="Equation.3">
                  <p:embed/>
                </p:oleObj>
              </mc:Choice>
              <mc:Fallback>
                <p:oleObj name="公式" r:id="rId5" imgW="477504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496644"/>
                        <a:ext cx="4775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74812"/>
              </p:ext>
            </p:extLst>
          </p:nvPr>
        </p:nvGraphicFramePr>
        <p:xfrm>
          <a:off x="6969225" y="5483944"/>
          <a:ext cx="92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7" imgW="927000" imgH="952200" progId="Equation.3">
                  <p:embed/>
                </p:oleObj>
              </mc:Choice>
              <mc:Fallback>
                <p:oleObj name="公式" r:id="rId7" imgW="9270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225" y="5483944"/>
                        <a:ext cx="927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2354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29114"/>
              </p:ext>
            </p:extLst>
          </p:nvPr>
        </p:nvGraphicFramePr>
        <p:xfrm>
          <a:off x="1383430" y="2181552"/>
          <a:ext cx="6737350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3" imgW="6451560" imgH="2247840" progId="Equation.3">
                  <p:embed/>
                </p:oleObj>
              </mc:Choice>
              <mc:Fallback>
                <p:oleObj name="公式" r:id="rId3" imgW="6451560" imgH="2247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430" y="2181552"/>
                        <a:ext cx="6737350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16474" y="1622520"/>
            <a:ext cx="75632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设连续型随机变量 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的分布函数为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4781" y="4616466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8382" y="4572417"/>
            <a:ext cx="3610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系数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25628" y="5157192"/>
                <a:ext cx="3603038" cy="74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28" y="5157192"/>
                <a:ext cx="3603038" cy="746808"/>
              </a:xfrm>
              <a:prstGeom prst="rect">
                <a:avLst/>
              </a:prstGeom>
              <a:blipFill rotWithShape="0">
                <a:blip r:embed="rId5"/>
                <a:stretch>
                  <a:fillRect l="-4230" t="-4065" r="-3384" b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738507" y="5888906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578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41803"/>
              </p:ext>
            </p:extLst>
          </p:nvPr>
        </p:nvGraphicFramePr>
        <p:xfrm>
          <a:off x="985169" y="1714555"/>
          <a:ext cx="66167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3" imgW="6248160" imgH="2247840" progId="Equation.3">
                  <p:embed/>
                </p:oleObj>
              </mc:Choice>
              <mc:Fallback>
                <p:oleObj name="公式" r:id="rId3" imgW="6248160" imgH="2247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169" y="1714555"/>
                        <a:ext cx="66167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90920"/>
              </p:ext>
            </p:extLst>
          </p:nvPr>
        </p:nvGraphicFramePr>
        <p:xfrm>
          <a:off x="1187401" y="4653459"/>
          <a:ext cx="22733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5" imgW="2273040" imgH="444240" progId="Equation.3">
                  <p:embed/>
                </p:oleObj>
              </mc:Choice>
              <mc:Fallback>
                <p:oleObj name="公式" r:id="rId5" imgW="2273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01" y="4653459"/>
                        <a:ext cx="22733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33871"/>
              </p:ext>
            </p:extLst>
          </p:nvPr>
        </p:nvGraphicFramePr>
        <p:xfrm>
          <a:off x="3563888" y="4293096"/>
          <a:ext cx="50038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7" imgW="5003640" imgH="1206360" progId="Equation.3">
                  <p:embed/>
                </p:oleObj>
              </mc:Choice>
              <mc:Fallback>
                <p:oleObj name="公式" r:id="rId7" imgW="500364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293096"/>
                        <a:ext cx="50038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9145" y="5963027"/>
            <a:ext cx="5296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P46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20, 21, 22, 23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16875"/>
              </p:ext>
            </p:extLst>
          </p:nvPr>
        </p:nvGraphicFramePr>
        <p:xfrm>
          <a:off x="1112117" y="2636912"/>
          <a:ext cx="41021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3" imgW="4101840" imgH="1815840" progId="Equation.3">
                  <p:embed/>
                </p:oleObj>
              </mc:Choice>
              <mc:Fallback>
                <p:oleObj name="公式" r:id="rId3" imgW="4101840" imgH="181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117" y="2636912"/>
                        <a:ext cx="41021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655" y="2441725"/>
            <a:ext cx="3314724" cy="19953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7544" y="1601605"/>
            <a:ext cx="80057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在第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2.2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的例题中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我们求得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弹着点至靶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心的距离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的分布函数为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4085" y="4437112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显然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若取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884469" y="4526495"/>
                <a:ext cx="4261743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469" y="4526495"/>
                <a:ext cx="4261743" cy="1190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32075" y="5488319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78999" y="5837354"/>
                <a:ext cx="3664978" cy="71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99" y="5837354"/>
                <a:ext cx="3664978" cy="716093"/>
              </a:xfrm>
              <a:prstGeom prst="rect">
                <a:avLst/>
              </a:prstGeom>
              <a:blipFill rotWithShape="0">
                <a:blip r:embed="rId7"/>
                <a:stretch>
                  <a:fillRect t="-3419" r="-3328" b="-17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507802" y="1607121"/>
            <a:ext cx="810831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如果对于随机变量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存在非负函数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使得对于任意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98098"/>
              </p:ext>
            </p:extLst>
          </p:nvPr>
        </p:nvGraphicFramePr>
        <p:xfrm>
          <a:off x="2812852" y="2707258"/>
          <a:ext cx="2933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3" imgW="2933640" imgH="672840" progId="Equation.3">
                  <p:embed/>
                </p:oleObj>
              </mc:Choice>
              <mc:Fallback>
                <p:oleObj name="公式" r:id="rId3" imgW="29336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852" y="2707258"/>
                        <a:ext cx="2933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539552" y="3501008"/>
            <a:ext cx="75584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连续型随机变量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其中函数</a:t>
            </a:r>
            <a:r>
              <a:rPr kumimoji="1" lang="zh-CN" altLang="en-US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概率密度函数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简称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概率密度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573417" y="5156051"/>
            <a:ext cx="74959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显然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连续型随机变量的分布函数是连续 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00862" y="4574751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p.d.f.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05781" y="1533922"/>
            <a:ext cx="3659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概率密度的性质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76872"/>
            <a:ext cx="2425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0. </a:t>
            </a:r>
            <a:endParaRPr lang="en-US" altLang="en-US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61464"/>
              </p:ext>
            </p:extLst>
          </p:nvPr>
        </p:nvGraphicFramePr>
        <p:xfrm>
          <a:off x="724843" y="3097610"/>
          <a:ext cx="3060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3" imgW="3060360" imgH="672840" progId="Equation.3">
                  <p:embed/>
                </p:oleObj>
              </mc:Choice>
              <mc:Fallback>
                <p:oleObj name="公式" r:id="rId3" imgW="30603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43" y="3097610"/>
                        <a:ext cx="3060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3406" y="4012010"/>
            <a:ext cx="37433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(3) 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058423"/>
              </p:ext>
            </p:extLst>
          </p:nvPr>
        </p:nvGraphicFramePr>
        <p:xfrm>
          <a:off x="1156643" y="4753372"/>
          <a:ext cx="7696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5" imgW="7696080" imgH="723600" progId="Equation.3">
                  <p:embed/>
                </p:oleObj>
              </mc:Choice>
              <mc:Fallback>
                <p:oleObj name="公式" r:id="rId5" imgW="7696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643" y="4753372"/>
                        <a:ext cx="7696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643" y="5659835"/>
            <a:ext cx="77001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(4)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在点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处连续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8587709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542468"/>
              </p:ext>
            </p:extLst>
          </p:nvPr>
        </p:nvGraphicFramePr>
        <p:xfrm>
          <a:off x="3015189" y="1585349"/>
          <a:ext cx="3111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3" imgW="3111480" imgH="672840" progId="Equation.3">
                  <p:embed/>
                </p:oleObj>
              </mc:Choice>
              <mc:Fallback>
                <p:oleObj name="公式" r:id="rId3" imgW="31114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189" y="1585349"/>
                        <a:ext cx="3111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79964" y="2149341"/>
            <a:ext cx="20714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几何解释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25948" y="2354345"/>
            <a:ext cx="2498725" cy="1554163"/>
            <a:chOff x="3802" y="605"/>
            <a:chExt cx="1574" cy="979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821" y="1354"/>
              <a:ext cx="1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4512" y="605"/>
              <a:ext cx="0" cy="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02" y="826"/>
              <a:ext cx="1372" cy="470"/>
            </a:xfrm>
            <a:custGeom>
              <a:avLst/>
              <a:gdLst>
                <a:gd name="T0" fmla="*/ 0 w 1372"/>
                <a:gd name="T1" fmla="*/ 422 h 470"/>
                <a:gd name="T2" fmla="*/ 364 w 1372"/>
                <a:gd name="T3" fmla="*/ 355 h 470"/>
                <a:gd name="T4" fmla="*/ 528 w 1372"/>
                <a:gd name="T5" fmla="*/ 201 h 470"/>
                <a:gd name="T6" fmla="*/ 643 w 1372"/>
                <a:gd name="T7" fmla="*/ 0 h 470"/>
                <a:gd name="T8" fmla="*/ 825 w 1372"/>
                <a:gd name="T9" fmla="*/ 201 h 470"/>
                <a:gd name="T10" fmla="*/ 988 w 1372"/>
                <a:gd name="T11" fmla="*/ 345 h 470"/>
                <a:gd name="T12" fmla="*/ 1372 w 1372"/>
                <a:gd name="T13" fmla="*/ 470 h 4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2"/>
                <a:gd name="T22" fmla="*/ 0 h 470"/>
                <a:gd name="T23" fmla="*/ 1372 w 1372"/>
                <a:gd name="T24" fmla="*/ 470 h 4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2" h="470">
                  <a:moveTo>
                    <a:pt x="0" y="422"/>
                  </a:moveTo>
                  <a:cubicBezTo>
                    <a:pt x="138" y="407"/>
                    <a:pt x="276" y="392"/>
                    <a:pt x="364" y="355"/>
                  </a:cubicBezTo>
                  <a:cubicBezTo>
                    <a:pt x="452" y="318"/>
                    <a:pt x="482" y="260"/>
                    <a:pt x="528" y="201"/>
                  </a:cubicBezTo>
                  <a:cubicBezTo>
                    <a:pt x="574" y="142"/>
                    <a:pt x="594" y="0"/>
                    <a:pt x="643" y="0"/>
                  </a:cubicBezTo>
                  <a:cubicBezTo>
                    <a:pt x="692" y="0"/>
                    <a:pt x="768" y="144"/>
                    <a:pt x="825" y="201"/>
                  </a:cubicBezTo>
                  <a:cubicBezTo>
                    <a:pt x="882" y="258"/>
                    <a:pt x="897" y="300"/>
                    <a:pt x="988" y="345"/>
                  </a:cubicBezTo>
                  <a:cubicBezTo>
                    <a:pt x="1079" y="390"/>
                    <a:pt x="1321" y="452"/>
                    <a:pt x="1372" y="4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878" y="1248"/>
              <a:ext cx="87" cy="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965" y="1210"/>
              <a:ext cx="105" cy="1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4070" y="1171"/>
              <a:ext cx="116" cy="1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166" y="1114"/>
              <a:ext cx="125" cy="2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62" y="864"/>
              <a:ext cx="221" cy="4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4377" y="970"/>
              <a:ext cx="144" cy="3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464" y="1027"/>
              <a:ext cx="116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4570" y="1075"/>
              <a:ext cx="105" cy="2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666" y="1171"/>
              <a:ext cx="76" cy="1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4810" y="1200"/>
              <a:ext cx="3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4934" y="1238"/>
              <a:ext cx="2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626" y="715"/>
              <a:ext cx="6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f 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) </a:t>
              </a:r>
              <a:endParaRPr lang="en-US" altLang="zh-CN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767286" y="3041733"/>
            <a:ext cx="3914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909667" y="2371700"/>
            <a:ext cx="2498725" cy="1668463"/>
            <a:chOff x="2983" y="1167"/>
            <a:chExt cx="1574" cy="10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002" y="1916"/>
              <a:ext cx="1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3693" y="1167"/>
              <a:ext cx="0" cy="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983" y="1388"/>
              <a:ext cx="1372" cy="470"/>
            </a:xfrm>
            <a:custGeom>
              <a:avLst/>
              <a:gdLst>
                <a:gd name="T0" fmla="*/ 0 w 1372"/>
                <a:gd name="T1" fmla="*/ 422 h 470"/>
                <a:gd name="T2" fmla="*/ 364 w 1372"/>
                <a:gd name="T3" fmla="*/ 355 h 470"/>
                <a:gd name="T4" fmla="*/ 528 w 1372"/>
                <a:gd name="T5" fmla="*/ 201 h 470"/>
                <a:gd name="T6" fmla="*/ 643 w 1372"/>
                <a:gd name="T7" fmla="*/ 0 h 470"/>
                <a:gd name="T8" fmla="*/ 825 w 1372"/>
                <a:gd name="T9" fmla="*/ 201 h 470"/>
                <a:gd name="T10" fmla="*/ 988 w 1372"/>
                <a:gd name="T11" fmla="*/ 345 h 470"/>
                <a:gd name="T12" fmla="*/ 1372 w 1372"/>
                <a:gd name="T13" fmla="*/ 470 h 4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2"/>
                <a:gd name="T22" fmla="*/ 0 h 470"/>
                <a:gd name="T23" fmla="*/ 1372 w 1372"/>
                <a:gd name="T24" fmla="*/ 470 h 4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2" h="470">
                  <a:moveTo>
                    <a:pt x="0" y="422"/>
                  </a:moveTo>
                  <a:cubicBezTo>
                    <a:pt x="138" y="407"/>
                    <a:pt x="276" y="392"/>
                    <a:pt x="364" y="355"/>
                  </a:cubicBezTo>
                  <a:cubicBezTo>
                    <a:pt x="452" y="318"/>
                    <a:pt x="482" y="260"/>
                    <a:pt x="528" y="201"/>
                  </a:cubicBezTo>
                  <a:cubicBezTo>
                    <a:pt x="574" y="142"/>
                    <a:pt x="594" y="0"/>
                    <a:pt x="643" y="0"/>
                  </a:cubicBezTo>
                  <a:cubicBezTo>
                    <a:pt x="692" y="0"/>
                    <a:pt x="768" y="144"/>
                    <a:pt x="825" y="201"/>
                  </a:cubicBezTo>
                  <a:cubicBezTo>
                    <a:pt x="882" y="258"/>
                    <a:pt x="897" y="300"/>
                    <a:pt x="988" y="345"/>
                  </a:cubicBezTo>
                  <a:cubicBezTo>
                    <a:pt x="1079" y="390"/>
                    <a:pt x="1321" y="452"/>
                    <a:pt x="1372" y="4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807" y="1277"/>
              <a:ext cx="6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f 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) </a:t>
              </a:r>
              <a:endParaRPr lang="en-US" altLang="zh-CN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795" y="1576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880" y="1694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3812" y="1626"/>
              <a:ext cx="42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3812" y="1677"/>
              <a:ext cx="6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820" y="1779"/>
              <a:ext cx="6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695" y="1850"/>
              <a:ext cx="61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347" y="1571"/>
              <a:ext cx="2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21791" y="4090553"/>
            <a:ext cx="63898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由性质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的连续点处 </a:t>
            </a:r>
          </a:p>
        </p:txBody>
      </p:sp>
      <p:graphicFrame>
        <p:nvGraphicFramePr>
          <p:cNvPr id="3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913365"/>
              </p:ext>
            </p:extLst>
          </p:nvPr>
        </p:nvGraphicFramePr>
        <p:xfrm>
          <a:off x="899592" y="4725144"/>
          <a:ext cx="518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5" imgW="5181480" imgH="952200" progId="Equation.3">
                  <p:embed/>
                </p:oleObj>
              </mc:Choice>
              <mc:Fallback>
                <p:oleObj name="公式" r:id="rId5" imgW="51814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25144"/>
                        <a:ext cx="518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466038"/>
              </p:ext>
            </p:extLst>
          </p:nvPr>
        </p:nvGraphicFramePr>
        <p:xfrm>
          <a:off x="1898180" y="5698414"/>
          <a:ext cx="439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7" imgW="4394160" imgH="952200" progId="Equation.3">
                  <p:embed/>
                </p:oleObj>
              </mc:Choice>
              <mc:Fallback>
                <p:oleObj name="公式" r:id="rId7" imgW="4394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180" y="5698414"/>
                        <a:ext cx="439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786761" y="6173076"/>
            <a:ext cx="2888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密度函数的由来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36334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35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223" y="1601513"/>
            <a:ext cx="601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概率密度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853383" y="2186288"/>
                <a:ext cx="5960606" cy="166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3" y="2186288"/>
                <a:ext cx="5960606" cy="1664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89909" y="3756702"/>
                <a:ext cx="3640164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: (1)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9" y="3756702"/>
                <a:ext cx="3640164" cy="824969"/>
              </a:xfrm>
              <a:prstGeom prst="rect">
                <a:avLst/>
              </a:prstGeom>
              <a:blipFill rotWithShape="0">
                <a:blip r:embed="rId3"/>
                <a:stretch>
                  <a:fillRect l="-4188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49327" y="458167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59" y="3861048"/>
            <a:ext cx="4471686" cy="27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30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516" y="164762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68692" y="1647622"/>
                <a:ext cx="5450723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3200" b="1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{−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92" y="1647622"/>
                <a:ext cx="5450723" cy="824969"/>
              </a:xfrm>
              <a:prstGeom prst="rect">
                <a:avLst/>
              </a:prstGeom>
              <a:blipFill rotWithShape="0">
                <a:blip r:embed="rId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36644" y="2490395"/>
                <a:ext cx="2609240" cy="1196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44" y="2490395"/>
                <a:ext cx="2609240" cy="11967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63688" y="3531387"/>
                <a:ext cx="5838008" cy="1080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  <m:e>
                        <m:d>
                          <m:d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zh-CN" sz="3200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31387"/>
                <a:ext cx="5838008" cy="10808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63688" y="4728125"/>
                <a:ext cx="1686487" cy="1017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728125"/>
                <a:ext cx="1686487" cy="10177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08652" y="5824086"/>
                <a:ext cx="952697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52" y="5824086"/>
                <a:ext cx="952697" cy="10143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7997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628800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由定义 </a:t>
            </a:r>
          </a:p>
        </p:txBody>
      </p:sp>
      <p:graphicFrame>
        <p:nvGraphicFramePr>
          <p:cNvPr id="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65285"/>
              </p:ext>
            </p:extLst>
          </p:nvPr>
        </p:nvGraphicFramePr>
        <p:xfrm>
          <a:off x="2773528" y="1556792"/>
          <a:ext cx="2933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3" imgW="2933640" imgH="672840" progId="Equation.3">
                  <p:embed/>
                </p:oleObj>
              </mc:Choice>
              <mc:Fallback>
                <p:oleObj name="公式" r:id="rId3" imgW="29336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528" y="1556792"/>
                        <a:ext cx="2933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27584" y="2276872"/>
            <a:ext cx="4895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0,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50279" y="2861647"/>
                <a:ext cx="4012445" cy="71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9" y="2861647"/>
                <a:ext cx="4012445" cy="716093"/>
              </a:xfrm>
              <a:prstGeom prst="rect">
                <a:avLst/>
              </a:prstGeom>
              <a:blipFill rotWithShape="0">
                <a:blip r:embed="rId5"/>
                <a:stretch>
                  <a:fillRect t="-3390" r="-3191" b="-16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27584" y="3577740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31640" y="4169938"/>
                <a:ext cx="3664978" cy="71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69938"/>
                <a:ext cx="3664978" cy="7160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40203" y="4927203"/>
                <a:ext cx="5136791" cy="77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d>
                          <m:d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03" y="4927203"/>
                <a:ext cx="5136791" cy="7705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40203" y="5697799"/>
                <a:ext cx="2388090" cy="96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03" y="5697799"/>
                <a:ext cx="2388090" cy="9651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9232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834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连续型随机变量及其概率密度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11227"/>
            <a:ext cx="341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7584" y="2272896"/>
                <a:ext cx="3664978" cy="71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72896"/>
                <a:ext cx="3664978" cy="7160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15616" y="3068960"/>
                <a:ext cx="7852471" cy="77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  <m:e>
                        <m:d>
                          <m:d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d>
                          <m:d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68960"/>
                <a:ext cx="7852471" cy="7729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15616" y="3775241"/>
                <a:ext cx="2715615" cy="96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75241"/>
                <a:ext cx="2715615" cy="965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1483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1766</TotalTime>
  <Words>1054</Words>
  <Application>Microsoft Office PowerPoint</Application>
  <PresentationFormat>全屏显示(4:3)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tt</cp:lastModifiedBy>
  <cp:revision>17</cp:revision>
  <dcterms:created xsi:type="dcterms:W3CDTF">2013-09-11T09:36:50Z</dcterms:created>
  <dcterms:modified xsi:type="dcterms:W3CDTF">2015-10-19T08:58:33Z</dcterms:modified>
</cp:coreProperties>
</file>