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png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2430" y="1614473"/>
            <a:ext cx="799599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某人打一次电话所用的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服从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参数为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1/10(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单位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指数分布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你走近电话室需要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打电话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恰好在你面前开始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打电话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以下几个事件的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6396" y="3717032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你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需要等待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以上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396" y="4494793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你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需要等待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10~20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81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889" y="1539370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三、威布尔分布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921" y="2124145"/>
            <a:ext cx="5298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44993" y="2708920"/>
                <a:ext cx="6661695" cy="1778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num>
                                <m:den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𝜼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3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3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3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3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3200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3200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𝒙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3200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93" y="2708920"/>
                <a:ext cx="6661695" cy="17788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08889" y="4608071"/>
            <a:ext cx="86114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均为正常数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服从参数为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3200" b="1" i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威布尔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(Weibull)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记作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为尺度参数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量纲参数或特征寿命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称为形状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参数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2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5282" y="1700808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2420888"/>
            <a:ext cx="760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威布尔分布即为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指数分布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3284984"/>
            <a:ext cx="7907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大量经验表明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许多产品的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寿命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如滚动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轴承的疲劳寿命、电子元器件的寿命都服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从威布尔分布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在可靠性问题中有广泛应用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88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507062"/>
            <a:ext cx="22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Г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 </a:t>
            </a:r>
            <a:endParaRPr lang="zh-CN" altLang="en-US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9592" y="2091837"/>
            <a:ext cx="5298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47664" y="2708920"/>
                <a:ext cx="6529608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zh-CN" alt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𝜶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𝚪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6529608" cy="19157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39306" y="4819430"/>
                <a:ext cx="8242128" cy="744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 </a:t>
                </a:r>
                <a:r>
                  <a:rPr lang="zh-CN" altLang="en-US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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&gt; 0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为常数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𝜞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𝜶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p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𝜶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p>
                        </m:s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𝒅𝒕</m:t>
                        </m:r>
                      </m:e>
                    </m:nary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6" y="4819430"/>
                <a:ext cx="8242128" cy="744756"/>
              </a:xfrm>
              <a:prstGeom prst="rect">
                <a:avLst/>
              </a:prstGeom>
              <a:blipFill rotWithShape="0">
                <a:blip r:embed="rId3"/>
                <a:stretch>
                  <a:fillRect l="-1923" t="-3279" b="-15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39306" y="5564186"/>
            <a:ext cx="72651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服从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参数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记作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zh-CN" altLang="en-US" sz="3200" b="1" i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11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98539" y="1628800"/>
                <a:ext cx="5810373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说明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𝜞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e>
                    </m:ra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𝜞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39" y="1628800"/>
                <a:ext cx="5810373" cy="829330"/>
              </a:xfrm>
              <a:prstGeom prst="rect">
                <a:avLst/>
              </a:prstGeom>
              <a:blipFill rotWithShape="0">
                <a:blip r:embed="rId2"/>
                <a:stretch>
                  <a:fillRect l="-2621" r="-1677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56475" y="2492896"/>
                <a:ext cx="43283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𝜞</m:t>
                    </m:r>
                    <m:d>
                      <m:d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𝜶𝜞</m:t>
                    </m:r>
                    <m:d>
                      <m:d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75" y="2492896"/>
                <a:ext cx="4328364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662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456475" y="3284984"/>
            <a:ext cx="7579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分布是参数为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的指数分布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56475" y="3933056"/>
                <a:ext cx="7553414" cy="1304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(4)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时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分布是统计学中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十分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重要的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分布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75" y="3933056"/>
                <a:ext cx="7553414" cy="1304909"/>
              </a:xfrm>
              <a:prstGeom prst="rect">
                <a:avLst/>
              </a:prstGeom>
              <a:blipFill rotWithShape="0">
                <a:blip r:embed="rId4"/>
                <a:stretch>
                  <a:fillRect l="-2098" b="-14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490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551" y="1508728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五、正态分布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8863" y="2012784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itchFamily="49" charset="-122"/>
                <a:cs typeface="Times New Roman" pitchFamily="18" charset="0"/>
              </a:rPr>
              <a:t>设随机变量 </a:t>
            </a:r>
            <a:r>
              <a:rPr lang="en-US" altLang="zh-CN" sz="3200" b="1" i="1" dirty="0" smtClean="0">
                <a:ea typeface="楷体" pitchFamily="49" charset="-122"/>
                <a:cs typeface="Times New Roman" pitchFamily="18" charset="0"/>
              </a:rPr>
              <a:t>X </a:t>
            </a:r>
            <a:r>
              <a:rPr lang="zh-CN" altLang="en-US" sz="3200" b="1" dirty="0" smtClean="0">
                <a:ea typeface="楷体" pitchFamily="49" charset="-122"/>
                <a:cs typeface="Times New Roman" pitchFamily="18" charset="0"/>
              </a:rPr>
              <a:t>的概率密度为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6292"/>
              </p:ext>
            </p:extLst>
          </p:nvPr>
        </p:nvGraphicFramePr>
        <p:xfrm>
          <a:off x="1762095" y="2660856"/>
          <a:ext cx="5816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公式" r:id="rId3" imgW="5816520" imgH="1117440" progId="Equation.3">
                  <p:embed/>
                </p:oleObj>
              </mc:Choice>
              <mc:Fallback>
                <p:oleObj name="公式" r:id="rId3" imgW="58165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95" y="2660856"/>
                        <a:ext cx="5816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807" y="3980477"/>
            <a:ext cx="8183651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其中</a:t>
            </a:r>
            <a:r>
              <a:rPr kumimoji="1" lang="zh-CN" altLang="en-US" i="1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&gt; 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为常数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则称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服从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参数为</a:t>
            </a:r>
            <a:r>
              <a:rPr kumimoji="1" lang="zh-CN" altLang="en-US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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的正态分布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高斯分布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记为 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~ 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baseline="30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anose="05050102010706020507" pitchFamily="18" charset="2"/>
              </a:rPr>
              <a:t>).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27" y="5157192"/>
            <a:ext cx="5653385" cy="153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824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8296" y="1585852"/>
            <a:ext cx="3275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正态分布的性质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0521" y="2195452"/>
            <a:ext cx="4265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概率密度的合理性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97746" y="2865377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证明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88258"/>
              </p:ext>
            </p:extLst>
          </p:nvPr>
        </p:nvGraphicFramePr>
        <p:xfrm>
          <a:off x="2415371" y="2784414"/>
          <a:ext cx="2578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3" imgW="2577960" imgH="672840" progId="Equation.3">
                  <p:embed/>
                </p:oleObj>
              </mc:Choice>
              <mc:Fallback>
                <p:oleObj name="公式" r:id="rId3" imgW="25779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371" y="2784414"/>
                        <a:ext cx="2578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49071" y="2911414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15583"/>
              </p:ext>
            </p:extLst>
          </p:nvPr>
        </p:nvGraphicFramePr>
        <p:xfrm>
          <a:off x="6049158" y="2646302"/>
          <a:ext cx="165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公式" r:id="rId5" imgW="1650960" imgH="952200" progId="Equation.3">
                  <p:embed/>
                </p:oleObj>
              </mc:Choice>
              <mc:Fallback>
                <p:oleObj name="公式" r:id="rId5" imgW="16509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158" y="2646302"/>
                        <a:ext cx="1651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970033" y="2866964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13483"/>
              </p:ext>
            </p:extLst>
          </p:nvPr>
        </p:nvGraphicFramePr>
        <p:xfrm>
          <a:off x="1158071" y="3809939"/>
          <a:ext cx="3213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7" imgW="3213000" imgH="1117440" progId="Equation.3">
                  <p:embed/>
                </p:oleObj>
              </mc:Choice>
              <mc:Fallback>
                <p:oleObj name="公式" r:id="rId7" imgW="321300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071" y="3809939"/>
                        <a:ext cx="3213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76544"/>
              </p:ext>
            </p:extLst>
          </p:nvPr>
        </p:nvGraphicFramePr>
        <p:xfrm>
          <a:off x="4760108" y="3851214"/>
          <a:ext cx="2641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公式" r:id="rId9" imgW="2641320" imgH="1079280" progId="Equation.3">
                  <p:embed/>
                </p:oleObj>
              </mc:Choice>
              <mc:Fallback>
                <p:oleObj name="公式" r:id="rId9" imgW="26413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108" y="3851214"/>
                        <a:ext cx="2641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11202" y="5292664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而 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30312"/>
              </p:ext>
            </p:extLst>
          </p:nvPr>
        </p:nvGraphicFramePr>
        <p:xfrm>
          <a:off x="1716186" y="5013176"/>
          <a:ext cx="262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公式" r:id="rId11" imgW="2628720" imgH="927000" progId="Equation.3">
                  <p:embed/>
                </p:oleObj>
              </mc:Choice>
              <mc:Fallback>
                <p:oleObj name="公式" r:id="rId11" imgW="26287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186" y="5013176"/>
                        <a:ext cx="262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40921" y="6030851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因此 </a:t>
            </a: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149077"/>
              </p:ext>
            </p:extLst>
          </p:nvPr>
        </p:nvGraphicFramePr>
        <p:xfrm>
          <a:off x="5122058" y="5962589"/>
          <a:ext cx="2578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公式" r:id="rId13" imgW="2577960" imgH="672840" progId="Equation.3">
                  <p:embed/>
                </p:oleObj>
              </mc:Choice>
              <mc:Fallback>
                <p:oleObj name="公式" r:id="rId13" imgW="25779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058" y="5962589"/>
                        <a:ext cx="2578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560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3523" y="1631257"/>
            <a:ext cx="41585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的图形的性质 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899592" y="5157192"/>
            <a:ext cx="7265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(i)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曲线关于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即对任意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432992" y="5792192"/>
            <a:ext cx="66431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} =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}. </a:t>
            </a:r>
            <a:endParaRPr lang="zh-CN" altLang="zh-CN" i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59" y="2266257"/>
            <a:ext cx="5602288" cy="266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909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781547" y="4395192"/>
            <a:ext cx="48606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(ii)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时取到最大值 </a:t>
            </a:r>
            <a:endParaRPr lang="zh-CN" altLang="en-US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11594"/>
              </p:ext>
            </p:extLst>
          </p:nvPr>
        </p:nvGraphicFramePr>
        <p:xfrm>
          <a:off x="5993309" y="4157067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3" imgW="2514600" imgH="965160" progId="Equation.3">
                  <p:embed/>
                </p:oleObj>
              </mc:Choice>
              <mc:Fallback>
                <p:oleObj name="公式" r:id="rId3" imgW="25146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309" y="4157067"/>
                        <a:ext cx="251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827584" y="5157192"/>
            <a:ext cx="7622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离 </a:t>
            </a:r>
            <a:r>
              <a:rPr lang="zh-CN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越远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的值越小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表明对于同样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长度的区间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当区间离</a:t>
            </a:r>
            <a:r>
              <a:rPr lang="zh-CN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越远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落在这个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区间的概率越小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44" y="1547962"/>
            <a:ext cx="5602288" cy="266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049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3121" y="1688083"/>
            <a:ext cx="750558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71475" indent="-371475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AutoNum type="romanLcParenBoth" startAt="3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处曲线有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拐点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轴为其 </a:t>
            </a:r>
          </a:p>
          <a:p>
            <a:pPr eaLnBrk="1" hangingPunct="1"/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水平渐进线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zh-CN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121" y="2708449"/>
            <a:ext cx="784862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(iv)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如果固定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改变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则图形沿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轴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平移而不改变形状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说明正态分布的概率密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度曲线的位置由参数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所确定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位置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参数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4653136"/>
            <a:ext cx="75616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如果固定</a:t>
            </a:r>
            <a:r>
              <a:rPr lang="zh-CN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改变</a:t>
            </a:r>
            <a:r>
              <a:rPr lang="zh-CN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的最大值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发生改变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8496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8251" y="1691555"/>
            <a:ext cx="2863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一、均匀分布 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27225" y="2338321"/>
            <a:ext cx="5298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若随机变量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67625"/>
              </p:ext>
            </p:extLst>
          </p:nvPr>
        </p:nvGraphicFramePr>
        <p:xfrm>
          <a:off x="2566914" y="3080618"/>
          <a:ext cx="4381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3" imgW="4381200" imgH="1460160" progId="Equation.3">
                  <p:embed/>
                </p:oleObj>
              </mc:Choice>
              <mc:Fallback>
                <p:oleObj name="公式" r:id="rId3" imgW="438120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14" y="3080618"/>
                        <a:ext cx="43815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5576" y="4941168"/>
            <a:ext cx="762740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区间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服从均匀分布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记为</a:t>
            </a:r>
            <a:r>
              <a:rPr kumimoji="1" lang="zh-CN" altLang="en-US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57151" y="1960438"/>
            <a:ext cx="19351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分布函数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70970"/>
              </p:ext>
            </p:extLst>
          </p:nvPr>
        </p:nvGraphicFramePr>
        <p:xfrm>
          <a:off x="2916164" y="1700088"/>
          <a:ext cx="4495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3" imgW="4495680" imgH="1117440" progId="Equation.3">
                  <p:embed/>
                </p:oleObj>
              </mc:Choice>
              <mc:Fallback>
                <p:oleObj name="公式" r:id="rId3" imgW="44956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164" y="1700088"/>
                        <a:ext cx="4495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6612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863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30734" y="1685454"/>
            <a:ext cx="49439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标准正态分布</a:t>
            </a:r>
            <a:r>
              <a:rPr kumimoji="1" lang="zh-CN" altLang="en-US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kumimoji="1" lang="en-US" altLang="zh-CN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9259" y="2441104"/>
            <a:ext cx="19351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概率密度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72343"/>
              </p:ext>
            </p:extLst>
          </p:nvPr>
        </p:nvGraphicFramePr>
        <p:xfrm>
          <a:off x="3812084" y="2414116"/>
          <a:ext cx="2857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3" imgW="2857320" imgH="1079280" progId="Equation.3">
                  <p:embed/>
                </p:oleObj>
              </mc:Choice>
              <mc:Fallback>
                <p:oleObj name="公式" r:id="rId3" imgW="28573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084" y="2414116"/>
                        <a:ext cx="2857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9259" y="3780954"/>
            <a:ext cx="19351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分布函数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19144"/>
              </p:ext>
            </p:extLst>
          </p:nvPr>
        </p:nvGraphicFramePr>
        <p:xfrm>
          <a:off x="3818434" y="3752379"/>
          <a:ext cx="3606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5" imgW="3606480" imgH="1079280" progId="Equation.3">
                  <p:embed/>
                </p:oleObj>
              </mc:Choice>
              <mc:Fallback>
                <p:oleObj name="公式" r:id="rId5" imgW="36064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434" y="3752379"/>
                        <a:ext cx="3606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27584" y="5373216"/>
            <a:ext cx="5331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显然有    </a:t>
            </a:r>
            <a:r>
              <a:rPr lang="zh-CN" altLang="en-US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(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1 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626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96327"/>
            <a:ext cx="5897970" cy="219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9208" y="1524646"/>
            <a:ext cx="4099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标准正态分布的图形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4388398"/>
            <a:ext cx="5897970" cy="22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33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8615" y="1570109"/>
            <a:ext cx="8132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(0, 1).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1315" y="2241622"/>
            <a:ext cx="12474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605166"/>
              </p:ext>
            </p:extLst>
          </p:nvPr>
        </p:nvGraphicFramePr>
        <p:xfrm>
          <a:off x="1992765" y="2222801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3" imgW="1815840" imgH="952200" progId="Equation.3">
                  <p:embed/>
                </p:oleObj>
              </mc:Choice>
              <mc:Fallback>
                <p:oleObj name="公式" r:id="rId3" imgW="18158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765" y="2222801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96190" y="2383138"/>
            <a:ext cx="2863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的分布函数为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27519"/>
              </p:ext>
            </p:extLst>
          </p:nvPr>
        </p:nvGraphicFramePr>
        <p:xfrm>
          <a:off x="1080268" y="3179788"/>
          <a:ext cx="434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5" imgW="4343400" imgH="952200" progId="Equation.3">
                  <p:embed/>
                </p:oleObj>
              </mc:Choice>
              <mc:Fallback>
                <p:oleObj name="公式" r:id="rId5" imgW="43434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268" y="3179788"/>
                        <a:ext cx="4343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99541"/>
              </p:ext>
            </p:extLst>
          </p:nvPr>
        </p:nvGraphicFramePr>
        <p:xfrm>
          <a:off x="2738308" y="4491017"/>
          <a:ext cx="284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7" imgW="2844720" imgH="419040" progId="Equation.3">
                  <p:embed/>
                </p:oleObj>
              </mc:Choice>
              <mc:Fallback>
                <p:oleObj name="公式" r:id="rId7" imgW="2844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308" y="4491017"/>
                        <a:ext cx="284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00308"/>
              </p:ext>
            </p:extLst>
          </p:nvPr>
        </p:nvGraphicFramePr>
        <p:xfrm>
          <a:off x="2843808" y="5229200"/>
          <a:ext cx="388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9" imgW="3886200" imgH="990360" progId="Equation.3">
                  <p:embed/>
                </p:oleObj>
              </mc:Choice>
              <mc:Fallback>
                <p:oleObj name="公式" r:id="rId9" imgW="38862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229200"/>
                        <a:ext cx="388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084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80690" y="2046238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03982"/>
              </p:ext>
            </p:extLst>
          </p:nvPr>
        </p:nvGraphicFramePr>
        <p:xfrm>
          <a:off x="1434753" y="1790651"/>
          <a:ext cx="162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3" imgW="1625400" imgH="952200" progId="Equation.3">
                  <p:embed/>
                </p:oleObj>
              </mc:Choice>
              <mc:Fallback>
                <p:oleObj name="公式" r:id="rId3" imgW="16254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753" y="1790651"/>
                        <a:ext cx="162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63540" y="1989088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39450"/>
              </p:ext>
            </p:extLst>
          </p:nvPr>
        </p:nvGraphicFramePr>
        <p:xfrm>
          <a:off x="1634778" y="2781548"/>
          <a:ext cx="444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公式" r:id="rId5" imgW="4444920" imgH="1079280" progId="Equation.3">
                  <p:embed/>
                </p:oleObj>
              </mc:Choice>
              <mc:Fallback>
                <p:oleObj name="公式" r:id="rId5" imgW="44449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778" y="2781548"/>
                        <a:ext cx="4445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271578" y="3031579"/>
            <a:ext cx="15183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90503" y="3861048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647182"/>
              </p:ext>
            </p:extLst>
          </p:nvPr>
        </p:nvGraphicFramePr>
        <p:xfrm>
          <a:off x="2123728" y="4725144"/>
          <a:ext cx="346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7" imgW="3466800" imgH="952200" progId="Equation.3">
                  <p:embed/>
                </p:oleObj>
              </mc:Choice>
              <mc:Fallback>
                <p:oleObj name="公式" r:id="rId7" imgW="3466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25144"/>
                        <a:ext cx="346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55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06500" y="1557164"/>
            <a:ext cx="765946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在使用正态分布时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 </a:t>
            </a:r>
            <a:r>
              <a:rPr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则它的分布函数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可写成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39767"/>
              </p:ext>
            </p:extLst>
          </p:nvPr>
        </p:nvGraphicFramePr>
        <p:xfrm>
          <a:off x="467544" y="2636664"/>
          <a:ext cx="651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公式" r:id="rId3" imgW="6514920" imgH="1028520" progId="Equation.3">
                  <p:embed/>
                </p:oleObj>
              </mc:Choice>
              <mc:Fallback>
                <p:oleObj name="公式" r:id="rId3" imgW="65149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36664"/>
                        <a:ext cx="651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81887"/>
              </p:ext>
            </p:extLst>
          </p:nvPr>
        </p:nvGraphicFramePr>
        <p:xfrm>
          <a:off x="7020272" y="2620888"/>
          <a:ext cx="201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公式" r:id="rId5" imgW="2019240" imgH="952200" progId="Equation.3">
                  <p:embed/>
                </p:oleObj>
              </mc:Choice>
              <mc:Fallback>
                <p:oleObj name="公式" r:id="rId5" imgW="20192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620888"/>
                        <a:ext cx="201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74763" y="3789412"/>
            <a:ext cx="45368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对于任意区间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73138"/>
              </p:ext>
            </p:extLst>
          </p:nvPr>
        </p:nvGraphicFramePr>
        <p:xfrm>
          <a:off x="547788" y="4724449"/>
          <a:ext cx="261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公式" r:id="rId7" imgW="2616120" imgH="469800" progId="Equation.3">
                  <p:embed/>
                </p:oleObj>
              </mc:Choice>
              <mc:Fallback>
                <p:oleObj name="公式" r:id="rId7" imgW="2616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88" y="4724449"/>
                        <a:ext cx="261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96522"/>
              </p:ext>
            </p:extLst>
          </p:nvPr>
        </p:nvGraphicFramePr>
        <p:xfrm>
          <a:off x="3211613" y="4437112"/>
          <a:ext cx="5156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公式" r:id="rId9" imgW="5155920" imgH="1028520" progId="Equation.3">
                  <p:embed/>
                </p:oleObj>
              </mc:Choice>
              <mc:Fallback>
                <p:oleObj name="公式" r:id="rId9" imgW="51559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613" y="4437112"/>
                        <a:ext cx="5156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990390"/>
              </p:ext>
            </p:extLst>
          </p:nvPr>
        </p:nvGraphicFramePr>
        <p:xfrm>
          <a:off x="3211613" y="5589637"/>
          <a:ext cx="440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公式" r:id="rId11" imgW="4406760" imgH="1028520" progId="Equation.3">
                  <p:embed/>
                </p:oleObj>
              </mc:Choice>
              <mc:Fallback>
                <p:oleObj name="公式" r:id="rId11" imgW="44067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613" y="5589637"/>
                        <a:ext cx="440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031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486" y="1484784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(2, 4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830" y="2132856"/>
            <a:ext cx="386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3 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5};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4830" y="2780928"/>
            <a:ext cx="6285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{|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&gt;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0.3753.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742" y="3356992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0854" y="3501008"/>
            <a:ext cx="581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3 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5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(5) 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(3)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24870" y="4221088"/>
                <a:ext cx="4681923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70" y="4221088"/>
                <a:ext cx="4681923" cy="10604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91680" y="5301208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(0.75) 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(1.25) 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23427" y="5362762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查表</a:t>
            </a:r>
            <a:r>
              <a:rPr lang="en-US" altLang="zh-CN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24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1680" y="6046570"/>
            <a:ext cx="487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0.7734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0.1056 = 0.6678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35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628800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6767" y="1628800"/>
            <a:ext cx="5971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{|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&gt;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{|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lang="zh-CN" altLang="en-US" sz="32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16" y="2348880"/>
            <a:ext cx="774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1 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{0 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16" y="3068960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(0)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15616" y="3784078"/>
                <a:ext cx="4190699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 1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84078"/>
                <a:ext cx="4190699" cy="829330"/>
              </a:xfrm>
              <a:prstGeom prst="rect">
                <a:avLst/>
              </a:prstGeom>
              <a:blipFill rotWithShape="0">
                <a:blip r:embed="rId2"/>
                <a:stretch>
                  <a:fillRect l="-3639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306315" y="396791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查表</a:t>
            </a:r>
            <a:r>
              <a:rPr lang="en-US" altLang="zh-CN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24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15616" y="4725144"/>
                <a:ext cx="4115999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 1.3085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𝟓</m:t>
                        </m:r>
                      </m:e>
                    </m:d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25144"/>
                <a:ext cx="4115999" cy="829330"/>
              </a:xfrm>
              <a:prstGeom prst="rect">
                <a:avLst/>
              </a:prstGeom>
              <a:blipFill rotWithShape="0">
                <a:blip r:embed="rId3"/>
                <a:stretch>
                  <a:fillRect l="-3704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85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81853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81465" y="1700808"/>
                <a:ext cx="5449697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1.3085 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>
                                <a:latin typeface="Cambria Math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 0.3753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65" y="1700808"/>
                <a:ext cx="5449697" cy="829330"/>
              </a:xfrm>
              <a:prstGeom prst="rect">
                <a:avLst/>
              </a:prstGeom>
              <a:blipFill rotWithShape="0">
                <a:blip r:embed="rId2"/>
                <a:stretch>
                  <a:fillRect l="-2796" r="-2013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27584" y="2780928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57529" y="2780928"/>
                <a:ext cx="3889976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0.9332 </a:t>
                </a:r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529" y="2780928"/>
                <a:ext cx="3889976" cy="829330"/>
              </a:xfrm>
              <a:prstGeom prst="rect">
                <a:avLst/>
              </a:prstGeom>
              <a:blipFill rotWithShape="0">
                <a:blip r:embed="rId3"/>
                <a:stretch>
                  <a:fillRect l="-4075" r="-2978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7584" y="3861048"/>
                <a:ext cx="4511876" cy="74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查表得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𝒂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𝟎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𝟓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 1.5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511876" cy="746808"/>
              </a:xfrm>
              <a:prstGeom prst="rect">
                <a:avLst/>
              </a:prstGeom>
              <a:blipFill rotWithShape="0">
                <a:blip r:embed="rId4"/>
                <a:stretch>
                  <a:fillRect l="-3514" t="-7317" b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526814" y="486916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故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4.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377" y="5715239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P48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29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76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67296" y="2756403"/>
            <a:ext cx="84248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lang="en-US" altLang="zh-CN" sz="3200" b="1" i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i="1" baseline="-25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baseline="-25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标准正态分布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下侧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位点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分位数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位点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323601" y="1579750"/>
            <a:ext cx="84248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一个标准正态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给定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 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唯一 </a:t>
            </a:r>
            <a:r>
              <a:rPr lang="en-US" altLang="zh-CN" sz="3200" b="1" i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i="1" baseline="-25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使得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i="1" baseline="-25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3200" b="1" i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52763"/>
              </p:ext>
            </p:extLst>
          </p:nvPr>
        </p:nvGraphicFramePr>
        <p:xfrm>
          <a:off x="1043831" y="4637229"/>
          <a:ext cx="22320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31" y="4637229"/>
                        <a:ext cx="223202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9059"/>
              </p:ext>
            </p:extLst>
          </p:nvPr>
        </p:nvGraphicFramePr>
        <p:xfrm>
          <a:off x="3707904" y="4668979"/>
          <a:ext cx="28797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668979"/>
                        <a:ext cx="28797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852570"/>
              </p:ext>
            </p:extLst>
          </p:nvPr>
        </p:nvGraphicFramePr>
        <p:xfrm>
          <a:off x="1022695" y="5648006"/>
          <a:ext cx="70564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7" imgW="2806560" imgH="342720" progId="Equation.DSMT4">
                  <p:embed/>
                </p:oleObj>
              </mc:Choice>
              <mc:Fallback>
                <p:oleObj name="Equation" r:id="rId7" imgW="2806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95" y="5648006"/>
                        <a:ext cx="7056437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23601" y="3884786"/>
            <a:ext cx="28953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分位点的性质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3275856" y="3933056"/>
            <a:ext cx="27478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(0 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 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237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1359" y="1628880"/>
            <a:ext cx="12474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3134" y="2232130"/>
            <a:ext cx="3249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然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0.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31554"/>
              </p:ext>
            </p:extLst>
          </p:nvPr>
        </p:nvGraphicFramePr>
        <p:xfrm>
          <a:off x="4756646" y="2152755"/>
          <a:ext cx="2514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2514600" imgH="672840" progId="Equation.3">
                  <p:embed/>
                </p:oleObj>
              </mc:Choice>
              <mc:Fallback>
                <p:oleObj name="公式" r:id="rId3" imgW="2514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646" y="2152755"/>
                        <a:ext cx="2514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4246" y="3019530"/>
            <a:ext cx="73548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smtClean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意义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服从均匀分布的随机变量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落在区间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中任意等长度的子区间内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概率相同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4740380"/>
            <a:ext cx="3406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的分布函数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85891"/>
              </p:ext>
            </p:extLst>
          </p:nvPr>
        </p:nvGraphicFramePr>
        <p:xfrm>
          <a:off x="4234359" y="4365730"/>
          <a:ext cx="43561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4356000" imgH="1917360" progId="Equation.3">
                  <p:embed/>
                </p:oleObj>
              </mc:Choice>
              <mc:Fallback>
                <p:oleObj name="公式" r:id="rId5" imgW="435600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359" y="4365730"/>
                        <a:ext cx="43561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762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037" y="1556792"/>
            <a:ext cx="84497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试用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分位点表示</a:t>
            </a:r>
          </a:p>
          <a:p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常数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altLang="zh-CN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09" y="2695565"/>
            <a:ext cx="636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0,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{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0.025; </a:t>
            </a:r>
            <a:endParaRPr lang="zh-CN" altLang="en-US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0109" y="3284984"/>
            <a:ext cx="6612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1,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 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2,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{|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1|  </a:t>
            </a:r>
            <a:r>
              <a:rPr lang="en-US" altLang="zh-CN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0.75. </a:t>
            </a:r>
            <a:endParaRPr lang="zh-CN" altLang="en-US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952693"/>
              </p:ext>
            </p:extLst>
          </p:nvPr>
        </p:nvGraphicFramePr>
        <p:xfrm>
          <a:off x="1708198" y="4208923"/>
          <a:ext cx="17287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" imgW="1180588" imgH="304668" progId="Equation.DSMT4">
                  <p:embed/>
                </p:oleObj>
              </mc:Choice>
              <mc:Fallback>
                <p:oleObj name="Equation" r:id="rId3" imgW="1180588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98" y="4208923"/>
                        <a:ext cx="17287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83007"/>
              </p:ext>
            </p:extLst>
          </p:nvPr>
        </p:nvGraphicFramePr>
        <p:xfrm>
          <a:off x="896774" y="4798342"/>
          <a:ext cx="3527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5" imgW="1536480" imgH="203040" progId="Equation.DSMT4">
                  <p:embed/>
                </p:oleObj>
              </mc:Choice>
              <mc:Fallback>
                <p:oleObj name="Equation" r:id="rId5" imgW="1536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74" y="4798342"/>
                        <a:ext cx="35274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27661"/>
              </p:ext>
            </p:extLst>
          </p:nvPr>
        </p:nvGraphicFramePr>
        <p:xfrm>
          <a:off x="4352762" y="4798342"/>
          <a:ext cx="3600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7" imgW="2489200" imgH="304800" progId="Equation.DSMT4">
                  <p:embed/>
                </p:oleObj>
              </mc:Choice>
              <mc:Fallback>
                <p:oleObj name="Equation" r:id="rId7" imgW="2489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762" y="4798342"/>
                        <a:ext cx="36004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005993"/>
              </p:ext>
            </p:extLst>
          </p:nvPr>
        </p:nvGraphicFramePr>
        <p:xfrm>
          <a:off x="1041237" y="5446042"/>
          <a:ext cx="38877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9" imgW="3124200" imgH="304800" progId="Equation.DSMT4">
                  <p:embed/>
                </p:oleObj>
              </mc:Choice>
              <mc:Fallback>
                <p:oleObj name="Equation" r:id="rId9" imgW="312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237" y="5446042"/>
                        <a:ext cx="38877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4755"/>
              </p:ext>
            </p:extLst>
          </p:nvPr>
        </p:nvGraphicFramePr>
        <p:xfrm>
          <a:off x="5000462" y="5373017"/>
          <a:ext cx="26654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11" imgW="1435100" imgH="330200" progId="Equation.DSMT4">
                  <p:embed/>
                </p:oleObj>
              </mc:Choice>
              <mc:Fallback>
                <p:oleObj name="Equation" r:id="rId11" imgW="1435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462" y="5373017"/>
                        <a:ext cx="26654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470220" y="3993584"/>
            <a:ext cx="1176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 </a:t>
            </a:r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</a:p>
        </p:txBody>
      </p:sp>
      <p:graphicFrame>
        <p:nvGraphicFramePr>
          <p:cNvPr id="1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424194"/>
              </p:ext>
            </p:extLst>
          </p:nvPr>
        </p:nvGraphicFramePr>
        <p:xfrm>
          <a:off x="2510372" y="6034617"/>
          <a:ext cx="43926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13" imgW="1892300" imgH="228600" progId="Equation.DSMT4">
                  <p:embed/>
                </p:oleObj>
              </mc:Choice>
              <mc:Fallback>
                <p:oleObj name="Equation" r:id="rId13" imgW="1892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372" y="6034617"/>
                        <a:ext cx="439261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1257137" y="5949280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9831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02897"/>
              </p:ext>
            </p:extLst>
          </p:nvPr>
        </p:nvGraphicFramePr>
        <p:xfrm>
          <a:off x="1609881" y="1722478"/>
          <a:ext cx="28797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3" imgW="1282144" imgH="317362" progId="Equation.DSMT4">
                  <p:embed/>
                </p:oleObj>
              </mc:Choice>
              <mc:Fallback>
                <p:oleObj name="Equation" r:id="rId3" imgW="1282144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881" y="1722478"/>
                        <a:ext cx="287972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08109"/>
              </p:ext>
            </p:extLst>
          </p:nvPr>
        </p:nvGraphicFramePr>
        <p:xfrm>
          <a:off x="608232" y="2387843"/>
          <a:ext cx="4321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5" imgW="2184400" imgH="203200" progId="Equation.DSMT4">
                  <p:embed/>
                </p:oleObj>
              </mc:Choice>
              <mc:Fallback>
                <p:oleObj name="Equation" r:id="rId5" imgW="218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32" y="2387843"/>
                        <a:ext cx="43211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92370"/>
              </p:ext>
            </p:extLst>
          </p:nvPr>
        </p:nvGraphicFramePr>
        <p:xfrm>
          <a:off x="4929407" y="2415485"/>
          <a:ext cx="3384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7" imgW="2070100" imgH="304800" progId="Equation.DSMT4">
                  <p:embed/>
                </p:oleObj>
              </mc:Choice>
              <mc:Fallback>
                <p:oleObj name="Equation" r:id="rId7" imgW="2070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407" y="2415485"/>
                        <a:ext cx="3384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37987"/>
              </p:ext>
            </p:extLst>
          </p:nvPr>
        </p:nvGraphicFramePr>
        <p:xfrm>
          <a:off x="2309065" y="3004723"/>
          <a:ext cx="52562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9" imgW="2717640" imgH="393480" progId="Equation.DSMT4">
                  <p:embed/>
                </p:oleObj>
              </mc:Choice>
              <mc:Fallback>
                <p:oleObj name="Equation" r:id="rId9" imgW="271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65" y="3004723"/>
                        <a:ext cx="5256212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59556"/>
              </p:ext>
            </p:extLst>
          </p:nvPr>
        </p:nvGraphicFramePr>
        <p:xfrm>
          <a:off x="2309065" y="3863630"/>
          <a:ext cx="26654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11" imgW="1981200" imgH="609600" progId="Equation.DSMT4">
                  <p:embed/>
                </p:oleObj>
              </mc:Choice>
              <mc:Fallback>
                <p:oleObj name="Equation" r:id="rId11" imgW="1981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65" y="3863630"/>
                        <a:ext cx="2665412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08165"/>
              </p:ext>
            </p:extLst>
          </p:nvPr>
        </p:nvGraphicFramePr>
        <p:xfrm>
          <a:off x="5052503" y="3857790"/>
          <a:ext cx="23050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13" imgW="1905000" imgH="609600" progId="Equation.DSMT4">
                  <p:embed/>
                </p:oleObj>
              </mc:Choice>
              <mc:Fallback>
                <p:oleObj name="Equation" r:id="rId13" imgW="19050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503" y="3857790"/>
                        <a:ext cx="23050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92491" y="1589406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22906"/>
              </p:ext>
            </p:extLst>
          </p:nvPr>
        </p:nvGraphicFramePr>
        <p:xfrm>
          <a:off x="1331863" y="4653707"/>
          <a:ext cx="1871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15" imgW="1384300" imgH="609600" progId="Equation.DSMT4">
                  <p:embed/>
                </p:oleObj>
              </mc:Choice>
              <mc:Fallback>
                <p:oleObj name="Equation" r:id="rId15" imgW="13843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863" y="4653707"/>
                        <a:ext cx="18716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846130"/>
              </p:ext>
            </p:extLst>
          </p:nvPr>
        </p:nvGraphicFramePr>
        <p:xfrm>
          <a:off x="3563888" y="4725144"/>
          <a:ext cx="36718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17" imgW="2400300" imgH="609600" progId="Equation.DSMT4">
                  <p:embed/>
                </p:oleObj>
              </mc:Choice>
              <mc:Fallback>
                <p:oleObj name="Equation" r:id="rId17" imgW="24003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25144"/>
                        <a:ext cx="3671888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58548"/>
              </p:ext>
            </p:extLst>
          </p:nvPr>
        </p:nvGraphicFramePr>
        <p:xfrm>
          <a:off x="2320086" y="5504488"/>
          <a:ext cx="3960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19" imgW="1371600" imgH="393700" progId="Equation.DSMT4">
                  <p:embed/>
                </p:oleObj>
              </mc:Choice>
              <mc:Fallback>
                <p:oleObj name="Equation" r:id="rId19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086" y="5504488"/>
                        <a:ext cx="396081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907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092" y="1640855"/>
            <a:ext cx="8047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落在区间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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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内的概率只与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有关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而与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无关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11101" y="3561259"/>
            <a:ext cx="1667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法则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397051" y="3585071"/>
            <a:ext cx="35076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lang="en-US" altLang="zh-CN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5576" y="4293096"/>
            <a:ext cx="71513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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+ 3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(3) 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3)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403776" y="4850309"/>
            <a:ext cx="20601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99.74%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0822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5835" y="1484784"/>
            <a:ext cx="8569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某仪器上装有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只独立工作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的同类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元件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已知每只元件的寿命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以小时计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(5000,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工作的元件不少于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仪器能正常工作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求该仪器能正常工作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小时以上的概率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44854"/>
              </p:ext>
            </p:extLst>
          </p:nvPr>
        </p:nvGraphicFramePr>
        <p:xfrm>
          <a:off x="2370299" y="4245336"/>
          <a:ext cx="4967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3" imgW="2527200" imgH="228600" progId="Equation.DSMT4">
                  <p:embed/>
                </p:oleObj>
              </mc:Choice>
              <mc:Fallback>
                <p:oleObj name="Equation" r:id="rId3" imgW="25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299" y="4245336"/>
                        <a:ext cx="49672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38675"/>
              </p:ext>
            </p:extLst>
          </p:nvPr>
        </p:nvGraphicFramePr>
        <p:xfrm>
          <a:off x="2226283" y="4819217"/>
          <a:ext cx="5905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5" imgW="2133360" imgH="228600" progId="Equation.DSMT4">
                  <p:embed/>
                </p:oleObj>
              </mc:Choice>
              <mc:Fallback>
                <p:oleObj name="Equation" r:id="rId5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283" y="4819217"/>
                        <a:ext cx="5905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58759"/>
              </p:ext>
            </p:extLst>
          </p:nvPr>
        </p:nvGraphicFramePr>
        <p:xfrm>
          <a:off x="5322627" y="5832793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7" imgW="1193800" imgH="609600" progId="Equation.DSMT4">
                  <p:embed/>
                </p:oleObj>
              </mc:Choice>
              <mc:Fallback>
                <p:oleObj name="Equation" r:id="rId7" imgW="11938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627" y="5832793"/>
                        <a:ext cx="22320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5835" y="3501008"/>
            <a:ext cx="82708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只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元件能工作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小时以上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=1,2,3,4.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52087" y="5365484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设能工作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小时以上的</a:t>
            </a:r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元件数目为</a:t>
            </a:r>
            <a:r>
              <a:rPr lang="en-US" altLang="zh-CN" sz="3200" b="1" i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45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505" y="1582564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根据题意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7642" y="2204864"/>
            <a:ext cx="74882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仪器能正常工作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小时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以上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},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1"/>
              </p:ext>
            </p:extLst>
          </p:nvPr>
        </p:nvGraphicFramePr>
        <p:xfrm>
          <a:off x="1008464" y="3533420"/>
          <a:ext cx="4032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3" imgW="2413000" imgH="304800" progId="Equation.DSMT4">
                  <p:embed/>
                </p:oleObj>
              </mc:Choice>
              <mc:Fallback>
                <p:oleObj name="Equation" r:id="rId3" imgW="2413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464" y="3533420"/>
                        <a:ext cx="40322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63904"/>
              </p:ext>
            </p:extLst>
          </p:nvPr>
        </p:nvGraphicFramePr>
        <p:xfrm>
          <a:off x="2592789" y="4254145"/>
          <a:ext cx="38877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5" imgW="2705100" imgH="304800" progId="Equation.DSMT4">
                  <p:embed/>
                </p:oleObj>
              </mc:Choice>
              <mc:Fallback>
                <p:oleObj name="Equation" r:id="rId5" imgW="2705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789" y="4254145"/>
                        <a:ext cx="38877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954575"/>
              </p:ext>
            </p:extLst>
          </p:nvPr>
        </p:nvGraphicFramePr>
        <p:xfrm>
          <a:off x="2665814" y="4830408"/>
          <a:ext cx="49672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7" imgW="2971800" imgH="609600" progId="Equation.DSMT4">
                  <p:embed/>
                </p:oleObj>
              </mc:Choice>
              <mc:Fallback>
                <p:oleObj name="Equation" r:id="rId7" imgW="29718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14" y="4830408"/>
                        <a:ext cx="496728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30472"/>
              </p:ext>
            </p:extLst>
          </p:nvPr>
        </p:nvGraphicFramePr>
        <p:xfrm>
          <a:off x="2665814" y="5838470"/>
          <a:ext cx="2590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9" imgW="1790700" imgH="609600" progId="Equation.DSMT4">
                  <p:embed/>
                </p:oleObj>
              </mc:Choice>
              <mc:Fallback>
                <p:oleObj name="Equation" r:id="rId9" imgW="1790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14" y="5838470"/>
                        <a:ext cx="25908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4617" y="2852564"/>
            <a:ext cx="3262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所求概率为</a:t>
            </a:r>
          </a:p>
        </p:txBody>
      </p:sp>
    </p:spTree>
    <p:extLst>
      <p:ext uri="{BB962C8B-B14F-4D97-AF65-F5344CB8AC3E}">
        <p14:creationId xmlns:p14="http://schemas.microsoft.com/office/powerpoint/2010/main" val="2703324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288" y="1556792"/>
            <a:ext cx="849719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7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将一温度调节器放置在贮存着某种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液体的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容器内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调节器整定在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C.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液体温度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0.5</a:t>
            </a:r>
            <a:r>
              <a:rPr kumimoji="1"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(1)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d=90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小于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89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(2)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若要求保持液体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温度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至少为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80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的概率不低于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0.99,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问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至少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为多少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4149080"/>
            <a:ext cx="3578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所求概率为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32712"/>
              </p:ext>
            </p:extLst>
          </p:nvPr>
        </p:nvGraphicFramePr>
        <p:xfrm>
          <a:off x="395288" y="4725342"/>
          <a:ext cx="5778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3" imgW="5778360" imgH="1028520" progId="Equation.3">
                  <p:embed/>
                </p:oleObj>
              </mc:Choice>
              <mc:Fallback>
                <p:oleObj name="公式" r:id="rId3" imgW="57783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5342"/>
                        <a:ext cx="5778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775664"/>
              </p:ext>
            </p:extLst>
          </p:nvPr>
        </p:nvGraphicFramePr>
        <p:xfrm>
          <a:off x="6227763" y="4725342"/>
          <a:ext cx="2324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5" imgW="2323800" imgH="1028520" progId="Equation.3">
                  <p:embed/>
                </p:oleObj>
              </mc:Choice>
              <mc:Fallback>
                <p:oleObj name="公式" r:id="rId5" imgW="23238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725342"/>
                        <a:ext cx="2324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6835" y="5768510"/>
            <a:ext cx="53848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 2) = 1 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(2) = 0.0228.  </a:t>
            </a:r>
            <a:endParaRPr lang="en-US" altLang="en-US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90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9057" y="1533877"/>
            <a:ext cx="3337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按题意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满足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910709"/>
              </p:ext>
            </p:extLst>
          </p:nvPr>
        </p:nvGraphicFramePr>
        <p:xfrm>
          <a:off x="975320" y="2037115"/>
          <a:ext cx="657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公式" r:id="rId3" imgW="6578280" imgH="1028520" progId="Equation.3">
                  <p:embed/>
                </p:oleObj>
              </mc:Choice>
              <mc:Fallback>
                <p:oleObj name="公式" r:id="rId3" imgW="65782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20" y="2037115"/>
                        <a:ext cx="6578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74616"/>
              </p:ext>
            </p:extLst>
          </p:nvPr>
        </p:nvGraphicFramePr>
        <p:xfrm>
          <a:off x="1262657" y="3118202"/>
          <a:ext cx="4152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5" imgW="4152600" imgH="1028520" progId="Equation.3">
                  <p:embed/>
                </p:oleObj>
              </mc:Choice>
              <mc:Fallback>
                <p:oleObj name="公式" r:id="rId5" imgW="41526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657" y="3118202"/>
                        <a:ext cx="4152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532946"/>
              </p:ext>
            </p:extLst>
          </p:nvPr>
        </p:nvGraphicFramePr>
        <p:xfrm>
          <a:off x="5583832" y="3118202"/>
          <a:ext cx="271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7" imgW="2717640" imgH="1028520" progId="Equation.3">
                  <p:embed/>
                </p:oleObj>
              </mc:Choice>
              <mc:Fallback>
                <p:oleObj name="公式" r:id="rId7" imgW="27176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832" y="3118202"/>
                        <a:ext cx="271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1457" y="4353277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40701"/>
              </p:ext>
            </p:extLst>
          </p:nvPr>
        </p:nvGraphicFramePr>
        <p:xfrm>
          <a:off x="1335682" y="4269140"/>
          <a:ext cx="350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公式" r:id="rId9" imgW="3504960" imgH="1028520" progId="Equation.3">
                  <p:embed/>
                </p:oleObj>
              </mc:Choice>
              <mc:Fallback>
                <p:oleObj name="公式" r:id="rId9" imgW="35049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682" y="4269140"/>
                        <a:ext cx="3505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31369" y="4438068"/>
            <a:ext cx="27703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(2.327)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931369" y="5018953"/>
            <a:ext cx="24625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( 2.327)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5420" y="5457998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亦即 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77726"/>
              </p:ext>
            </p:extLst>
          </p:nvPr>
        </p:nvGraphicFramePr>
        <p:xfrm>
          <a:off x="1694457" y="5408785"/>
          <a:ext cx="2654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公式" r:id="rId11" imgW="2654280" imgH="952200" progId="Equation.3">
                  <p:embed/>
                </p:oleObj>
              </mc:Choice>
              <mc:Fallback>
                <p:oleObj name="公式" r:id="rId11" imgW="26542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457" y="5408785"/>
                        <a:ext cx="2654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5620" y="5540548"/>
            <a:ext cx="36022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解得   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 81.1635.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92977" y="6136570"/>
            <a:ext cx="659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P47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25, 26, 28(1), 32,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33, 38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15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90095" y="1610361"/>
            <a:ext cx="76017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均匀分布的概率密度与分布函数的图形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: 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62960" y="2426949"/>
            <a:ext cx="3932238" cy="2160589"/>
            <a:chOff x="1173" y="665"/>
            <a:chExt cx="2773" cy="1457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498" y="1699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853" y="701"/>
              <a:ext cx="0" cy="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46" y="1018"/>
              <a:ext cx="137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46" y="1027"/>
              <a:ext cx="0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607" y="1034"/>
              <a:ext cx="0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31" y="1682"/>
              <a:ext cx="29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a 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84" y="1702"/>
              <a:ext cx="29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b </a:t>
              </a:r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1173" y="705"/>
            <a:ext cx="592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公式" r:id="rId3" imgW="939600" imgH="1054080" progId="Equation.3">
                    <p:embed/>
                  </p:oleObj>
                </mc:Choice>
                <mc:Fallback>
                  <p:oleObj name="公式" r:id="rId3" imgW="93960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705"/>
                          <a:ext cx="592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620" y="665"/>
              <a:ext cx="619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 f 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 </a:t>
              </a:r>
              <a:endParaRPr lang="en-US" altLang="zh-CN" sz="2400" i="1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131840" y="4797152"/>
            <a:ext cx="3965774" cy="1935984"/>
            <a:chOff x="1469" y="2314"/>
            <a:chExt cx="2861" cy="1792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469" y="3629"/>
              <a:ext cx="2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1766" y="2314"/>
              <a:ext cx="0" cy="1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757" y="3638"/>
              <a:ext cx="3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064" y="2717"/>
              <a:ext cx="826" cy="9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880" y="2726"/>
              <a:ext cx="73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409" y="2364"/>
              <a:ext cx="59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F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 </a:t>
              </a:r>
              <a:endParaRPr lang="en-US" altLang="zh-CN" sz="2400" i="1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488" y="2489"/>
              <a:ext cx="30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1 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044" y="3679"/>
              <a:ext cx="24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a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745" y="3679"/>
              <a:ext cx="24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31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134" y="1559040"/>
            <a:ext cx="76386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设电阻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是一个随机变量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均匀分布 </a:t>
            </a:r>
          </a:p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2000~3000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的概率密度及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落在</a:t>
            </a:r>
          </a:p>
          <a:p>
            <a:pPr eaLnBrk="1" hangingPunct="1"/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2400~2600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560" y="3212976"/>
            <a:ext cx="7699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根据均匀分布的定义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33666"/>
              </p:ext>
            </p:extLst>
          </p:nvPr>
        </p:nvGraphicFramePr>
        <p:xfrm>
          <a:off x="662838" y="3867182"/>
          <a:ext cx="77724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7772400" imgH="1587240" progId="Equation.3">
                  <p:embed/>
                </p:oleObj>
              </mc:Choice>
              <mc:Fallback>
                <p:oleObj name="公式" r:id="rId3" imgW="777240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38" y="3867182"/>
                        <a:ext cx="77724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8642" y="5926325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故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87701"/>
              </p:ext>
            </p:extLst>
          </p:nvPr>
        </p:nvGraphicFramePr>
        <p:xfrm>
          <a:off x="1445424" y="5727789"/>
          <a:ext cx="5803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5" imgW="5803560" imgH="952200" progId="Equation.3">
                  <p:embed/>
                </p:oleObj>
              </mc:Choice>
              <mc:Fallback>
                <p:oleObj name="公式" r:id="rId5" imgW="58035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424" y="5727789"/>
                        <a:ext cx="5803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50824" y="5943912"/>
            <a:ext cx="1136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0.2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3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7489" y="1679620"/>
            <a:ext cx="2863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二、指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数分布 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1939" y="2381295"/>
            <a:ext cx="5298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98504"/>
              </p:ext>
            </p:extLst>
          </p:nvPr>
        </p:nvGraphicFramePr>
        <p:xfrm>
          <a:off x="5145051" y="2960732"/>
          <a:ext cx="3619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公式" r:id="rId3" imgW="3619440" imgH="1536480" progId="Equation.3">
                  <p:embed/>
                </p:oleObj>
              </mc:Choice>
              <mc:Fallback>
                <p:oleObj name="公式" r:id="rId3" imgW="361944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51" y="2960732"/>
                        <a:ext cx="36195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8296" y="4653136"/>
            <a:ext cx="828116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kumimoji="1" lang="zh-CN" altLang="en-US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&gt;0 (</a:t>
            </a:r>
            <a:r>
              <a:rPr kumimoji="1" lang="zh-CN" altLang="en-US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常数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服从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参数为 </a:t>
            </a:r>
            <a:r>
              <a:rPr kumimoji="1" lang="zh-CN" altLang="en-US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指数分布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9313" y="3130046"/>
                <a:ext cx="4143763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3" y="3130046"/>
                <a:ext cx="4143763" cy="1190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817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25709" y="1543231"/>
            <a:ext cx="20714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21302"/>
              </p:ext>
            </p:extLst>
          </p:nvPr>
        </p:nvGraphicFramePr>
        <p:xfrm>
          <a:off x="2974229" y="2911383"/>
          <a:ext cx="3873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3" imgW="3873240" imgH="1434960" progId="Equation.3">
                  <p:embed/>
                </p:oleObj>
              </mc:Choice>
              <mc:Fallback>
                <p:oleObj name="公式" r:id="rId3" imgW="387324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229" y="2911383"/>
                        <a:ext cx="38735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58205" y="1557907"/>
                <a:ext cx="4678780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205" y="1557907"/>
                <a:ext cx="4678780" cy="1190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20"/>
            <a:ext cx="38068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874" y="4867895"/>
            <a:ext cx="41312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指数分布的分布函数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9296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552" y="3501008"/>
            <a:ext cx="831691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例如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无线电元件的寿命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动物的寿命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电话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的通话时间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随机服务系统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中的服务时间等都可以近似地用指数分布来描述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在可靠性理论与工程中占有特别重要的地位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4673" y="1686027"/>
            <a:ext cx="5129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服从指数分布的实际例子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450" y="2336614"/>
            <a:ext cx="8113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指数分布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在实际中有重要应用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它可以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作为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各种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寿命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”的近似分布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96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常用的连续型分布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2945" y="3105224"/>
            <a:ext cx="55034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根据题意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概率密度为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15"/>
              </p:ext>
            </p:extLst>
          </p:nvPr>
        </p:nvGraphicFramePr>
        <p:xfrm>
          <a:off x="2224638" y="3789040"/>
          <a:ext cx="42481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2552700" imgH="711200" progId="Equation.DSMT4">
                  <p:embed/>
                </p:oleObj>
              </mc:Choice>
              <mc:Fallback>
                <p:oleObj name="Equation" r:id="rId3" imgW="25527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638" y="3789040"/>
                        <a:ext cx="424815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83695"/>
              </p:ext>
            </p:extLst>
          </p:nvPr>
        </p:nvGraphicFramePr>
        <p:xfrm>
          <a:off x="907415" y="5180737"/>
          <a:ext cx="2355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5180737"/>
                        <a:ext cx="23558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03851"/>
              </p:ext>
            </p:extLst>
          </p:nvPr>
        </p:nvGraphicFramePr>
        <p:xfrm>
          <a:off x="3263265" y="5077119"/>
          <a:ext cx="41036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2108200" imgH="330200" progId="Equation.DSMT4">
                  <p:embed/>
                </p:oleObj>
              </mc:Choice>
              <mc:Fallback>
                <p:oleObj name="Equation" r:id="rId7" imgW="2108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265" y="5077119"/>
                        <a:ext cx="410368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86710"/>
              </p:ext>
            </p:extLst>
          </p:nvPr>
        </p:nvGraphicFramePr>
        <p:xfrm>
          <a:off x="3134660" y="5930653"/>
          <a:ext cx="48958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9" imgW="2755900" imgH="330200" progId="Equation.DSMT4">
                  <p:embed/>
                </p:oleObj>
              </mc:Choice>
              <mc:Fallback>
                <p:oleObj name="Equation" r:id="rId9" imgW="2755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60" y="5930653"/>
                        <a:ext cx="48958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2945" y="1540614"/>
            <a:ext cx="8659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某电子元件的寿命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以小时计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服从参数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0.001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的指数分布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试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求该元件至少能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小时的概率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92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1870</TotalTime>
  <Words>2007</Words>
  <Application>Microsoft Office PowerPoint</Application>
  <PresentationFormat>全屏显示(4:3)</PresentationFormat>
  <Paragraphs>202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Level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admin</cp:lastModifiedBy>
  <cp:revision>22</cp:revision>
  <dcterms:created xsi:type="dcterms:W3CDTF">2013-09-11T09:36:50Z</dcterms:created>
  <dcterms:modified xsi:type="dcterms:W3CDTF">2016-10-17T09:45:53Z</dcterms:modified>
</cp:coreProperties>
</file>