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288" y="1517108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635" y="1538452"/>
            <a:ext cx="7633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可能取值为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0, 1;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可能取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0, 1, 2.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628" y="2199816"/>
            <a:ext cx="6747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利用乘法公式可得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70" y="2871447"/>
            <a:ext cx="737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0,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0}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0}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0|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0}</a:t>
            </a:r>
            <a:endParaRPr lang="zh-CN" altLang="en-US" sz="3200" b="1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15643" y="3524668"/>
                <a:ext cx="1514004" cy="994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643" y="3524668"/>
                <a:ext cx="1514004" cy="994759"/>
              </a:xfrm>
              <a:prstGeom prst="rect">
                <a:avLst/>
              </a:prstGeom>
              <a:blipFill rotWithShape="0">
                <a:blip r:embed="rId2"/>
                <a:stretch>
                  <a:fillRect l="-10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958396" y="3628382"/>
                <a:ext cx="880369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𝟑𝟎</m:t>
                        </m:r>
                      </m:den>
                    </m:f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6" y="3628382"/>
                <a:ext cx="880369" cy="803682"/>
              </a:xfrm>
              <a:prstGeom prst="rect">
                <a:avLst/>
              </a:prstGeom>
              <a:blipFill rotWithShape="0">
                <a:blip r:embed="rId3"/>
                <a:stretch>
                  <a:fillRect l="-17241" b="-9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06127" y="444532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同理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584" y="5116951"/>
            <a:ext cx="737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0,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1}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0}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1|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0}</a:t>
            </a:r>
            <a:endParaRPr lang="zh-CN" altLang="en-US" sz="3200" b="1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484497" y="5674601"/>
                <a:ext cx="1861472" cy="994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97" y="5674601"/>
                <a:ext cx="1861472" cy="994759"/>
              </a:xfrm>
              <a:prstGeom prst="rect">
                <a:avLst/>
              </a:prstGeom>
              <a:blipFill rotWithShape="0">
                <a:blip r:embed="rId4"/>
                <a:stretch>
                  <a:fillRect l="-8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480489" y="5770139"/>
                <a:ext cx="880369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𝟑𝟎</m:t>
                        </m:r>
                      </m:den>
                    </m:f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89" y="5770139"/>
                <a:ext cx="880369" cy="803682"/>
              </a:xfrm>
              <a:prstGeom prst="rect">
                <a:avLst/>
              </a:prstGeom>
              <a:blipFill rotWithShape="0">
                <a:blip r:embed="rId5"/>
                <a:stretch>
                  <a:fillRect l="-17361" b="-10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2500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1533604"/>
            <a:ext cx="737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0,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2}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0}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2|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0}</a:t>
            </a:r>
            <a:endParaRPr lang="zh-CN" altLang="en-US" sz="3200" b="1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40481" y="2091254"/>
                <a:ext cx="1514004" cy="994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81" y="2091254"/>
                <a:ext cx="1514004" cy="994759"/>
              </a:xfrm>
              <a:prstGeom prst="rect">
                <a:avLst/>
              </a:prstGeom>
              <a:blipFill rotWithShape="0">
                <a:blip r:embed="rId2"/>
                <a:stretch>
                  <a:fillRect l="-10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854485" y="2186792"/>
                <a:ext cx="880369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𝟑𝟎</m:t>
                        </m:r>
                      </m:den>
                    </m:f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485" y="2186792"/>
                <a:ext cx="880369" cy="803682"/>
              </a:xfrm>
              <a:prstGeom prst="rect">
                <a:avLst/>
              </a:prstGeom>
              <a:blipFill rotWithShape="0">
                <a:blip r:embed="rId3"/>
                <a:stretch>
                  <a:fillRect l="-17241" b="-9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83568" y="3085462"/>
            <a:ext cx="737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1,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0}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1}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0|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1}</a:t>
            </a:r>
            <a:endParaRPr lang="zh-CN" altLang="en-US" sz="3200" b="1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40481" y="3643112"/>
                <a:ext cx="1861472" cy="994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81" y="3643112"/>
                <a:ext cx="1861472" cy="994759"/>
              </a:xfrm>
              <a:prstGeom prst="rect">
                <a:avLst/>
              </a:prstGeom>
              <a:blipFill rotWithShape="0">
                <a:blip r:embed="rId4"/>
                <a:stretch>
                  <a:fillRect l="-8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01953" y="3738650"/>
                <a:ext cx="880369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𝟑𝟎</m:t>
                        </m:r>
                      </m:den>
                    </m:f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953" y="3738650"/>
                <a:ext cx="880369" cy="803682"/>
              </a:xfrm>
              <a:prstGeom prst="rect">
                <a:avLst/>
              </a:prstGeom>
              <a:blipFill rotWithShape="0">
                <a:blip r:embed="rId5"/>
                <a:stretch>
                  <a:fillRect l="-17241" b="-9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83568" y="4917980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同理可得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43808" y="4917980"/>
                <a:ext cx="3925755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1}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𝟑𝟎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917980"/>
                <a:ext cx="3925755" cy="803682"/>
              </a:xfrm>
              <a:prstGeom prst="rect">
                <a:avLst/>
              </a:prstGeom>
              <a:blipFill rotWithShape="0">
                <a:blip r:embed="rId6"/>
                <a:stretch>
                  <a:fillRect l="-4044" b="-9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43807" y="5721662"/>
                <a:ext cx="3901709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2}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𝟑𝟎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7" y="5721662"/>
                <a:ext cx="3901709" cy="803682"/>
              </a:xfrm>
              <a:prstGeom prst="rect">
                <a:avLst/>
              </a:prstGeom>
              <a:blipFill rotWithShape="0">
                <a:blip r:embed="rId7"/>
                <a:stretch>
                  <a:fillRect l="-4063" b="-10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2519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52133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表格形式为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2811811"/>
                  </p:ext>
                </p:extLst>
              </p:nvPr>
            </p:nvGraphicFramePr>
            <p:xfrm>
              <a:off x="2920985" y="1628800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    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2811811"/>
                  </p:ext>
                </p:extLst>
              </p:nvPr>
            </p:nvGraphicFramePr>
            <p:xfrm>
              <a:off x="2920985" y="1628800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    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5000" r="-200797" b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95000" r="-101600" b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95000" r="-1600" b="-113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95000" r="-200797" b="-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195000" r="-101600" b="-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195000" r="-1600" b="-13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本框 3"/>
          <p:cNvSpPr txBox="1"/>
          <p:nvPr/>
        </p:nvSpPr>
        <p:spPr>
          <a:xfrm>
            <a:off x="683568" y="3861048"/>
            <a:ext cx="6269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1,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1}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2114" y="4506466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6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1,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2} + </a:t>
            </a:r>
            <a:r>
              <a:rPr lang="en-US" altLang="zh-CN" sz="36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2}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00608" y="5168402"/>
                <a:ext cx="4374724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𝟏𝟗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</m:den>
                      </m:f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08" y="5168402"/>
                <a:ext cx="4374724" cy="101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61574" y="6185925"/>
            <a:ext cx="2523448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P67  6. 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887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533183"/>
            <a:ext cx="87094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如果存在非负函数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使得对于任意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62363"/>
              </p:ext>
            </p:extLst>
          </p:nvPr>
        </p:nvGraphicFramePr>
        <p:xfrm>
          <a:off x="1949128" y="2617445"/>
          <a:ext cx="4787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4787640" imgH="672840" progId="Equation.3">
                  <p:embed/>
                </p:oleObj>
              </mc:Choice>
              <mc:Fallback>
                <p:oleObj name="公式" r:id="rId3" imgW="47876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128" y="2617445"/>
                        <a:ext cx="4787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42566" y="3371508"/>
            <a:ext cx="86741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连续型二维随机变量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函数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称为二维随机变量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或称为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联合概率密度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8865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51714" y="1532390"/>
            <a:ext cx="32736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概率密度的性质  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40627" y="2138815"/>
            <a:ext cx="28472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0; 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45871"/>
              </p:ext>
            </p:extLst>
          </p:nvPr>
        </p:nvGraphicFramePr>
        <p:xfrm>
          <a:off x="3995936" y="2111827"/>
          <a:ext cx="4483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3" imgW="4483080" imgH="672840" progId="Equation.3">
                  <p:embed/>
                </p:oleObj>
              </mc:Choice>
              <mc:Fallback>
                <p:oleObj name="公式" r:id="rId3" imgW="44830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111827"/>
                        <a:ext cx="4483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40627" y="3061800"/>
            <a:ext cx="72875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(3)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xoy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平面上的区域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点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落在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内的概率为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904209"/>
              </p:ext>
            </p:extLst>
          </p:nvPr>
        </p:nvGraphicFramePr>
        <p:xfrm>
          <a:off x="1770305" y="4158762"/>
          <a:ext cx="5384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5" imgW="5384520" imgH="799920" progId="Equation.3">
                  <p:embed/>
                </p:oleObj>
              </mc:Choice>
              <mc:Fallback>
                <p:oleObj name="公式" r:id="rId5" imgW="53845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305" y="4158762"/>
                        <a:ext cx="5384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09683" y="4989024"/>
            <a:ext cx="6027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(4)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在点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733155"/>
              </p:ext>
            </p:extLst>
          </p:nvPr>
        </p:nvGraphicFramePr>
        <p:xfrm>
          <a:off x="3314382" y="5602560"/>
          <a:ext cx="3467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7" imgW="3466800" imgH="1066680" progId="Equation.3">
                  <p:embed/>
                </p:oleObj>
              </mc:Choice>
              <mc:Fallback>
                <p:oleObj name="公式" r:id="rId7" imgW="34668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382" y="5602560"/>
                        <a:ext cx="3467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7776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34516" y="1491381"/>
            <a:ext cx="74671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具有概率密度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93766"/>
              </p:ext>
            </p:extLst>
          </p:nvPr>
        </p:nvGraphicFramePr>
        <p:xfrm>
          <a:off x="1817216" y="2151781"/>
          <a:ext cx="5295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3" imgW="5295600" imgH="1155600" progId="Equation.3">
                  <p:embed/>
                </p:oleObj>
              </mc:Choice>
              <mc:Fallback>
                <p:oleObj name="公式" r:id="rId3" imgW="529560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216" y="2151781"/>
                        <a:ext cx="52959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88479" y="3401144"/>
            <a:ext cx="69837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求分布函数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), (2)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}.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99591" y="4294906"/>
            <a:ext cx="835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467292"/>
              </p:ext>
            </p:extLst>
          </p:nvPr>
        </p:nvGraphicFramePr>
        <p:xfrm>
          <a:off x="1355254" y="4271094"/>
          <a:ext cx="5448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5" imgW="5448240" imgH="672840" progId="Equation.3">
                  <p:embed/>
                </p:oleObj>
              </mc:Choice>
              <mc:Fallback>
                <p:oleObj name="公式" r:id="rId5" imgW="54482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254" y="4271094"/>
                        <a:ext cx="5448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36364"/>
              </p:ext>
            </p:extLst>
          </p:nvPr>
        </p:nvGraphicFramePr>
        <p:xfrm>
          <a:off x="1907704" y="5293444"/>
          <a:ext cx="57785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7" imgW="5778360" imgH="1231560" progId="Equation.3">
                  <p:embed/>
                </p:oleObj>
              </mc:Choice>
              <mc:Fallback>
                <p:oleObj name="公式" r:id="rId7" imgW="577836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293444"/>
                        <a:ext cx="57785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276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44777" y="1729011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即有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96271"/>
              </p:ext>
            </p:extLst>
          </p:nvPr>
        </p:nvGraphicFramePr>
        <p:xfrm>
          <a:off x="1486177" y="1822673"/>
          <a:ext cx="6959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3" imgW="6959520" imgH="1155600" progId="Equation.3">
                  <p:embed/>
                </p:oleObj>
              </mc:Choice>
              <mc:Fallback>
                <p:oleObj name="公式" r:id="rId3" imgW="695952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177" y="1822673"/>
                        <a:ext cx="69596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65402" y="3329211"/>
            <a:ext cx="7649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251851" y="3265711"/>
            <a:ext cx="2232025" cy="1616075"/>
            <a:chOff x="3821" y="1344"/>
            <a:chExt cx="1406" cy="1018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821" y="1930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4474" y="1344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4205" y="1574"/>
              <a:ext cx="585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444" y="1956"/>
              <a:ext cx="78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</a:p>
          </p:txBody>
        </p:sp>
      </p:grp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178372"/>
              </p:ext>
            </p:extLst>
          </p:nvPr>
        </p:nvGraphicFramePr>
        <p:xfrm>
          <a:off x="1211540" y="3456211"/>
          <a:ext cx="447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5" imgW="4470120" imgH="419040" progId="Equation.3">
                  <p:embed/>
                </p:oleObj>
              </mc:Choice>
              <mc:Fallback>
                <p:oleObj name="公式" r:id="rId5" imgW="447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540" y="3456211"/>
                        <a:ext cx="447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42161"/>
              </p:ext>
            </p:extLst>
          </p:nvPr>
        </p:nvGraphicFramePr>
        <p:xfrm>
          <a:off x="1040090" y="4026123"/>
          <a:ext cx="2832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7" imgW="2831760" imgH="799920" progId="Equation.3">
                  <p:embed/>
                </p:oleObj>
              </mc:Choice>
              <mc:Fallback>
                <p:oleObj name="公式" r:id="rId7" imgW="283176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090" y="4026123"/>
                        <a:ext cx="2832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229780"/>
              </p:ext>
            </p:extLst>
          </p:nvPr>
        </p:nvGraphicFramePr>
        <p:xfrm>
          <a:off x="1067077" y="4859561"/>
          <a:ext cx="3454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9" imgW="3454200" imgH="723600" progId="Equation.3">
                  <p:embed/>
                </p:oleObj>
              </mc:Choice>
              <mc:Fallback>
                <p:oleObj name="公式" r:id="rId9" imgW="3454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077" y="4859561"/>
                        <a:ext cx="3454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605400"/>
              </p:ext>
            </p:extLst>
          </p:nvPr>
        </p:nvGraphicFramePr>
        <p:xfrm>
          <a:off x="4610377" y="4708748"/>
          <a:ext cx="723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11" imgW="723600" imgH="952200" progId="Equation.3">
                  <p:embed/>
                </p:oleObj>
              </mc:Choice>
              <mc:Fallback>
                <p:oleObj name="公式" r:id="rId11" imgW="7236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377" y="4708748"/>
                        <a:ext cx="723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3389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549208"/>
            <a:ext cx="7467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二维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概率密度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47664" y="2133983"/>
                <a:ext cx="6503126" cy="1371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133983"/>
                <a:ext cx="6503126" cy="13713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187624" y="3505320"/>
            <a:ext cx="2959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确定常数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3269" y="4291882"/>
            <a:ext cx="4203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求分布函数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1148" y="5076473"/>
            <a:ext cx="2998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8593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1644179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493239" y="1550088"/>
                <a:ext cx="6061275" cy="742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由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𝒅𝒙𝒅𝒚</m:t>
                            </m:r>
                          </m:e>
                        </m:nary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</m:e>
                    </m:nary>
                  </m:oMath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39" y="1550088"/>
                <a:ext cx="6061275" cy="742383"/>
              </a:xfrm>
              <a:prstGeom prst="rect">
                <a:avLst/>
              </a:prstGeom>
              <a:blipFill rotWithShape="0">
                <a:blip r:embed="rId2"/>
                <a:stretch>
                  <a:fillRect l="-2616" t="-3279" b="-15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45786" y="2383378"/>
                <a:ext cx="5123775" cy="77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得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nary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𝒂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86" y="2383378"/>
                <a:ext cx="5123775" cy="772969"/>
              </a:xfrm>
              <a:prstGeom prst="rect">
                <a:avLst/>
              </a:prstGeom>
              <a:blipFill rotWithShape="1">
                <a:blip r:embed="rId3"/>
                <a:stretch>
                  <a:fillRect l="-2973" b="-1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6418394" y="2477474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9552" y="3338269"/>
            <a:ext cx="492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(2)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2,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78113" y="4086235"/>
                <a:ext cx="4931671" cy="71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nary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𝒅𝒚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3" y="4086235"/>
                <a:ext cx="4931671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572228" y="3923044"/>
                <a:ext cx="2914901" cy="939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228" y="3923044"/>
                <a:ext cx="2914901" cy="939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819016" y="4946944"/>
            <a:ext cx="3704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2,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45786" y="5553617"/>
                <a:ext cx="5117619" cy="77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nary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latin typeface="Cambria Math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86" y="5553617"/>
                <a:ext cx="5117619" cy="7729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684181" y="5669429"/>
                <a:ext cx="2690993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81" y="5669429"/>
                <a:ext cx="2690993" cy="5959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085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6580" y="1628800"/>
            <a:ext cx="6516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&lt; 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   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292" y="2420888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所求分布函数为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16292" y="3212976"/>
                <a:ext cx="8566961" cy="231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32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</m:t>
                              </m:r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2" y="3212976"/>
                <a:ext cx="8566961" cy="2312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8725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6311" y="234951"/>
            <a:ext cx="60260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第三章  二维随机变量</a:t>
            </a:r>
            <a:endParaRPr lang="zh-CN" altLang="en-US" sz="4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4488" y="2527300"/>
            <a:ext cx="82597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炮弹的落点、某地区某一年龄段儿童的身高和体重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它们的结果都需要用两个因素来表示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8763" y="1495425"/>
            <a:ext cx="86276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在实际生活中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某些随机试验的结果需要同时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两个或两个以上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的随机变量来描述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8" descr="0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129088"/>
            <a:ext cx="258921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PH01501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4059238"/>
            <a:ext cx="2589212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8695" y="1700808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03648" y="1700808"/>
                <a:ext cx="5368329" cy="1240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i="1" dirty="0" smtClean="0"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3200" b="1" dirty="0" smtClean="0"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altLang="zh-CN" sz="3200" b="1" i="1" dirty="0" smtClean="0"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3200" b="1" i="1" dirty="0" smtClean="0"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3200" b="1" dirty="0" smtClean="0"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 </m:t>
                      </m:r>
                      <m:r>
                        <m:rPr>
                          <m:nor/>
                        </m:rPr>
                        <a:rPr lang="en-US" altLang="zh-CN" sz="3200" b="1" i="1" dirty="0" smtClean="0"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3200" b="1" dirty="0" smtClean="0"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} </m:t>
                      </m:r>
                      <m:r>
                        <m:rPr>
                          <m:nor/>
                        </m:rPr>
                        <a:rPr lang="en-US" altLang="zh-CN" sz="3200" b="1" i="0" dirty="0" smtClean="0"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altLang="zh-CN" sz="3200" b="1" i="1" dirty="0" smtClean="0">
                              <a:latin typeface="Cambria Math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𝒀</m:t>
                          </m:r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≤</m:t>
                          </m:r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3200" b="1" i="1" dirty="0" smtClean="0">
                                  <a:latin typeface="Cambria Math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𝒙</m:t>
                              </m:r>
                              <m:r>
                                <a:rPr lang="en-US" altLang="zh-CN" sz="32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zh-CN" sz="32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700808"/>
                <a:ext cx="5368329" cy="12400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014959" y="3228922"/>
                <a:ext cx="3726468" cy="1211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959" y="3228922"/>
                <a:ext cx="3726468" cy="1211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16170" y="4941168"/>
                <a:ext cx="2953373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170" y="4941168"/>
                <a:ext cx="2953373" cy="10143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3045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288" y="1450360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常用的二维连续型随机变量有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8365" y="2035135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均匀分布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43808" y="2034550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23728" y="2679109"/>
                <a:ext cx="4755533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(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)∈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79109"/>
                <a:ext cx="4755533" cy="16878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03728" y="4455726"/>
            <a:ext cx="7704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为有界区域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在区域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上服从均匀分布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365" y="5664150"/>
            <a:ext cx="80313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随机点落在区域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内任意面积相等的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子区域上的概率相等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7279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53102" y="2046799"/>
            <a:ext cx="6644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5841"/>
              </p:ext>
            </p:extLst>
          </p:nvPr>
        </p:nvGraphicFramePr>
        <p:xfrm>
          <a:off x="381652" y="2574573"/>
          <a:ext cx="83185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3" imgW="8318160" imgH="2374560" progId="Equation.3">
                  <p:embed/>
                </p:oleObj>
              </mc:Choice>
              <mc:Fallback>
                <p:oleObj name="公式" r:id="rId3" imgW="8318160" imgH="237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52" y="2574573"/>
                        <a:ext cx="83185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4602" y="4955684"/>
            <a:ext cx="86002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kumimoji="1"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都是常数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&gt; 0,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&gt;0,   </a:t>
            </a:r>
          </a:p>
          <a:p>
            <a:pPr eaLnBrk="1" hangingPunct="1"/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|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&lt; 1.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服从参数为</a:t>
            </a:r>
            <a:r>
              <a:rPr kumimoji="1"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维正态分布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~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kumimoji="1" lang="en-US" altLang="zh-CN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102" y="1519025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正态分布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6293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700808"/>
            <a:ext cx="5093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P67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习题三 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3, 4, 7, 8.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6043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536" y="1584722"/>
            <a:ext cx="810991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是一个随机试验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其样本空间是 </a:t>
            </a:r>
          </a:p>
          <a:p>
            <a:pPr eaLnBrk="1" hangingPunct="1"/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},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是定义在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上的随机变量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由它们构成的一个向量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二维随机向量或二维随机变量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7544" y="3826783"/>
            <a:ext cx="814678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二维随机变量不是简单的一维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的推广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维随机变量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的性质不仅与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及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而且还依赖于这两个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随机变量的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系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因此需要将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作为一个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整体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来进行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研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20357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0964" y="1546545"/>
            <a:ext cx="78374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二元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函数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552" y="2660970"/>
            <a:ext cx="8068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)} 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7777" y="3334070"/>
            <a:ext cx="808586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或称为 </a:t>
            </a:r>
          </a:p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的联合分布函数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00050" y="4463241"/>
            <a:ext cx="853150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几何与概率解释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看成平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面上随机点的坐标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则分布函数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处的函数值就是随机点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落入以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为顶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点而位于该点左下方的无穷矩形域内的概率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4205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78700" y="1505491"/>
            <a:ext cx="3692525" cy="2506662"/>
            <a:chOff x="585" y="329"/>
            <a:chExt cx="2326" cy="1579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585" y="1353"/>
              <a:ext cx="20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81" y="767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026" y="767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034" y="530"/>
              <a:ext cx="72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075" y="422"/>
              <a:ext cx="0" cy="1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833" y="767"/>
              <a:ext cx="202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680" y="767"/>
              <a:ext cx="345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68" y="767"/>
              <a:ext cx="557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305" y="777"/>
              <a:ext cx="720" cy="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171" y="777"/>
              <a:ext cx="854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601" y="1269"/>
              <a:ext cx="3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56" y="329"/>
              <a:ext cx="29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825" y="1270"/>
              <a:ext cx="3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O 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970" y="778"/>
              <a:ext cx="844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23" y="805"/>
              <a:ext cx="844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41" y="815"/>
              <a:ext cx="844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59" y="1149"/>
              <a:ext cx="557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99" y="1436"/>
              <a:ext cx="345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736" y="1658"/>
              <a:ext cx="202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5666587" y="1380078"/>
            <a:ext cx="47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</a:p>
        </p:txBody>
      </p: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4815687" y="1832516"/>
            <a:ext cx="3692525" cy="2271712"/>
            <a:chOff x="3002" y="535"/>
            <a:chExt cx="2326" cy="1431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002" y="1466"/>
              <a:ext cx="20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H="1" flipV="1">
              <a:off x="3492" y="535"/>
              <a:ext cx="0" cy="1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5018" y="1382"/>
              <a:ext cx="3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3242" y="1383"/>
              <a:ext cx="3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O </a:t>
              </a:r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3898" y="768"/>
              <a:ext cx="960" cy="4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3898" y="127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>
              <a:off x="4856" y="127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3801" y="1452"/>
              <a:ext cx="3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endParaRPr lang="en-US" altLang="zh-CN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4634" y="1440"/>
              <a:ext cx="3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endParaRPr lang="en-US" altLang="zh-CN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3485" y="1267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52"/>
            <p:cNvSpPr>
              <a:spLocks noChangeShapeType="1"/>
            </p:cNvSpPr>
            <p:nvPr/>
          </p:nvSpPr>
          <p:spPr bwMode="auto">
            <a:xfrm flipH="1">
              <a:off x="3474" y="776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3136" y="1065"/>
              <a:ext cx="3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endParaRPr lang="en-US" altLang="zh-CN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54"/>
            <p:cNvSpPr txBox="1">
              <a:spLocks noChangeArrowheads="1"/>
            </p:cNvSpPr>
            <p:nvPr/>
          </p:nvSpPr>
          <p:spPr bwMode="auto">
            <a:xfrm>
              <a:off x="3144" y="583"/>
              <a:ext cx="3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endParaRPr lang="en-US" altLang="zh-CN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415137" y="4202653"/>
            <a:ext cx="84273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利用几何解释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随机点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落在矩形区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的概率为</a:t>
            </a:r>
          </a:p>
        </p:txBody>
      </p:sp>
      <p:sp>
        <p:nvSpPr>
          <p:cNvPr id="40" name="Rectangle 57"/>
          <p:cNvSpPr>
            <a:spLocks noChangeArrowheads="1"/>
          </p:cNvSpPr>
          <p:nvPr/>
        </p:nvSpPr>
        <p:spPr bwMode="auto">
          <a:xfrm>
            <a:off x="664375" y="5393703"/>
            <a:ext cx="453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977136" y="6084585"/>
            <a:ext cx="7677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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80847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6887" y="1524685"/>
            <a:ext cx="44133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分布函数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的性质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6887" y="2129428"/>
            <a:ext cx="6340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的不减函数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2762" y="2785065"/>
            <a:ext cx="770435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Tx/>
              <a:buAutoNum type="arabicParenBoth" startAt="2"/>
            </a:pP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0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1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(,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0;  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) = 0,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(, ) = 0,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(+, +)=1.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29425" y="4004265"/>
            <a:ext cx="55162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(3) 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关于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右连续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15137" y="4736103"/>
            <a:ext cx="73164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Tx/>
              <a:buAutoNum type="arabicParenBoth" startAt="4"/>
            </a:pP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(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下述 </a:t>
            </a:r>
          </a:p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不等式成立：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45337" y="5796553"/>
            <a:ext cx="75664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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)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)0.</a:t>
            </a:r>
          </a:p>
        </p:txBody>
      </p:sp>
    </p:spTree>
    <p:extLst>
      <p:ext uri="{BB962C8B-B14F-4D97-AF65-F5344CB8AC3E}">
        <p14:creationId xmlns:p14="http://schemas.microsoft.com/office/powerpoint/2010/main" val="24274545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4754" y="1534525"/>
            <a:ext cx="80249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如果二维随机变量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全部取到的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不相同的值是有限对或可列无限多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</a:p>
          <a:p>
            <a:pPr eaLnBrk="1" hangingPunct="1"/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=1, 2, …,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离散型随机变量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11873" y="3254036"/>
            <a:ext cx="68307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记    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=1, 2, …,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4754" y="4021158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称上式</a:t>
            </a:r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1"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维随机变量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的分布律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  <a:endParaRPr kumimoji="1" lang="en-US" altLang="zh-CN" sz="32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联合分布律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1" lang="en-US" altLang="zh-CN" sz="32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539552" y="5280723"/>
            <a:ext cx="2173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基本性质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54655"/>
              </p:ext>
            </p:extLst>
          </p:nvPr>
        </p:nvGraphicFramePr>
        <p:xfrm>
          <a:off x="4932040" y="5522044"/>
          <a:ext cx="2667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2666880" imgH="1002960" progId="Equation.3">
                  <p:embed/>
                </p:oleObj>
              </mc:Choice>
              <mc:Fallback>
                <p:oleObj name="公式" r:id="rId3" imgW="266688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522044"/>
                        <a:ext cx="2667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563510" y="5640764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0;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477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7182" y="1595338"/>
            <a:ext cx="76049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二维随机变量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的分布律的表格形式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87150"/>
              </p:ext>
            </p:extLst>
          </p:nvPr>
        </p:nvGraphicFramePr>
        <p:xfrm>
          <a:off x="1259632" y="2228750"/>
          <a:ext cx="6096000" cy="3792538"/>
        </p:xfrm>
        <a:graphic>
          <a:graphicData uri="http://schemas.openxmlformats.org/drawingml/2006/table">
            <a:tbl>
              <a:tblPr/>
              <a:tblGrid>
                <a:gridCol w="990600"/>
                <a:gridCol w="5105400"/>
              </a:tblGrid>
              <a:tr h="108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…   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     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p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       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   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p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      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…   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…        …    …      … 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p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      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     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p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 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       …     …      … 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3151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288" y="1548081"/>
            <a:ext cx="85266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甲、乙两盒内均有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只晶体管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甲盒内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只正品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2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只次品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乙盒内有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正品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1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第一次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从甲盒内随机取出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只管子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放入乙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盒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内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第二次从乙盒内随机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只管子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表示第一、二次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的正品的数目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试求：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4124533"/>
            <a:ext cx="385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 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592" y="4860449"/>
            <a:ext cx="8023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其中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 {(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)|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 2}.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56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885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1789</TotalTime>
  <Words>1988</Words>
  <Application>Microsoft Office PowerPoint</Application>
  <PresentationFormat>全屏显示(4:3)</PresentationFormat>
  <Paragraphs>185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tt</cp:lastModifiedBy>
  <cp:revision>18</cp:revision>
  <dcterms:created xsi:type="dcterms:W3CDTF">2013-09-11T09:36:50Z</dcterms:created>
  <dcterms:modified xsi:type="dcterms:W3CDTF">2015-10-29T09:16:16Z</dcterms:modified>
</cp:coreProperties>
</file>