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92887C0-80F8-4AB8-B135-374828BFB008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128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BFBBF-68CD-48C2-8F0D-811A8CA85D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78681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015AF-4F6E-4393-B17E-A94B46A2E1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469717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5CAD09B-AEB1-4B35-8474-286802DAF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21536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05038-4074-44AF-888E-1422FB442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058631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27767-DF1B-4E96-A8CD-28EA6C5B1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626330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B4A82-0FA6-4A8A-9E94-033E2ED28C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419441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999FC-F132-4539-BB1E-1AB2C5E76E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952854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FA8F8-9C11-478D-A0F1-16E7B24B88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655243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DBED0-4516-4160-8F8E-79134FF3A1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50851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0E18B-269C-4D96-BB5D-5C19D191A8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44378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0FD55-2A95-44C7-9028-93171FA16E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326335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+mn-lt"/>
                <a:ea typeface="+mn-ea"/>
              </a:defRPr>
            </a:lvl1pPr>
          </a:lstStyle>
          <a:p>
            <a:fld id="{C5E8618A-1495-430C-A7EB-340854892A6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08963" cy="1076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6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概率统计及随机过程</a:t>
            </a:r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1042988" y="3429000"/>
            <a:ext cx="72009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北京航空航天大学国际</a:t>
            </a:r>
            <a:r>
              <a:rPr kumimoji="1"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69333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边沿分布律与条件分布律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332388"/>
                  </p:ext>
                </p:extLst>
              </p:nvPr>
            </p:nvGraphicFramePr>
            <p:xfrm>
              <a:off x="669719" y="1556792"/>
              <a:ext cx="6096000" cy="1731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X           Y   </a:t>
                          </a:r>
                          <a:r>
                            <a:rPr lang="en-US" altLang="zh-CN" sz="2800" i="1" baseline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 </a:t>
                          </a:r>
                          <a:endParaRPr lang="zh-CN" altLang="en-US" sz="2800" i="1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  <a:endParaRPr lang="zh-CN" altLang="en-US" sz="2800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1</a:t>
                          </a:r>
                          <a:endParaRPr lang="zh-CN" altLang="en-US" sz="2800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332388"/>
                  </p:ext>
                </p:extLst>
              </p:nvPr>
            </p:nvGraphicFramePr>
            <p:xfrm>
              <a:off x="669719" y="1556792"/>
              <a:ext cx="6096000" cy="1731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X           Y   </a:t>
                          </a:r>
                          <a:r>
                            <a:rPr lang="en-US" altLang="zh-CN" sz="2800" i="1" baseline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 </a:t>
                          </a:r>
                          <a:endParaRPr lang="zh-CN" altLang="en-US" sz="2800" i="1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  <a:endParaRPr lang="zh-CN" altLang="en-US" sz="2800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95000" r="-201195" b="-1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00" t="-95000" r="-102000" b="-1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800" t="-95000" r="-2000" b="-114000"/>
                          </a:stretch>
                        </a:blipFill>
                      </a:tcPr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1</a:t>
                          </a:r>
                          <a:endParaRPr lang="zh-CN" altLang="en-US" sz="2800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195000" r="-201195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00" t="-195000" r="-102000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800" t="-195000" r="-2000" b="-14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4809099"/>
                  </p:ext>
                </p:extLst>
              </p:nvPr>
            </p:nvGraphicFramePr>
            <p:xfrm>
              <a:off x="683401" y="3284984"/>
              <a:ext cx="6096000" cy="6123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P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{</a:t>
                          </a:r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Y 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= </a:t>
                          </a:r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j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} 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𝟏𝟖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4809099"/>
                  </p:ext>
                </p:extLst>
              </p:nvPr>
            </p:nvGraphicFramePr>
            <p:xfrm>
              <a:off x="683401" y="3284984"/>
              <a:ext cx="6096000" cy="6123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612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P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{</a:t>
                          </a:r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Y 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= </a:t>
                          </a:r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j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} 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6863" r="-200797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800" t="-6863" r="-101600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800" t="-6863" r="-1600" b="-392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1162618"/>
                  </p:ext>
                </p:extLst>
              </p:nvPr>
            </p:nvGraphicFramePr>
            <p:xfrm>
              <a:off x="6758487" y="1556792"/>
              <a:ext cx="1463824" cy="1731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82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 smtClean="0">
                              <a:latin typeface="Calibri" panose="020F0502020204030204" pitchFamily="34" charset="0"/>
                            </a:rPr>
                            <a:t>P{</a:t>
                          </a:r>
                          <a:r>
                            <a:rPr lang="en-US" altLang="zh-CN" sz="2800" i="1" dirty="0" smtClean="0">
                              <a:latin typeface="Calibri" panose="020F0502020204030204" pitchFamily="34" charset="0"/>
                            </a:rPr>
                            <a:t>X </a:t>
                          </a:r>
                          <a:r>
                            <a:rPr lang="en-US" altLang="zh-CN" sz="2800" i="0" dirty="0" smtClean="0">
                              <a:latin typeface="Calibri" panose="020F0502020204030204" pitchFamily="34" charset="0"/>
                            </a:rPr>
                            <a:t>= </a:t>
                          </a:r>
                          <a:r>
                            <a:rPr lang="en-US" altLang="zh-CN" sz="2800" i="1" dirty="0" smtClean="0">
                              <a:latin typeface="Calibri" panose="020F0502020204030204" pitchFamily="34" charset="0"/>
                            </a:rPr>
                            <a:t>i</a:t>
                          </a:r>
                          <a:r>
                            <a:rPr lang="en-US" altLang="zh-CN" sz="2800" i="0" dirty="0" smtClean="0">
                              <a:latin typeface="Calibri" panose="020F0502020204030204" pitchFamily="34" charset="0"/>
                            </a:rPr>
                            <a:t>}</a:t>
                          </a:r>
                          <a:endParaRPr lang="zh-CN" altLang="en-US" sz="28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1162618"/>
                  </p:ext>
                </p:extLst>
              </p:nvPr>
            </p:nvGraphicFramePr>
            <p:xfrm>
              <a:off x="6758487" y="1556792"/>
              <a:ext cx="1463824" cy="1731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824"/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 smtClean="0">
                              <a:latin typeface="Calibri" panose="020F0502020204030204" pitchFamily="34" charset="0"/>
                            </a:rPr>
                            <a:t>P{</a:t>
                          </a:r>
                          <a:r>
                            <a:rPr lang="en-US" altLang="zh-CN" sz="2800" i="1" dirty="0" smtClean="0">
                              <a:latin typeface="Calibri" panose="020F0502020204030204" pitchFamily="34" charset="0"/>
                            </a:rPr>
                            <a:t>X </a:t>
                          </a:r>
                          <a:r>
                            <a:rPr lang="en-US" altLang="zh-CN" sz="2800" i="0" dirty="0" smtClean="0">
                              <a:latin typeface="Calibri" panose="020F0502020204030204" pitchFamily="34" charset="0"/>
                            </a:rPr>
                            <a:t>= </a:t>
                          </a:r>
                          <a:r>
                            <a:rPr lang="en-US" altLang="zh-CN" sz="2800" i="1" dirty="0" smtClean="0">
                              <a:latin typeface="Calibri" panose="020F0502020204030204" pitchFamily="34" charset="0"/>
                            </a:rPr>
                            <a:t>i</a:t>
                          </a:r>
                          <a:r>
                            <a:rPr lang="en-US" altLang="zh-CN" sz="2800" i="0" dirty="0" smtClean="0">
                              <a:latin typeface="Calibri" panose="020F0502020204030204" pitchFamily="34" charset="0"/>
                            </a:rPr>
                            <a:t>}</a:t>
                          </a:r>
                          <a:endParaRPr lang="zh-CN" altLang="en-US" sz="28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15" t="-94000" r="-1660" b="-102000"/>
                          </a:stretch>
                        </a:blipFill>
                      </a:tcPr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15" t="-194000" r="-1660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本框 5"/>
          <p:cNvSpPr txBox="1"/>
          <p:nvPr/>
        </p:nvSpPr>
        <p:spPr>
          <a:xfrm>
            <a:off x="637559" y="4005064"/>
            <a:ext cx="5868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0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条件下的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条件分布为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6266061"/>
                  </p:ext>
                </p:extLst>
              </p:nvPr>
            </p:nvGraphicFramePr>
            <p:xfrm>
              <a:off x="1619672" y="4589839"/>
              <a:ext cx="6096000" cy="15571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1523428"/>
                    <a:gridCol w="1413124"/>
                    <a:gridCol w="112744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P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{</a:t>
                          </a:r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Y 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= </a:t>
                          </a:r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Y</a:t>
                          </a:r>
                          <a:r>
                            <a:rPr lang="en-US" altLang="zh-CN" sz="2400" i="1" baseline="-2500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j</a:t>
                          </a:r>
                          <a:r>
                            <a:rPr lang="en-US" altLang="zh-CN" sz="2400" i="0" baseline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 , </a:t>
                          </a:r>
                          <a:r>
                            <a:rPr lang="en-US" altLang="zh-CN" sz="2400" i="1" baseline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X </a:t>
                          </a:r>
                          <a:r>
                            <a:rPr lang="en-US" altLang="zh-CN" sz="2400" i="0" baseline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= 0}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en-US" altLang="zh-CN" sz="2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en-US" altLang="zh-CN" sz="2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P</a:t>
                          </a:r>
                          <a:r>
                            <a:rPr lang="en-US" altLang="zh-CN" sz="2400" i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{</a:t>
                          </a:r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Y</a:t>
                          </a:r>
                          <a:r>
                            <a:rPr lang="en-US" altLang="zh-CN" sz="2400" i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= </a:t>
                          </a:r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Y</a:t>
                          </a:r>
                          <a:r>
                            <a:rPr lang="en-US" altLang="zh-CN" sz="2400" i="1" baseline="-2500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j</a:t>
                          </a:r>
                          <a:r>
                            <a:rPr lang="en-US" altLang="zh-CN" sz="2400" i="0" baseline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|</a:t>
                          </a:r>
                          <a:r>
                            <a:rPr lang="en-US" altLang="zh-CN" sz="2400" i="1" baseline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X</a:t>
                          </a:r>
                          <a:r>
                            <a:rPr lang="en-US" altLang="zh-CN" sz="2400" i="0" baseline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= 0}</a:t>
                          </a:r>
                          <a:endParaRPr lang="zh-CN" altLang="en-US" sz="2400" i="1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6266061"/>
                  </p:ext>
                </p:extLst>
              </p:nvPr>
            </p:nvGraphicFramePr>
            <p:xfrm>
              <a:off x="1619672" y="4589839"/>
              <a:ext cx="6096000" cy="15571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1523428"/>
                    <a:gridCol w="1413124"/>
                    <a:gridCol w="1127448"/>
                  </a:tblGrid>
                  <a:tr h="778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P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{</a:t>
                          </a:r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Y 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= </a:t>
                          </a:r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Y</a:t>
                          </a:r>
                          <a:r>
                            <a:rPr lang="en-US" altLang="zh-CN" sz="2400" i="1" baseline="-2500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j</a:t>
                          </a:r>
                          <a:r>
                            <a:rPr lang="en-US" altLang="zh-CN" sz="2400" i="0" baseline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 , </a:t>
                          </a:r>
                          <a:r>
                            <a:rPr lang="en-US" altLang="zh-CN" sz="2400" i="1" baseline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X </a:t>
                          </a:r>
                          <a:r>
                            <a:rPr lang="en-US" altLang="zh-CN" sz="2400" i="0" baseline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= 0}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4000" t="-5426" r="-168400" b="-1007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52155" t="-5426" r="-81466" b="-1007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41622" t="-5426" r="-2162" b="-100775"/>
                          </a:stretch>
                        </a:blipFill>
                      </a:tcPr>
                    </a:tc>
                  </a:tr>
                  <a:tr h="778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P</a:t>
                          </a:r>
                          <a:r>
                            <a:rPr lang="en-US" altLang="zh-CN" sz="2400" i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{</a:t>
                          </a:r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Y</a:t>
                          </a:r>
                          <a:r>
                            <a:rPr lang="en-US" altLang="zh-CN" sz="2400" i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= </a:t>
                          </a:r>
                          <a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Y</a:t>
                          </a:r>
                          <a:r>
                            <a:rPr lang="en-US" altLang="zh-CN" sz="2400" i="1" baseline="-2500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j</a:t>
                          </a:r>
                          <a:r>
                            <a:rPr lang="en-US" altLang="zh-CN" sz="2400" i="0" baseline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|</a:t>
                          </a:r>
                          <a:r>
                            <a:rPr lang="en-US" altLang="zh-CN" sz="2400" i="1" baseline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X</a:t>
                          </a:r>
                          <a:r>
                            <a:rPr lang="en-US" altLang="zh-CN" sz="2400" i="0" baseline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= 0}</a:t>
                          </a:r>
                          <a:endParaRPr lang="zh-CN" altLang="en-US" sz="2400" i="1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4000" t="-106250" r="-168400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52155" t="-106250" r="-81466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41622" t="-106250" r="-2162" b="-156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文本框 7"/>
          <p:cNvSpPr txBox="1"/>
          <p:nvPr/>
        </p:nvSpPr>
        <p:spPr>
          <a:xfrm>
            <a:off x="637559" y="6165304"/>
            <a:ext cx="3552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P68,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题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02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69333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边沿分布律与条件分布律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288" y="1556792"/>
            <a:ext cx="83511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二维离散型随机变量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分量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也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是离散型随机变量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它们各自的分布称为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关于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或关于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边沿分布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边缘分布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8765" y="3356992"/>
            <a:ext cx="8318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在已知一个分量取某一定值的条件下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另一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个分量的分布称为</a:t>
            </a:r>
            <a:r>
              <a:rPr lang="zh-CN" altLang="en-US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条件分布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60" y="4581128"/>
            <a:ext cx="7260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的条件分布可由联合分布求得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69333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边沿分布律与条件分布律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312" y="1574193"/>
            <a:ext cx="2757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边沿分布律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216845" y="2186151"/>
            <a:ext cx="6327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离散型随机变量的分布函数为 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298162"/>
              </p:ext>
            </p:extLst>
          </p:nvPr>
        </p:nvGraphicFramePr>
        <p:xfrm>
          <a:off x="2742432" y="2919945"/>
          <a:ext cx="3276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公式" r:id="rId3" imgW="3276360" imgH="812520" progId="Equation.3">
                  <p:embed/>
                </p:oleObj>
              </mc:Choice>
              <mc:Fallback>
                <p:oleObj name="公式" r:id="rId3" imgW="32763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2432" y="2919945"/>
                        <a:ext cx="32766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27584" y="3869911"/>
            <a:ext cx="45359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可得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的分布律为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535520"/>
              </p:ext>
            </p:extLst>
          </p:nvPr>
        </p:nvGraphicFramePr>
        <p:xfrm>
          <a:off x="2195736" y="4509120"/>
          <a:ext cx="4660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公式" r:id="rId5" imgW="4660560" imgH="1002960" progId="Equation.3">
                  <p:embed/>
                </p:oleObj>
              </mc:Choice>
              <mc:Fallback>
                <p:oleObj name="公式" r:id="rId5" imgW="466056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509120"/>
                        <a:ext cx="4660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75592"/>
              </p:ext>
            </p:extLst>
          </p:nvPr>
        </p:nvGraphicFramePr>
        <p:xfrm>
          <a:off x="2227896" y="5512420"/>
          <a:ext cx="4673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公式" r:id="rId7" imgW="4673520" imgH="952200" progId="Equation.3">
                  <p:embed/>
                </p:oleObj>
              </mc:Choice>
              <mc:Fallback>
                <p:oleObj name="公式" r:id="rId7" imgW="467352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896" y="5512420"/>
                        <a:ext cx="4673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11568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69333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边沿分布律与条件分布律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66328" y="1714848"/>
            <a:ext cx="1000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记为</a:t>
            </a:r>
          </a:p>
        </p:txBody>
      </p:sp>
      <p:graphicFrame>
        <p:nvGraphicFramePr>
          <p:cNvPr id="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742159"/>
              </p:ext>
            </p:extLst>
          </p:nvPr>
        </p:nvGraphicFramePr>
        <p:xfrm>
          <a:off x="1648643" y="2055521"/>
          <a:ext cx="5575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公式" r:id="rId3" imgW="5574960" imgH="1002960" progId="Equation.3">
                  <p:embed/>
                </p:oleObj>
              </mc:Choice>
              <mc:Fallback>
                <p:oleObj name="公式" r:id="rId3" imgW="557496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643" y="2055521"/>
                        <a:ext cx="5575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341344"/>
              </p:ext>
            </p:extLst>
          </p:nvPr>
        </p:nvGraphicFramePr>
        <p:xfrm>
          <a:off x="1733550" y="3001963"/>
          <a:ext cx="5435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公式" r:id="rId5" imgW="5435280" imgH="952200" progId="Equation.3">
                  <p:embed/>
                </p:oleObj>
              </mc:Choice>
              <mc:Fallback>
                <p:oleObj name="公式" r:id="rId5" imgW="543528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3001963"/>
                        <a:ext cx="5435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388661" y="4077072"/>
            <a:ext cx="87126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上面两个式子称为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关于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边沿分布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律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669894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69333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边沿分布律与条件分布律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0786" y="1543841"/>
            <a:ext cx="82822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求上节例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关于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的边沿分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布律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8018" y="2621059"/>
            <a:ext cx="4411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: 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的联合分布为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8823943"/>
                  </p:ext>
                </p:extLst>
              </p:nvPr>
            </p:nvGraphicFramePr>
            <p:xfrm>
              <a:off x="971600" y="3205834"/>
              <a:ext cx="6023992" cy="21584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5998"/>
                    <a:gridCol w="1505998"/>
                    <a:gridCol w="1505998"/>
                    <a:gridCol w="1505998"/>
                  </a:tblGrid>
                  <a:tr h="878711">
                    <a:tc>
                      <a:txBody>
                        <a:bodyPr/>
                        <a:lstStyle/>
                        <a:p>
                          <a: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</a:rPr>
                            <a:t>       </a:t>
                          </a:r>
                          <a: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Y         X   </a:t>
                          </a:r>
                          <a:r>
                            <a:rPr lang="en-US" altLang="zh-CN" sz="2800" i="1" baseline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 </a:t>
                          </a:r>
                          <a:endParaRPr lang="zh-CN" altLang="en-US" sz="2800" i="1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1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2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5643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0000FF"/>
                              </a:solidFill>
                            </a:rPr>
                            <a:t>0</a:t>
                          </a:r>
                          <a:endParaRPr lang="zh-CN" altLang="en-US" sz="28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5643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0000FF"/>
                              </a:solidFill>
                            </a:rPr>
                            <a:t>1</a:t>
                          </a:r>
                          <a:endParaRPr lang="zh-CN" altLang="en-US" sz="28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8823943"/>
                  </p:ext>
                </p:extLst>
              </p:nvPr>
            </p:nvGraphicFramePr>
            <p:xfrm>
              <a:off x="971600" y="3205834"/>
              <a:ext cx="6023992" cy="21584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5998"/>
                    <a:gridCol w="1505998"/>
                    <a:gridCol w="1505998"/>
                    <a:gridCol w="1505998"/>
                  </a:tblGrid>
                  <a:tr h="944880">
                    <a:tc>
                      <a:txBody>
                        <a:bodyPr/>
                        <a:lstStyle/>
                        <a:p>
                          <a: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</a:rPr>
                            <a:t>       </a:t>
                          </a:r>
                          <a: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Y         X   </a:t>
                          </a:r>
                          <a:r>
                            <a:rPr lang="en-US" altLang="zh-CN" sz="2800" i="1" baseline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 </a:t>
                          </a:r>
                          <a:endParaRPr lang="zh-CN" altLang="en-US" sz="2800" i="1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1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2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0000FF"/>
                              </a:solidFill>
                            </a:rPr>
                            <a:t>0</a:t>
                          </a:r>
                          <a:endParaRPr lang="zh-CN" altLang="en-US" sz="28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165657" r="-199194" b="-1141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810" t="-165657" r="-100000" b="-1141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810" t="-165657" b="-114141"/>
                          </a:stretch>
                        </a:blipFill>
                      </a:tcPr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0000FF"/>
                              </a:solidFill>
                            </a:rPr>
                            <a:t>1</a:t>
                          </a:r>
                          <a:endParaRPr lang="zh-CN" altLang="en-US" sz="28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263000" r="-199194" b="-1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810" t="-263000" r="-100000" b="-1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810" t="-263000" b="-13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970373"/>
                  </p:ext>
                </p:extLst>
              </p:nvPr>
            </p:nvGraphicFramePr>
            <p:xfrm>
              <a:off x="971600" y="5480965"/>
              <a:ext cx="6096000" cy="6123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P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{</a:t>
                          </a:r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Y 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= </a:t>
                          </a:r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j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} 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𝟏𝟖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970373"/>
                  </p:ext>
                </p:extLst>
              </p:nvPr>
            </p:nvGraphicFramePr>
            <p:xfrm>
              <a:off x="971600" y="5480965"/>
              <a:ext cx="6096000" cy="6123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612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P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{</a:t>
                          </a:r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Y 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= </a:t>
                          </a:r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j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} 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7921" r="-200797" b="-39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800" t="-7921" r="-101600" b="-39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800" t="-7921" r="-1600" b="-396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0812887"/>
                  </p:ext>
                </p:extLst>
              </p:nvPr>
            </p:nvGraphicFramePr>
            <p:xfrm>
              <a:off x="7092280" y="3429000"/>
              <a:ext cx="1463824" cy="2007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824"/>
                  </a:tblGrid>
                  <a:tr h="652798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 smtClean="0">
                              <a:latin typeface="Calibri" panose="020F0502020204030204" pitchFamily="34" charset="0"/>
                            </a:rPr>
                            <a:t>P{</a:t>
                          </a:r>
                          <a:r>
                            <a:rPr lang="en-US" altLang="zh-CN" sz="2800" i="1" dirty="0" smtClean="0">
                              <a:latin typeface="Calibri" panose="020F0502020204030204" pitchFamily="34" charset="0"/>
                            </a:rPr>
                            <a:t>X </a:t>
                          </a:r>
                          <a:r>
                            <a:rPr lang="en-US" altLang="zh-CN" sz="2800" i="0" dirty="0" smtClean="0">
                              <a:latin typeface="Calibri" panose="020F0502020204030204" pitchFamily="34" charset="0"/>
                            </a:rPr>
                            <a:t>= </a:t>
                          </a:r>
                          <a:r>
                            <a:rPr lang="en-US" altLang="zh-CN" sz="2800" i="1" dirty="0" smtClean="0">
                              <a:latin typeface="Calibri" panose="020F0502020204030204" pitchFamily="34" charset="0"/>
                            </a:rPr>
                            <a:t>i</a:t>
                          </a:r>
                          <a:r>
                            <a:rPr lang="en-US" altLang="zh-CN" sz="2800" i="0" dirty="0" smtClean="0">
                              <a:latin typeface="Calibri" panose="020F0502020204030204" pitchFamily="34" charset="0"/>
                            </a:rPr>
                            <a:t>}</a:t>
                          </a:r>
                          <a:endParaRPr lang="zh-CN" altLang="en-US" sz="28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54346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</a:tr>
                  <a:tr h="74795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0812887"/>
                  </p:ext>
                </p:extLst>
              </p:nvPr>
            </p:nvGraphicFramePr>
            <p:xfrm>
              <a:off x="7092280" y="3429000"/>
              <a:ext cx="1463824" cy="2007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824"/>
                  </a:tblGrid>
                  <a:tr h="652798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 smtClean="0">
                              <a:latin typeface="Calibri" panose="020F0502020204030204" pitchFamily="34" charset="0"/>
                            </a:rPr>
                            <a:t>P{</a:t>
                          </a:r>
                          <a:r>
                            <a:rPr lang="en-US" altLang="zh-CN" sz="2800" i="1" dirty="0" smtClean="0">
                              <a:latin typeface="Calibri" panose="020F0502020204030204" pitchFamily="34" charset="0"/>
                            </a:rPr>
                            <a:t>X </a:t>
                          </a:r>
                          <a:r>
                            <a:rPr lang="en-US" altLang="zh-CN" sz="2800" i="0" dirty="0" smtClean="0">
                              <a:latin typeface="Calibri" panose="020F0502020204030204" pitchFamily="34" charset="0"/>
                            </a:rPr>
                            <a:t>= </a:t>
                          </a:r>
                          <a:r>
                            <a:rPr lang="en-US" altLang="zh-CN" sz="2800" i="1" dirty="0" smtClean="0">
                              <a:latin typeface="Calibri" panose="020F0502020204030204" pitchFamily="34" charset="0"/>
                            </a:rPr>
                            <a:t>i</a:t>
                          </a:r>
                          <a:r>
                            <a:rPr lang="en-US" altLang="zh-CN" sz="2800" i="0" dirty="0" smtClean="0">
                              <a:latin typeface="Calibri" panose="020F0502020204030204" pitchFamily="34" charset="0"/>
                            </a:rPr>
                            <a:t>}</a:t>
                          </a:r>
                          <a:endParaRPr lang="zh-CN" altLang="en-US" sz="28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15" t="-116000" r="-1660" b="-125000"/>
                          </a:stretch>
                        </a:blipFill>
                      </a:tcPr>
                    </a:tc>
                  </a:tr>
                  <a:tr h="74795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15" t="-175610" r="-1660" b="-16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文本框 7"/>
          <p:cNvSpPr txBox="1"/>
          <p:nvPr/>
        </p:nvSpPr>
        <p:spPr>
          <a:xfrm>
            <a:off x="367238" y="6093296"/>
            <a:ext cx="8776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练习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P68.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求第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题随机变量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的边沿分布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11060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69333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边沿分布律与条件分布律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5325" y="1675612"/>
            <a:ext cx="2757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条件分布律 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05325" y="2331825"/>
            <a:ext cx="8496237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是二维离散型随机变量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固 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定的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kumimoji="1" lang="en-US" altLang="zh-CN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baseline="-250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kumimoji="1" lang="en-US" altLang="zh-CN" i="1" baseline="-250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1" lang="en-US" altLang="zh-CN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i="1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 &gt; 0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则称</a:t>
            </a:r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441046"/>
              </p:ext>
            </p:extLst>
          </p:nvPr>
        </p:nvGraphicFramePr>
        <p:xfrm>
          <a:off x="405325" y="3578969"/>
          <a:ext cx="591661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公式" r:id="rId3" imgW="6565680" imgH="1130040" progId="Equation.3">
                  <p:embed/>
                </p:oleObj>
              </mc:Choice>
              <mc:Fallback>
                <p:oleObj name="公式" r:id="rId3" imgW="6565680" imgH="1130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325" y="3578969"/>
                        <a:ext cx="5916613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371753"/>
              </p:ext>
            </p:extLst>
          </p:nvPr>
        </p:nvGraphicFramePr>
        <p:xfrm>
          <a:off x="6321938" y="3523406"/>
          <a:ext cx="25527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公式" r:id="rId5" imgW="2552400" imgH="1130040" progId="Equation.3">
                  <p:embed/>
                </p:oleObj>
              </mc:Choice>
              <mc:Fallback>
                <p:oleObj name="公式" r:id="rId5" imgW="2552400" imgH="1130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1938" y="3523406"/>
                        <a:ext cx="25527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95288" y="4725144"/>
            <a:ext cx="79930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为在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条件下随机变量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条件分布律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310174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69333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边沿分布律与条件分布律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96199" y="1626651"/>
            <a:ext cx="83534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同样可以定义在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条件下随机变量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的条件分布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律 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i="1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baseline="-250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kumimoji="1" lang="en-US" altLang="zh-CN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&gt; 0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: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170932"/>
              </p:ext>
            </p:extLst>
          </p:nvPr>
        </p:nvGraphicFramePr>
        <p:xfrm>
          <a:off x="579903" y="2907325"/>
          <a:ext cx="6565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公式" r:id="rId3" imgW="6565680" imgH="1091880" progId="Equation.3">
                  <p:embed/>
                </p:oleObj>
              </mc:Choice>
              <mc:Fallback>
                <p:oleObj name="公式" r:id="rId3" imgW="656568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03" y="2907325"/>
                        <a:ext cx="65659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097552"/>
              </p:ext>
            </p:extLst>
          </p:nvPr>
        </p:nvGraphicFramePr>
        <p:xfrm>
          <a:off x="3780823" y="3999525"/>
          <a:ext cx="2578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公式" r:id="rId5" imgW="2577960" imgH="1091880" progId="Equation.3">
                  <p:embed/>
                </p:oleObj>
              </mc:Choice>
              <mc:Fallback>
                <p:oleObj name="公式" r:id="rId5" imgW="257796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0823" y="3999525"/>
                        <a:ext cx="25781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79903" y="5301208"/>
            <a:ext cx="6396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条件分布的本质是</a:t>
            </a:r>
            <a:r>
              <a:rPr lang="zh-CN" altLang="en-US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条件概率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9955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69333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边沿分布律与条件分布律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1736" y="1593124"/>
            <a:ext cx="83158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求第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3.1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节例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中二维随机变量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在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</a:p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1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条件下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的条件分布律和在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0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的条件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下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的条件分布律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4276" y="3161382"/>
            <a:ext cx="6471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: 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的联合分布与边沿分布为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1053921"/>
                  </p:ext>
                </p:extLst>
              </p:nvPr>
            </p:nvGraphicFramePr>
            <p:xfrm>
              <a:off x="1232596" y="3933056"/>
              <a:ext cx="6096000" cy="1731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X       Y   </a:t>
                          </a:r>
                          <a:r>
                            <a:rPr lang="en-US" altLang="zh-CN" sz="2800" i="1" baseline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 </a:t>
                          </a:r>
                          <a:endParaRPr lang="zh-CN" altLang="en-US" sz="2800" i="1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0000FF"/>
                              </a:solidFill>
                            </a:rPr>
                            <a:t>0</a:t>
                          </a:r>
                          <a:endParaRPr lang="zh-CN" altLang="en-US" sz="28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0000FF"/>
                              </a:solidFill>
                            </a:rPr>
                            <a:t>1</a:t>
                          </a:r>
                          <a:endParaRPr lang="zh-CN" altLang="en-US" sz="28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1053921"/>
                  </p:ext>
                </p:extLst>
              </p:nvPr>
            </p:nvGraphicFramePr>
            <p:xfrm>
              <a:off x="1232596" y="3933056"/>
              <a:ext cx="6096000" cy="1731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X       </a:t>
                          </a:r>
                          <a: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Y   </a:t>
                          </a:r>
                          <a:r>
                            <a:rPr lang="en-US" altLang="zh-CN" sz="2800" i="1" baseline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 </a:t>
                          </a:r>
                          <a:endParaRPr lang="zh-CN" altLang="en-US" sz="2800" i="1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0000FF"/>
                              </a:solidFill>
                            </a:rPr>
                            <a:t>0</a:t>
                          </a:r>
                          <a:endParaRPr lang="zh-CN" altLang="en-US" sz="28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95000" r="-200797" b="-11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00" t="-95000" r="-101600" b="-11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800" t="-95000" r="-1600" b="-113000"/>
                          </a:stretch>
                        </a:blipFill>
                      </a:tcPr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0000FF"/>
                              </a:solidFill>
                            </a:rPr>
                            <a:t>1</a:t>
                          </a:r>
                          <a:endParaRPr lang="zh-CN" altLang="en-US" sz="28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195000" r="-200797" b="-1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00" t="-195000" r="-101600" b="-1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800" t="-195000" r="-1600" b="-13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788966"/>
                  </p:ext>
                </p:extLst>
              </p:nvPr>
            </p:nvGraphicFramePr>
            <p:xfrm>
              <a:off x="1232596" y="5877272"/>
              <a:ext cx="6096000" cy="6123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P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{</a:t>
                          </a:r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Y 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= </a:t>
                          </a:r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j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} 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𝟏𝟖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788966"/>
                  </p:ext>
                </p:extLst>
              </p:nvPr>
            </p:nvGraphicFramePr>
            <p:xfrm>
              <a:off x="1232596" y="5877272"/>
              <a:ext cx="6096000" cy="6123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612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P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{</a:t>
                          </a:r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Y 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= </a:t>
                          </a:r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j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} 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7921" r="-200797" b="-39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800" t="-7921" r="-101600" b="-39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800" t="-7921" r="-1600" b="-396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6930882"/>
                  </p:ext>
                </p:extLst>
              </p:nvPr>
            </p:nvGraphicFramePr>
            <p:xfrm>
              <a:off x="7496865" y="3933056"/>
              <a:ext cx="1463824" cy="1731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82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 smtClean="0">
                              <a:latin typeface="Calibri" panose="020F0502020204030204" pitchFamily="34" charset="0"/>
                            </a:rPr>
                            <a:t>P{</a:t>
                          </a:r>
                          <a:r>
                            <a:rPr lang="en-US" altLang="zh-CN" sz="2800" i="1" dirty="0" smtClean="0">
                              <a:latin typeface="Calibri" panose="020F0502020204030204" pitchFamily="34" charset="0"/>
                            </a:rPr>
                            <a:t>X </a:t>
                          </a:r>
                          <a:r>
                            <a:rPr lang="en-US" altLang="zh-CN" sz="2800" i="0" dirty="0" smtClean="0">
                              <a:latin typeface="Calibri" panose="020F0502020204030204" pitchFamily="34" charset="0"/>
                            </a:rPr>
                            <a:t>= </a:t>
                          </a:r>
                          <a:r>
                            <a:rPr lang="en-US" altLang="zh-CN" sz="2800" i="1" dirty="0" smtClean="0">
                              <a:latin typeface="Calibri" panose="020F0502020204030204" pitchFamily="34" charset="0"/>
                            </a:rPr>
                            <a:t>i</a:t>
                          </a:r>
                          <a:r>
                            <a:rPr lang="en-US" altLang="zh-CN" sz="2800" i="0" dirty="0" smtClean="0">
                              <a:latin typeface="Calibri" panose="020F0502020204030204" pitchFamily="34" charset="0"/>
                            </a:rPr>
                            <a:t>}</a:t>
                          </a:r>
                          <a:endParaRPr lang="zh-CN" altLang="en-US" sz="28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6930882"/>
                  </p:ext>
                </p:extLst>
              </p:nvPr>
            </p:nvGraphicFramePr>
            <p:xfrm>
              <a:off x="7496865" y="3933056"/>
              <a:ext cx="1463824" cy="1731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824"/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 smtClean="0">
                              <a:latin typeface="Calibri" panose="020F0502020204030204" pitchFamily="34" charset="0"/>
                            </a:rPr>
                            <a:t>P{</a:t>
                          </a:r>
                          <a:r>
                            <a:rPr lang="en-US" altLang="zh-CN" sz="2800" i="1" dirty="0" smtClean="0">
                              <a:latin typeface="Calibri" panose="020F0502020204030204" pitchFamily="34" charset="0"/>
                            </a:rPr>
                            <a:t>X </a:t>
                          </a:r>
                          <a:r>
                            <a:rPr lang="en-US" altLang="zh-CN" sz="2800" i="0" dirty="0" smtClean="0">
                              <a:latin typeface="Calibri" panose="020F0502020204030204" pitchFamily="34" charset="0"/>
                            </a:rPr>
                            <a:t>= </a:t>
                          </a:r>
                          <a:r>
                            <a:rPr lang="en-US" altLang="zh-CN" sz="2800" i="1" dirty="0" smtClean="0">
                              <a:latin typeface="Calibri" panose="020F0502020204030204" pitchFamily="34" charset="0"/>
                            </a:rPr>
                            <a:t>i</a:t>
                          </a:r>
                          <a:r>
                            <a:rPr lang="en-US" altLang="zh-CN" sz="2800" i="0" dirty="0" smtClean="0">
                              <a:latin typeface="Calibri" panose="020F0502020204030204" pitchFamily="34" charset="0"/>
                            </a:rPr>
                            <a:t>}</a:t>
                          </a:r>
                          <a:endParaRPr lang="zh-CN" altLang="en-US" sz="28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15" t="-94000" r="-2075" b="-102000"/>
                          </a:stretch>
                        </a:blipFill>
                      </a:tcPr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15" t="-194000" r="-2075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236215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69333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边沿分布律与条件分布律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2146065"/>
                  </p:ext>
                </p:extLst>
              </p:nvPr>
            </p:nvGraphicFramePr>
            <p:xfrm>
              <a:off x="715480" y="1628800"/>
              <a:ext cx="6096000" cy="1731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X           Y   </a:t>
                          </a:r>
                          <a:r>
                            <a:rPr lang="en-US" altLang="zh-CN" sz="2800" i="1" baseline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 </a:t>
                          </a:r>
                          <a:endParaRPr lang="zh-CN" altLang="en-US" sz="2800" i="1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0000FF"/>
                              </a:solidFill>
                            </a:rPr>
                            <a:t>0</a:t>
                          </a:r>
                          <a:endParaRPr lang="zh-CN" altLang="en-US" sz="28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0000FF"/>
                              </a:solidFill>
                            </a:rPr>
                            <a:t>1</a:t>
                          </a:r>
                          <a:endParaRPr lang="zh-CN" altLang="en-US" sz="28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2146065"/>
                  </p:ext>
                </p:extLst>
              </p:nvPr>
            </p:nvGraphicFramePr>
            <p:xfrm>
              <a:off x="715480" y="1628800"/>
              <a:ext cx="6096000" cy="1731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X           Y   </a:t>
                          </a:r>
                          <a:r>
                            <a:rPr lang="en-US" altLang="zh-CN" sz="2800" i="1" baseline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 </a:t>
                          </a:r>
                          <a:endParaRPr lang="zh-CN" altLang="en-US" sz="2800" i="1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0000FF"/>
                              </a:solidFill>
                            </a:rPr>
                            <a:t>0</a:t>
                          </a:r>
                          <a:endParaRPr lang="zh-CN" altLang="en-US" sz="28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95000" r="-200797" b="-11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00" t="-95000" r="-101600" b="-11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800" t="-95000" r="-1600" b="-113000"/>
                          </a:stretch>
                        </a:blipFill>
                      </a:tcPr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rgbClr val="0000FF"/>
                              </a:solidFill>
                            </a:rPr>
                            <a:t>1</a:t>
                          </a:r>
                          <a:endParaRPr lang="zh-CN" altLang="en-US" sz="28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195000" r="-200797" b="-1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00" t="-195000" r="-101600" b="-1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800" t="-195000" r="-1600" b="-13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5179865"/>
                  </p:ext>
                </p:extLst>
              </p:nvPr>
            </p:nvGraphicFramePr>
            <p:xfrm>
              <a:off x="729162" y="3356992"/>
              <a:ext cx="6096000" cy="6123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P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{</a:t>
                          </a:r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Y 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= </a:t>
                          </a:r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j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} 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𝟏𝟖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5179865"/>
                  </p:ext>
                </p:extLst>
              </p:nvPr>
            </p:nvGraphicFramePr>
            <p:xfrm>
              <a:off x="729162" y="3356992"/>
              <a:ext cx="6096000" cy="6123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612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P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{</a:t>
                          </a:r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Y 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= </a:t>
                          </a:r>
                          <a:r>
                            <a:rPr lang="en-US" altLang="zh-CN" sz="24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j</a:t>
                          </a:r>
                          <a:r>
                            <a:rPr lang="en-US" altLang="zh-CN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} </a:t>
                          </a:r>
                          <a:endParaRPr lang="zh-CN" altLang="en-US" sz="2400" i="1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6863" r="-200797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800" t="-6863" r="-101600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800" t="-6863" r="-1600" b="-392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6140420"/>
                  </p:ext>
                </p:extLst>
              </p:nvPr>
            </p:nvGraphicFramePr>
            <p:xfrm>
              <a:off x="6804248" y="1628800"/>
              <a:ext cx="1463824" cy="1731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82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 smtClean="0">
                              <a:latin typeface="Calibri" panose="020F0502020204030204" pitchFamily="34" charset="0"/>
                            </a:rPr>
                            <a:t>P{</a:t>
                          </a:r>
                          <a:r>
                            <a:rPr lang="en-US" altLang="zh-CN" sz="2800" i="1" dirty="0" smtClean="0">
                              <a:latin typeface="Calibri" panose="020F0502020204030204" pitchFamily="34" charset="0"/>
                            </a:rPr>
                            <a:t>X </a:t>
                          </a:r>
                          <a:r>
                            <a:rPr lang="en-US" altLang="zh-CN" sz="2800" i="0" dirty="0" smtClean="0">
                              <a:latin typeface="Calibri" panose="020F0502020204030204" pitchFamily="34" charset="0"/>
                            </a:rPr>
                            <a:t>= </a:t>
                          </a:r>
                          <a:r>
                            <a:rPr lang="en-US" altLang="zh-CN" sz="2800" i="1" dirty="0" smtClean="0">
                              <a:latin typeface="Calibri" panose="020F0502020204030204" pitchFamily="34" charset="0"/>
                            </a:rPr>
                            <a:t>i</a:t>
                          </a:r>
                          <a:r>
                            <a:rPr lang="en-US" altLang="zh-CN" sz="2800" i="0" dirty="0" smtClean="0">
                              <a:latin typeface="Calibri" panose="020F0502020204030204" pitchFamily="34" charset="0"/>
                            </a:rPr>
                            <a:t>}</a:t>
                          </a:r>
                          <a:endParaRPr lang="zh-CN" altLang="en-US" sz="28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6140420"/>
                  </p:ext>
                </p:extLst>
              </p:nvPr>
            </p:nvGraphicFramePr>
            <p:xfrm>
              <a:off x="6804248" y="1628800"/>
              <a:ext cx="1463824" cy="1731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824"/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 smtClean="0">
                              <a:latin typeface="Calibri" panose="020F0502020204030204" pitchFamily="34" charset="0"/>
                            </a:rPr>
                            <a:t>P{</a:t>
                          </a:r>
                          <a:r>
                            <a:rPr lang="en-US" altLang="zh-CN" sz="2800" i="1" dirty="0" smtClean="0">
                              <a:latin typeface="Calibri" panose="020F0502020204030204" pitchFamily="34" charset="0"/>
                            </a:rPr>
                            <a:t>X </a:t>
                          </a:r>
                          <a:r>
                            <a:rPr lang="en-US" altLang="zh-CN" sz="2800" i="0" dirty="0" smtClean="0">
                              <a:latin typeface="Calibri" panose="020F0502020204030204" pitchFamily="34" charset="0"/>
                            </a:rPr>
                            <a:t>= </a:t>
                          </a:r>
                          <a:r>
                            <a:rPr lang="en-US" altLang="zh-CN" sz="2800" i="1" dirty="0" smtClean="0">
                              <a:latin typeface="Calibri" panose="020F0502020204030204" pitchFamily="34" charset="0"/>
                            </a:rPr>
                            <a:t>i</a:t>
                          </a:r>
                          <a:r>
                            <a:rPr lang="en-US" altLang="zh-CN" sz="2800" i="0" dirty="0" smtClean="0">
                              <a:latin typeface="Calibri" panose="020F0502020204030204" pitchFamily="34" charset="0"/>
                            </a:rPr>
                            <a:t>}</a:t>
                          </a:r>
                          <a:endParaRPr lang="zh-CN" altLang="en-US" sz="28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15" t="-94000" r="-1660" b="-102000"/>
                          </a:stretch>
                        </a:blipFill>
                      </a:tcPr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15" t="-194000" r="-1660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本框 5"/>
          <p:cNvSpPr txBox="1"/>
          <p:nvPr/>
        </p:nvSpPr>
        <p:spPr>
          <a:xfrm>
            <a:off x="683320" y="4077072"/>
            <a:ext cx="5868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1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条件下的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条件分布为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4630697"/>
                  </p:ext>
                </p:extLst>
              </p:nvPr>
            </p:nvGraphicFramePr>
            <p:xfrm>
              <a:off x="1331640" y="4869160"/>
              <a:ext cx="6284988" cy="15573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2248"/>
                    <a:gridCol w="1957744"/>
                    <a:gridCol w="209499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P</a:t>
                          </a:r>
                          <a:r>
                            <a:rPr lang="en-US" altLang="zh-CN" sz="28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{</a:t>
                          </a:r>
                          <a:r>
                            <a:rPr lang="en-US" altLang="zh-CN" sz="28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X </a:t>
                          </a:r>
                          <a:r>
                            <a:rPr lang="en-US" altLang="zh-CN" sz="28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= </a:t>
                          </a:r>
                          <a:r>
                            <a:rPr lang="en-US" altLang="zh-CN" sz="28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x</a:t>
                          </a:r>
                          <a:r>
                            <a:rPr lang="en-US" altLang="zh-CN" sz="2800" i="1" baseline="-2500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i</a:t>
                          </a:r>
                          <a:r>
                            <a:rPr lang="en-US" altLang="zh-CN" sz="2800" i="0" baseline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 , </a:t>
                          </a:r>
                          <a:r>
                            <a:rPr lang="en-US" altLang="zh-CN" sz="2800" i="1" baseline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Y</a:t>
                          </a:r>
                          <a:r>
                            <a:rPr lang="en-US" altLang="zh-CN" sz="2800" i="0" baseline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 = 1}</a:t>
                          </a:r>
                          <a:endParaRPr lang="zh-CN" altLang="en-US" sz="2800" i="1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en-US" altLang="zh-CN" sz="2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num>
                                  <m:den>
                                    <m:r>
                                      <a:rPr lang="en-US" altLang="zh-CN" sz="24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P</a:t>
                          </a:r>
                          <a:r>
                            <a:rPr lang="en-US" altLang="zh-CN" sz="2800" i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{</a:t>
                          </a:r>
                          <a: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X</a:t>
                          </a:r>
                          <a:r>
                            <a:rPr lang="en-US" altLang="zh-CN" sz="2800" i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= </a:t>
                          </a:r>
                          <a: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X</a:t>
                          </a:r>
                          <a:r>
                            <a:rPr lang="en-US" altLang="zh-CN" sz="2800" i="1" baseline="-2500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i</a:t>
                          </a:r>
                          <a:r>
                            <a:rPr lang="en-US" altLang="zh-CN" sz="2800" i="0" baseline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|</a:t>
                          </a:r>
                          <a:r>
                            <a:rPr lang="en-US" altLang="zh-CN" sz="2800" i="1" baseline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Y</a:t>
                          </a:r>
                          <a:r>
                            <a:rPr lang="en-US" altLang="zh-CN" sz="2800" i="0" baseline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= 1}</a:t>
                          </a:r>
                          <a:endParaRPr lang="zh-CN" altLang="en-US" sz="2800" i="1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𝟏𝟖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num>
                                  <m:den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𝟏𝟖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4630697"/>
                  </p:ext>
                </p:extLst>
              </p:nvPr>
            </p:nvGraphicFramePr>
            <p:xfrm>
              <a:off x="1331640" y="4869160"/>
              <a:ext cx="6284988" cy="15573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2248"/>
                    <a:gridCol w="1957744"/>
                    <a:gridCol w="2094996"/>
                  </a:tblGrid>
                  <a:tr h="778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P</a:t>
                          </a:r>
                          <a:r>
                            <a:rPr lang="en-US" altLang="zh-CN" sz="28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{</a:t>
                          </a:r>
                          <a:r>
                            <a:rPr lang="en-US" altLang="zh-CN" sz="28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X </a:t>
                          </a:r>
                          <a:r>
                            <a:rPr lang="en-US" altLang="zh-CN" sz="28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= </a:t>
                          </a:r>
                          <a:r>
                            <a:rPr lang="en-US" altLang="zh-CN" sz="2800" i="1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x</a:t>
                          </a:r>
                          <a:r>
                            <a:rPr lang="en-US" altLang="zh-CN" sz="2800" i="1" baseline="-2500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i</a:t>
                          </a:r>
                          <a:r>
                            <a:rPr lang="en-US" altLang="zh-CN" sz="2800" i="0" baseline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 , </a:t>
                          </a:r>
                          <a:r>
                            <a:rPr lang="en-US" altLang="zh-CN" sz="2800" i="1" baseline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Y</a:t>
                          </a:r>
                          <a:r>
                            <a:rPr lang="en-US" altLang="zh-CN" sz="2800" i="0" baseline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 = 1}</a:t>
                          </a:r>
                          <a:endParaRPr lang="zh-CN" altLang="en-US" sz="2800" i="1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4642" t="-7031" r="-108411" b="-102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291" t="-7031" r="-1163" b="-102344"/>
                          </a:stretch>
                        </a:blipFill>
                      </a:tcPr>
                    </a:tc>
                  </a:tr>
                  <a:tr h="7787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P</a:t>
                          </a:r>
                          <a:r>
                            <a:rPr lang="en-US" altLang="zh-CN" sz="2800" i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{</a:t>
                          </a:r>
                          <a: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X</a:t>
                          </a:r>
                          <a:r>
                            <a:rPr lang="en-US" altLang="zh-CN" sz="2800" i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= </a:t>
                          </a:r>
                          <a: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X</a:t>
                          </a:r>
                          <a:r>
                            <a:rPr lang="en-US" altLang="zh-CN" sz="2800" i="1" baseline="-2500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i</a:t>
                          </a:r>
                          <a:r>
                            <a:rPr lang="en-US" altLang="zh-CN" sz="2800" i="0" baseline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|</a:t>
                          </a:r>
                          <a:r>
                            <a:rPr lang="en-US" altLang="zh-CN" sz="2800" i="1" baseline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Y</a:t>
                          </a:r>
                          <a:r>
                            <a:rPr lang="en-US" altLang="zh-CN" sz="2800" i="0" baseline="0" dirty="0" smtClean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= 1}</a:t>
                          </a:r>
                          <a:endParaRPr lang="zh-CN" altLang="en-US" sz="2800" i="1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4642" t="-106202" r="-108411" b="-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291" t="-106202" r="-1163" b="-15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033124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00E7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00E7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1760</TotalTime>
  <Words>761</Words>
  <Application>Microsoft Office PowerPoint</Application>
  <PresentationFormat>全屏显示(4:3)</PresentationFormat>
  <Paragraphs>129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Level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BUAA-MATH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webuser</dc:creator>
  <cp:lastModifiedBy>tt</cp:lastModifiedBy>
  <cp:revision>20</cp:revision>
  <dcterms:created xsi:type="dcterms:W3CDTF">2013-09-11T09:36:50Z</dcterms:created>
  <dcterms:modified xsi:type="dcterms:W3CDTF">2015-10-29T09:44:44Z</dcterms:modified>
</cp:coreProperties>
</file>