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56479" y="1904371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809246"/>
              </p:ext>
            </p:extLst>
          </p:nvPr>
        </p:nvGraphicFramePr>
        <p:xfrm>
          <a:off x="1978891" y="1745621"/>
          <a:ext cx="6324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3" imgW="6324480" imgH="1257120" progId="Equation.3">
                  <p:embed/>
                </p:oleObj>
              </mc:Choice>
              <mc:Fallback>
                <p:oleObj name="公式" r:id="rId3" imgW="63244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891" y="1745621"/>
                        <a:ext cx="63246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13616" y="3264858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同理 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93228"/>
              </p:ext>
            </p:extLst>
          </p:nvPr>
        </p:nvGraphicFramePr>
        <p:xfrm>
          <a:off x="2064616" y="3264858"/>
          <a:ext cx="6299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5" imgW="6298920" imgH="1257120" progId="Equation.3">
                  <p:embed/>
                </p:oleObj>
              </mc:Choice>
              <mc:Fallback>
                <p:oleObj name="公式" r:id="rId5" imgW="629892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616" y="3264858"/>
                        <a:ext cx="6299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1577" y="4869160"/>
            <a:ext cx="79399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从例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可以看出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二维正态分布的两个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边缘分布都是一维正态分布并且不依赖于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参数 </a:t>
            </a:r>
            <a:r>
              <a:rPr kumimoji="1"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2062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989" y="1556792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概率密度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32178" y="2179937"/>
            <a:ext cx="82477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是二维连续型随机变量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</a:p>
          <a:p>
            <a:pPr eaLnBrk="1" hangingPunct="1"/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=0,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不能由条件概率公式定义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2178" y="3330875"/>
            <a:ext cx="811151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), 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</a:p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的边缘概率密度为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给定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0,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对任 </a:t>
            </a:r>
          </a:p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意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考虑条件概率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85596" y="4935051"/>
            <a:ext cx="42682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51253" y="5661248"/>
            <a:ext cx="49415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y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&gt; 0,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</a:p>
        </p:txBody>
      </p:sp>
    </p:spTree>
    <p:extLst>
      <p:ext uri="{BB962C8B-B14F-4D97-AF65-F5344CB8AC3E}">
        <p14:creationId xmlns:p14="http://schemas.microsoft.com/office/powerpoint/2010/main" val="8647638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470187"/>
              </p:ext>
            </p:extLst>
          </p:nvPr>
        </p:nvGraphicFramePr>
        <p:xfrm>
          <a:off x="539403" y="1629346"/>
          <a:ext cx="350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3" imgW="3504960" imgH="419040" progId="Equation.3">
                  <p:embed/>
                </p:oleObj>
              </mc:Choice>
              <mc:Fallback>
                <p:oleObj name="公式" r:id="rId3" imgW="3504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03" y="1629346"/>
                        <a:ext cx="350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80802"/>
              </p:ext>
            </p:extLst>
          </p:nvPr>
        </p:nvGraphicFramePr>
        <p:xfrm>
          <a:off x="2050703" y="2205608"/>
          <a:ext cx="4394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5" imgW="4394160" imgH="1028520" progId="Equation.3">
                  <p:embed/>
                </p:oleObj>
              </mc:Choice>
              <mc:Fallback>
                <p:oleObj name="公式" r:id="rId5" imgW="43941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703" y="2205608"/>
                        <a:ext cx="4394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524809"/>
              </p:ext>
            </p:extLst>
          </p:nvPr>
        </p:nvGraphicFramePr>
        <p:xfrm>
          <a:off x="2123728" y="3501008"/>
          <a:ext cx="3898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7" imgW="3898800" imgH="1460160" progId="Equation.3">
                  <p:embed/>
                </p:oleObj>
              </mc:Choice>
              <mc:Fallback>
                <p:oleObj name="公式" r:id="rId7" imgW="389880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01008"/>
                        <a:ext cx="3898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016296"/>
              </p:ext>
            </p:extLst>
          </p:nvPr>
        </p:nvGraphicFramePr>
        <p:xfrm>
          <a:off x="2195165" y="5229200"/>
          <a:ext cx="2806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9" imgW="2806560" imgH="1218960" progId="Equation.3">
                  <p:embed/>
                </p:oleObj>
              </mc:Choice>
              <mc:Fallback>
                <p:oleObj name="公式" r:id="rId9" imgW="280656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165" y="5229200"/>
                        <a:ext cx="28067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04271"/>
              </p:ext>
            </p:extLst>
          </p:nvPr>
        </p:nvGraphicFramePr>
        <p:xfrm>
          <a:off x="5219353" y="5373662"/>
          <a:ext cx="2552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11" imgW="2552400" imgH="1041120" progId="Equation.3">
                  <p:embed/>
                </p:oleObj>
              </mc:Choice>
              <mc:Fallback>
                <p:oleObj name="公式" r:id="rId11" imgW="25524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353" y="5373662"/>
                        <a:ext cx="2552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848003" y="4791646"/>
            <a:ext cx="28632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积分中值定理 </a:t>
            </a:r>
          </a:p>
        </p:txBody>
      </p:sp>
    </p:spTree>
    <p:extLst>
      <p:ext uri="{BB962C8B-B14F-4D97-AF65-F5344CB8AC3E}">
        <p14:creationId xmlns:p14="http://schemas.microsoft.com/office/powerpoint/2010/main" val="40253169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96624" y="1557957"/>
            <a:ext cx="79167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设二维随机变量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  <a:p>
            <a:pPr eaLnBrk="1" hangingPunct="1"/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的边缘概率密度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若对于固定的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&gt; 0,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0094"/>
              </p:ext>
            </p:extLst>
          </p:nvPr>
        </p:nvGraphicFramePr>
        <p:xfrm>
          <a:off x="3668449" y="3342307"/>
          <a:ext cx="1308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3" imgW="1307880" imgH="1041120" progId="Equation.3">
                  <p:embed/>
                </p:oleObj>
              </mc:Choice>
              <mc:Fallback>
                <p:oleObj name="公式" r:id="rId3" imgW="13078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449" y="3342307"/>
                        <a:ext cx="1308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96624" y="4509120"/>
            <a:ext cx="76987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在条件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的条件概率密度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记为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01088"/>
              </p:ext>
            </p:extLst>
          </p:nvPr>
        </p:nvGraphicFramePr>
        <p:xfrm>
          <a:off x="2873112" y="5301282"/>
          <a:ext cx="358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5" imgW="3581280" imgH="1041120" progId="Equation.3">
                  <p:embed/>
                </p:oleObj>
              </mc:Choice>
              <mc:Fallback>
                <p:oleObj name="公式" r:id="rId5" imgW="35812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112" y="5301282"/>
                        <a:ext cx="3581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5514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3171" y="1462534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635879"/>
              </p:ext>
            </p:extLst>
          </p:nvPr>
        </p:nvGraphicFramePr>
        <p:xfrm>
          <a:off x="2123033" y="1484759"/>
          <a:ext cx="5308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3" imgW="5308560" imgH="1041120" progId="Equation.3">
                  <p:embed/>
                </p:oleObj>
              </mc:Choice>
              <mc:Fallback>
                <p:oleObj name="公式" r:id="rId3" imgW="53085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033" y="1484759"/>
                        <a:ext cx="5308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0296" y="2635697"/>
            <a:ext cx="6874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为在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条件下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的分布函数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记为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35696" y="3284984"/>
            <a:ext cx="55469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kumimoji="1"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3171" y="3985072"/>
            <a:ext cx="596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438655"/>
              </p:ext>
            </p:extLst>
          </p:nvPr>
        </p:nvGraphicFramePr>
        <p:xfrm>
          <a:off x="1043533" y="4293047"/>
          <a:ext cx="7696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5" imgW="7696080" imgH="1041120" progId="Equation.3">
                  <p:embed/>
                </p:oleObj>
              </mc:Choice>
              <mc:Fallback>
                <p:oleObj name="公式" r:id="rId5" imgW="76960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33" y="4293047"/>
                        <a:ext cx="7696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40296" y="5156647"/>
            <a:ext cx="23471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类似可定义 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750186"/>
              </p:ext>
            </p:extLst>
          </p:nvPr>
        </p:nvGraphicFramePr>
        <p:xfrm>
          <a:off x="827633" y="5659884"/>
          <a:ext cx="7962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7" imgW="7962840" imgH="1041120" progId="Equation.3">
                  <p:embed/>
                </p:oleObj>
              </mc:Choice>
              <mc:Fallback>
                <p:oleObj name="公式" r:id="rId7" imgW="796284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633" y="5659884"/>
                        <a:ext cx="7962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550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418" y="1595783"/>
            <a:ext cx="8289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的条件概率密度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8418" y="2675903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已知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00780" y="3068960"/>
                <a:ext cx="6021520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𝒙𝒚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0" y="3068960"/>
                <a:ext cx="6021520" cy="9161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34995" y="3972047"/>
                <a:ext cx="4206344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95" y="3972047"/>
                <a:ext cx="4206344" cy="916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90893" y="5001449"/>
                <a:ext cx="5285037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), 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3" y="5001449"/>
                <a:ext cx="5285037" cy="1271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5881274" y="3602874"/>
            <a:ext cx="2816593" cy="2670013"/>
            <a:chOff x="5868144" y="3203843"/>
            <a:chExt cx="2816593" cy="2670013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5868144" y="5007305"/>
              <a:ext cx="28165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6300192" y="3779907"/>
              <a:ext cx="0" cy="18631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276440" y="3203843"/>
              <a:ext cx="0" cy="23892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6084168" y="3275851"/>
              <a:ext cx="1296144" cy="20882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732240" y="3864976"/>
              <a:ext cx="0" cy="17280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541033" y="541219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endPara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7012346" y="3855851"/>
            <a:ext cx="0" cy="22911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60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304" y="1667358"/>
            <a:ext cx="6548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显然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 &lt;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&lt; 2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 0,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因此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95645" y="2554062"/>
                <a:ext cx="3369640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45" y="2554062"/>
                <a:ext cx="3369640" cy="989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851920" y="2204864"/>
                <a:ext cx="4310026" cy="1467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𝟖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204864"/>
                <a:ext cx="4310026" cy="14679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42581" y="4018525"/>
            <a:ext cx="4955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 0,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85085" y="4964705"/>
                <a:ext cx="3369640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5" y="4964705"/>
                <a:ext cx="3369640" cy="989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971279" y="4725441"/>
                <a:ext cx="4018408" cy="1295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279" y="4725441"/>
                <a:ext cx="4018408" cy="12952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1624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12853" y="1537882"/>
            <a:ext cx="860100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在区间 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(0, 1)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上随机地取值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观察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到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endParaRPr lang="en-US" altLang="zh-CN" sz="2800" i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0 &lt;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&lt; 1)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数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在区间 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1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随机地取值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endParaRPr lang="en-US" altLang="zh-CN" sz="28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概率密度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22089" y="2961172"/>
            <a:ext cx="4509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由题意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13573"/>
              </p:ext>
            </p:extLst>
          </p:nvPr>
        </p:nvGraphicFramePr>
        <p:xfrm>
          <a:off x="4139952" y="3236667"/>
          <a:ext cx="3695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3" imgW="3695400" imgH="1130040" progId="Equation.3">
                  <p:embed/>
                </p:oleObj>
              </mc:Choice>
              <mc:Fallback>
                <p:oleObj name="公式" r:id="rId3" imgW="369540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236667"/>
                        <a:ext cx="36957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92457" y="4451077"/>
            <a:ext cx="77620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对于任意给定的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(0 &lt;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&lt; 1),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的条件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sz="28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的条件概率密度为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134681"/>
              </p:ext>
            </p:extLst>
          </p:nvPr>
        </p:nvGraphicFramePr>
        <p:xfrm>
          <a:off x="2459907" y="5088717"/>
          <a:ext cx="5143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5" imgW="5143320" imgH="1612800" progId="Equation.3">
                  <p:embed/>
                </p:oleObj>
              </mc:Choice>
              <mc:Fallback>
                <p:oleObj name="公式" r:id="rId5" imgW="5143320" imgH="16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907" y="5088717"/>
                        <a:ext cx="51435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5260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4013" y="1556568"/>
            <a:ext cx="57382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的联合概率密度为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15250"/>
              </p:ext>
            </p:extLst>
          </p:nvPr>
        </p:nvGraphicFramePr>
        <p:xfrm>
          <a:off x="927250" y="2132831"/>
          <a:ext cx="72517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3" imgW="7251480" imgH="1612800" progId="Equation.3">
                  <p:embed/>
                </p:oleObj>
              </mc:Choice>
              <mc:Fallback>
                <p:oleObj name="公式" r:id="rId3" imgW="7251480" imgH="16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50" y="2132831"/>
                        <a:ext cx="72517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4013" y="3933056"/>
            <a:ext cx="60828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于是得关于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的边缘概率密度为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639903"/>
              </p:ext>
            </p:extLst>
          </p:nvPr>
        </p:nvGraphicFramePr>
        <p:xfrm>
          <a:off x="742703" y="4517831"/>
          <a:ext cx="3632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5" imgW="3632040" imgH="672840" progId="Equation.3">
                  <p:embed/>
                </p:oleObj>
              </mc:Choice>
              <mc:Fallback>
                <p:oleObj name="公式" r:id="rId5" imgW="36320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03" y="4517831"/>
                        <a:ext cx="3632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46449"/>
              </p:ext>
            </p:extLst>
          </p:nvPr>
        </p:nvGraphicFramePr>
        <p:xfrm>
          <a:off x="1979712" y="5190931"/>
          <a:ext cx="59944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7" imgW="5994360" imgH="1612800" progId="Equation.3">
                  <p:embed/>
                </p:oleObj>
              </mc:Choice>
              <mc:Fallback>
                <p:oleObj name="公式" r:id="rId7" imgW="5994360" imgH="16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190931"/>
                        <a:ext cx="59944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7775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560503"/>
            <a:ext cx="767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设二维随机变量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29436" y="2159482"/>
                <a:ext cx="6991850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𝒙𝒚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36" y="2159482"/>
                <a:ext cx="6991850" cy="1053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83568" y="3212976"/>
                <a:ext cx="7233583" cy="801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box>
                      <m:boxPr>
                        <m:ctrlPr>
                          <a:rPr lang="en-US" altLang="zh-CN" sz="3200" b="1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</m:box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7233583" cy="801310"/>
              </a:xfrm>
              <a:prstGeom prst="rect">
                <a:avLst/>
              </a:prstGeom>
              <a:blipFill rotWithShape="0">
                <a:blip r:embed="rId3"/>
                <a:stretch>
                  <a:fillRect l="-2106" r="-1179" b="-9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83568" y="4014286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1680" y="4014286"/>
            <a:ext cx="183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知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24987" y="4312447"/>
                <a:ext cx="6000745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𝟖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chemeClr val="tx1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987" y="4312447"/>
                <a:ext cx="6000745" cy="168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6286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39552" y="2190402"/>
            <a:ext cx="8337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设二维连续型随机变量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     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487652"/>
              </p:ext>
            </p:extLst>
          </p:nvPr>
        </p:nvGraphicFramePr>
        <p:xfrm>
          <a:off x="1412677" y="3389184"/>
          <a:ext cx="6591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3" imgW="6591240" imgH="672840" progId="Equation.3">
                  <p:embed/>
                </p:oleObj>
              </mc:Choice>
              <mc:Fallback>
                <p:oleObj name="公式" r:id="rId3" imgW="65912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677" y="3389184"/>
                        <a:ext cx="6591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9666" y="4237410"/>
            <a:ext cx="75632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是连续型随机变量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且其概率密度为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831251"/>
              </p:ext>
            </p:extLst>
          </p:nvPr>
        </p:nvGraphicFramePr>
        <p:xfrm>
          <a:off x="2663627" y="4916140"/>
          <a:ext cx="375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5" imgW="3759120" imgH="672840" progId="Equation.3">
                  <p:embed/>
                </p:oleObj>
              </mc:Choice>
              <mc:Fallback>
                <p:oleObj name="公式" r:id="rId5" imgW="375912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627" y="4916140"/>
                        <a:ext cx="3759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38545" y="1558649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边沿概率密度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6502" y="1652546"/>
            <a:ext cx="2710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64750" y="1944933"/>
                <a:ext cx="5393528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𝟖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750" y="1944933"/>
                <a:ext cx="5393528" cy="16878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96502" y="3740778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所以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69583" y="4141177"/>
                <a:ext cx="6918625" cy="1331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box>
                        <m:boxPr>
                          <m:ctrlPr>
                            <a:rPr lang="en-US" altLang="zh-CN" sz="3200" b="1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sz="3200" b="1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}"/>
                              <m:ctrlPr>
                                <a:rPr lang="en-US" altLang="zh-CN" sz="3200" b="1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box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3200" b="1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3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m:rPr>
                                  <m:brk m:alnAt="23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sub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83" y="4141177"/>
                <a:ext cx="6918625" cy="13314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07704" y="5301208"/>
                <a:ext cx="4141197" cy="13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3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m:rPr>
                                  <m:brk m:alnAt="23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sub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𝟖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𝒙𝒅𝒙</m:t>
                          </m:r>
                        </m:e>
                      </m:nary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sSubSup>
                        <m:sSubSup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</m:sub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141197" cy="13596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37062" y="5367475"/>
                <a:ext cx="1530867" cy="1011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𝟏𝟐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 </m:t>
                      </m:r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062" y="5367475"/>
                <a:ext cx="1530867" cy="10111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733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2506" y="1636870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同理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05676" y="1838913"/>
                <a:ext cx="5480346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76" y="1838913"/>
                <a:ext cx="5480346" cy="1053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13561" y="3094450"/>
                <a:ext cx="6325642" cy="962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32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f>
                          <m:fPr>
                            <m:ctrlPr>
                              <a:rPr lang="en-US" altLang="zh-CN" sz="3200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sup>
                      <m:e>
                        <m:sSub>
                          <m:sSubPr>
                            <m:ctrlPr>
                              <a:rPr lang="en-US" altLang="zh-CN" sz="3200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32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  <m:r>
                              <a:rPr lang="en-US" altLang="zh-CN" sz="32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32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200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3200" b="1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32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e>
                    </m:nary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561" y="3094450"/>
                <a:ext cx="6325642" cy="962251"/>
              </a:xfrm>
              <a:prstGeom prst="rect">
                <a:avLst/>
              </a:prstGeom>
              <a:blipFill rotWithShape="0">
                <a:blip r:embed="rId3"/>
                <a:stretch>
                  <a:fillRect b="-7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922866" y="4258744"/>
                <a:ext cx="2923557" cy="91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𝒚𝒅𝒚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66" y="4258744"/>
                <a:ext cx="2923557" cy="912429"/>
              </a:xfrm>
              <a:prstGeom prst="rect">
                <a:avLst/>
              </a:prstGeom>
              <a:blipFill rotWithShape="0">
                <a:blip r:embed="rId4"/>
                <a:stretch>
                  <a:fillRect b="-10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83568" y="5373216"/>
            <a:ext cx="4987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P68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14, 15, 17, 19.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713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95288" y="1500030"/>
            <a:ext cx="75239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同理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是连续型随机变量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且概率密度为 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20250"/>
              </p:ext>
            </p:extLst>
          </p:nvPr>
        </p:nvGraphicFramePr>
        <p:xfrm>
          <a:off x="2616761" y="2150269"/>
          <a:ext cx="3733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3733560" imgH="672840" progId="Equation.3">
                  <p:embed/>
                </p:oleObj>
              </mc:Choice>
              <mc:Fallback>
                <p:oleObj name="公式" r:id="rId3" imgW="37335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761" y="2150269"/>
                        <a:ext cx="3733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26805" y="2940190"/>
            <a:ext cx="81138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边沿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概率密度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6805" y="4164326"/>
            <a:ext cx="7569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设二维随机变量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59632" y="4749101"/>
                <a:ext cx="6991850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𝒙𝒚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749101"/>
                <a:ext cx="6991850" cy="10534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11560" y="5940569"/>
            <a:ext cx="5840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求关于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的边沿概率密度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51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476" y="1665567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7065742" y="2133619"/>
            <a:ext cx="0" cy="12241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865300" y="1603522"/>
            <a:ext cx="2693631" cy="2006261"/>
            <a:chOff x="5580112" y="1206715"/>
            <a:chExt cx="2693631" cy="2006261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5580112" y="2564904"/>
              <a:ext cx="237626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6516216" y="1484784"/>
              <a:ext cx="0" cy="17281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7052581" y="1499103"/>
              <a:ext cx="0" cy="151216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6300192" y="1484784"/>
              <a:ext cx="792088" cy="14401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78708" y="242615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x </a:t>
              </a:r>
              <a:endPara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070988" y="120671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y </a:t>
              </a:r>
              <a:endPara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73944" y="234889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o </a:t>
              </a:r>
              <a:endPara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953446" y="245165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32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13378" y="180580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y </a:t>
              </a:r>
              <a:r>
                <a:rPr lang="en-US" altLang="zh-CN" sz="24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= 2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x </a:t>
              </a:r>
              <a:endParaRPr lang="zh-CN" altLang="en-US" sz="24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03028" y="2011253"/>
                <a:ext cx="4397422" cy="1180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3200" b="1" i="1" smtClean="0"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28" y="2011253"/>
                <a:ext cx="4397422" cy="11808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34403" y="3385427"/>
                <a:ext cx="5667001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p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𝒙𝒚𝒅𝒚</m:t>
                                  </m:r>
                                </m:e>
                              </m:nary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               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03" y="3385427"/>
                <a:ext cx="5667001" cy="19157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115616" y="5301208"/>
                <a:ext cx="4460901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01208"/>
                <a:ext cx="4460901" cy="1190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4678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6184380" y="2503748"/>
            <a:ext cx="1346146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642041" y="1350731"/>
            <a:ext cx="2693631" cy="2006261"/>
            <a:chOff x="5580112" y="1206715"/>
            <a:chExt cx="2693631" cy="2006261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5580112" y="2564904"/>
              <a:ext cx="237626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6516216" y="1484784"/>
              <a:ext cx="0" cy="17281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7052581" y="1499103"/>
              <a:ext cx="0" cy="151216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300192" y="1484784"/>
              <a:ext cx="792088" cy="14401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7678708" y="242615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x </a:t>
              </a:r>
              <a:endPara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70988" y="120671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y </a:t>
              </a:r>
              <a:endPara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973944" y="234889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o </a:t>
              </a:r>
              <a:endPara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53446" y="245165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32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13378" y="180580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y </a:t>
              </a:r>
              <a:r>
                <a:rPr lang="en-US" altLang="zh-CN" sz="24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= 2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x </a:t>
              </a:r>
              <a:endParaRPr lang="zh-CN" altLang="en-US" sz="24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79769" y="1758462"/>
                <a:ext cx="4397422" cy="1180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3200" b="1" i="1" smtClean="0"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9" y="1758462"/>
                <a:ext cx="4397422" cy="11808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11144" y="2996952"/>
                <a:ext cx="5759461" cy="198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f>
                                    <m:fPr>
                                      <m:ctrlPr>
                                        <a:rPr lang="en-US" altLang="zh-CN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num>
                                    <m:den>
                                      <m:r>
                                        <a:rPr lang="en-US" altLang="zh-CN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b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𝒙𝒚𝒅𝒙</m:t>
                                  </m:r>
                                </m:e>
                              </m:nary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               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44" y="2996952"/>
                <a:ext cx="5759461" cy="1986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83943" y="4925415"/>
                <a:ext cx="5730928" cy="166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),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                     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43" y="4925415"/>
                <a:ext cx="5730928" cy="16644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57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79152" y="1517749"/>
            <a:ext cx="61486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具有联合概率密度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923788"/>
              </p:ext>
            </p:extLst>
          </p:nvPr>
        </p:nvGraphicFramePr>
        <p:xfrm>
          <a:off x="2266677" y="2122586"/>
          <a:ext cx="4457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3" imgW="4457520" imgH="1155600" progId="Equation.3">
                  <p:embed/>
                </p:oleObj>
              </mc:Choice>
              <mc:Fallback>
                <p:oleObj name="公式" r:id="rId3" imgW="445752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677" y="2122586"/>
                        <a:ext cx="44577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7577" y="3481486"/>
            <a:ext cx="53078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求边缘概率密度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60115" y="4257774"/>
            <a:ext cx="835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73969"/>
              </p:ext>
            </p:extLst>
          </p:nvPr>
        </p:nvGraphicFramePr>
        <p:xfrm>
          <a:off x="1693590" y="4421286"/>
          <a:ext cx="3657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5" imgW="3657600" imgH="672840" progId="Equation.3">
                  <p:embed/>
                </p:oleObj>
              </mc:Choice>
              <mc:Fallback>
                <p:oleObj name="公式" r:id="rId5" imgW="36576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590" y="4421286"/>
                        <a:ext cx="3657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41498"/>
              </p:ext>
            </p:extLst>
          </p:nvPr>
        </p:nvGraphicFramePr>
        <p:xfrm>
          <a:off x="1331640" y="5445224"/>
          <a:ext cx="5664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7" imgW="5663880" imgH="1231560" progId="Equation.3">
                  <p:embed/>
                </p:oleObj>
              </mc:Choice>
              <mc:Fallback>
                <p:oleObj name="公式" r:id="rId7" imgW="566388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445224"/>
                        <a:ext cx="56642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5825852" y="2903636"/>
            <a:ext cx="3094038" cy="2617788"/>
            <a:chOff x="3811" y="1208"/>
            <a:chExt cx="1949" cy="1649"/>
          </a:xfrm>
        </p:grpSpPr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3811" y="1303"/>
              <a:ext cx="1607" cy="1554"/>
              <a:chOff x="3811" y="1303"/>
              <a:chExt cx="1607" cy="1554"/>
            </a:xfrm>
          </p:grpSpPr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3811" y="2589"/>
                <a:ext cx="16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V="1">
                <a:off x="4039" y="1424"/>
                <a:ext cx="0" cy="14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9"/>
              <p:cNvSpPr>
                <a:spLocks/>
              </p:cNvSpPr>
              <p:nvPr/>
            </p:nvSpPr>
            <p:spPr bwMode="auto">
              <a:xfrm>
                <a:off x="4039" y="1303"/>
                <a:ext cx="1071" cy="1286"/>
              </a:xfrm>
              <a:custGeom>
                <a:avLst/>
                <a:gdLst>
                  <a:gd name="T0" fmla="*/ 0 w 1071"/>
                  <a:gd name="T1" fmla="*/ 1286 h 1286"/>
                  <a:gd name="T2" fmla="*/ 509 w 1071"/>
                  <a:gd name="T3" fmla="*/ 1045 h 1286"/>
                  <a:gd name="T4" fmla="*/ 951 w 1071"/>
                  <a:gd name="T5" fmla="*/ 442 h 1286"/>
                  <a:gd name="T6" fmla="*/ 1071 w 1071"/>
                  <a:gd name="T7" fmla="*/ 0 h 12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1"/>
                  <a:gd name="T13" fmla="*/ 0 h 1286"/>
                  <a:gd name="T14" fmla="*/ 1071 w 1071"/>
                  <a:gd name="T15" fmla="*/ 1286 h 12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1" h="1286">
                    <a:moveTo>
                      <a:pt x="0" y="1286"/>
                    </a:moveTo>
                    <a:cubicBezTo>
                      <a:pt x="175" y="1236"/>
                      <a:pt x="350" y="1186"/>
                      <a:pt x="509" y="1045"/>
                    </a:cubicBezTo>
                    <a:cubicBezTo>
                      <a:pt x="668" y="904"/>
                      <a:pt x="857" y="616"/>
                      <a:pt x="951" y="442"/>
                    </a:cubicBezTo>
                    <a:cubicBezTo>
                      <a:pt x="1045" y="268"/>
                      <a:pt x="1058" y="134"/>
                      <a:pt x="1071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4032" y="1465"/>
              <a:ext cx="1267" cy="1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5161" y="256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x 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018" y="1461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y 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497" y="1208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0000FF"/>
                  </a:solidFill>
                </a:rPr>
                <a:t>y = x</a:t>
              </a:r>
              <a:r>
                <a:rPr lang="en-US" altLang="zh-CN" sz="2400" baseline="30000" dirty="0">
                  <a:solidFill>
                    <a:srgbClr val="0000FF"/>
                  </a:solidFill>
                </a:rPr>
                <a:t>2 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 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5178" y="1487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0000FF"/>
                  </a:solidFill>
                </a:rPr>
                <a:t>y = x</a:t>
              </a:r>
              <a:r>
                <a:rPr lang="en-US" altLang="zh-CN" sz="2400" baseline="30000" dirty="0">
                  <a:solidFill>
                    <a:srgbClr val="0000FF"/>
                  </a:solidFill>
                </a:rPr>
                <a:t> 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6942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095127"/>
              </p:ext>
            </p:extLst>
          </p:nvPr>
        </p:nvGraphicFramePr>
        <p:xfrm>
          <a:off x="872791" y="1589757"/>
          <a:ext cx="3632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3" imgW="3632040" imgH="672840" progId="Equation.3">
                  <p:embed/>
                </p:oleObj>
              </mc:Choice>
              <mc:Fallback>
                <p:oleObj name="公式" r:id="rId3" imgW="36320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91" y="1589757"/>
                        <a:ext cx="3632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680153"/>
              </p:ext>
            </p:extLst>
          </p:nvPr>
        </p:nvGraphicFramePr>
        <p:xfrm>
          <a:off x="1856723" y="2391307"/>
          <a:ext cx="5867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5" imgW="5867280" imgH="1257120" progId="Equation.3">
                  <p:embed/>
                </p:oleObj>
              </mc:Choice>
              <mc:Fallback>
                <p:oleObj name="公式" r:id="rId5" imgW="58672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723" y="2391307"/>
                        <a:ext cx="5867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0971" y="3740534"/>
            <a:ext cx="3655168" cy="5847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P68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13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9117" y="4444508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458016"/>
              </p:ext>
            </p:extLst>
          </p:nvPr>
        </p:nvGraphicFramePr>
        <p:xfrm>
          <a:off x="2578580" y="4444508"/>
          <a:ext cx="3503567" cy="97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7" imgW="4749480" imgH="1155600" progId="Equation.3">
                  <p:embed/>
                </p:oleObj>
              </mc:Choice>
              <mc:Fallback>
                <p:oleObj name="公式" r:id="rId7" imgW="474948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580" y="4444508"/>
                        <a:ext cx="3503567" cy="971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665457"/>
              </p:ext>
            </p:extLst>
          </p:nvPr>
        </p:nvGraphicFramePr>
        <p:xfrm>
          <a:off x="753555" y="5733256"/>
          <a:ext cx="3650051" cy="79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9" imgW="5574960" imgH="1155600" progId="Equation.3">
                  <p:embed/>
                </p:oleObj>
              </mc:Choice>
              <mc:Fallback>
                <p:oleObj name="公式" r:id="rId9" imgW="557496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55" y="5733256"/>
                        <a:ext cx="3650051" cy="792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50176"/>
              </p:ext>
            </p:extLst>
          </p:nvPr>
        </p:nvGraphicFramePr>
        <p:xfrm>
          <a:off x="4758906" y="5733256"/>
          <a:ext cx="35988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11" imgW="5499000" imgH="1155600" progId="Equation.3">
                  <p:embed/>
                </p:oleObj>
              </mc:Choice>
              <mc:Fallback>
                <p:oleObj name="公式" r:id="rId11" imgW="549900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906" y="5733256"/>
                        <a:ext cx="359886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5527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8308" y="1630856"/>
            <a:ext cx="87142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3200" b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3200" b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sz="3200" b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baseline="30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sz="3200" b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baseline="30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求二维正</a:t>
            </a:r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态 </a:t>
            </a:r>
            <a:endParaRPr kumimoji="1"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的边缘概率密度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3031" y="2842939"/>
            <a:ext cx="835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783500"/>
              </p:ext>
            </p:extLst>
          </p:nvPr>
        </p:nvGraphicFramePr>
        <p:xfrm>
          <a:off x="1551431" y="2831827"/>
          <a:ext cx="375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3" imgW="3759120" imgH="672840" progId="Equation.3">
                  <p:embed/>
                </p:oleObj>
              </mc:Choice>
              <mc:Fallback>
                <p:oleObj name="公式" r:id="rId3" imgW="375912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431" y="2831827"/>
                        <a:ext cx="3759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3031" y="3820839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由于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41654"/>
              </p:ext>
            </p:extLst>
          </p:nvPr>
        </p:nvGraphicFramePr>
        <p:xfrm>
          <a:off x="1621281" y="3665264"/>
          <a:ext cx="5207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5" imgW="5206680" imgH="1079280" progId="Equation.3">
                  <p:embed/>
                </p:oleObj>
              </mc:Choice>
              <mc:Fallback>
                <p:oleObj name="公式" r:id="rId5" imgW="520668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281" y="3665264"/>
                        <a:ext cx="5207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67098"/>
              </p:ext>
            </p:extLst>
          </p:nvPr>
        </p:nvGraphicFramePr>
        <p:xfrm>
          <a:off x="1433956" y="4797152"/>
          <a:ext cx="6388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7" imgW="6387840" imgH="1193760" progId="Equation.3">
                  <p:embed/>
                </p:oleObj>
              </mc:Choice>
              <mc:Fallback>
                <p:oleObj name="公式" r:id="rId7" imgW="63878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956" y="4797152"/>
                        <a:ext cx="6388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3890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边沿概率密度与条件概率密度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536865"/>
              </p:ext>
            </p:extLst>
          </p:nvPr>
        </p:nvGraphicFramePr>
        <p:xfrm>
          <a:off x="904516" y="1603928"/>
          <a:ext cx="59309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3" imgW="5930640" imgH="2476440" progId="Equation.3">
                  <p:embed/>
                </p:oleObj>
              </mc:Choice>
              <mc:Fallback>
                <p:oleObj name="公式" r:id="rId3" imgW="5930640" imgH="2476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516" y="1603928"/>
                        <a:ext cx="59309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03424" y="4210462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848136"/>
              </p:ext>
            </p:extLst>
          </p:nvPr>
        </p:nvGraphicFramePr>
        <p:xfrm>
          <a:off x="1760699" y="4172362"/>
          <a:ext cx="52197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5" imgW="5219640" imgH="1384200" progId="Equation.3">
                  <p:embed/>
                </p:oleObj>
              </mc:Choice>
              <mc:Fallback>
                <p:oleObj name="公式" r:id="rId5" imgW="521964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699" y="4172362"/>
                        <a:ext cx="52197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1199" y="5910674"/>
            <a:ext cx="1111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则有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784868"/>
              </p:ext>
            </p:extLst>
          </p:nvPr>
        </p:nvGraphicFramePr>
        <p:xfrm>
          <a:off x="2123728" y="5571743"/>
          <a:ext cx="5410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7" imgW="5410080" imgH="1257120" progId="Equation.3">
                  <p:embed/>
                </p:oleObj>
              </mc:Choice>
              <mc:Fallback>
                <p:oleObj name="公式" r:id="rId7" imgW="54100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571743"/>
                        <a:ext cx="5410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2128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1801</TotalTime>
  <Words>1317</Words>
  <Application>Microsoft Office PowerPoint</Application>
  <PresentationFormat>全屏显示(4:3)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tt</cp:lastModifiedBy>
  <cp:revision>19</cp:revision>
  <dcterms:created xsi:type="dcterms:W3CDTF">2013-09-11T09:36:50Z</dcterms:created>
  <dcterms:modified xsi:type="dcterms:W3CDTF">2015-11-02T09:45:48Z</dcterms:modified>
</cp:coreProperties>
</file>