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25.wmf"/><Relationship Id="rId18" Type="http://schemas.openxmlformats.org/officeDocument/2006/relationships/image" Target="../media/image30.wmf"/><Relationship Id="rId3" Type="http://schemas.openxmlformats.org/officeDocument/2006/relationships/image" Target="../media/image17.wmf"/><Relationship Id="rId21" Type="http://schemas.openxmlformats.org/officeDocument/2006/relationships/image" Target="../media/image33.wmf"/><Relationship Id="rId7" Type="http://schemas.openxmlformats.org/officeDocument/2006/relationships/image" Target="../media/image21.wmf"/><Relationship Id="rId12" Type="http://schemas.openxmlformats.org/officeDocument/2006/relationships/image" Target="../media/image24.wmf"/><Relationship Id="rId17" Type="http://schemas.openxmlformats.org/officeDocument/2006/relationships/image" Target="../media/image29.wmf"/><Relationship Id="rId2" Type="http://schemas.openxmlformats.org/officeDocument/2006/relationships/image" Target="../media/image16.wmf"/><Relationship Id="rId16" Type="http://schemas.openxmlformats.org/officeDocument/2006/relationships/image" Target="../media/image28.wmf"/><Relationship Id="rId20" Type="http://schemas.openxmlformats.org/officeDocument/2006/relationships/image" Target="../media/image32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12.wmf"/><Relationship Id="rId5" Type="http://schemas.openxmlformats.org/officeDocument/2006/relationships/image" Target="../media/image19.wmf"/><Relationship Id="rId15" Type="http://schemas.openxmlformats.org/officeDocument/2006/relationships/image" Target="../media/image27.wmf"/><Relationship Id="rId10" Type="http://schemas.openxmlformats.org/officeDocument/2006/relationships/image" Target="../media/image23.wmf"/><Relationship Id="rId19" Type="http://schemas.openxmlformats.org/officeDocument/2006/relationships/image" Target="../media/image31.wmf"/><Relationship Id="rId4" Type="http://schemas.openxmlformats.org/officeDocument/2006/relationships/image" Target="../media/image18.wmf"/><Relationship Id="rId9" Type="http://schemas.openxmlformats.org/officeDocument/2006/relationships/image" Target="../media/image22.wmf"/><Relationship Id="rId1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9.wmf"/><Relationship Id="rId26" Type="http://schemas.openxmlformats.org/officeDocument/2006/relationships/image" Target="../media/image24.wmf"/><Relationship Id="rId39" Type="http://schemas.openxmlformats.org/officeDocument/2006/relationships/oleObject" Target="../embeddings/oleObject33.bin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28.wmf"/><Relationship Id="rId42" Type="http://schemas.openxmlformats.org/officeDocument/2006/relationships/image" Target="../media/image32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38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28.bin"/><Relationship Id="rId41" Type="http://schemas.openxmlformats.org/officeDocument/2006/relationships/oleObject" Target="../embeddings/oleObject3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12.wmf"/><Relationship Id="rId32" Type="http://schemas.openxmlformats.org/officeDocument/2006/relationships/image" Target="../media/image27.wmf"/><Relationship Id="rId37" Type="http://schemas.openxmlformats.org/officeDocument/2006/relationships/oleObject" Target="../embeddings/oleObject32.bin"/><Relationship Id="rId40" Type="http://schemas.openxmlformats.org/officeDocument/2006/relationships/image" Target="../media/image31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5.wmf"/><Relationship Id="rId36" Type="http://schemas.openxmlformats.org/officeDocument/2006/relationships/image" Target="../media/image29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4" Type="http://schemas.openxmlformats.org/officeDocument/2006/relationships/image" Target="../media/image33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26.wmf"/><Relationship Id="rId35" Type="http://schemas.openxmlformats.org/officeDocument/2006/relationships/oleObject" Target="../embeddings/oleObject31.bin"/><Relationship Id="rId43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14921" y="1795547"/>
            <a:ext cx="27494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  <a:ea typeface="楷体" panose="02010609060101010101" pitchFamily="49" charset="-122"/>
              </a:rPr>
              <a:t>根据以前结果 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801282"/>
              </p:ext>
            </p:extLst>
          </p:nvPr>
        </p:nvGraphicFramePr>
        <p:xfrm>
          <a:off x="1550412" y="2511331"/>
          <a:ext cx="65913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3" imgW="6591240" imgH="1282680" progId="Equation.3">
                  <p:embed/>
                </p:oleObj>
              </mc:Choice>
              <mc:Fallback>
                <p:oleObj name="公式" r:id="rId3" imgW="6591240" imgH="1282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412" y="2511331"/>
                        <a:ext cx="65913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98035" y="4039208"/>
            <a:ext cx="73436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因此当 </a:t>
            </a:r>
            <a:r>
              <a:rPr lang="zh-CN" altLang="en-US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则有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i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i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40788" y="4869160"/>
            <a:ext cx="38835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9586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49529" y="1718536"/>
            <a:ext cx="83190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反之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 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i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i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0479" y="2445611"/>
            <a:ext cx="37401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令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</a:t>
            </a:r>
            <a:r>
              <a:rPr lang="en-US" altLang="zh-CN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得 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916911"/>
              </p:ext>
            </p:extLst>
          </p:nvPr>
        </p:nvGraphicFramePr>
        <p:xfrm>
          <a:off x="2349754" y="3086961"/>
          <a:ext cx="4470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3" imgW="4470120" imgH="1066680" progId="Equation.3">
                  <p:embed/>
                </p:oleObj>
              </mc:Choice>
              <mc:Fallback>
                <p:oleObj name="公式" r:id="rId3" imgW="447012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754" y="3086961"/>
                        <a:ext cx="4470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71502" y="4220016"/>
            <a:ext cx="21868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从而 </a:t>
            </a:r>
            <a:r>
              <a:rPr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0.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71600" y="4861469"/>
            <a:ext cx="15231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因此有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72117" y="5476823"/>
            <a:ext cx="7673896" cy="107721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二维正态随机变量 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相互独立的充分 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必要条件是参数</a:t>
            </a:r>
            <a:r>
              <a:rPr lang="zh-CN" altLang="en-US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 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0.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30654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9844" y="1628800"/>
            <a:ext cx="7569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设二维随机变量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75908" y="2348880"/>
                <a:ext cx="7285008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𝒙𝒚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𝒐𝒕𝒉𝒆𝒓𝒔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08" y="2348880"/>
                <a:ext cx="7285008" cy="11908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31892" y="3717032"/>
            <a:ext cx="511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判定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 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是否相互独立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92132" y="4437112"/>
            <a:ext cx="2808312" cy="2016224"/>
            <a:chOff x="3059832" y="4221088"/>
            <a:chExt cx="2808312" cy="201622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059832" y="5805264"/>
              <a:ext cx="28083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3348981" y="4221088"/>
              <a:ext cx="0" cy="20162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>
              <a:off x="3379520" y="4791241"/>
              <a:ext cx="1943099" cy="10081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rot="18887494">
              <a:off x="3272693" y="4804351"/>
              <a:ext cx="9573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y </a:t>
              </a:r>
              <a:r>
                <a:rPr lang="en-US" altLang="zh-CN" sz="24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2400" b="1" i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x </a:t>
              </a:r>
              <a:endParaRPr lang="zh-CN" altLang="en-US" sz="24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2755936">
              <a:off x="4362096" y="4893010"/>
              <a:ext cx="1433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y </a:t>
              </a:r>
              <a:r>
                <a:rPr lang="en-US" altLang="zh-CN" sz="2400" b="1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= 2 </a:t>
              </a:r>
              <a:r>
                <a:rPr lang="en-US" altLang="zh-CN" sz="2400" b="1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 </a:t>
              </a:r>
              <a:r>
                <a:rPr lang="en-US" altLang="zh-CN" sz="2400" b="1" i="1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x </a:t>
              </a:r>
              <a:endParaRPr lang="zh-CN" altLang="en-US" sz="24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244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88472" y="1945903"/>
            <a:ext cx="2376264" cy="1656184"/>
            <a:chOff x="3059832" y="4221088"/>
            <a:chExt cx="2808312" cy="2016224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3059832" y="5805264"/>
              <a:ext cx="28083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348981" y="4221088"/>
              <a:ext cx="0" cy="20162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等腰三角形 5"/>
            <p:cNvSpPr/>
            <p:nvPr/>
          </p:nvSpPr>
          <p:spPr>
            <a:xfrm>
              <a:off x="3379520" y="4791241"/>
              <a:ext cx="1943099" cy="10081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 rot="18887494">
              <a:off x="3168638" y="4762382"/>
              <a:ext cx="1165425" cy="545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y </a:t>
              </a:r>
              <a:r>
                <a:rPr lang="en-US" altLang="zh-CN" sz="24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2400" b="1" i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x </a:t>
              </a:r>
              <a:endParaRPr lang="zh-CN" altLang="en-US" sz="24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2755936">
              <a:off x="4206290" y="4851041"/>
              <a:ext cx="1745016" cy="545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y </a:t>
              </a:r>
              <a:r>
                <a:rPr lang="en-US" altLang="zh-CN" sz="2400" b="1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= 2 </a:t>
              </a:r>
              <a:r>
                <a:rPr lang="en-US" altLang="zh-CN" sz="2400" b="1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 </a:t>
              </a:r>
              <a:r>
                <a:rPr lang="en-US" altLang="zh-CN" sz="2400" b="1" i="1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x </a:t>
              </a:r>
              <a:endParaRPr lang="zh-CN" altLang="en-US" sz="24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>
          <a:xfrm flipV="1">
            <a:off x="7308552" y="2128598"/>
            <a:ext cx="0" cy="1617505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100640" y="2128597"/>
            <a:ext cx="0" cy="1617505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39552" y="1729879"/>
            <a:ext cx="4719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的定义域如图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00303" y="2458669"/>
                <a:ext cx="3959097" cy="10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03" y="2458669"/>
                <a:ext cx="3959097" cy="10447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39552" y="3789040"/>
                <a:ext cx="7455823" cy="2478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trlP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sup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𝒙𝒚𝒅𝒚</m:t>
                                  </m:r>
                                </m:e>
                              </m:nary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nary>
                                <m:naryPr>
                                  <m:ctrlP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sup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𝒙𝒚𝒅𝒚</m:t>
                                  </m:r>
                                </m:e>
                              </m:nary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𝒐𝒕𝒉𝒆𝒓𝒔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89040"/>
                <a:ext cx="7455823" cy="24787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7966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44208" y="1764105"/>
            <a:ext cx="2376264" cy="1656184"/>
            <a:chOff x="3059832" y="4221088"/>
            <a:chExt cx="2808312" cy="2016224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3059832" y="5805264"/>
              <a:ext cx="28083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348981" y="4221088"/>
              <a:ext cx="0" cy="20162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等腰三角形 5"/>
            <p:cNvSpPr/>
            <p:nvPr/>
          </p:nvSpPr>
          <p:spPr>
            <a:xfrm>
              <a:off x="3379520" y="4791241"/>
              <a:ext cx="1943099" cy="10081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 rot="18887494">
              <a:off x="3168638" y="4762382"/>
              <a:ext cx="1165425" cy="545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y </a:t>
              </a:r>
              <a:r>
                <a:rPr lang="en-US" altLang="zh-CN" sz="24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2400" b="1" i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x </a:t>
              </a:r>
              <a:endParaRPr lang="zh-CN" altLang="en-US" sz="24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2755936">
              <a:off x="4206290" y="4851041"/>
              <a:ext cx="1745016" cy="545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y </a:t>
              </a:r>
              <a:r>
                <a:rPr lang="en-US" altLang="zh-CN" sz="2400" b="1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= 2 </a:t>
              </a:r>
              <a:r>
                <a:rPr lang="en-US" altLang="zh-CN" sz="2400" b="1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 </a:t>
              </a:r>
              <a:r>
                <a:rPr lang="en-US" altLang="zh-CN" sz="2400" b="1" i="1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x </a:t>
              </a:r>
              <a:endParaRPr lang="zh-CN" altLang="en-US" sz="24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>
          <a:xfrm>
            <a:off x="6487072" y="2628201"/>
            <a:ext cx="2258158" cy="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02175" y="1744452"/>
                <a:ext cx="3944670" cy="10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5" y="1744452"/>
                <a:ext cx="3944670" cy="10447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95288" y="3135077"/>
                <a:ext cx="7241148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trlP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sub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sup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𝒙𝒚𝒅𝒙</m:t>
                                  </m:r>
                                </m:e>
                              </m:nary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𝒐𝒕𝒉𝒆𝒓𝒔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3135077"/>
                <a:ext cx="7241148" cy="16878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55576" y="5148481"/>
            <a:ext cx="5006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显然    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)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3608" y="6012577"/>
            <a:ext cx="3780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因此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不独立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179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34" y="1559576"/>
            <a:ext cx="81564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某型号钻头的寿命服从参数 </a:t>
            </a:r>
            <a:r>
              <a:rPr lang="zh-CN" altLang="en-US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0.002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指数分布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欲打一口深为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500m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的井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求恰好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需要两只钻头的概率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5134" y="3182985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3206" y="3229151"/>
            <a:ext cx="78726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设第一只钻头的寿命为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第二只的寿命为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endParaRPr lang="zh-CN" altLang="en-US" sz="3200" b="1" i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373246" y="4079856"/>
                <a:ext cx="6665799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𝟎𝟎𝟐</m:t>
                              </m:r>
                              <m:sSup>
                                <m:sSupPr>
                                  <m:ctrlPr>
                                    <a:rPr lang="en-US" altLang="zh-CN" sz="32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𝟎𝟎𝟐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46" y="4079856"/>
                <a:ext cx="6665799" cy="11908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55670" y="5301208"/>
                <a:ext cx="6640664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𝟎𝟎𝟐</m:t>
                              </m:r>
                              <m:sSup>
                                <m:sSupPr>
                                  <m:ctrlPr>
                                    <a:rPr lang="en-US" altLang="zh-CN" sz="32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𝟎𝟎𝟐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70" y="5301208"/>
                <a:ext cx="6640664" cy="11908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347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0477" y="1582247"/>
            <a:ext cx="6937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X, 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90742" y="2283842"/>
                <a:ext cx="4188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42" y="2283842"/>
                <a:ext cx="4188454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72853" y="2985437"/>
                <a:ext cx="7511607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𝟎𝟎𝟐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32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𝟎𝟎𝟐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𝒐𝒕𝒉𝒆𝒓𝒔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853" y="2985437"/>
                <a:ext cx="7511607" cy="11908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95288" y="4293096"/>
            <a:ext cx="410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恰好需要两只钻头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69110" y="4293095"/>
            <a:ext cx="4521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&lt;500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 500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3200" b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510855" y="5090217"/>
                <a:ext cx="4738541" cy="1445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𝟓𝟎𝟎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𝟓𝟎𝟎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855" y="5090217"/>
                <a:ext cx="4738541" cy="14457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3175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39552" y="1859552"/>
                <a:ext cx="4160947" cy="1077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𝟓𝟎𝟎</m:t>
                          </m:r>
                        </m:sup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𝟎𝟎𝟐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𝟎𝟎𝟐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859552"/>
                <a:ext cx="4160947" cy="10778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796136" y="1806775"/>
            <a:ext cx="2880320" cy="2304256"/>
            <a:chOff x="5508104" y="1268760"/>
            <a:chExt cx="2880320" cy="2304256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5508104" y="306896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6012160" y="1268760"/>
              <a:ext cx="0" cy="23042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724128" y="1556792"/>
              <a:ext cx="2232248" cy="17281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7668344" y="1340768"/>
              <a:ext cx="0" cy="22322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012160" y="1556792"/>
              <a:ext cx="1656184" cy="1296144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300193" y="1592795"/>
              <a:ext cx="1368151" cy="1116125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516216" y="1556792"/>
              <a:ext cx="1152128" cy="9633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840252" y="1556792"/>
              <a:ext cx="828092" cy="742486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092280" y="1556792"/>
              <a:ext cx="576064" cy="48165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56355" y="2939007"/>
                <a:ext cx="4197752" cy="1046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nary>
                        <m:naryPr>
                          <m:ctrlPr>
                            <a:rPr lang="en-US" altLang="zh-CN" sz="2800" b="1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𝟎𝟎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𝟎𝟎𝟐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𝟎𝟎𝟐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55" y="2939007"/>
                <a:ext cx="4197752" cy="104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39552" y="4077072"/>
                <a:ext cx="6183231" cy="1077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𝟓𝟎𝟎</m:t>
                          </m:r>
                        </m:sup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𝟎𝟎𝟐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𝟑𝟔𝟕𝟗</m:t>
                      </m:r>
                    </m:oMath>
                  </m:oMathPara>
                </a14:m>
                <a:endParaRPr lang="zh-CN" altLang="en-US" sz="2800" b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77072"/>
                <a:ext cx="6183231" cy="10778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624916" y="5689134"/>
            <a:ext cx="3655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P69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183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296" y="1571149"/>
            <a:ext cx="77964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相互独立且同服从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(0, 1)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分布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4010" y="2648367"/>
            <a:ext cx="8599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的二次方程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+ 2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Xt + Y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= 0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有实根的概率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4010" y="3257630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1}.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4010" y="4017972"/>
            <a:ext cx="2071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835696" y="4427180"/>
                <a:ext cx="6391045" cy="1171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zh-CN" altLang="en-US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2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,−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∞&lt;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&lt;+∞</m:t>
                      </m:r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427180"/>
                <a:ext cx="6391045" cy="11719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835695" y="5422350"/>
                <a:ext cx="6397457" cy="1175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zh-CN" altLang="en-US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2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,−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∞&lt;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&lt;+∞</m:t>
                      </m:r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5" y="5422350"/>
                <a:ext cx="6397457" cy="11750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17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99592" y="1660937"/>
                <a:ext cx="7252435" cy="1082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zh-CN" altLang="en-US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𝝅</m:t>
                          </m:r>
                        </m:den>
                      </m:f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,−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∞&lt;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&lt;+∞</m:t>
                      </m:r>
                    </m:oMath>
                  </m:oMathPara>
                </a14:m>
                <a:endParaRPr lang="zh-CN" altLang="en-US" sz="3200" b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60937"/>
                <a:ext cx="7252435" cy="10828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49400" y="2912268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14353" y="3069003"/>
                <a:ext cx="5505097" cy="596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𝑿𝒕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zh-CN" altLang="en-US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有</m:t>
                      </m:r>
                      <m:r>
                        <a:rPr lang="zh-CN" altLang="en-US" sz="3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实根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353" y="3069003"/>
                <a:ext cx="5505097" cy="5965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99592" y="3789040"/>
                <a:ext cx="7451719" cy="645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789040"/>
                <a:ext cx="7451719" cy="6458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60551" y="4653399"/>
                <a:ext cx="5141407" cy="1653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m:rPr>
                                  <m:brk m:alnAt="24"/>
                                </m:rP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brk m:alnAt="24"/>
                            </m:r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m:rPr>
                                  <m:brk m:alnAt="24"/>
                                </m:rP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brk m:alnAt="24"/>
                            </m:rP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51" y="4653399"/>
                <a:ext cx="5141407" cy="16534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017194" y="4907595"/>
                <a:ext cx="1042465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194" y="4907595"/>
                <a:ext cx="1042465" cy="10143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3609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611560" y="1700808"/>
            <a:ext cx="770114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利用古典概率中事件的独立性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可以类似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地定义随机变量的独立性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40122" y="2853159"/>
            <a:ext cx="84032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分别是二维随机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的分布函数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及边沿分布函数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若对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于所有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48185" y="4437484"/>
            <a:ext cx="63770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}, 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1560" y="5085184"/>
            <a:ext cx="760253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i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i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则称随机变量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</a:p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相互独立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916832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(2)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99592" y="2348880"/>
                <a:ext cx="7914026" cy="1714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en-US" altLang="zh-CN" sz="3200" b="1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brk m:alnAt="24"/>
                                </m:r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brk m:alnAt="24"/>
                            </m:rP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m:rPr>
                                  <m:brk m:alnAt="24"/>
                                </m:r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brk m:alnAt="24"/>
                            </m:rP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348880"/>
                <a:ext cx="7914026" cy="17148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923928" y="4365104"/>
                <a:ext cx="2166811" cy="819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3200" b="1" i="1" smtClean="0"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365104"/>
                <a:ext cx="2166811" cy="8195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786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53559" y="1597741"/>
            <a:ext cx="773481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根据二维随机变量的这些概念，可以类似 </a:t>
            </a:r>
          </a:p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讨论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&gt; 2)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维随机变量的分布函数、概 </a:t>
            </a:r>
          </a:p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率密度、边缘概率密度、独立性等概念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9552" y="3311100"/>
            <a:ext cx="765305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1, 2, …,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1, </a:t>
            </a:r>
          </a:p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2, …,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h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g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是连续函数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</a:p>
          <a:p>
            <a:pPr eaLnBrk="1" hangingPunct="1"/>
            <a:r>
              <a:rPr lang="zh-CN" altLang="en-US" i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相互独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5877272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P69  21, 25, 27, 29.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292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288" y="1569098"/>
            <a:ext cx="7569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设二维随机变量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的分布函数为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27797" y="2361186"/>
                <a:ext cx="8507521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𝒐𝒕𝒉𝒆𝒓𝒔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97" y="2361186"/>
                <a:ext cx="8507521" cy="10534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31335" y="3537802"/>
            <a:ext cx="5840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验证随机变量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0791" y="4122577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47045" y="4295021"/>
                <a:ext cx="6885731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,+∞)=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𝒐𝒕𝒉𝒆𝒓𝒔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045" y="4295021"/>
                <a:ext cx="6885731" cy="10534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447045" y="5471850"/>
                <a:ext cx="6901633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∞,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𝒐𝒕𝒉𝒆𝒓𝒔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045" y="5471850"/>
                <a:ext cx="6901633" cy="10534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671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20637" y="1720432"/>
            <a:ext cx="8318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对于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离散型随机变量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相互独立的条 件等价于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28997" y="2787232"/>
            <a:ext cx="66767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i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i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i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i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}.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7389" y="3731548"/>
            <a:ext cx="864531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是连续性随机变量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</a:p>
          <a:p>
            <a:pPr eaLnBrk="1" hangingPunct="1"/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分别为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的概率密度和边缘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概率密度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相互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独立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5902" y="5301208"/>
            <a:ext cx="6593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zh-CN" altLang="en-US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3200" b="1" i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3200" b="1" i="1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几乎处处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成立</a:t>
            </a:r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 sz="3200" b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2281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288" y="1620089"/>
            <a:ext cx="84962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已知二维离散型随机变量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的分布律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6610200"/>
                  </p:ext>
                </p:extLst>
              </p:nvPr>
            </p:nvGraphicFramePr>
            <p:xfrm>
              <a:off x="1259632" y="2844225"/>
              <a:ext cx="6096000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X           Y   </a:t>
                          </a:r>
                          <a:r>
                            <a:rPr lang="en-US" altLang="zh-CN" sz="2800" i="1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altLang="en-US" sz="2800" i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2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6610200"/>
                  </p:ext>
                </p:extLst>
              </p:nvPr>
            </p:nvGraphicFramePr>
            <p:xfrm>
              <a:off x="1259632" y="2844225"/>
              <a:ext cx="6096000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X           Y   </a:t>
                          </a:r>
                          <a:r>
                            <a:rPr lang="en-US" altLang="zh-CN" sz="2800" i="1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altLang="en-US" sz="2800" i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2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94000" r="-200797" b="-1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00" t="-94000" r="-101600" b="-1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800" t="-94000" r="-1600" b="-114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94000" r="-200797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00" t="-194000" r="-101600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800" t="-194000" r="-1600" b="-14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本框 4"/>
          <p:cNvSpPr txBox="1"/>
          <p:nvPr/>
        </p:nvSpPr>
        <p:spPr>
          <a:xfrm>
            <a:off x="611560" y="5724545"/>
            <a:ext cx="4295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验证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是否独立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?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9567248"/>
                  </p:ext>
                </p:extLst>
              </p:nvPr>
            </p:nvGraphicFramePr>
            <p:xfrm>
              <a:off x="1259632" y="4716433"/>
              <a:ext cx="6096000" cy="612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Y 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j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} 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9567248"/>
                  </p:ext>
                </p:extLst>
              </p:nvPr>
            </p:nvGraphicFramePr>
            <p:xfrm>
              <a:off x="1259632" y="4716433"/>
              <a:ext cx="6096000" cy="612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612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Y 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j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} 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6863" r="-200797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800" t="-6863" r="-101600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800" t="-6863" r="-1600" b="-39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159002"/>
                  </p:ext>
                </p:extLst>
              </p:nvPr>
            </p:nvGraphicFramePr>
            <p:xfrm>
              <a:off x="7441080" y="2852936"/>
              <a:ext cx="1463824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82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 smtClean="0">
                              <a:latin typeface="Calibri" panose="020F0502020204030204" pitchFamily="34" charset="0"/>
                            </a:rPr>
                            <a:t>P{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}</a:t>
                          </a:r>
                          <a:endParaRPr lang="zh-CN" altLang="en-US" sz="28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159002"/>
                  </p:ext>
                </p:extLst>
              </p:nvPr>
            </p:nvGraphicFramePr>
            <p:xfrm>
              <a:off x="7441080" y="2852936"/>
              <a:ext cx="1463824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824"/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 smtClean="0">
                              <a:latin typeface="Calibri" panose="020F0502020204030204" pitchFamily="34" charset="0"/>
                            </a:rPr>
                            <a:t>P{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}</a:t>
                          </a:r>
                          <a:endParaRPr lang="zh-CN" altLang="en-US" sz="28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15" t="-94000" r="-1660" b="-102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15" t="-194000" r="-1660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26178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05707" y="2516870"/>
            <a:ext cx="7620000" cy="1524000"/>
            <a:chOff x="624" y="1152"/>
            <a:chExt cx="4800" cy="960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624" y="1152"/>
              <a:ext cx="4800" cy="960"/>
              <a:chOff x="576" y="768"/>
              <a:chExt cx="4800" cy="624"/>
            </a:xfrm>
          </p:grpSpPr>
          <p:sp>
            <p:nvSpPr>
              <p:cNvPr id="19" name="Line 6"/>
              <p:cNvSpPr>
                <a:spLocks noChangeShapeType="1"/>
              </p:cNvSpPr>
              <p:nvPr/>
            </p:nvSpPr>
            <p:spPr bwMode="auto">
              <a:xfrm>
                <a:off x="576" y="1056"/>
                <a:ext cx="480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>
                <a:off x="1200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1824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2400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3072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>
                <a:off x="4560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5" name="Object 13"/>
            <p:cNvGraphicFramePr>
              <a:graphicFrameLocks noChangeAspect="1"/>
            </p:cNvGraphicFramePr>
            <p:nvPr/>
          </p:nvGraphicFramePr>
          <p:xfrm>
            <a:off x="624" y="1241"/>
            <a:ext cx="6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3" imgW="965160" imgH="393480" progId="Equation.3">
                    <p:embed/>
                  </p:oleObj>
                </mc:Choice>
                <mc:Fallback>
                  <p:oleObj name="Equation" r:id="rId3" imgW="965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241"/>
                          <a:ext cx="60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4"/>
            <p:cNvGraphicFramePr>
              <a:graphicFrameLocks noChangeAspect="1"/>
            </p:cNvGraphicFramePr>
            <p:nvPr/>
          </p:nvGraphicFramePr>
          <p:xfrm>
            <a:off x="768" y="1728"/>
            <a:ext cx="25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5" imgW="406080" imgH="495000" progId="Equation.3">
                    <p:embed/>
                  </p:oleObj>
                </mc:Choice>
                <mc:Fallback>
                  <p:oleObj name="Equation" r:id="rId5" imgW="4060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28"/>
                          <a:ext cx="25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5"/>
            <p:cNvGraphicFramePr>
              <a:graphicFrameLocks noChangeAspect="1"/>
            </p:cNvGraphicFramePr>
            <p:nvPr/>
          </p:nvGraphicFramePr>
          <p:xfrm>
            <a:off x="1392" y="1241"/>
            <a:ext cx="4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Equation" r:id="rId7" imgW="660240" imgH="393480" progId="Equation.3">
                    <p:embed/>
                  </p:oleObj>
                </mc:Choice>
                <mc:Fallback>
                  <p:oleObj name="Equation" r:id="rId7" imgW="6602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41"/>
                          <a:ext cx="4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6"/>
            <p:cNvGraphicFramePr>
              <a:graphicFrameLocks noChangeAspect="1"/>
            </p:cNvGraphicFramePr>
            <p:nvPr/>
          </p:nvGraphicFramePr>
          <p:xfrm>
            <a:off x="1968" y="1241"/>
            <a:ext cx="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Equation" r:id="rId9" imgW="698400" imgH="393480" progId="Equation.3">
                    <p:embed/>
                  </p:oleObj>
                </mc:Choice>
                <mc:Fallback>
                  <p:oleObj name="Equation" r:id="rId9" imgW="6984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241"/>
                          <a:ext cx="44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7"/>
            <p:cNvGraphicFramePr>
              <a:graphicFrameLocks noChangeAspect="1"/>
            </p:cNvGraphicFramePr>
            <p:nvPr/>
          </p:nvGraphicFramePr>
          <p:xfrm>
            <a:off x="2592" y="1241"/>
            <a:ext cx="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Equation" r:id="rId11" imgW="698400" imgH="393480" progId="Equation.3">
                    <p:embed/>
                  </p:oleObj>
                </mc:Choice>
                <mc:Fallback>
                  <p:oleObj name="Equation" r:id="rId11" imgW="6984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241"/>
                          <a:ext cx="44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8"/>
            <p:cNvGraphicFramePr>
              <a:graphicFrameLocks noChangeAspect="1"/>
            </p:cNvGraphicFramePr>
            <p:nvPr/>
          </p:nvGraphicFramePr>
          <p:xfrm>
            <a:off x="3264" y="1241"/>
            <a:ext cx="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Equation" r:id="rId13" imgW="698400" imgH="393480" progId="Equation.3">
                    <p:embed/>
                  </p:oleObj>
                </mc:Choice>
                <mc:Fallback>
                  <p:oleObj name="Equation" r:id="rId13" imgW="6984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241"/>
                          <a:ext cx="44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9"/>
            <p:cNvGraphicFramePr>
              <a:graphicFrameLocks noChangeAspect="1"/>
            </p:cNvGraphicFramePr>
            <p:nvPr/>
          </p:nvGraphicFramePr>
          <p:xfrm>
            <a:off x="3984" y="1241"/>
            <a:ext cx="46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15" imgW="736560" imgH="393480" progId="Equation.3">
                    <p:embed/>
                  </p:oleObj>
                </mc:Choice>
                <mc:Fallback>
                  <p:oleObj name="Equation" r:id="rId15" imgW="7365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241"/>
                          <a:ext cx="46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0"/>
            <p:cNvGraphicFramePr>
              <a:graphicFrameLocks noChangeAspect="1"/>
            </p:cNvGraphicFramePr>
            <p:nvPr/>
          </p:nvGraphicFramePr>
          <p:xfrm>
            <a:off x="4752" y="1241"/>
            <a:ext cx="46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name="Equation" r:id="rId17" imgW="736560" imgH="393480" progId="Equation.3">
                    <p:embed/>
                  </p:oleObj>
                </mc:Choice>
                <mc:Fallback>
                  <p:oleObj name="Equation" r:id="rId17" imgW="7365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241"/>
                          <a:ext cx="46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1"/>
            <p:cNvGraphicFramePr>
              <a:graphicFrameLocks noChangeAspect="1"/>
            </p:cNvGraphicFramePr>
            <p:nvPr/>
          </p:nvGraphicFramePr>
          <p:xfrm>
            <a:off x="1488" y="1586"/>
            <a:ext cx="144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Equation" r:id="rId19" imgW="228600" imgH="838080" progId="Equation.3">
                    <p:embed/>
                  </p:oleObj>
                </mc:Choice>
                <mc:Fallback>
                  <p:oleObj name="Equation" r:id="rId19" imgW="228600" imgH="838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586"/>
                          <a:ext cx="144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2"/>
            <p:cNvGraphicFramePr>
              <a:graphicFrameLocks noChangeAspect="1"/>
            </p:cNvGraphicFramePr>
            <p:nvPr/>
          </p:nvGraphicFramePr>
          <p:xfrm>
            <a:off x="2112" y="1586"/>
            <a:ext cx="144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Equation" r:id="rId21" imgW="228600" imgH="838080" progId="Equation.3">
                    <p:embed/>
                  </p:oleObj>
                </mc:Choice>
                <mc:Fallback>
                  <p:oleObj name="Equation" r:id="rId21" imgW="228600" imgH="838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586"/>
                          <a:ext cx="144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3"/>
            <p:cNvGraphicFramePr>
              <a:graphicFrameLocks noChangeAspect="1"/>
            </p:cNvGraphicFramePr>
            <p:nvPr/>
          </p:nvGraphicFramePr>
          <p:xfrm>
            <a:off x="2688" y="1586"/>
            <a:ext cx="248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Equation" r:id="rId23" imgW="393480" imgH="838080" progId="Equation.3">
                    <p:embed/>
                  </p:oleObj>
                </mc:Choice>
                <mc:Fallback>
                  <p:oleObj name="Equation" r:id="rId23" imgW="393480" imgH="838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586"/>
                          <a:ext cx="248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4"/>
            <p:cNvGraphicFramePr>
              <a:graphicFrameLocks noChangeAspect="1"/>
            </p:cNvGraphicFramePr>
            <p:nvPr/>
          </p:nvGraphicFramePr>
          <p:xfrm>
            <a:off x="3408" y="1586"/>
            <a:ext cx="152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Equation" r:id="rId25" imgW="241200" imgH="838080" progId="Equation.3">
                    <p:embed/>
                  </p:oleObj>
                </mc:Choice>
                <mc:Fallback>
                  <p:oleObj name="Equation" r:id="rId25" imgW="241200" imgH="838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586"/>
                          <a:ext cx="152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5"/>
            <p:cNvGraphicFramePr>
              <a:graphicFrameLocks noChangeAspect="1"/>
            </p:cNvGraphicFramePr>
            <p:nvPr/>
          </p:nvGraphicFramePr>
          <p:xfrm>
            <a:off x="4172" y="1824"/>
            <a:ext cx="17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name="Equation" r:id="rId27" imgW="279360" imgH="241200" progId="Equation.3">
                    <p:embed/>
                  </p:oleObj>
                </mc:Choice>
                <mc:Fallback>
                  <p:oleObj name="Equation" r:id="rId27" imgW="2793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2" y="1824"/>
                          <a:ext cx="17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6"/>
            <p:cNvGraphicFramePr>
              <a:graphicFrameLocks noChangeAspect="1"/>
            </p:cNvGraphicFramePr>
            <p:nvPr/>
          </p:nvGraphicFramePr>
          <p:xfrm>
            <a:off x="4944" y="1776"/>
            <a:ext cx="18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" name="Equation" r:id="rId29" imgW="291960" imgH="380880" progId="Equation.3">
                    <p:embed/>
                  </p:oleObj>
                </mc:Choice>
                <mc:Fallback>
                  <p:oleObj name="Equation" r:id="rId29" imgW="2919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776"/>
                          <a:ext cx="18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389696" y="1701480"/>
            <a:ext cx="5200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已知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的分布律为 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627126" y="4322714"/>
            <a:ext cx="44743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满足的条件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627126" y="4869160"/>
            <a:ext cx="68010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的值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649967" y="5670711"/>
            <a:ext cx="8354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1534204" y="5677061"/>
            <a:ext cx="57166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由条件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的分布律可写为 </a:t>
            </a:r>
          </a:p>
        </p:txBody>
      </p:sp>
    </p:spTree>
    <p:extLst>
      <p:ext uri="{BB962C8B-B14F-4D97-AF65-F5344CB8AC3E}">
        <p14:creationId xmlns:p14="http://schemas.microsoft.com/office/powerpoint/2010/main" val="4227505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67992" y="5325070"/>
            <a:ext cx="43685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由分布律的性质知  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240328"/>
              </p:ext>
            </p:extLst>
          </p:nvPr>
        </p:nvGraphicFramePr>
        <p:xfrm>
          <a:off x="2252354" y="6056239"/>
          <a:ext cx="212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公式" r:id="rId3" imgW="2120760" imgH="419040" progId="Equation.3">
                  <p:embed/>
                </p:oleObj>
              </mc:Choice>
              <mc:Fallback>
                <p:oleObj name="公式" r:id="rId3" imgW="2120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354" y="6056239"/>
                        <a:ext cx="212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041151"/>
              </p:ext>
            </p:extLst>
          </p:nvPr>
        </p:nvGraphicFramePr>
        <p:xfrm>
          <a:off x="4916179" y="5768902"/>
          <a:ext cx="22383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公式" r:id="rId5" imgW="2323800" imgH="952200" progId="Equation.3">
                  <p:embed/>
                </p:oleObj>
              </mc:Choice>
              <mc:Fallback>
                <p:oleObj name="公式" r:id="rId5" imgW="23238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179" y="5768902"/>
                        <a:ext cx="223837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2542867" y="1703983"/>
            <a:ext cx="3175" cy="3429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954791"/>
              </p:ext>
            </p:extLst>
          </p:nvPr>
        </p:nvGraphicFramePr>
        <p:xfrm>
          <a:off x="1006167" y="2081808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7" imgW="368280" imgH="317160" progId="Equation.3">
                  <p:embed/>
                </p:oleObj>
              </mc:Choice>
              <mc:Fallback>
                <p:oleObj name="Equation" r:id="rId7" imgW="368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67" y="2081808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616068"/>
              </p:ext>
            </p:extLst>
          </p:nvPr>
        </p:nvGraphicFramePr>
        <p:xfrm>
          <a:off x="1768167" y="1700808"/>
          <a:ext cx="2921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9" imgW="291960" imgH="317160" progId="Equation.3">
                  <p:embed/>
                </p:oleObj>
              </mc:Choice>
              <mc:Fallback>
                <p:oleObj name="Equation" r:id="rId9" imgW="2919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167" y="1700808"/>
                        <a:ext cx="2921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513758"/>
              </p:ext>
            </p:extLst>
          </p:nvPr>
        </p:nvGraphicFramePr>
        <p:xfrm>
          <a:off x="2682567" y="1929408"/>
          <a:ext cx="30257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11" imgW="1942920" imgH="393480" progId="Equation.3">
                  <p:embed/>
                </p:oleObj>
              </mc:Choice>
              <mc:Fallback>
                <p:oleObj name="Equation" r:id="rId11" imgW="194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567" y="1929408"/>
                        <a:ext cx="30257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196321"/>
              </p:ext>
            </p:extLst>
          </p:nvPr>
        </p:nvGraphicFramePr>
        <p:xfrm>
          <a:off x="1466542" y="2691408"/>
          <a:ext cx="1778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13" imgW="177480" imgH="304560" progId="Equation.3">
                  <p:embed/>
                </p:oleObj>
              </mc:Choice>
              <mc:Fallback>
                <p:oleObj name="Equation" r:id="rId13" imgW="177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542" y="2691408"/>
                        <a:ext cx="177800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57520"/>
              </p:ext>
            </p:extLst>
          </p:nvPr>
        </p:nvGraphicFramePr>
        <p:xfrm>
          <a:off x="1466542" y="3529608"/>
          <a:ext cx="2159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15" imgW="215640" imgH="304560" progId="Equation.3">
                  <p:embed/>
                </p:oleObj>
              </mc:Choice>
              <mc:Fallback>
                <p:oleObj name="Equation" r:id="rId15" imgW="215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542" y="3529608"/>
                        <a:ext cx="215900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590273"/>
              </p:ext>
            </p:extLst>
          </p:nvPr>
        </p:nvGraphicFramePr>
        <p:xfrm>
          <a:off x="2682567" y="2386608"/>
          <a:ext cx="228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17" imgW="228600" imgH="838080" progId="Equation.3">
                  <p:embed/>
                </p:oleObj>
              </mc:Choice>
              <mc:Fallback>
                <p:oleObj name="Equation" r:id="rId17" imgW="2286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567" y="2386608"/>
                        <a:ext cx="228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835753"/>
              </p:ext>
            </p:extLst>
          </p:nvPr>
        </p:nvGraphicFramePr>
        <p:xfrm>
          <a:off x="3977967" y="2386608"/>
          <a:ext cx="228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19" imgW="228600" imgH="838080" progId="Equation.3">
                  <p:embed/>
                </p:oleObj>
              </mc:Choice>
              <mc:Fallback>
                <p:oleObj name="Equation" r:id="rId19" imgW="2286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967" y="2386608"/>
                        <a:ext cx="228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219581"/>
              </p:ext>
            </p:extLst>
          </p:nvPr>
        </p:nvGraphicFramePr>
        <p:xfrm>
          <a:off x="5273367" y="2386608"/>
          <a:ext cx="3937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21" imgW="393480" imgH="838080" progId="Equation.3">
                  <p:embed/>
                </p:oleObj>
              </mc:Choice>
              <mc:Fallback>
                <p:oleObj name="Equation" r:id="rId21" imgW="393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367" y="2386608"/>
                        <a:ext cx="3937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511296"/>
              </p:ext>
            </p:extLst>
          </p:nvPr>
        </p:nvGraphicFramePr>
        <p:xfrm>
          <a:off x="2706379" y="3293072"/>
          <a:ext cx="2413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23" imgW="241200" imgH="838080" progId="Equation.3">
                  <p:embed/>
                </p:oleObj>
              </mc:Choice>
              <mc:Fallback>
                <p:oleObj name="Equation" r:id="rId23" imgW="241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379" y="3293072"/>
                        <a:ext cx="2413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372084"/>
              </p:ext>
            </p:extLst>
          </p:nvPr>
        </p:nvGraphicFramePr>
        <p:xfrm>
          <a:off x="3953361" y="3658196"/>
          <a:ext cx="2778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25" imgW="279360" imgH="241200" progId="Equation.3">
                  <p:embed/>
                </p:oleObj>
              </mc:Choice>
              <mc:Fallback>
                <p:oleObj name="Equation" r:id="rId25" imgW="27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361" y="3658196"/>
                        <a:ext cx="277812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73133"/>
              </p:ext>
            </p:extLst>
          </p:nvPr>
        </p:nvGraphicFramePr>
        <p:xfrm>
          <a:off x="5311468" y="3542924"/>
          <a:ext cx="2921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27" imgW="291960" imgH="380880" progId="Equation.3">
                  <p:embed/>
                </p:oleObj>
              </mc:Choice>
              <mc:Fallback>
                <p:oleObj name="Equation" r:id="rId27" imgW="2919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468" y="3542924"/>
                        <a:ext cx="2921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886186"/>
              </p:ext>
            </p:extLst>
          </p:nvPr>
        </p:nvGraphicFramePr>
        <p:xfrm>
          <a:off x="6121092" y="1929408"/>
          <a:ext cx="19796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29" imgW="2374560" imgH="431640" progId="Equation.3">
                  <p:embed/>
                </p:oleObj>
              </mc:Choice>
              <mc:Fallback>
                <p:oleObj name="Equation" r:id="rId29" imgW="2374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092" y="1929408"/>
                        <a:ext cx="19796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6378267" y="2461220"/>
            <a:ext cx="1425575" cy="1606549"/>
            <a:chOff x="4260" y="887"/>
            <a:chExt cx="898" cy="1012"/>
          </a:xfrm>
        </p:grpSpPr>
        <p:graphicFrame>
          <p:nvGraphicFramePr>
            <p:cNvPr id="20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5717357"/>
                </p:ext>
              </p:extLst>
            </p:nvPr>
          </p:nvGraphicFramePr>
          <p:xfrm>
            <a:off x="4484" y="887"/>
            <a:ext cx="153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" name="Equation" r:id="rId31" imgW="241200" imgH="838080" progId="Equation.3">
                    <p:embed/>
                  </p:oleObj>
                </mc:Choice>
                <mc:Fallback>
                  <p:oleObj name="Equation" r:id="rId31" imgW="241200" imgH="838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887"/>
                          <a:ext cx="153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6"/>
            <p:cNvGraphicFramePr>
              <a:graphicFrameLocks noChangeAspect="1"/>
            </p:cNvGraphicFramePr>
            <p:nvPr/>
          </p:nvGraphicFramePr>
          <p:xfrm>
            <a:off x="4260" y="1392"/>
            <a:ext cx="898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Equation" r:id="rId33" imgW="1422360" imgH="838080" progId="Equation.3">
                    <p:embed/>
                  </p:oleObj>
                </mc:Choice>
                <mc:Fallback>
                  <p:oleObj name="Equation" r:id="rId33" imgW="1422360" imgH="838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1392"/>
                          <a:ext cx="898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146430"/>
              </p:ext>
            </p:extLst>
          </p:nvPr>
        </p:nvGraphicFramePr>
        <p:xfrm>
          <a:off x="625167" y="4367808"/>
          <a:ext cx="19208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35" imgW="2323800" imgH="469800" progId="Equation.3">
                  <p:embed/>
                </p:oleObj>
              </mc:Choice>
              <mc:Fallback>
                <p:oleObj name="Equation" r:id="rId35" imgW="2323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67" y="4367808"/>
                        <a:ext cx="19208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2682567" y="4265316"/>
            <a:ext cx="3336925" cy="790575"/>
            <a:chOff x="1932" y="2064"/>
            <a:chExt cx="2102" cy="498"/>
          </a:xfrm>
        </p:grpSpPr>
        <p:graphicFrame>
          <p:nvGraphicFramePr>
            <p:cNvPr id="24" name="Object 29"/>
            <p:cNvGraphicFramePr>
              <a:graphicFrameLocks noChangeAspect="1"/>
            </p:cNvGraphicFramePr>
            <p:nvPr/>
          </p:nvGraphicFramePr>
          <p:xfrm>
            <a:off x="1932" y="2064"/>
            <a:ext cx="152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" name="Equation" r:id="rId37" imgW="241200" imgH="825480" progId="Equation.3">
                    <p:embed/>
                  </p:oleObj>
                </mc:Choice>
                <mc:Fallback>
                  <p:oleObj name="Equation" r:id="rId37" imgW="241200" imgH="825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2064"/>
                          <a:ext cx="152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0"/>
            <p:cNvGraphicFramePr>
              <a:graphicFrameLocks noChangeAspect="1"/>
            </p:cNvGraphicFramePr>
            <p:nvPr/>
          </p:nvGraphicFramePr>
          <p:xfrm>
            <a:off x="2649" y="2064"/>
            <a:ext cx="483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Equation" r:id="rId39" imgW="812520" imgH="838080" progId="Equation.3">
                    <p:embed/>
                  </p:oleObj>
                </mc:Choice>
                <mc:Fallback>
                  <p:oleObj name="Equation" r:id="rId39" imgW="812520" imgH="838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2064"/>
                          <a:ext cx="483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31"/>
            <p:cNvGraphicFramePr>
              <a:graphicFrameLocks noChangeAspect="1"/>
            </p:cNvGraphicFramePr>
            <p:nvPr/>
          </p:nvGraphicFramePr>
          <p:xfrm>
            <a:off x="3446" y="2064"/>
            <a:ext cx="588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Equation" r:id="rId41" imgW="1002960" imgH="838080" progId="Equation.3">
                    <p:embed/>
                  </p:oleObj>
                </mc:Choice>
                <mc:Fallback>
                  <p:oleObj name="Equation" r:id="rId41" imgW="1002960" imgH="838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2064"/>
                          <a:ext cx="588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25495"/>
              </p:ext>
            </p:extLst>
          </p:nvPr>
        </p:nvGraphicFramePr>
        <p:xfrm>
          <a:off x="6378267" y="4216355"/>
          <a:ext cx="14255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43" imgW="1422360" imgH="838080" progId="Equation.3">
                  <p:embed/>
                </p:oleObj>
              </mc:Choice>
              <mc:Fallback>
                <p:oleObj name="Equation" r:id="rId43" imgW="1422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267" y="4216355"/>
                        <a:ext cx="14255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33"/>
          <p:cNvSpPr>
            <a:spLocks noChangeShapeType="1"/>
          </p:cNvSpPr>
          <p:nvPr/>
        </p:nvSpPr>
        <p:spPr bwMode="auto">
          <a:xfrm>
            <a:off x="6035367" y="1700808"/>
            <a:ext cx="0" cy="3429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>
            <a:off x="601354" y="1715095"/>
            <a:ext cx="1944688" cy="636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0" name="Group 35"/>
          <p:cNvGrpSpPr>
            <a:grpSpLocks/>
          </p:cNvGrpSpPr>
          <p:nvPr/>
        </p:nvGrpSpPr>
        <p:grpSpPr bwMode="auto">
          <a:xfrm>
            <a:off x="583892" y="1700808"/>
            <a:ext cx="7550150" cy="3429000"/>
            <a:chOff x="528" y="480"/>
            <a:chExt cx="4944" cy="2160"/>
          </a:xfrm>
        </p:grpSpPr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528" y="2043"/>
              <a:ext cx="49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528" y="480"/>
              <a:ext cx="49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528" y="912"/>
              <a:ext cx="49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528" y="2640"/>
              <a:ext cx="49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Line 40"/>
          <p:cNvSpPr>
            <a:spLocks noChangeShapeType="1"/>
          </p:cNvSpPr>
          <p:nvPr/>
        </p:nvSpPr>
        <p:spPr bwMode="auto">
          <a:xfrm flipH="1">
            <a:off x="601354" y="1700808"/>
            <a:ext cx="3175" cy="3429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 flipH="1">
            <a:off x="8145154" y="1700808"/>
            <a:ext cx="3175" cy="3429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38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947729"/>
              </p:ext>
            </p:extLst>
          </p:nvPr>
        </p:nvGraphicFramePr>
        <p:xfrm>
          <a:off x="1823318" y="2394818"/>
          <a:ext cx="51689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公式" r:id="rId3" imgW="5168880" imgH="520560" progId="Equation.3">
                  <p:embed/>
                </p:oleObj>
              </mc:Choice>
              <mc:Fallback>
                <p:oleObj name="公式" r:id="rId3" imgW="5168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318" y="2394818"/>
                        <a:ext cx="51689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9356" y="3193331"/>
            <a:ext cx="1408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特别有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844847"/>
              </p:ext>
            </p:extLst>
          </p:nvPr>
        </p:nvGraphicFramePr>
        <p:xfrm>
          <a:off x="1104181" y="3906118"/>
          <a:ext cx="220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公式" r:id="rId5" imgW="2209680" imgH="469800" progId="Equation.3">
                  <p:embed/>
                </p:oleObj>
              </mc:Choice>
              <mc:Fallback>
                <p:oleObj name="公式" r:id="rId5" imgW="2209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181" y="3906118"/>
                        <a:ext cx="220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143355"/>
              </p:ext>
            </p:extLst>
          </p:nvPr>
        </p:nvGraphicFramePr>
        <p:xfrm>
          <a:off x="3480668" y="3690218"/>
          <a:ext cx="2743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公式" r:id="rId7" imgW="2743200" imgH="1028520" progId="Equation.3">
                  <p:embed/>
                </p:oleObj>
              </mc:Choice>
              <mc:Fallback>
                <p:oleObj name="公式" r:id="rId7" imgW="27432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668" y="3690218"/>
                        <a:ext cx="2743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672155"/>
              </p:ext>
            </p:extLst>
          </p:nvPr>
        </p:nvGraphicFramePr>
        <p:xfrm>
          <a:off x="6431831" y="3690218"/>
          <a:ext cx="1587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公式" r:id="rId9" imgW="1587240" imgH="952200" progId="Equation.3">
                  <p:embed/>
                </p:oleObj>
              </mc:Choice>
              <mc:Fallback>
                <p:oleObj name="公式" r:id="rId9" imgW="15872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1831" y="3690218"/>
                        <a:ext cx="1587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475656" y="4941168"/>
            <a:ext cx="2520950" cy="952500"/>
            <a:chOff x="1128" y="2700"/>
            <a:chExt cx="1588" cy="60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128" y="2799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又</a:t>
              </a: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1588" y="2700"/>
            <a:ext cx="112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公式" r:id="rId11" imgW="1790640" imgH="952200" progId="Equation.3">
                    <p:embed/>
                  </p:oleObj>
                </mc:Choice>
                <mc:Fallback>
                  <p:oleObj name="公式" r:id="rId11" imgW="1790640" imgH="952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2700"/>
                          <a:ext cx="1128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307229"/>
              </p:ext>
            </p:extLst>
          </p:nvPr>
        </p:nvGraphicFramePr>
        <p:xfrm>
          <a:off x="4272831" y="4915768"/>
          <a:ext cx="1612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公式" r:id="rId13" imgW="1612800" imgH="952200" progId="Equation.3">
                  <p:embed/>
                </p:oleObj>
              </mc:Choice>
              <mc:Fallback>
                <p:oleObj name="公式" r:id="rId13" imgW="16128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831" y="4915768"/>
                        <a:ext cx="1612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99356" y="1674093"/>
            <a:ext cx="62143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(2) 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因为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所以有</a:t>
            </a:r>
          </a:p>
        </p:txBody>
      </p:sp>
    </p:spTree>
    <p:extLst>
      <p:ext uri="{BB962C8B-B14F-4D97-AF65-F5344CB8AC3E}">
        <p14:creationId xmlns:p14="http://schemas.microsoft.com/office/powerpoint/2010/main" val="3217887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9073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相互独立的随机变量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288" y="1772816"/>
            <a:ext cx="78101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二维正态随机变量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它的概率密度为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600785"/>
              </p:ext>
            </p:extLst>
          </p:nvPr>
        </p:nvGraphicFramePr>
        <p:xfrm>
          <a:off x="501718" y="2780928"/>
          <a:ext cx="83185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3" imgW="8318160" imgH="2374560" progId="Equation.3">
                  <p:embed/>
                </p:oleObj>
              </mc:Choice>
              <mc:Fallback>
                <p:oleObj name="公式" r:id="rId3" imgW="8318160" imgH="237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18" y="2780928"/>
                        <a:ext cx="831850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592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1779</TotalTime>
  <Words>1576</Words>
  <Application>Microsoft Office PowerPoint</Application>
  <PresentationFormat>全屏显示(4:3)</PresentationFormat>
  <Paragraphs>142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Level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tt</cp:lastModifiedBy>
  <cp:revision>20</cp:revision>
  <dcterms:created xsi:type="dcterms:W3CDTF">2013-09-11T09:36:50Z</dcterms:created>
  <dcterms:modified xsi:type="dcterms:W3CDTF">2015-11-09T09:09:16Z</dcterms:modified>
</cp:coreProperties>
</file>