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2" r:id="rId3"/>
    <p:sldId id="293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7476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280" y="1615931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34482" y="1668447"/>
                <a:ext cx="6490367" cy="149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482" y="1668447"/>
                <a:ext cx="6490367" cy="14965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95736" y="3284984"/>
                <a:ext cx="5172122" cy="149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𝑷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84984"/>
                <a:ext cx="5172122" cy="14965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195736" y="4915346"/>
                <a:ext cx="4551439" cy="149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3200" b="1" i="1" smtClean="0"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3200" b="1" i="1"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32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915346"/>
                <a:ext cx="4551439" cy="14965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620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7476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11312" y="1674978"/>
                <a:ext cx="5347105" cy="1320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2" y="1674978"/>
                <a:ext cx="5347105" cy="13208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1311" y="3092636"/>
                <a:ext cx="4212500" cy="1320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b="1" i="1" smtClean="0"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b="1" dirty="0" smtClean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1" y="3092636"/>
                <a:ext cx="4212500" cy="13208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70609" y="3059076"/>
                <a:ext cx="3920047" cy="1133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_GB2312" panose="0201060903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楷体_GB2312" panose="02010609030101010101" pitchFamily="49" charset="-122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609" y="3059076"/>
                <a:ext cx="3920047" cy="1133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27584" y="4581128"/>
                <a:ext cx="5031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即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𝜫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81128"/>
                <a:ext cx="503137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152" t="-17708" r="-218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11311" y="5553471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P89,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2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593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0677" y="293747"/>
            <a:ext cx="83375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第四章 随机变量的函数的分布</a:t>
            </a:r>
            <a:endParaRPr lang="zh-CN" altLang="en-US" sz="4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2119" y="1644865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问题、目的、实际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意义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568" y="2317517"/>
            <a:ext cx="7848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设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它的概率分布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分布律或概率密度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为连续函数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如何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的概率分布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568" y="437962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设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为二维随机变量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概率分布已知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为连续函数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为随机变量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如何确定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概率分布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80677" y="293747"/>
            <a:ext cx="83375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4800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第四章 随机变量的函数的分布</a:t>
            </a:r>
            <a:endParaRPr lang="zh-CN" altLang="en-US" sz="4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95236" y="1700808"/>
                <a:ext cx="8489825" cy="3170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例如</a:t>
                </a:r>
                <a:r>
                  <a:rPr lang="en-US" altLang="zh-CN" sz="3200" b="1" dirty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在无线电接收中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某时刻接收到的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信号 </a:t>
                </a:r>
                <a:endParaRPr lang="en-US" altLang="zh-CN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随机变量</a:t>
                </a:r>
                <a:r>
                  <a:rPr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把这个信号通过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平方 </a:t>
                </a:r>
                <a:endParaRPr lang="en-US" altLang="zh-CN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检波器输出的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信号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这时就需要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的 </a:t>
                </a:r>
                <a:endParaRPr lang="en-US" altLang="zh-CN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分布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来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求 </a:t>
                </a:r>
                <a:r>
                  <a:rPr lang="en-US" altLang="zh-CN" sz="3200" b="1" i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的分布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又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如火炮射击平面上的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目 </a:t>
                </a:r>
                <a:endParaRPr lang="en-US" altLang="zh-CN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标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弹着点 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3200" b="1" i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3200" b="1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分布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要求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弹着点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到 </a:t>
                </a:r>
                <a:endParaRPr lang="en-US" altLang="zh-CN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目标</a:t>
                </a:r>
                <a:r>
                  <a:rPr lang="zh-CN" altLang="en-US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距离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的分布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等等</a:t>
                </a:r>
                <a:r>
                  <a:rPr lang="en-US" altLang="zh-CN" sz="3200" b="1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36" y="1700808"/>
                <a:ext cx="8489825" cy="3170868"/>
              </a:xfrm>
              <a:prstGeom prst="rect">
                <a:avLst/>
              </a:prstGeom>
              <a:blipFill rotWithShape="0">
                <a:blip r:embed="rId2"/>
                <a:stretch>
                  <a:fillRect l="-1795" t="-3269" b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95236" y="4941168"/>
            <a:ext cx="8010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本章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只讨论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一维与二维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的的离散型和连续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型随机变量的函数的分布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568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7476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8163" y="1570186"/>
            <a:ext cx="6980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的分布律如下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96017"/>
              </p:ext>
            </p:extLst>
          </p:nvPr>
        </p:nvGraphicFramePr>
        <p:xfrm>
          <a:off x="1763688" y="2154961"/>
          <a:ext cx="6096000" cy="103632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473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6431" y="3295907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1"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2X 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+1; (2)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3200" b="1" baseline="30000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</a:t>
            </a:r>
            <a:r>
              <a:rPr kumimoji="1"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1"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6431" y="3880682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53937"/>
              </p:ext>
            </p:extLst>
          </p:nvPr>
        </p:nvGraphicFramePr>
        <p:xfrm>
          <a:off x="1691680" y="4797152"/>
          <a:ext cx="6096000" cy="15544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 smtClean="0">
                          <a:latin typeface="Calibri" panose="020F0502020204030204" pitchFamily="34" charset="0"/>
                        </a:rPr>
                        <a:t>X</a:t>
                      </a:r>
                      <a:endParaRPr lang="zh-CN" altLang="en-US" sz="280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2</a:t>
                      </a:r>
                      <a:r>
                        <a:rPr lang="en-US" altLang="zh-CN" sz="2800" i="1" dirty="0" smtClean="0"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altLang="zh-CN" sz="2800" dirty="0" smtClean="0"/>
                        <a:t>+1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800" i="1" baseline="-250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800" i="1" baseline="-250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0.3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0.4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49692" y="3996353"/>
            <a:ext cx="5572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对应取值及对应的概率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589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7476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89"/>
          <p:cNvSpPr txBox="1">
            <a:spLocks noChangeArrowheads="1"/>
          </p:cNvSpPr>
          <p:nvPr/>
        </p:nvSpPr>
        <p:spPr bwMode="auto">
          <a:xfrm>
            <a:off x="523945" y="1676764"/>
            <a:ext cx="7490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1)</a:t>
            </a:r>
            <a:r>
              <a:rPr lang="en-US" altLang="zh-CN" baseline="30000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的所有可能取值为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0, 1, 4. </a:t>
            </a: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826415" y="2548406"/>
            <a:ext cx="4549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/>
              <a:t>P</a:t>
            </a:r>
            <a:r>
              <a:rPr lang="en-US" altLang="zh-CN" dirty="0"/>
              <a:t>{</a:t>
            </a:r>
            <a:r>
              <a:rPr lang="en-US" altLang="zh-CN" i="1" dirty="0"/>
              <a:t>Y</a:t>
            </a:r>
            <a:r>
              <a:rPr lang="en-US" altLang="zh-CN" dirty="0"/>
              <a:t> = 0} = </a:t>
            </a:r>
            <a:r>
              <a:rPr lang="en-US" altLang="zh-CN" i="1" dirty="0"/>
              <a:t>P</a:t>
            </a:r>
            <a:r>
              <a:rPr lang="en-US" altLang="zh-CN" dirty="0"/>
              <a:t>{(</a:t>
            </a:r>
            <a:r>
              <a:rPr lang="en-US" altLang="zh-CN" i="1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 1)</a:t>
            </a:r>
            <a:r>
              <a:rPr lang="en-US" altLang="zh-CN" baseline="30000" dirty="0">
                <a:sym typeface="Symbol" panose="05050102010706020507" pitchFamily="18" charset="2"/>
              </a:rPr>
              <a:t>2 </a:t>
            </a:r>
            <a:r>
              <a:rPr lang="en-US" altLang="zh-CN" dirty="0">
                <a:sym typeface="Symbol" panose="05050102010706020507" pitchFamily="18" charset="2"/>
              </a:rPr>
              <a:t>= 0}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5" name="Text Box 91"/>
          <p:cNvSpPr txBox="1">
            <a:spLocks noChangeArrowheads="1"/>
          </p:cNvSpPr>
          <p:nvPr/>
        </p:nvSpPr>
        <p:spPr bwMode="auto">
          <a:xfrm>
            <a:off x="5550020" y="2513717"/>
            <a:ext cx="314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= </a:t>
            </a:r>
            <a:r>
              <a:rPr lang="en-US" altLang="zh-CN" i="1" dirty="0"/>
              <a:t>P</a:t>
            </a:r>
            <a:r>
              <a:rPr lang="en-US" altLang="zh-CN" dirty="0"/>
              <a:t>{</a:t>
            </a:r>
            <a:r>
              <a:rPr lang="en-US" altLang="zh-CN" i="1" dirty="0"/>
              <a:t>X </a:t>
            </a:r>
            <a:r>
              <a:rPr lang="en-US" altLang="zh-CN" dirty="0"/>
              <a:t>= 1} = 0.1, </a:t>
            </a:r>
          </a:p>
        </p:txBody>
      </p:sp>
      <p:sp>
        <p:nvSpPr>
          <p:cNvPr id="6" name="Text Box 92"/>
          <p:cNvSpPr txBox="1">
            <a:spLocks noChangeArrowheads="1"/>
          </p:cNvSpPr>
          <p:nvPr/>
        </p:nvSpPr>
        <p:spPr bwMode="auto">
          <a:xfrm>
            <a:off x="826415" y="3227856"/>
            <a:ext cx="5464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Y </a:t>
            </a:r>
            <a:r>
              <a:rPr lang="en-US" altLang="zh-CN"/>
              <a:t>= 1} = 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/>
              <a:t> = 0} + 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X </a:t>
            </a:r>
            <a:r>
              <a:rPr lang="en-US" altLang="zh-CN"/>
              <a:t>= 2}</a:t>
            </a:r>
            <a:endParaRPr lang="en-US" altLang="zh-CN" i="1"/>
          </a:p>
        </p:txBody>
      </p:sp>
      <p:sp>
        <p:nvSpPr>
          <p:cNvPr id="7" name="Text Box 93"/>
          <p:cNvSpPr txBox="1">
            <a:spLocks noChangeArrowheads="1"/>
          </p:cNvSpPr>
          <p:nvPr/>
        </p:nvSpPr>
        <p:spPr bwMode="auto">
          <a:xfrm>
            <a:off x="6506490" y="3240556"/>
            <a:ext cx="1228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= 0.7, </a:t>
            </a: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872453" y="3951756"/>
            <a:ext cx="4921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Y </a:t>
            </a:r>
            <a:r>
              <a:rPr lang="en-US" altLang="zh-CN"/>
              <a:t>= 4} = </a:t>
            </a:r>
            <a:r>
              <a:rPr lang="en-US" altLang="zh-CN" i="1"/>
              <a:t>P</a:t>
            </a:r>
            <a:r>
              <a:rPr lang="en-US" altLang="zh-CN"/>
              <a:t>{</a:t>
            </a:r>
            <a:r>
              <a:rPr lang="en-US" altLang="zh-CN" i="1"/>
              <a:t>X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1} = 0.2. </a:t>
            </a:r>
            <a:endParaRPr lang="en-US" altLang="zh-CN" i="1">
              <a:sym typeface="Symbol" panose="05050102010706020507" pitchFamily="18" charset="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14528"/>
              </p:ext>
            </p:extLst>
          </p:nvPr>
        </p:nvGraphicFramePr>
        <p:xfrm>
          <a:off x="1403648" y="4774272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0" dirty="0" smtClean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800" i="1" dirty="0" smtClean="0"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altLang="zh-CN" sz="2800" i="1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2800" i="0" baseline="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 1)</a:t>
                      </a:r>
                      <a:r>
                        <a:rPr lang="en-US" altLang="zh-CN" sz="2800" i="0" baseline="300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280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i="1" dirty="0" smtClean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800" i="1" baseline="-25000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800" i="1" baseline="-25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0.7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1618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7476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590582" y="4144417"/>
            <a:ext cx="7839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求出函数取值的概率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要注意是由哪一些取值导致了这一数值的出现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相加即可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635032" y="1556792"/>
            <a:ext cx="78085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求离散型随机变量的函数的分布同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求离散型随机变量的分布律类似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一般按 </a:t>
            </a:r>
          </a:p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以下步骤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592170" y="3068092"/>
            <a:ext cx="756168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利用已知的离散型随机变量的取值求 </a:t>
            </a:r>
          </a:p>
          <a:p>
            <a:pPr eaLnBrk="1" hangingPunct="1"/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出其函数的取值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560" y="5229200"/>
            <a:ext cx="78710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二维离散型随机变量的函数的分布方法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与一维基本相同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5976" y="5936794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P89,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456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7476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541904"/>
            <a:ext cx="7562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已知二维随机变量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X, 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1065"/>
              </p:ext>
            </p:extLst>
          </p:nvPr>
        </p:nvGraphicFramePr>
        <p:xfrm>
          <a:off x="1475656" y="2129899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</a:rPr>
                        <a:t>X           Y    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800" dirty="0">
                        <a:solidFill>
                          <a:srgbClr val="0070C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8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Calibri" panose="020F0502020204030204" pitchFamily="34" charset="0"/>
                        </a:rPr>
                        <a:t>0.3</a:t>
                      </a:r>
                      <a:endParaRPr lang="zh-CN" altLang="en-US" sz="2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1560" y="3789040"/>
            <a:ext cx="77468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 (1) 2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(2)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+ 1; (3) max(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endParaRPr lang="en-US" altLang="zh-CN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分布律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1560" y="4797152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54740"/>
              </p:ext>
            </p:extLst>
          </p:nvPr>
        </p:nvGraphicFramePr>
        <p:xfrm>
          <a:off x="1447045" y="5016078"/>
          <a:ext cx="7272805" cy="152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57"/>
                <a:gridCol w="1066965"/>
                <a:gridCol w="1100695"/>
                <a:gridCol w="1038972"/>
                <a:gridCol w="1038972"/>
                <a:gridCol w="1038972"/>
                <a:gridCol w="1038972"/>
              </a:tblGrid>
              <a:tr h="615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1, 0)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1, 1)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1, 2)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(2,0)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(2,1)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(2,2)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41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X </a:t>
                      </a:r>
                      <a:r>
                        <a:rPr lang="en-US" altLang="zh-CN" sz="2400" i="0" dirty="0" smtClean="0">
                          <a:latin typeface="Calibri" panose="020F0502020204030204" pitchFamily="34" charset="0"/>
                        </a:rPr>
                        <a:t>+ </a:t>
                      </a:r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Y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4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4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41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400" i="1" baseline="-25000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400" i="1" baseline="-25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0.3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1265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7476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85054"/>
              </p:ext>
            </p:extLst>
          </p:nvPr>
        </p:nvGraphicFramePr>
        <p:xfrm>
          <a:off x="1043608" y="1539006"/>
          <a:ext cx="7272805" cy="152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257"/>
                <a:gridCol w="1066965"/>
                <a:gridCol w="1100695"/>
                <a:gridCol w="1038972"/>
                <a:gridCol w="1038972"/>
                <a:gridCol w="1038972"/>
                <a:gridCol w="1038972"/>
              </a:tblGrid>
              <a:tr h="615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i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altLang="zh-CN" sz="2400" i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altLang="zh-CN" sz="2400" i="1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altLang="zh-CN" sz="2400" i="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1, 0)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1, 1)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1, 2)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(2,0)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(2,1)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(2,2)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1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XY </a:t>
                      </a:r>
                      <a:r>
                        <a:rPr lang="en-US" altLang="zh-CN" sz="2400" i="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+ 1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400" i="1" baseline="-250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400" i="1" baseline="-250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FF0000"/>
                            </a:solidFill>
                          </a:ln>
                          <a:latin typeface="Calibri" panose="020F0502020204030204" pitchFamily="34" charset="0"/>
                        </a:rPr>
                        <a:t>0.3</a:t>
                      </a:r>
                      <a:endParaRPr lang="zh-CN" altLang="en-US" sz="2400" dirty="0">
                        <a:ln>
                          <a:solidFill>
                            <a:srgbClr val="FF0000"/>
                          </a:solidFill>
                        </a:ln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99592" y="3153693"/>
            <a:ext cx="803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7412"/>
              </p:ext>
            </p:extLst>
          </p:nvPr>
        </p:nvGraphicFramePr>
        <p:xfrm>
          <a:off x="1763688" y="3162672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XY </a:t>
                      </a:r>
                      <a:r>
                        <a:rPr lang="en-US" altLang="zh-CN" sz="2400" i="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+ 1</a:t>
                      </a:r>
                      <a:endParaRPr lang="zh-CN" altLang="en-US" sz="2400" i="1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3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400" i="1" baseline="-250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400" i="1" baseline="-25000" dirty="0" smtClean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0.3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0.3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83416"/>
              </p:ext>
            </p:extLst>
          </p:nvPr>
        </p:nvGraphicFramePr>
        <p:xfrm>
          <a:off x="899592" y="4217640"/>
          <a:ext cx="799313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392"/>
                <a:gridCol w="1080120"/>
                <a:gridCol w="1152128"/>
                <a:gridCol w="1296144"/>
                <a:gridCol w="1080120"/>
                <a:gridCol w="1080120"/>
                <a:gridCol w="1008109"/>
              </a:tblGrid>
              <a:tr h="313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1, 0)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1, 1)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1, 2)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(2,0)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(2,1)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(2,2)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1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Max(X, </a:t>
                      </a:r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Y</a:t>
                      </a:r>
                      <a:r>
                        <a:rPr lang="en-US" altLang="zh-CN" sz="2400" i="0" dirty="0" smtClean="0">
                          <a:latin typeface="Calibri" panose="020F0502020204030204" pitchFamily="34" charset="0"/>
                        </a:rPr>
                        <a:t>)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1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400" i="1" baseline="-25000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400" i="1" baseline="-25000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Calibri" panose="020F0502020204030204" pitchFamily="34" charset="0"/>
                        </a:rPr>
                        <a:t>0.3</a:t>
                      </a:r>
                      <a:endParaRPr lang="zh-CN" altLang="en-US" sz="2400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41260"/>
              </p:ext>
            </p:extLst>
          </p:nvPr>
        </p:nvGraphicFramePr>
        <p:xfrm>
          <a:off x="2411760" y="5682952"/>
          <a:ext cx="45680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987884"/>
                <a:gridCol w="1142014"/>
                <a:gridCol w="11420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Max(X,Y)</a:t>
                      </a:r>
                      <a:endParaRPr lang="zh-CN" altLang="en-US" sz="2400" i="1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i="1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altLang="zh-CN" sz="2400" i="1" baseline="-250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k</a:t>
                      </a:r>
                      <a:endParaRPr lang="zh-CN" altLang="en-US" sz="2400" i="1" baseline="-25000" dirty="0" smtClean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0.1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0.2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0.7</a:t>
                      </a:r>
                      <a:endParaRPr lang="zh-CN" altLang="en-US" sz="2400" dirty="0">
                        <a:ln>
                          <a:solidFill>
                            <a:srgbClr val="0000FF"/>
                          </a:solidFill>
                        </a:ln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6786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476672"/>
            <a:ext cx="77476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 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型随机变量的函数的</a:t>
            </a:r>
            <a:r>
              <a:rPr lang="zh-CN" altLang="en-US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分布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67544" y="1623271"/>
                <a:ext cx="72521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3200" b="1" dirty="0" smtClean="0">
                    <a:solidFill>
                      <a:srgbClr val="00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3  </a:t>
                </a:r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𝜫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𝜫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且相互独立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3271"/>
                <a:ext cx="7252178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87" t="-17708" r="-117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78568" y="2245659"/>
                <a:ext cx="54770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zh-CN" alt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𝜫</m:t>
                    </m:r>
                    <m:d>
                      <m:d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b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68" y="2245659"/>
                <a:ext cx="5477012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895" t="-17708" r="-189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39800" y="2830434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7257" y="2847407"/>
            <a:ext cx="5834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由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的取值分别为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0, 1, 2, … </a:t>
            </a:r>
            <a:endParaRPr lang="zh-CN" altLang="en-US" sz="3200" b="1" i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807" y="3486768"/>
            <a:ext cx="789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Z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的所有可能取值为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0, 1, 2, …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3528" y="4071543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事件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357484" y="4077072"/>
                <a:ext cx="5961888" cy="149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32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84" y="4077072"/>
                <a:ext cx="5961888" cy="14965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83816" y="5606017"/>
            <a:ext cx="6259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互不相容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629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1708</TotalTime>
  <Words>854</Words>
  <Application>Microsoft Office PowerPoint</Application>
  <PresentationFormat>全屏显示(4:3)</PresentationFormat>
  <Paragraphs>192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华文新魏</vt:lpstr>
      <vt:lpstr>楷体</vt:lpstr>
      <vt:lpstr>楷体_GB2312</vt:lpstr>
      <vt:lpstr>宋体</vt:lpstr>
      <vt:lpstr>Arial</vt:lpstr>
      <vt:lpstr>Calibri</vt:lpstr>
      <vt:lpstr>Cambria Math</vt:lpstr>
      <vt:lpstr>Garamond</vt:lpstr>
      <vt:lpstr>Symbol</vt:lpstr>
      <vt:lpstr>Times New Roman</vt:lpstr>
      <vt:lpstr>Verdana</vt:lpstr>
      <vt:lpstr>Wingdings</vt:lpstr>
      <vt:lpstr>Level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bill</cp:lastModifiedBy>
  <cp:revision>16</cp:revision>
  <dcterms:created xsi:type="dcterms:W3CDTF">2013-09-11T09:36:50Z</dcterms:created>
  <dcterms:modified xsi:type="dcterms:W3CDTF">2014-10-27T11:50:14Z</dcterms:modified>
</cp:coreProperties>
</file>