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92887C0-80F8-4AB8-B135-374828BFB008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5127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128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BFBBF-68CD-48C2-8F0D-811A8CA85D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786814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015AF-4F6E-4393-B17E-A94B46A2E1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469717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5CAD09B-AEB1-4B35-8474-286802DAF8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215364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05038-4074-44AF-888E-1422FB4421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058631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E27767-DF1B-4E96-A8CD-28EA6C5B1F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1626330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B4A82-0FA6-4A8A-9E94-033E2ED28C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419441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999FC-F132-4539-BB1E-1AB2C5E76E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8952854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FA8F8-9C11-478D-A0F1-16E7B24B88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655243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DBED0-4516-4160-8F8E-79134FF3A1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850851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0E18B-269C-4D96-BB5D-5C19D191A8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443785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0FD55-2A95-44C7-9028-93171FA16E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326335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+mn-lt"/>
                <a:ea typeface="+mn-ea"/>
              </a:defRPr>
            </a:lvl1pPr>
          </a:lstStyle>
          <a:p>
            <a:fld id="{C5E8618A-1495-430C-A7EB-340854892A6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208963" cy="1076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64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概率统计及随机过程</a:t>
            </a:r>
          </a:p>
        </p:txBody>
      </p:sp>
      <p:sp>
        <p:nvSpPr>
          <p:cNvPr id="2053" name="Text Box 3"/>
          <p:cNvSpPr txBox="1">
            <a:spLocks noChangeArrowheads="1"/>
          </p:cNvSpPr>
          <p:nvPr/>
        </p:nvSpPr>
        <p:spPr bwMode="auto">
          <a:xfrm>
            <a:off x="1042988" y="3429000"/>
            <a:ext cx="72009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300" dirty="0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北京航空航天大学国际</a:t>
            </a:r>
            <a:r>
              <a:rPr kumimoji="1" lang="zh-CN" altLang="en-US" sz="4300" dirty="0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学院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1520" y="416858"/>
            <a:ext cx="886011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4.2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一维连续</a:t>
            </a:r>
            <a:r>
              <a:rPr lang="zh-CN" altLang="en-US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型</a:t>
            </a:r>
            <a:r>
              <a:rPr lang="zh-CN" altLang="en-US" sz="4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随机变量的函数的</a:t>
            </a:r>
            <a:r>
              <a:rPr lang="zh-CN" altLang="en-US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分布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7688" y="1700808"/>
            <a:ext cx="4143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作业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P89,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5, 11, 14.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8206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1520" y="416858"/>
            <a:ext cx="886011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4.2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一维连续</a:t>
            </a:r>
            <a:r>
              <a:rPr lang="zh-CN" altLang="en-US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型</a:t>
            </a:r>
            <a:r>
              <a:rPr lang="zh-CN" altLang="en-US" sz="4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随机变量的函数的</a:t>
            </a:r>
            <a:r>
              <a:rPr lang="zh-CN" altLang="en-US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分布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49064" y="5013176"/>
            <a:ext cx="83677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kumimoji="1" lang="zh-CN" altLang="en-US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kumimoji="1" lang="zh-CN" altLang="en-US" i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 min{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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(+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)},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 max {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(+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)},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的反函数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39552" y="1537295"/>
            <a:ext cx="8342312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kumimoji="1"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设随机变量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具有概率密度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 &lt;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+. 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函数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处处可导且恒有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&gt; 0 </a:t>
            </a:r>
          </a:p>
          <a:p>
            <a:pPr eaLnBrk="1" hangingPunct="1"/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或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&lt; 0).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则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是连续型随机变量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</a:p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其概率密度为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991677"/>
              </p:ext>
            </p:extLst>
          </p:nvPr>
        </p:nvGraphicFramePr>
        <p:xfrm>
          <a:off x="1449189" y="3717032"/>
          <a:ext cx="59563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公式" r:id="rId3" imgW="5956200" imgH="1104840" progId="Equation.3">
                  <p:embed/>
                </p:oleObj>
              </mc:Choice>
              <mc:Fallback>
                <p:oleObj name="公式" r:id="rId3" imgW="5956200" imgH="1104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189" y="3717032"/>
                        <a:ext cx="59563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1520" y="416858"/>
            <a:ext cx="886011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4.2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一维连续</a:t>
            </a:r>
            <a:r>
              <a:rPr lang="zh-CN" altLang="en-US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型</a:t>
            </a:r>
            <a:r>
              <a:rPr lang="zh-CN" altLang="en-US" sz="4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随机变量的函数的</a:t>
            </a:r>
            <a:r>
              <a:rPr lang="zh-CN" altLang="en-US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分布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67544" y="1484784"/>
            <a:ext cx="776206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设随机变量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~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1" lang="en-US" altLang="zh-CN" i="1" baseline="30000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baseline="30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).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证明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的线 </a:t>
            </a:r>
          </a:p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性函数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aX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 0)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也服从正态分布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19931" y="2564904"/>
            <a:ext cx="41985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的概率密度为 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717883"/>
              </p:ext>
            </p:extLst>
          </p:nvPr>
        </p:nvGraphicFramePr>
        <p:xfrm>
          <a:off x="1794694" y="2996952"/>
          <a:ext cx="58166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公式" r:id="rId3" imgW="5816520" imgH="1117440" progId="Equation.3">
                  <p:embed/>
                </p:oleObj>
              </mc:Choice>
              <mc:Fallback>
                <p:oleObj name="公式" r:id="rId3" imgW="5816520" imgH="111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4694" y="2996952"/>
                        <a:ext cx="58166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55576" y="4077072"/>
            <a:ext cx="35076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由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ax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解得 </a:t>
            </a: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600390"/>
              </p:ext>
            </p:extLst>
          </p:nvPr>
        </p:nvGraphicFramePr>
        <p:xfrm>
          <a:off x="1654101" y="4681909"/>
          <a:ext cx="2895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公式" r:id="rId5" imgW="2895480" imgH="952200" progId="Equation.3">
                  <p:embed/>
                </p:oleObj>
              </mc:Choice>
              <mc:Fallback>
                <p:oleObj name="公式" r:id="rId5" imgW="289548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01" y="4681909"/>
                        <a:ext cx="2895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900538" y="4915272"/>
            <a:ext cx="6992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且 </a:t>
            </a: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028167"/>
              </p:ext>
            </p:extLst>
          </p:nvPr>
        </p:nvGraphicFramePr>
        <p:xfrm>
          <a:off x="5749851" y="4694609"/>
          <a:ext cx="1689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公式" r:id="rId7" imgW="1688760" imgH="952200" progId="Equation.3">
                  <p:embed/>
                </p:oleObj>
              </mc:Choice>
              <mc:Fallback>
                <p:oleObj name="公式" r:id="rId7" imgW="168876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851" y="4694609"/>
                        <a:ext cx="1689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19931" y="5681031"/>
            <a:ext cx="68218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根据定理得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aX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的概率密度为 </a:t>
            </a:r>
          </a:p>
        </p:txBody>
      </p:sp>
    </p:spTree>
    <p:extLst>
      <p:ext uri="{BB962C8B-B14F-4D97-AF65-F5344CB8AC3E}">
        <p14:creationId xmlns:p14="http://schemas.microsoft.com/office/powerpoint/2010/main" val="27288626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1520" y="416858"/>
            <a:ext cx="886011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4.2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一维连续</a:t>
            </a:r>
            <a:r>
              <a:rPr lang="zh-CN" altLang="en-US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型</a:t>
            </a:r>
            <a:r>
              <a:rPr lang="zh-CN" altLang="en-US" sz="4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随机变量的函数的</a:t>
            </a:r>
            <a:r>
              <a:rPr lang="zh-CN" altLang="en-US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分布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583108"/>
              </p:ext>
            </p:extLst>
          </p:nvPr>
        </p:nvGraphicFramePr>
        <p:xfrm>
          <a:off x="1478657" y="1556792"/>
          <a:ext cx="6121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公式" r:id="rId3" imgW="6121080" imgH="1041120" progId="Equation.3">
                  <p:embed/>
                </p:oleObj>
              </mc:Choice>
              <mc:Fallback>
                <p:oleObj name="公式" r:id="rId3" imgW="612108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8657" y="1556792"/>
                        <a:ext cx="61214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62645" y="2729924"/>
            <a:ext cx="6992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即 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333544"/>
              </p:ext>
            </p:extLst>
          </p:nvPr>
        </p:nvGraphicFramePr>
        <p:xfrm>
          <a:off x="1157982" y="2564904"/>
          <a:ext cx="45847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公式" r:id="rId5" imgW="4584600" imgH="1498320" progId="Equation.3">
                  <p:embed/>
                </p:oleObj>
              </mc:Choice>
              <mc:Fallback>
                <p:oleObj name="公式" r:id="rId5" imgW="4584600" imgH="1498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982" y="2564904"/>
                        <a:ext cx="45847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79864"/>
              </p:ext>
            </p:extLst>
          </p:nvPr>
        </p:nvGraphicFramePr>
        <p:xfrm>
          <a:off x="2264470" y="3933056"/>
          <a:ext cx="61214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公式" r:id="rId7" imgW="6121080" imgH="1244520" progId="Equation.3">
                  <p:embed/>
                </p:oleObj>
              </mc:Choice>
              <mc:Fallback>
                <p:oleObj name="公式" r:id="rId7" imgW="6121080" imgH="1244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4470" y="3933056"/>
                        <a:ext cx="61214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39552" y="5171900"/>
            <a:ext cx="6358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即有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aX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~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(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a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aseline="300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). 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83678" y="5917120"/>
            <a:ext cx="2173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说明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若取 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085316"/>
              </p:ext>
            </p:extLst>
          </p:nvPr>
        </p:nvGraphicFramePr>
        <p:xfrm>
          <a:off x="2293393" y="5733257"/>
          <a:ext cx="2540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公式" r:id="rId9" imgW="2539800" imgH="952200" progId="Equation.3">
                  <p:embed/>
                </p:oleObj>
              </mc:Choice>
              <mc:Fallback>
                <p:oleObj name="公式" r:id="rId9" imgW="253980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393" y="5733257"/>
                        <a:ext cx="2540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833393" y="5919788"/>
            <a:ext cx="6992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得 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989980"/>
              </p:ext>
            </p:extLst>
          </p:nvPr>
        </p:nvGraphicFramePr>
        <p:xfrm>
          <a:off x="5423388" y="5733256"/>
          <a:ext cx="3429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公式" r:id="rId11" imgW="3429000" imgH="952200" progId="Equation.3">
                  <p:embed/>
                </p:oleObj>
              </mc:Choice>
              <mc:Fallback>
                <p:oleObj name="公式" r:id="rId11" imgW="342900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3388" y="5733256"/>
                        <a:ext cx="3429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80213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1520" y="416858"/>
            <a:ext cx="886011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4.2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一维连续</a:t>
            </a:r>
            <a:r>
              <a:rPr lang="zh-CN" altLang="en-US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型</a:t>
            </a:r>
            <a:r>
              <a:rPr lang="zh-CN" altLang="en-US" sz="4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随机变量的函数的</a:t>
            </a:r>
            <a:r>
              <a:rPr lang="zh-CN" altLang="en-US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分布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395288" y="1688067"/>
                <a:ext cx="8496300" cy="1236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3200" b="1" dirty="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2  </a:t>
                </a:r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设随机变量 </a:t>
                </a:r>
                <a:r>
                  <a:rPr lang="en-US" altLang="zh-CN" sz="3200" b="1" i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X </a:t>
                </a:r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(−</m:t>
                    </m:r>
                    <m:f>
                      <m:f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上服从均匀分布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</a:p>
              <a:p>
                <a:r>
                  <a:rPr lang="zh-CN" altLang="en-US" sz="3200" b="1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试</a:t>
                </a:r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func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的概率密度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88" y="1688067"/>
                <a:ext cx="8496300" cy="1236877"/>
              </a:xfrm>
              <a:prstGeom prst="rect">
                <a:avLst/>
              </a:prstGeom>
              <a:blipFill rotWithShape="0">
                <a:blip r:embed="rId2"/>
                <a:stretch>
                  <a:fillRect l="-1865" t="-4926" r="-861" b="-152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467544" y="2924944"/>
                <a:ext cx="7698774" cy="744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200" b="1" dirty="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: </a:t>
                </a:r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当 </a:t>
                </a:r>
                <a:r>
                  <a:rPr lang="en-US" altLang="zh-CN" sz="3200" b="1" i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X </a:t>
                </a:r>
                <a:r>
                  <a:rPr lang="zh-CN" altLang="en-US" sz="3200" b="1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(−</m:t>
                    </m:r>
                    <m:f>
                      <m:fPr>
                        <m:ctrlP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3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3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上取值时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3200" b="1" i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Y </a:t>
                </a:r>
                <a:r>
                  <a:rPr lang="en-US" altLang="zh-CN" sz="32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(, +). </a:t>
                </a:r>
                <a:endParaRPr lang="zh-CN" altLang="en-US" sz="32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924944"/>
                <a:ext cx="7698774" cy="744435"/>
              </a:xfrm>
              <a:prstGeom prst="rect">
                <a:avLst/>
              </a:prstGeom>
              <a:blipFill rotWithShape="0">
                <a:blip r:embed="rId3"/>
                <a:stretch>
                  <a:fillRect l="-2059" t="-8197" r="-1029" b="-106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39552" y="3669379"/>
                <a:ext cx="31111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由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func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得 </a:t>
                </a: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669379"/>
                <a:ext cx="3111108" cy="584775"/>
              </a:xfrm>
              <a:prstGeom prst="rect">
                <a:avLst/>
              </a:prstGeom>
              <a:blipFill rotWithShape="0">
                <a:blip r:embed="rId4"/>
                <a:stretch>
                  <a:fillRect l="-5098" t="-17708" r="-1176" b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507143" y="4469373"/>
                <a:ext cx="40574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2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𝐚𝐫𝐜𝐭𝐚𝐧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sz="32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143" y="4469373"/>
                <a:ext cx="4057457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906306" y="5152623"/>
                <a:ext cx="5467522" cy="865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2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∞&lt;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&lt;+∞</m:t>
                    </m:r>
                  </m:oMath>
                </a14:m>
                <a:endParaRPr lang="zh-CN" altLang="en-US" sz="32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306" y="5152623"/>
                <a:ext cx="5467522" cy="865173"/>
              </a:xfrm>
              <a:prstGeom prst="rect">
                <a:avLst/>
              </a:prstGeom>
              <a:blipFill rotWithShape="0">
                <a:blip r:embed="rId6"/>
                <a:stretch>
                  <a:fillRect b="-2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71598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1520" y="416858"/>
            <a:ext cx="886011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4.2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一维连续</a:t>
            </a:r>
            <a:r>
              <a:rPr lang="zh-CN" altLang="en-US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型</a:t>
            </a:r>
            <a:r>
              <a:rPr lang="zh-CN" altLang="en-US" sz="4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随机变量的函数的</a:t>
            </a:r>
            <a:r>
              <a:rPr lang="zh-CN" altLang="en-US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分布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568" y="1680977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由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339752" y="1680977"/>
                <a:ext cx="3833998" cy="2312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zh-CN" altLang="en-US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𝝅</m:t>
                                  </m:r>
                                </m:den>
                              </m:f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|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|≥</m:t>
                              </m:r>
                              <m:f>
                                <m:fPr>
                                  <m:ctrlP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680977"/>
                <a:ext cx="3833998" cy="23121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539552" y="4065634"/>
            <a:ext cx="5154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根据定理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的概率密度为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015607" y="4773318"/>
                <a:ext cx="45436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  <m:d>
                            <m:d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d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607" y="4773318"/>
                <a:ext cx="4543616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563888" y="5445224"/>
                <a:ext cx="4800609" cy="975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𝝅</m:t>
                          </m:r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−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∞&lt;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&lt;+∞</m:t>
                      </m:r>
                    </m:oMath>
                  </m:oMathPara>
                </a14:m>
                <a:endParaRPr lang="zh-CN" altLang="en-US" sz="28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5445224"/>
                <a:ext cx="4800609" cy="9755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634027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1520" y="416858"/>
            <a:ext cx="886011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4.2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一维连续</a:t>
            </a:r>
            <a:r>
              <a:rPr lang="zh-CN" altLang="en-US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型</a:t>
            </a:r>
            <a:r>
              <a:rPr lang="zh-CN" altLang="en-US" sz="4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随机变量的函数的</a:t>
            </a:r>
            <a:r>
              <a:rPr lang="zh-CN" altLang="en-US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分布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6206" y="1587004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解法二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sz="3200" b="1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74526" y="2171779"/>
                <a:ext cx="6402714" cy="629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sub>
                      </m:sSub>
                      <m:d>
                        <m:d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func>
                        <m:func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526" y="2171779"/>
                <a:ext cx="6402714" cy="6298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182440" y="2831745"/>
                <a:ext cx="656057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zh-CN" sz="3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𝐚𝐫𝐜𝐭𝐚𝐧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32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𝐚𝐫𝐜𝐭𝐚𝐧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440" y="2831745"/>
                <a:ext cx="6560579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556690" y="3828963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由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56690" y="3760589"/>
                <a:ext cx="3375668" cy="203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zh-CN" alt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𝝅</m:t>
                                  </m:r>
                                </m:den>
                              </m:f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|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|≥</m:t>
                              </m:r>
                              <m:f>
                                <m:fPr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b="1" dirty="0" smtClean="0">
                  <a:solidFill>
                    <a:schemeClr val="tx1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90" y="3760589"/>
                <a:ext cx="3375668" cy="20347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3981178" y="3677620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得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680408" y="3685246"/>
                <a:ext cx="34010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]′</m:t>
                      </m:r>
                    </m:oMath>
                  </m:oMathPara>
                </a14:m>
                <a:endParaRPr lang="zh-CN" altLang="en-US" sz="32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408" y="3685246"/>
                <a:ext cx="3401059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4220711" y="4413738"/>
                <a:ext cx="4579972" cy="1101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32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𝐚𝐫𝐜𝐭𝐚𝐧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)∙</m:t>
                      </m:r>
                      <m:f>
                        <m:f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711" y="4413738"/>
                <a:ext cx="4579972" cy="110190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4211960" y="5517232"/>
                <a:ext cx="4800609" cy="975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𝝅</m:t>
                          </m:r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−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∞&lt;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&lt;+∞</m:t>
                      </m:r>
                    </m:oMath>
                  </m:oMathPara>
                </a14:m>
                <a:endParaRPr lang="zh-CN" altLang="en-US" sz="28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5517232"/>
                <a:ext cx="4800609" cy="97558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36895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1520" y="416858"/>
            <a:ext cx="886011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4.2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一维连续</a:t>
            </a:r>
            <a:r>
              <a:rPr lang="zh-CN" altLang="en-US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型</a:t>
            </a:r>
            <a:r>
              <a:rPr lang="zh-CN" altLang="en-US" sz="4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随机变量的函数的</a:t>
            </a:r>
            <a:r>
              <a:rPr lang="zh-CN" altLang="en-US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分布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67544" y="1556792"/>
            <a:ext cx="797846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设随机变量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具有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概率密度 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i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 &lt; </a:t>
            </a:r>
          </a:p>
          <a:p>
            <a:pPr eaLnBrk="1" hangingPunct="1"/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 +,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求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baseline="30000" dirty="0">
                <a:ea typeface="楷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的概率密度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02469" y="2766467"/>
            <a:ext cx="78061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的分布函数分别为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86594" y="3368129"/>
            <a:ext cx="30724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由于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30000">
                <a:ea typeface="楷体" panose="02010609060101010101" pitchFamily="49" charset="-122"/>
                <a:cs typeface="Times New Roman" panose="02020603050405020304" pitchFamily="18" charset="0"/>
              </a:rPr>
              <a:t> 2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 0, 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885431" y="3369717"/>
            <a:ext cx="41905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故当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0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时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i="1" baseline="-250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= 0. 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62794" y="3955504"/>
            <a:ext cx="25555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当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&gt; 0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时有 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340669" y="4557167"/>
            <a:ext cx="30451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i="1" baseline="-2500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endParaRPr lang="en-US" altLang="en-US" i="1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523606" y="4542879"/>
            <a:ext cx="22910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30000">
                <a:ea typeface="楷体" panose="02010609060101010101" pitchFamily="49" charset="-122"/>
                <a:cs typeface="Times New Roman" panose="02020603050405020304" pitchFamily="18" charset="0"/>
              </a:rPr>
              <a:t> 2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201528"/>
              </p:ext>
            </p:extLst>
          </p:nvPr>
        </p:nvGraphicFramePr>
        <p:xfrm>
          <a:off x="2763069" y="5265192"/>
          <a:ext cx="3467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公式" r:id="rId3" imgW="3466800" imgH="507960" progId="Equation.3">
                  <p:embed/>
                </p:oleObj>
              </mc:Choice>
              <mc:Fallback>
                <p:oleObj name="公式" r:id="rId3" imgW="34668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069" y="5265192"/>
                        <a:ext cx="3467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24261"/>
              </p:ext>
            </p:extLst>
          </p:nvPr>
        </p:nvGraphicFramePr>
        <p:xfrm>
          <a:off x="2748781" y="5997029"/>
          <a:ext cx="3771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公式" r:id="rId5" imgW="3771720" imgH="507960" progId="Equation.3">
                  <p:embed/>
                </p:oleObj>
              </mc:Choice>
              <mc:Fallback>
                <p:oleObj name="公式" r:id="rId5" imgW="377172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8781" y="5997029"/>
                        <a:ext cx="3771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698064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1520" y="416858"/>
            <a:ext cx="886011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4.2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一维连续</a:t>
            </a:r>
            <a:r>
              <a:rPr lang="zh-CN" altLang="en-US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型</a:t>
            </a:r>
            <a:r>
              <a:rPr lang="zh-CN" altLang="en-US" sz="4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随机变量的函数的</a:t>
            </a:r>
            <a:r>
              <a:rPr lang="zh-CN" altLang="en-US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分布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876149"/>
              </p:ext>
            </p:extLst>
          </p:nvPr>
        </p:nvGraphicFramePr>
        <p:xfrm>
          <a:off x="2588816" y="1480840"/>
          <a:ext cx="4864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公式" r:id="rId3" imgW="4863960" imgH="507960" progId="Equation.3">
                  <p:embed/>
                </p:oleObj>
              </mc:Choice>
              <mc:Fallback>
                <p:oleObj name="公式" r:id="rId3" imgW="48639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8816" y="1480840"/>
                        <a:ext cx="4864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42541" y="1776760"/>
            <a:ext cx="17283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求导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得 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548360"/>
              </p:ext>
            </p:extLst>
          </p:nvPr>
        </p:nvGraphicFramePr>
        <p:xfrm>
          <a:off x="1115616" y="2133947"/>
          <a:ext cx="73406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公式" r:id="rId5" imgW="7340400" imgH="1688760" progId="Equation.3">
                  <p:embed/>
                </p:oleObj>
              </mc:Choice>
              <mc:Fallback>
                <p:oleObj name="公式" r:id="rId5" imgW="7340400" imgH="1688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133947"/>
                        <a:ext cx="7340600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77466" y="3861048"/>
            <a:ext cx="80866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说明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若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~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(0, 1),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则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3000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aseline="30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的概率密度为 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821296"/>
              </p:ext>
            </p:extLst>
          </p:nvPr>
        </p:nvGraphicFramePr>
        <p:xfrm>
          <a:off x="2185591" y="4498231"/>
          <a:ext cx="5016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公式" r:id="rId7" imgW="5016240" imgH="1511280" progId="Equation.3">
                  <p:embed/>
                </p:oleObj>
              </mc:Choice>
              <mc:Fallback>
                <p:oleObj name="公式" r:id="rId7" imgW="5016240" imgH="1511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591" y="4498231"/>
                        <a:ext cx="50165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07687" y="6049663"/>
            <a:ext cx="56548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称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服从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自由度为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kumimoji="1" lang="zh-CN" altLang="en-US" i="1" baseline="30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baseline="30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分布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7912288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0000FF"/>
      </a:accent2>
      <a:accent3>
        <a:srgbClr val="FFFFFF"/>
      </a:accent3>
      <a:accent4>
        <a:srgbClr val="000000"/>
      </a:accent4>
      <a:accent5>
        <a:srgbClr val="CAE2AA"/>
      </a:accent5>
      <a:accent6>
        <a:srgbClr val="0000E7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00E7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1705</TotalTime>
  <Words>423</Words>
  <Application>Microsoft Office PowerPoint</Application>
  <PresentationFormat>全屏显示(4:3)</PresentationFormat>
  <Paragraphs>57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华文新魏</vt:lpstr>
      <vt:lpstr>楷体</vt:lpstr>
      <vt:lpstr>楷体_GB2312</vt:lpstr>
      <vt:lpstr>宋体</vt:lpstr>
      <vt:lpstr>Arial</vt:lpstr>
      <vt:lpstr>Cambria Math</vt:lpstr>
      <vt:lpstr>Garamond</vt:lpstr>
      <vt:lpstr>Symbol</vt:lpstr>
      <vt:lpstr>Times New Roman</vt:lpstr>
      <vt:lpstr>Verdana</vt:lpstr>
      <vt:lpstr>Wingdings</vt:lpstr>
      <vt:lpstr>Level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BUAA-MATH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webuser</dc:creator>
  <cp:lastModifiedBy>bill</cp:lastModifiedBy>
  <cp:revision>16</cp:revision>
  <dcterms:created xsi:type="dcterms:W3CDTF">2013-09-11T09:36:50Z</dcterms:created>
  <dcterms:modified xsi:type="dcterms:W3CDTF">2014-10-27T11:48:02Z</dcterms:modified>
</cp:coreProperties>
</file>