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image" Target="../media/image3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787-62CF-4034-912F-718BBF9094B1}" type="datetimeFigureOut">
              <a:rPr lang="zh-CN" altLang="en-US" smtClean="0"/>
              <a:t>2015/11/16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433E-F07D-4803-8682-E1B707F4A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8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433E-F07D-4803-8682-E1B707F4A6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F433E-F07D-4803-8682-E1B707F4A6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501868" y="1486593"/>
            <a:ext cx="14526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2: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3" y="2537158"/>
                <a:ext cx="2640530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a:fld id="{6EA937DC-6BD6-4187-9B42-E14547F73EAC}" type="mathplaceholder">
                      <a:rPr lang="zh-CN" altLang="en-US" i="1" smtClean="0">
                        <a:noFill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在此处键入公式。</a:t>
                    </a:fld>
                  </m:oMath>
                </a14:m>
                <a:r>
                  <a:rPr lang="zh-CN" altLang="en-US" dirty="0">
                    <a:noFill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3" y="2537158"/>
                <a:ext cx="2640530" cy="10534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7338" y="2964209"/>
            <a:ext cx="3084512" cy="2913063"/>
            <a:chOff x="407150" y="3400649"/>
            <a:chExt cx="3084590" cy="2912471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754821" y="5751259"/>
              <a:ext cx="2571815" cy="1111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188220" y="3648249"/>
              <a:ext cx="0" cy="266487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边形 9"/>
            <p:cNvSpPr/>
            <p:nvPr/>
          </p:nvSpPr>
          <p:spPr>
            <a:xfrm rot="19151031">
              <a:off x="667507" y="4349781"/>
              <a:ext cx="2578165" cy="609476"/>
            </a:xfrm>
            <a:prstGeom prst="parallelogram">
              <a:avLst>
                <a:gd name="adj" fmla="val 862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54821" y="4981478"/>
              <a:ext cx="23051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18322" y="4383112"/>
              <a:ext cx="23051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72585" y="3591110"/>
              <a:ext cx="0" cy="21712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35726" y="5319547"/>
              <a:ext cx="172724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007240" y="4676740"/>
              <a:ext cx="17288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599392" y="4095833"/>
              <a:ext cx="172724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4"/>
            <p:cNvSpPr txBox="1">
              <a:spLocks noChangeArrowheads="1"/>
            </p:cNvSpPr>
            <p:nvPr/>
          </p:nvSpPr>
          <p:spPr bwMode="auto">
            <a:xfrm>
              <a:off x="2999297" y="575133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x </a:t>
              </a:r>
              <a:endParaRPr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8" name="文本框 15"/>
            <p:cNvSpPr txBox="1">
              <a:spLocks noChangeArrowheads="1"/>
            </p:cNvSpPr>
            <p:nvPr/>
          </p:nvSpPr>
          <p:spPr bwMode="auto">
            <a:xfrm>
              <a:off x="748606" y="3431830"/>
              <a:ext cx="4587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z </a:t>
              </a:r>
              <a:endParaRPr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1299239" y="5301357"/>
              <a:ext cx="9412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z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x </a:t>
              </a:r>
              <a:endParaRPr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20" name="文本框 21"/>
            <p:cNvSpPr txBox="1">
              <a:spLocks noChangeArrowheads="1"/>
            </p:cNvSpPr>
            <p:nvPr/>
          </p:nvSpPr>
          <p:spPr bwMode="auto">
            <a:xfrm>
              <a:off x="1370761" y="3400649"/>
              <a:ext cx="1346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z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+1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435143" y="4739512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22" name="文本框 23"/>
            <p:cNvSpPr txBox="1">
              <a:spLocks noChangeArrowheads="1"/>
            </p:cNvSpPr>
            <p:nvPr/>
          </p:nvSpPr>
          <p:spPr bwMode="auto">
            <a:xfrm>
              <a:off x="407150" y="413377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3" name="文本框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3321" y="3590652"/>
            <a:ext cx="6057812" cy="2193486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461688" y="1502046"/>
                <a:ext cx="4887685" cy="650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88" y="1502046"/>
                <a:ext cx="4887685" cy="650050"/>
              </a:xfrm>
              <a:prstGeom prst="rect">
                <a:avLst/>
              </a:prstGeom>
              <a:blipFill rotWithShape="0">
                <a:blip r:embed="rId6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34975" y="2084275"/>
                <a:ext cx="6499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确定图形范围如下</a:t>
                </a:r>
                <a:r>
                  <a:rPr lang="en-US" altLang="zh-CN" dirty="0" smtClean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2084275"/>
                <a:ext cx="6499985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7708" r="-140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27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57188" y="1484784"/>
            <a:ext cx="84136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是两个相互独立的随机变量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都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服从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(0, 1)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8625" y="2636341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67100"/>
              </p:ext>
            </p:extLst>
          </p:nvPr>
        </p:nvGraphicFramePr>
        <p:xfrm>
          <a:off x="1797050" y="2564904"/>
          <a:ext cx="5346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4" imgW="7113600" imgH="1270440" progId="Equation.3">
                  <p:embed/>
                </p:oleObj>
              </mc:Choice>
              <mc:Fallback>
                <p:oleObj name="公式" r:id="rId4" imgW="7113600" imgH="127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564904"/>
                        <a:ext cx="5346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84047"/>
              </p:ext>
            </p:extLst>
          </p:nvPr>
        </p:nvGraphicFramePr>
        <p:xfrm>
          <a:off x="1868488" y="3587254"/>
          <a:ext cx="5270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6" imgW="7012080" imgH="1270440" progId="Equation.3">
                  <p:embed/>
                </p:oleObj>
              </mc:Choice>
              <mc:Fallback>
                <p:oleObj name="公式" r:id="rId6" imgW="7012080" imgH="127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587254"/>
                        <a:ext cx="5270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8625" y="4234954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19886"/>
              </p:ext>
            </p:extLst>
          </p:nvPr>
        </p:nvGraphicFramePr>
        <p:xfrm>
          <a:off x="1797050" y="4666754"/>
          <a:ext cx="4953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8" imgW="6592680" imgH="889200" progId="Equation.3">
                  <p:embed/>
                </p:oleObj>
              </mc:Choice>
              <mc:Fallback>
                <p:oleObj name="公式" r:id="rId8" imgW="659268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666754"/>
                        <a:ext cx="4953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83854"/>
              </p:ext>
            </p:extLst>
          </p:nvPr>
        </p:nvGraphicFramePr>
        <p:xfrm>
          <a:off x="2805113" y="5458916"/>
          <a:ext cx="3848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0" imgW="5119200" imgH="1410120" progId="Equation.3">
                  <p:embed/>
                </p:oleObj>
              </mc:Choice>
              <mc:Fallback>
                <p:oleObj name="公式" r:id="rId10" imgW="5119200" imgH="141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458916"/>
                        <a:ext cx="3848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857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59867"/>
              </p:ext>
            </p:extLst>
          </p:nvPr>
        </p:nvGraphicFramePr>
        <p:xfrm>
          <a:off x="2392363" y="1447626"/>
          <a:ext cx="359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3" imgW="4776120" imgH="1410120" progId="Equation.3">
                  <p:embed/>
                </p:oleObj>
              </mc:Choice>
              <mc:Fallback>
                <p:oleObj name="公式" r:id="rId3" imgW="4776120" imgH="141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447626"/>
                        <a:ext cx="3594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8975" y="2962101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01262"/>
              </p:ext>
            </p:extLst>
          </p:nvPr>
        </p:nvGraphicFramePr>
        <p:xfrm>
          <a:off x="1439863" y="2731913"/>
          <a:ext cx="1612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5" imgW="2134080" imgH="1244880" progId="Equation.3">
                  <p:embed/>
                </p:oleObj>
              </mc:Choice>
              <mc:Fallback>
                <p:oleObj name="公式" r:id="rId5" imgW="2134080" imgH="124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31913"/>
                        <a:ext cx="1612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641725" y="2962101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45119"/>
              </p:ext>
            </p:extLst>
          </p:nvPr>
        </p:nvGraphicFramePr>
        <p:xfrm>
          <a:off x="1187450" y="3771726"/>
          <a:ext cx="401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7" imgW="5335200" imgH="1410120" progId="Equation.3">
                  <p:embed/>
                </p:oleObj>
              </mc:Choice>
              <mc:Fallback>
                <p:oleObj name="公式" r:id="rId7" imgW="5335200" imgH="141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71726"/>
                        <a:ext cx="4013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28117"/>
              </p:ext>
            </p:extLst>
          </p:nvPr>
        </p:nvGraphicFramePr>
        <p:xfrm>
          <a:off x="5462588" y="3779663"/>
          <a:ext cx="210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9" imgW="2794680" imgH="1410120" progId="Equation.3">
                  <p:embed/>
                </p:oleObj>
              </mc:Choice>
              <mc:Fallback>
                <p:oleObj name="公式" r:id="rId9" imgW="2794680" imgH="141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3779663"/>
                        <a:ext cx="2108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90418"/>
              </p:ext>
            </p:extLst>
          </p:nvPr>
        </p:nvGraphicFramePr>
        <p:xfrm>
          <a:off x="2251075" y="4997276"/>
          <a:ext cx="1930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1" imgW="2566080" imgH="1422720" progId="Equation.3">
                  <p:embed/>
                </p:oleObj>
              </mc:Choice>
              <mc:Fallback>
                <p:oleObj name="公式" r:id="rId11" imgW="2566080" imgH="142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997276"/>
                        <a:ext cx="1930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32040" y="5244926"/>
            <a:ext cx="28600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(0, 2). </a:t>
            </a:r>
          </a:p>
        </p:txBody>
      </p:sp>
    </p:spTree>
    <p:extLst>
      <p:ext uri="{BB962C8B-B14F-4D97-AF65-F5344CB8AC3E}">
        <p14:creationId xmlns:p14="http://schemas.microsoft.com/office/powerpoint/2010/main" val="1910562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560" y="1560021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79985" y="1560021"/>
            <a:ext cx="61101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根据例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一般情形下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endParaRPr kumimoji="1" lang="en-US" altLang="zh-CN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1560" y="2207721"/>
            <a:ext cx="75432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相互独立且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由卷积公式计算可知</a:t>
            </a:r>
            <a:r>
              <a:rPr kumimoji="1"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仍服从正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态分布且有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kumimoji="1" lang="en-US" altLang="zh-CN" sz="32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kumimoji="1" lang="en-US" altLang="zh-CN" sz="32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kumimoji="1" lang="en-US" altLang="zh-CN" sz="32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kumimoji="1" lang="en-US" altLang="zh-CN" sz="32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2198" y="3877771"/>
            <a:ext cx="8015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这一结论可以</a:t>
            </a:r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推广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个独立正态随机变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量之和的情况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32198" y="4955684"/>
            <a:ext cx="77027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利用上一章的结果可以证明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有限个 </a:t>
            </a:r>
          </a:p>
          <a:p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相互独立的正态随机变量的线性组合仍然 </a:t>
            </a:r>
          </a:p>
          <a:p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服从正态分布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857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6725" y="1484784"/>
            <a:ext cx="779893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在一简单电路中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两电阻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串联连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它们的概率密度为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38532"/>
              </p:ext>
            </p:extLst>
          </p:nvPr>
        </p:nvGraphicFramePr>
        <p:xfrm>
          <a:off x="2378075" y="2746846"/>
          <a:ext cx="4660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6198840" imgH="1931040" progId="Equation.3">
                  <p:embed/>
                </p:oleObj>
              </mc:Choice>
              <mc:Fallback>
                <p:oleObj name="公式" r:id="rId3" imgW="6198840" imgH="1931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746846"/>
                        <a:ext cx="46609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50" y="4435946"/>
            <a:ext cx="62087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求总电阻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9113" y="5099521"/>
            <a:ext cx="3786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028219"/>
              </p:ext>
            </p:extLst>
          </p:nvPr>
        </p:nvGraphicFramePr>
        <p:xfrm>
          <a:off x="2314575" y="5767859"/>
          <a:ext cx="4724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6287760" imgH="889200" progId="Equation.3">
                  <p:embed/>
                </p:oleObj>
              </mc:Choice>
              <mc:Fallback>
                <p:oleObj name="公式" r:id="rId5" imgW="62877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767859"/>
                        <a:ext cx="4724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679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9113" y="1567705"/>
            <a:ext cx="23471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并且只有当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492494"/>
              </p:ext>
            </p:extLst>
          </p:nvPr>
        </p:nvGraphicFramePr>
        <p:xfrm>
          <a:off x="3006725" y="1704230"/>
          <a:ext cx="2590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3" imgW="3442320" imgH="1460880" progId="Equation.3">
                  <p:embed/>
                </p:oleObj>
              </mc:Choice>
              <mc:Fallback>
                <p:oleObj name="公式" r:id="rId3" imgW="3442320" imgH="146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1704230"/>
                        <a:ext cx="2590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96900" y="3021855"/>
            <a:ext cx="63658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时上述积分的被积函数不等于零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627313" y="3789040"/>
            <a:ext cx="4378325" cy="2740025"/>
            <a:chOff x="2867" y="2020"/>
            <a:chExt cx="2758" cy="1726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107" y="3430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3107" y="2114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107" y="2205"/>
              <a:ext cx="1225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3606" y="2205"/>
              <a:ext cx="1225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107" y="2931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606" y="293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4105" y="293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651" y="2056"/>
              <a:ext cx="6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 = </a:t>
              </a: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z 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418" y="2419"/>
              <a:ext cx="12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= </a:t>
              </a:r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z 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 10 </a:t>
              </a:r>
              <a:endParaRPr lang="en-US" altLang="zh-CN" sz="3200" b="1" i="1"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094" y="2610"/>
              <a:ext cx="6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=10</a:t>
              </a:r>
              <a:endParaRPr lang="en-US" altLang="zh-CN" sz="32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457" y="3381"/>
              <a:ext cx="4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10 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4014" y="337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954" y="3290"/>
              <a:ext cx="2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z 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2867" y="2020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x 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867" y="3336"/>
              <a:ext cx="3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ea typeface="楷体_GB2312" pitchFamily="49" charset="-122"/>
                </a:rPr>
                <a:t>O 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3540125" y="4868540"/>
            <a:ext cx="0" cy="158908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256088" y="4924102"/>
            <a:ext cx="0" cy="15890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24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750" y="1626791"/>
            <a:ext cx="1215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即得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292191"/>
              </p:ext>
            </p:extLst>
          </p:nvPr>
        </p:nvGraphicFramePr>
        <p:xfrm>
          <a:off x="900113" y="2206228"/>
          <a:ext cx="70866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3" imgW="9438120" imgH="3150360" progId="Equation.3">
                  <p:embed/>
                </p:oleObj>
              </mc:Choice>
              <mc:Fallback>
                <p:oleObj name="公式" r:id="rId3" imgW="9438120" imgH="315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6228"/>
                        <a:ext cx="70866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641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5763" y="1682278"/>
            <a:ext cx="28568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代入得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28643"/>
              </p:ext>
            </p:extLst>
          </p:nvPr>
        </p:nvGraphicFramePr>
        <p:xfrm>
          <a:off x="744538" y="2329532"/>
          <a:ext cx="77216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3" imgW="10289160" imgH="4242960" progId="Equation.3">
                  <p:embed/>
                </p:oleObj>
              </mc:Choice>
              <mc:Fallback>
                <p:oleObj name="公式" r:id="rId3" imgW="10289160" imgH="424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329532"/>
                        <a:ext cx="7721600" cy="318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616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0988" y="1692097"/>
            <a:ext cx="50465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max{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的分布 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4013" y="2417415"/>
            <a:ext cx="789908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是两个相互独立的随机变量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它们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的分布函数分别为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77838" y="3584227"/>
            <a:ext cx="32960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对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max{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70138" y="4289077"/>
            <a:ext cx="42915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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且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endParaRPr kumimoji="1" lang="en-US" altLang="zh-CN" sz="3200" b="1" i="1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69913" y="5009802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有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65313" y="5009802"/>
            <a:ext cx="4818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 =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}, </a:t>
            </a:r>
          </a:p>
        </p:txBody>
      </p:sp>
    </p:spTree>
    <p:extLst>
      <p:ext uri="{BB962C8B-B14F-4D97-AF65-F5344CB8AC3E}">
        <p14:creationId xmlns:p14="http://schemas.microsoft.com/office/powerpoint/2010/main" val="3158964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611411" y="1680964"/>
            <a:ext cx="37809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而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相互独立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95511" y="2328664"/>
            <a:ext cx="62592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 =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570511" y="3047801"/>
            <a:ext cx="34635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5736" y="4005064"/>
            <a:ext cx="3799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849" y="3714551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</p:spTree>
    <p:extLst>
      <p:ext uri="{BB962C8B-B14F-4D97-AF65-F5344CB8AC3E}">
        <p14:creationId xmlns:p14="http://schemas.microsoft.com/office/powerpoint/2010/main" val="4173942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6052" y="1509489"/>
            <a:ext cx="4087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的分布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3515" y="2157189"/>
            <a:ext cx="83936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设二维连续型随机变量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 </a:t>
            </a:r>
            <a:endParaRPr kumimoji="1"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018026"/>
              </p:ext>
            </p:extLst>
          </p:nvPr>
        </p:nvGraphicFramePr>
        <p:xfrm>
          <a:off x="1570340" y="3379564"/>
          <a:ext cx="600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8002800" imgH="1117800" progId="Equation.3">
                  <p:embed/>
                </p:oleObj>
              </mc:Choice>
              <mc:Fallback>
                <p:oleObj name="公式" r:id="rId3" imgW="8002800" imgH="11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340" y="3379564"/>
                        <a:ext cx="6007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94002" y="4077072"/>
            <a:ext cx="28632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化成累次积分 </a:t>
            </a: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317806"/>
              </p:ext>
            </p:extLst>
          </p:nvPr>
        </p:nvGraphicFramePr>
        <p:xfrm>
          <a:off x="1554465" y="5661248"/>
          <a:ext cx="490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6529320" imgH="889200" progId="Equation.3">
                  <p:embed/>
                </p:oleObj>
              </mc:Choice>
              <mc:Fallback>
                <p:oleObj name="公式" r:id="rId5" imgW="652932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465" y="5661248"/>
                        <a:ext cx="4902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94002" y="5661248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6777339" y="4293964"/>
            <a:ext cx="1905528" cy="1728788"/>
            <a:chOff x="3833" y="1842"/>
            <a:chExt cx="1800" cy="1452"/>
          </a:xfrm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833" y="279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4422" y="1842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059" y="2115"/>
              <a:ext cx="1225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377" y="2237"/>
              <a:ext cx="12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2400" b="1">
                  <a:ea typeface="楷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2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>
                  <a:ea typeface="楷体" panose="02010609060101010101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z 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103" y="31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967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830" y="288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694" y="270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58" y="261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332" y="238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195" y="225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059" y="2160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05290" y="4723831"/>
                <a:ext cx="5727017" cy="650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𝒅𝒚</m:t>
                                </m:r>
                              </m:e>
                            </m:nary>
                          </m:e>
                        </m:d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90" y="4723831"/>
                <a:ext cx="5727017" cy="6500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764655" y="2493937"/>
            <a:ext cx="5803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 = 1 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 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31493" y="3133700"/>
            <a:ext cx="37473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1 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131493" y="3781400"/>
            <a:ext cx="4115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1 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},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28030" y="4367187"/>
            <a:ext cx="1008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所以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123430" y="4365600"/>
            <a:ext cx="61061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1 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 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)][1 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)].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83568" y="5229200"/>
            <a:ext cx="75504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以上结果可以推广到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个相互独立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的随机变量的情况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3368" y="1558900"/>
            <a:ext cx="48750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三、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min{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的分布  </a:t>
            </a:r>
          </a:p>
        </p:txBody>
      </p:sp>
    </p:spTree>
    <p:extLst>
      <p:ext uri="{BB962C8B-B14F-4D97-AF65-F5344CB8AC3E}">
        <p14:creationId xmlns:p14="http://schemas.microsoft.com/office/powerpoint/2010/main" val="4249397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6801" y="1556445"/>
            <a:ext cx="787587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设系统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有两个相互独立的子系统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连接而成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连接方式分别为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串联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(2)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并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联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(3)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备用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损坏时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开始工作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的寿命分别为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它们的概率密度为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73696"/>
              </p:ext>
            </p:extLst>
          </p:nvPr>
        </p:nvGraphicFramePr>
        <p:xfrm>
          <a:off x="755576" y="3717032"/>
          <a:ext cx="7620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3" imgW="10149480" imgH="1524240" progId="Equation.3">
                  <p:embed/>
                </p:oleObj>
              </mc:Choice>
              <mc:Fallback>
                <p:oleObj name="公式" r:id="rId3" imgW="1014948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17032"/>
                        <a:ext cx="76200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06286" y="5091013"/>
            <a:ext cx="748153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1"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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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&gt; 0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kumimoji="1"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试分别就以上三种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联接方式求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的寿命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1247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2113" y="1571649"/>
            <a:ext cx="77275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串联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其中一个损坏时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系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统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停止工作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这时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的寿命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min{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92113" y="4148162"/>
            <a:ext cx="6664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由已知条件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的分布函数分别为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57013"/>
              </p:ext>
            </p:extLst>
          </p:nvPr>
        </p:nvGraphicFramePr>
        <p:xfrm>
          <a:off x="520700" y="5081612"/>
          <a:ext cx="4038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3" imgW="5373360" imgH="1524240" progId="Equation.3">
                  <p:embed/>
                </p:oleObj>
              </mc:Choice>
              <mc:Fallback>
                <p:oleObj name="公式" r:id="rId3" imgW="537336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081612"/>
                        <a:ext cx="40386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934948"/>
              </p:ext>
            </p:extLst>
          </p:nvPr>
        </p:nvGraphicFramePr>
        <p:xfrm>
          <a:off x="4856163" y="5046687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5" imgW="5309640" imgH="1524240" progId="Equation.3">
                  <p:embed/>
                </p:oleObj>
              </mc:Choice>
              <mc:Fallback>
                <p:oleObj name="公式" r:id="rId5" imgW="530964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046687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120900" y="2795613"/>
            <a:ext cx="4822825" cy="1103313"/>
            <a:chOff x="1247" y="1058"/>
            <a:chExt cx="3038" cy="695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247" y="1058"/>
              <a:ext cx="3038" cy="413"/>
              <a:chOff x="1474" y="1285"/>
              <a:chExt cx="3038" cy="413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1474" y="14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290" y="1344"/>
                <a:ext cx="499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 b="1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9" y="1480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3198" y="1344"/>
                <a:ext cx="499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 b="1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696" y="14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2336" y="1330"/>
                <a:ext cx="35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288" y="1285"/>
                <a:ext cx="32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ea typeface="楷体" panose="02010609060101010101" pitchFamily="49" charset="-122"/>
                    <a:cs typeface="Times New Roman" panose="02020603050405020304" pitchFamily="18" charset="0"/>
                  </a:rPr>
                  <a:t>Y 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142" y="1385"/>
              <a:ext cx="4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32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endPara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16" y="1376"/>
              <a:ext cx="4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32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668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81025" y="1613694"/>
            <a:ext cx="6213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min{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的分布函数为 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54766"/>
              </p:ext>
            </p:extLst>
          </p:nvPr>
        </p:nvGraphicFramePr>
        <p:xfrm>
          <a:off x="2293938" y="2345531"/>
          <a:ext cx="4648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6186240" imgH="1524240" progId="Equation.3">
                  <p:embed/>
                </p:oleObj>
              </mc:Choice>
              <mc:Fallback>
                <p:oleObj name="公式" r:id="rId3" imgW="618624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345531"/>
                        <a:ext cx="46482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1025" y="3772694"/>
            <a:ext cx="65229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于是得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min{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60744"/>
              </p:ext>
            </p:extLst>
          </p:nvPr>
        </p:nvGraphicFramePr>
        <p:xfrm>
          <a:off x="2051050" y="4577556"/>
          <a:ext cx="5359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5" imgW="7138800" imgH="1524240" progId="Equation.3">
                  <p:embed/>
                </p:oleObj>
              </mc:Choice>
              <mc:Fallback>
                <p:oleObj name="公式" r:id="rId5" imgW="713880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77556"/>
                        <a:ext cx="53594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86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4163" y="1699741"/>
            <a:ext cx="17940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并联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47900" y="1685454"/>
            <a:ext cx="48846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的寿命为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max{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408488" y="2404591"/>
            <a:ext cx="4103687" cy="2600326"/>
            <a:chOff x="1247" y="695"/>
            <a:chExt cx="2585" cy="1638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247" y="125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63" y="1117"/>
              <a:ext cx="49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562" y="125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064" y="1616"/>
              <a:ext cx="49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016" y="125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109" y="1103"/>
              <a:ext cx="3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154" y="1602"/>
              <a:ext cx="32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109" y="695"/>
              <a:ext cx="4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32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endPara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09" y="1965"/>
              <a:ext cx="4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32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746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746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562" y="175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3016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20700" y="2477616"/>
            <a:ext cx="1935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分布函数 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63960"/>
              </p:ext>
            </p:extLst>
          </p:nvPr>
        </p:nvGraphicFramePr>
        <p:xfrm>
          <a:off x="630238" y="4217516"/>
          <a:ext cx="4635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3" imgW="6173640" imgH="1524240" progId="Equation.3">
                  <p:embed/>
                </p:oleObj>
              </mc:Choice>
              <mc:Fallback>
                <p:oleObj name="公式" r:id="rId3" imgW="617364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217516"/>
                        <a:ext cx="4635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25438" y="3265016"/>
            <a:ext cx="3799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014965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595313" y="1654224"/>
            <a:ext cx="1935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455203"/>
              </p:ext>
            </p:extLst>
          </p:nvPr>
        </p:nvGraphicFramePr>
        <p:xfrm>
          <a:off x="738188" y="2346374"/>
          <a:ext cx="7937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3" imgW="10568880" imgH="1524240" progId="Equation.3">
                  <p:embed/>
                </p:oleObj>
              </mc:Choice>
              <mc:Fallback>
                <p:oleObj name="公式" r:id="rId3" imgW="10568880" imgH="152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346374"/>
                        <a:ext cx="7937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5788" y="3857674"/>
            <a:ext cx="65637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备用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系统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的寿命为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651223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745038" y="1390923"/>
            <a:ext cx="4103687" cy="2600324"/>
            <a:chOff x="2880" y="695"/>
            <a:chExt cx="2585" cy="1638"/>
          </a:xfrm>
        </p:grpSpPr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2880" y="125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696" y="1117"/>
              <a:ext cx="49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195" y="125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697" y="1616"/>
              <a:ext cx="49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649" y="125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742" y="1103"/>
              <a:ext cx="3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787" y="1602"/>
              <a:ext cx="32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742" y="695"/>
              <a:ext cx="4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32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endPara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742" y="1965"/>
              <a:ext cx="4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3200" b="1" baseline="-2500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424" y="129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379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195" y="175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4649" y="125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424" y="1479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424" y="157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425450" y="1535385"/>
            <a:ext cx="42835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&gt; 0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概率密度为 </a:t>
            </a:r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10652"/>
              </p:ext>
            </p:extLst>
          </p:nvPr>
        </p:nvGraphicFramePr>
        <p:xfrm>
          <a:off x="795338" y="3068960"/>
          <a:ext cx="4914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3" imgW="6541920" imgH="889200" progId="Equation.3">
                  <p:embed/>
                </p:oleObj>
              </mc:Choice>
              <mc:Fallback>
                <p:oleObj name="公式" r:id="rId3" imgW="654192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068960"/>
                        <a:ext cx="49149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80018"/>
              </p:ext>
            </p:extLst>
          </p:nvPr>
        </p:nvGraphicFramePr>
        <p:xfrm>
          <a:off x="1792288" y="3889697"/>
          <a:ext cx="334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5" imgW="4446000" imgH="889200" progId="Equation.3">
                  <p:embed/>
                </p:oleObj>
              </mc:Choice>
              <mc:Fallback>
                <p:oleObj name="公式" r:id="rId5" imgW="444600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889697"/>
                        <a:ext cx="3340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79148"/>
              </p:ext>
            </p:extLst>
          </p:nvPr>
        </p:nvGraphicFramePr>
        <p:xfrm>
          <a:off x="1792288" y="4753297"/>
          <a:ext cx="340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7" imgW="4522320" imgH="889200" progId="Equation.3">
                  <p:embed/>
                </p:oleObj>
              </mc:Choice>
              <mc:Fallback>
                <p:oleObj name="公式" r:id="rId7" imgW="452232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753297"/>
                        <a:ext cx="3403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677166"/>
              </p:ext>
            </p:extLst>
          </p:nvPr>
        </p:nvGraphicFramePr>
        <p:xfrm>
          <a:off x="1720850" y="5474022"/>
          <a:ext cx="325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9" imgW="4318920" imgH="1359360" progId="Equation.3">
                  <p:embed/>
                </p:oleObj>
              </mc:Choice>
              <mc:Fallback>
                <p:oleObj name="公式" r:id="rId9" imgW="4318920" imgH="135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474022"/>
                        <a:ext cx="3251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47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0525" y="1548680"/>
            <a:ext cx="743421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0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时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 = 0.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于是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的概率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密度为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65751"/>
              </p:ext>
            </p:extLst>
          </p:nvPr>
        </p:nvGraphicFramePr>
        <p:xfrm>
          <a:off x="1543050" y="2556743"/>
          <a:ext cx="546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3" imgW="7265880" imgH="2007000" progId="Equation.3">
                  <p:embed/>
                </p:oleObj>
              </mc:Choice>
              <mc:Fallback>
                <p:oleObj name="公式" r:id="rId3" imgW="7265880" imgH="200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556743"/>
                        <a:ext cx="5461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0525" y="4356968"/>
            <a:ext cx="5602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P91,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15, 17, 20, 27, 29.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72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28049" y="1811635"/>
            <a:ext cx="1905000" cy="1728788"/>
            <a:chOff x="3833" y="1842"/>
            <a:chExt cx="1801" cy="145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3833" y="279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V="1">
              <a:off x="4422" y="1842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059" y="2115"/>
              <a:ext cx="1225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377" y="2237"/>
              <a:ext cx="125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+ </a:t>
              </a: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lang="en-US" altLang="zh-CN" sz="2400" b="1">
                  <a:latin typeface="Times New Roman" pitchFamily="18" charset="0"/>
                  <a:ea typeface="楷体_GB2312" pitchFamily="49" charset="-122"/>
                </a:rPr>
                <a:t> = </a:t>
              </a: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</a:rPr>
                <a:t>z </a:t>
              </a: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5103" y="31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967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830" y="288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4694" y="270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58" y="261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4332" y="238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195" y="225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059" y="2160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95511" y="2413298"/>
            <a:ext cx="32031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固定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对积分  </a:t>
            </a: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44253"/>
              </p:ext>
            </p:extLst>
          </p:nvPr>
        </p:nvGraphicFramePr>
        <p:xfrm>
          <a:off x="3491136" y="2340273"/>
          <a:ext cx="2374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3" imgW="3150360" imgH="889200" progId="Equation.3">
                  <p:embed/>
                </p:oleObj>
              </mc:Choice>
              <mc:Fallback>
                <p:oleObj name="公式" r:id="rId3" imgW="31503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136" y="2340273"/>
                        <a:ext cx="23749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95511" y="3197523"/>
            <a:ext cx="51700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作变量变换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 u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62058"/>
              </p:ext>
            </p:extLst>
          </p:nvPr>
        </p:nvGraphicFramePr>
        <p:xfrm>
          <a:off x="1743299" y="1595735"/>
          <a:ext cx="490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5" imgW="6529320" imgH="889200" progId="Equation.3">
                  <p:embed/>
                </p:oleObj>
              </mc:Choice>
              <mc:Fallback>
                <p:oleObj name="公式" r:id="rId5" imgW="652932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299" y="1595735"/>
                        <a:ext cx="4902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58667"/>
              </p:ext>
            </p:extLst>
          </p:nvPr>
        </p:nvGraphicFramePr>
        <p:xfrm>
          <a:off x="1041624" y="4005560"/>
          <a:ext cx="6261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7" imgW="8332920" imgH="889200" progId="Equation.3">
                  <p:embed/>
                </p:oleObj>
              </mc:Choice>
              <mc:Fallback>
                <p:oleObj name="公式" r:id="rId7" imgW="833292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624" y="4005560"/>
                        <a:ext cx="6261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70136" y="4940598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75206"/>
              </p:ext>
            </p:extLst>
          </p:nvPr>
        </p:nvGraphicFramePr>
        <p:xfrm>
          <a:off x="2195736" y="4869160"/>
          <a:ext cx="5156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9" imgW="6859440" imgH="889200" progId="Equation.3">
                  <p:embed/>
                </p:oleObj>
              </mc:Choice>
              <mc:Fallback>
                <p:oleObj name="公式" r:id="rId9" imgW="685944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69160"/>
                        <a:ext cx="5156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220326"/>
              </p:ext>
            </p:extLst>
          </p:nvPr>
        </p:nvGraphicFramePr>
        <p:xfrm>
          <a:off x="3233961" y="5710535"/>
          <a:ext cx="4330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11" imgW="5767200" imgH="889200" progId="Equation.3">
                  <p:embed/>
                </p:oleObj>
              </mc:Choice>
              <mc:Fallback>
                <p:oleObj name="公式" r:id="rId11" imgW="576720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961" y="5710535"/>
                        <a:ext cx="4330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220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492125" y="1639615"/>
            <a:ext cx="36263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31611"/>
              </p:ext>
            </p:extLst>
          </p:nvPr>
        </p:nvGraphicFramePr>
        <p:xfrm>
          <a:off x="2526506" y="2393652"/>
          <a:ext cx="4241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5640120" imgH="889200" progId="Equation.3">
                  <p:embed/>
                </p:oleObj>
              </mc:Choice>
              <mc:Fallback>
                <p:oleObj name="公式" r:id="rId3" imgW="564012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506" y="2393652"/>
                        <a:ext cx="4241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10015" y="3241353"/>
            <a:ext cx="41056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的对称性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可得 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25770"/>
              </p:ext>
            </p:extLst>
          </p:nvPr>
        </p:nvGraphicFramePr>
        <p:xfrm>
          <a:off x="2699792" y="3927102"/>
          <a:ext cx="4279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5690880" imgH="889200" progId="Equation.3">
                  <p:embed/>
                </p:oleObj>
              </mc:Choice>
              <mc:Fallback>
                <p:oleObj name="公式" r:id="rId5" imgW="569088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27102"/>
                        <a:ext cx="42799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446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0050" y="1484784"/>
            <a:ext cx="79728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相互独立时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的边缘概率密度分别为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35196"/>
              </p:ext>
            </p:extLst>
          </p:nvPr>
        </p:nvGraphicFramePr>
        <p:xfrm>
          <a:off x="1982788" y="2564284"/>
          <a:ext cx="501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3" imgW="6681600" imgH="889200" progId="Equation.3">
                  <p:embed/>
                </p:oleObj>
              </mc:Choice>
              <mc:Fallback>
                <p:oleObj name="公式" r:id="rId3" imgW="668160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564284"/>
                        <a:ext cx="5016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372896"/>
              </p:ext>
            </p:extLst>
          </p:nvPr>
        </p:nvGraphicFramePr>
        <p:xfrm>
          <a:off x="1982788" y="3427884"/>
          <a:ext cx="5054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5" imgW="6732360" imgH="889200" progId="Equation.3">
                  <p:embed/>
                </p:oleObj>
              </mc:Choice>
              <mc:Fallback>
                <p:oleObj name="公式" r:id="rId5" imgW="67323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427884"/>
                        <a:ext cx="5054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9900" y="4366096"/>
            <a:ext cx="52325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卷积公式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0014"/>
              </p:ext>
            </p:extLst>
          </p:nvPr>
        </p:nvGraphicFramePr>
        <p:xfrm>
          <a:off x="1335088" y="5085234"/>
          <a:ext cx="5219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7" imgW="6948360" imgH="889200" progId="Equation.3">
                  <p:embed/>
                </p:oleObj>
              </mc:Choice>
              <mc:Fallback>
                <p:oleObj name="公式" r:id="rId7" imgW="69483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085234"/>
                        <a:ext cx="5219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63913"/>
              </p:ext>
            </p:extLst>
          </p:nvPr>
        </p:nvGraphicFramePr>
        <p:xfrm>
          <a:off x="2701925" y="5875809"/>
          <a:ext cx="3886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9" imgW="5169960" imgH="889200" progId="Equation.3">
                  <p:embed/>
                </p:oleObj>
              </mc:Choice>
              <mc:Fallback>
                <p:oleObj name="公式" r:id="rId9" imgW="51699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5875809"/>
                        <a:ext cx="3886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69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95288" y="1593999"/>
            <a:ext cx="76722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设二维随机变量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9750" y="4114502"/>
            <a:ext cx="47043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339975" y="5017790"/>
            <a:ext cx="3998913" cy="1579562"/>
            <a:chOff x="2833329" y="4365104"/>
            <a:chExt cx="3999586" cy="1579821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778051" y="5584504"/>
              <a:ext cx="28817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3995575" y="4365104"/>
              <a:ext cx="0" cy="15798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995575" y="4796975"/>
              <a:ext cx="1800528" cy="787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708189" y="4506414"/>
              <a:ext cx="1476623" cy="13686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08453" y="4509590"/>
              <a:ext cx="1475036" cy="136706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833329" y="4541345"/>
              <a:ext cx="1476623" cy="13686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356292" y="4373042"/>
              <a:ext cx="1476623" cy="13686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49065" y="2264459"/>
                <a:ext cx="7731091" cy="157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𝒐𝒕𝒉𝒆𝒓𝒔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5" y="2264459"/>
                <a:ext cx="7731091" cy="15721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66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95288" y="1484437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95288" y="2070224"/>
            <a:ext cx="4225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&lt; 0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&gt; 3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870075" y="2659187"/>
            <a:ext cx="1811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i="1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0.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4854575" y="1619374"/>
            <a:ext cx="4110038" cy="1881188"/>
            <a:chOff x="4707325" y="1306528"/>
            <a:chExt cx="4110046" cy="188198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651890" y="2632653"/>
              <a:ext cx="28829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869377" y="1412936"/>
              <a:ext cx="0" cy="15802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869377" y="1844919"/>
              <a:ext cx="1800229" cy="787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07325" y="1589223"/>
              <a:ext cx="1476378" cy="136900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31455" y="1420876"/>
              <a:ext cx="1474791" cy="13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4"/>
            <p:cNvSpPr txBox="1">
              <a:spLocks noChangeArrowheads="1"/>
            </p:cNvSpPr>
            <p:nvPr/>
          </p:nvSpPr>
          <p:spPr bwMode="auto">
            <a:xfrm>
              <a:off x="5987209" y="2726849"/>
              <a:ext cx="14398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0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3" name="文本框 15"/>
            <p:cNvSpPr txBox="1">
              <a:spLocks noChangeArrowheads="1"/>
            </p:cNvSpPr>
            <p:nvPr/>
          </p:nvSpPr>
          <p:spPr bwMode="auto">
            <a:xfrm>
              <a:off x="7377553" y="1306528"/>
              <a:ext cx="14398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3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805363" y="4168899"/>
            <a:ext cx="3876675" cy="1679575"/>
            <a:chOff x="2290411" y="4547942"/>
            <a:chExt cx="3876244" cy="1679368"/>
          </a:xfrm>
        </p:grpSpPr>
        <p:grpSp>
          <p:nvGrpSpPr>
            <p:cNvPr id="15" name="组合 36"/>
            <p:cNvGrpSpPr>
              <a:grpSpLocks/>
            </p:cNvGrpSpPr>
            <p:nvPr/>
          </p:nvGrpSpPr>
          <p:grpSpPr bwMode="auto">
            <a:xfrm>
              <a:off x="2339752" y="4547942"/>
              <a:ext cx="3826903" cy="1579821"/>
              <a:chOff x="2339752" y="4547942"/>
              <a:chExt cx="3826903" cy="157982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3284076" y="5766992"/>
                <a:ext cx="288257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3501539" y="4547942"/>
                <a:ext cx="0" cy="15793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3501539" y="4979689"/>
                <a:ext cx="1801612" cy="787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3214234" y="4689213"/>
                <a:ext cx="1476211" cy="1368256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39618" y="4724133"/>
                <a:ext cx="1476211" cy="1368256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34"/>
            <p:cNvSpPr txBox="1">
              <a:spLocks noChangeArrowheads="1"/>
            </p:cNvSpPr>
            <p:nvPr/>
          </p:nvSpPr>
          <p:spPr bwMode="auto">
            <a:xfrm>
              <a:off x="2290411" y="4888167"/>
              <a:ext cx="13628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0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17" name="文本框 35"/>
            <p:cNvSpPr txBox="1">
              <a:spLocks noChangeArrowheads="1"/>
            </p:cNvSpPr>
            <p:nvPr/>
          </p:nvSpPr>
          <p:spPr bwMode="auto">
            <a:xfrm>
              <a:off x="4603306" y="5765645"/>
              <a:ext cx="13628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1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5275263" y="4310187"/>
            <a:ext cx="1598612" cy="1439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395288" y="3501008"/>
            <a:ext cx="3432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4623" y="4036962"/>
            <a:ext cx="4535409" cy="66107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05375" y="5229349"/>
            <a:ext cx="1647825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4607" y="4787878"/>
            <a:ext cx="4392356" cy="80368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5649654"/>
            <a:ext cx="1453347" cy="80368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6739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4876800" y="1957566"/>
            <a:ext cx="4051300" cy="1739900"/>
            <a:chOff x="2290411" y="4547942"/>
            <a:chExt cx="4050862" cy="1740822"/>
          </a:xfrm>
        </p:grpSpPr>
        <p:grpSp>
          <p:nvGrpSpPr>
            <p:cNvPr id="4" name="组合 6"/>
            <p:cNvGrpSpPr>
              <a:grpSpLocks/>
            </p:cNvGrpSpPr>
            <p:nvPr/>
          </p:nvGrpSpPr>
          <p:grpSpPr bwMode="auto">
            <a:xfrm>
              <a:off x="3214575" y="4547942"/>
              <a:ext cx="2952080" cy="1579821"/>
              <a:chOff x="3214575" y="4547942"/>
              <a:chExt cx="2952080" cy="1579821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3284078" y="5767788"/>
                <a:ext cx="288258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3501543" y="4547942"/>
                <a:ext cx="0" cy="158039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3501543" y="4979971"/>
                <a:ext cx="1801617" cy="787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214236" y="4689304"/>
                <a:ext cx="1476215" cy="136915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038060" y="4608299"/>
                <a:ext cx="1476215" cy="136915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7"/>
            <p:cNvSpPr txBox="1">
              <a:spLocks noChangeArrowheads="1"/>
            </p:cNvSpPr>
            <p:nvPr/>
          </p:nvSpPr>
          <p:spPr bwMode="auto">
            <a:xfrm>
              <a:off x="2290411" y="4888167"/>
              <a:ext cx="13628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1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6" name="文本框 8"/>
            <p:cNvSpPr txBox="1">
              <a:spLocks noChangeArrowheads="1"/>
            </p:cNvSpPr>
            <p:nvPr/>
          </p:nvSpPr>
          <p:spPr bwMode="auto">
            <a:xfrm>
              <a:off x="4978399" y="5827099"/>
              <a:ext cx="13628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2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6116638" y="1982966"/>
            <a:ext cx="1598612" cy="14382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66725" y="1373366"/>
            <a:ext cx="34403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&lt;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2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6499" y="1920136"/>
            <a:ext cx="4535409" cy="66107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64200" y="2798941"/>
            <a:ext cx="1647825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2480" y="2683696"/>
            <a:ext cx="4706738" cy="80368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39921" y="2668152"/>
            <a:ext cx="1256754" cy="803682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5895975" y="4094341"/>
            <a:ext cx="3055938" cy="1752600"/>
            <a:chOff x="3284958" y="4535077"/>
            <a:chExt cx="3056315" cy="1753687"/>
          </a:xfrm>
        </p:grpSpPr>
        <p:grpSp>
          <p:nvGrpSpPr>
            <p:cNvPr id="19" name="组合 21"/>
            <p:cNvGrpSpPr>
              <a:grpSpLocks/>
            </p:cNvGrpSpPr>
            <p:nvPr/>
          </p:nvGrpSpPr>
          <p:grpSpPr bwMode="auto">
            <a:xfrm>
              <a:off x="3284958" y="4535077"/>
              <a:ext cx="3004272" cy="1592686"/>
              <a:chOff x="3284958" y="4535077"/>
              <a:chExt cx="3004272" cy="1592686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3284958" y="5767741"/>
                <a:ext cx="288166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502473" y="4547785"/>
                <a:ext cx="0" cy="15805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502473" y="4979853"/>
                <a:ext cx="1800447" cy="787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4812322" y="4535077"/>
                <a:ext cx="1476557" cy="136927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037526" y="4608147"/>
                <a:ext cx="1476557" cy="136927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23"/>
            <p:cNvSpPr txBox="1">
              <a:spLocks noChangeArrowheads="1"/>
            </p:cNvSpPr>
            <p:nvPr/>
          </p:nvSpPr>
          <p:spPr bwMode="auto">
            <a:xfrm>
              <a:off x="4978399" y="5827099"/>
              <a:ext cx="13628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 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2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013575" y="4110216"/>
            <a:ext cx="1598613" cy="1439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466725" y="3694291"/>
            <a:ext cx="34403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&lt;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2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033" y="4216180"/>
            <a:ext cx="4535409" cy="661078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692900" y="4896028"/>
            <a:ext cx="1647825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64" y="4907098"/>
            <a:ext cx="4706738" cy="80368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31" name="文本框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188" y="5733256"/>
            <a:ext cx="2243243" cy="80368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010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95077"/>
            <a:ext cx="879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4.3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二维连续</a:t>
            </a:r>
            <a:r>
              <a:rPr lang="zh-CN" altLang="en-US" sz="4000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型随机变量的函数的分布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23528" y="1497306"/>
            <a:ext cx="5013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38718" y="2183349"/>
            <a:ext cx="5194307" cy="265348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751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1805</TotalTime>
  <Words>1269</Words>
  <Application>Microsoft Office PowerPoint</Application>
  <PresentationFormat>全屏显示(4:3)</PresentationFormat>
  <Paragraphs>170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19</cp:revision>
  <dcterms:created xsi:type="dcterms:W3CDTF">2013-09-11T09:36:50Z</dcterms:created>
  <dcterms:modified xsi:type="dcterms:W3CDTF">2015-11-16T09:16:10Z</dcterms:modified>
</cp:coreProperties>
</file>