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92887C0-80F8-4AB8-B135-374828BFB008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5127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128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BFBBF-68CD-48C2-8F0D-811A8CA85D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78681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015AF-4F6E-4393-B17E-A94B46A2E1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469717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5CAD09B-AEB1-4B35-8474-286802DAF8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21536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05038-4074-44AF-888E-1422FB4421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05863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E27767-DF1B-4E96-A8CD-28EA6C5B1F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162633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0B4A82-0FA6-4A8A-9E94-033E2ED28C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41944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999FC-F132-4539-BB1E-1AB2C5E76E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895285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FA8F8-9C11-478D-A0F1-16E7B24B88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65524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DBED0-4516-4160-8F8E-79134FF3A1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85085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0E18B-269C-4D96-BB5D-5C19D191A8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44378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0FD55-2A95-44C7-9028-93171FA16E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32633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+mn-lt"/>
                <a:ea typeface="+mn-ea"/>
              </a:defRPr>
            </a:lvl1pPr>
          </a:lstStyle>
          <a:p>
            <a:fld id="{C5E8618A-1495-430C-A7EB-340854892A6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8208963" cy="1076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64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概率统计及随机过程</a:t>
            </a:r>
          </a:p>
        </p:txBody>
      </p:sp>
      <p:sp>
        <p:nvSpPr>
          <p:cNvPr id="2053" name="Text Box 3"/>
          <p:cNvSpPr txBox="1">
            <a:spLocks noChangeArrowheads="1"/>
          </p:cNvSpPr>
          <p:nvPr/>
        </p:nvSpPr>
        <p:spPr bwMode="auto">
          <a:xfrm>
            <a:off x="1042988" y="3429000"/>
            <a:ext cx="72009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300" dirty="0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北京航空航天大学国际</a:t>
            </a:r>
            <a:r>
              <a:rPr kumimoji="1" lang="zh-CN" altLang="en-US" sz="4300" dirty="0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学院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1305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5.1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数学期望 </a:t>
            </a:r>
          </a:p>
        </p:txBody>
      </p:sp>
      <p:sp>
        <p:nvSpPr>
          <p:cNvPr id="3" name="文本框 1"/>
          <p:cNvSpPr txBox="1">
            <a:spLocks noChangeArrowheads="1"/>
          </p:cNvSpPr>
          <p:nvPr/>
        </p:nvSpPr>
        <p:spPr bwMode="auto">
          <a:xfrm>
            <a:off x="412187" y="1544811"/>
            <a:ext cx="57486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  </a:t>
            </a:r>
            <a:r>
              <a:rPr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连续型随机变量的数学期望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626499" y="2292523"/>
            <a:ext cx="73565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kumimoji="1"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 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设连续型随机变量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的概率密度 </a:t>
            </a:r>
          </a:p>
        </p:txBody>
      </p:sp>
      <p:graphicFrame>
        <p:nvGraphicFramePr>
          <p:cNvPr id="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42"/>
              </p:ext>
            </p:extLst>
          </p:nvPr>
        </p:nvGraphicFramePr>
        <p:xfrm>
          <a:off x="2771800" y="2852936"/>
          <a:ext cx="1981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公式" r:id="rId3" imgW="2629440" imgH="889200" progId="Equation.3">
                  <p:embed/>
                </p:oleObj>
              </mc:Choice>
              <mc:Fallback>
                <p:oleObj name="公式" r:id="rId3" imgW="2629440" imgH="889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852936"/>
                        <a:ext cx="19812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4716016" y="2921570"/>
            <a:ext cx="38211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绝对收敛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则称积分</a:t>
            </a:r>
          </a:p>
        </p:txBody>
      </p:sp>
      <p:graphicFrame>
        <p:nvGraphicFramePr>
          <p:cNvPr id="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700865"/>
              </p:ext>
            </p:extLst>
          </p:nvPr>
        </p:nvGraphicFramePr>
        <p:xfrm>
          <a:off x="816999" y="3645024"/>
          <a:ext cx="1981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公式" r:id="rId5" imgW="2629440" imgH="889200" progId="Equation.3">
                  <p:embed/>
                </p:oleObj>
              </mc:Choice>
              <mc:Fallback>
                <p:oleObj name="公式" r:id="rId5" imgW="2629440" imgH="889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999" y="3645024"/>
                        <a:ext cx="19812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2856937" y="3692649"/>
            <a:ext cx="581281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的值为随机变量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数学期望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6204" y="2924944"/>
            <a:ext cx="203292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为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23324" y="4511799"/>
            <a:ext cx="7637463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kumimoji="1"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 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若连续型随机变量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的概率密度为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</a:p>
        </p:txBody>
      </p:sp>
      <p:graphicFrame>
        <p:nvGraphicFramePr>
          <p:cNvPr id="11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66182"/>
              </p:ext>
            </p:extLst>
          </p:nvPr>
        </p:nvGraphicFramePr>
        <p:xfrm>
          <a:off x="1807599" y="5137274"/>
          <a:ext cx="47180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公式" r:id="rId7" imgW="6491160" imgH="889200" progId="Equation.3">
                  <p:embed/>
                </p:oleObj>
              </mc:Choice>
              <mc:Fallback>
                <p:oleObj name="公式" r:id="rId7" imgW="6491160" imgH="889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7599" y="5137274"/>
                        <a:ext cx="471805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777975"/>
              </p:ext>
            </p:extLst>
          </p:nvPr>
        </p:nvGraphicFramePr>
        <p:xfrm>
          <a:off x="1156724" y="5877049"/>
          <a:ext cx="65722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公式" r:id="rId9" imgW="8714160" imgH="889200" progId="Equation.3">
                  <p:embed/>
                </p:oleObj>
              </mc:Choice>
              <mc:Fallback>
                <p:oleObj name="公式" r:id="rId9" imgW="8714160" imgH="889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6724" y="5877049"/>
                        <a:ext cx="657225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1726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1305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5.1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数学期望 </a:t>
            </a:r>
          </a:p>
        </p:txBody>
      </p:sp>
      <p:sp>
        <p:nvSpPr>
          <p:cNvPr id="3" name="文本框 1"/>
          <p:cNvSpPr txBox="1">
            <a:spLocks noChangeArrowheads="1"/>
          </p:cNvSpPr>
          <p:nvPr/>
        </p:nvSpPr>
        <p:spPr bwMode="auto">
          <a:xfrm>
            <a:off x="386356" y="1629023"/>
            <a:ext cx="653255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 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已知随机变量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的概率密度为 </a:t>
            </a:r>
          </a:p>
        </p:txBody>
      </p:sp>
      <p:sp>
        <p:nvSpPr>
          <p:cNvPr id="5" name="文本框 6"/>
          <p:cNvSpPr txBox="1">
            <a:spLocks noChangeArrowheads="1"/>
          </p:cNvSpPr>
          <p:nvPr/>
        </p:nvSpPr>
        <p:spPr bwMode="auto">
          <a:xfrm>
            <a:off x="530818" y="3861048"/>
            <a:ext cx="32993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求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及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30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). 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7"/>
          <p:cNvSpPr txBox="1">
            <a:spLocks noChangeArrowheads="1"/>
          </p:cNvSpPr>
          <p:nvPr/>
        </p:nvSpPr>
        <p:spPr bwMode="auto">
          <a:xfrm>
            <a:off x="530818" y="4580185"/>
            <a:ext cx="8354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zh-CN" altLang="en-US" sz="3200" b="1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10"/>
          <p:cNvSpPr txBox="1">
            <a:spLocks noChangeArrowheads="1"/>
          </p:cNvSpPr>
          <p:nvPr/>
        </p:nvSpPr>
        <p:spPr bwMode="auto">
          <a:xfrm>
            <a:off x="7524328" y="5382911"/>
            <a:ext cx="93186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 1. </a:t>
            </a:r>
            <a:endParaRPr lang="zh-CN" altLang="en-US" sz="32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216215" y="2235009"/>
                <a:ext cx="4825744" cy="1572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,   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其他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215" y="2235009"/>
                <a:ext cx="4825744" cy="157216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470627" y="4499125"/>
                <a:ext cx="4261103" cy="742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𝒙𝒇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627" y="4499125"/>
                <a:ext cx="4261103" cy="7423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411760" y="5289321"/>
                <a:ext cx="5315622" cy="772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  <m:e>
                        <m:d>
                          <m:dPr>
                            <m:ctrlPr>
                              <a:rPr lang="en-US" altLang="zh-CN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b="1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5289321"/>
                <a:ext cx="5315622" cy="77296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96562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1305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5.1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数学期望 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388938" y="3114948"/>
            <a:ext cx="82830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 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随机变量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服从柯西分布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其概率密度为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539750" y="4561160"/>
            <a:ext cx="334097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求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的数学期望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sz="3200" b="1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430213" y="5389835"/>
            <a:ext cx="8354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zh-CN" altLang="en-US" sz="3200" b="1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265238" y="5389835"/>
            <a:ext cx="6992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由 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971550" y="6083573"/>
            <a:ext cx="55419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柯西分布的数学期望不存在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sz="3200" b="1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30213" y="1598555"/>
                <a:ext cx="4578176" cy="742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13" y="1598555"/>
                <a:ext cx="4578176" cy="7423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652073" y="2243130"/>
                <a:ext cx="5616409" cy="772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  <m:e>
                        <m:d>
                          <m:dPr>
                            <m:ctrlPr>
                              <a:rPr lang="en-US" altLang="zh-CN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sSup>
                              <m:sSupPr>
                                <m:ctrlPr>
                                  <a:rPr lang="en-US" altLang="zh-CN" b="1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b="1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</m:oMath>
                </a14:m>
                <a:r>
                  <a:rPr lang="zh-CN" altLang="en-US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073" y="2243130"/>
                <a:ext cx="5616409" cy="7729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7020272" y="2245045"/>
                <a:ext cx="886974" cy="801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</m:oMath>
                </a14:m>
                <a:r>
                  <a:rPr lang="en-US" altLang="zh-CN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2245045"/>
                <a:ext cx="886974" cy="801373"/>
              </a:xfrm>
              <a:prstGeom prst="rect">
                <a:avLst/>
              </a:prstGeom>
              <a:blipFill rotWithShape="0">
                <a:blip r:embed="rId4"/>
                <a:stretch>
                  <a:fillRect r="-16552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932088" y="3681953"/>
                <a:ext cx="5809732" cy="803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,−∞&lt;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&lt;+∞</m:t>
                    </m:r>
                  </m:oMath>
                </a14:m>
                <a:r>
                  <a:rPr lang="zh-CN" altLang="en-US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088" y="3681953"/>
                <a:ext cx="5809732" cy="8038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927283" y="5280030"/>
                <a:ext cx="4609467" cy="803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zh-CN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den>
                        </m:f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𝒅𝒙</m:t>
                        </m:r>
                      </m:e>
                    </m:nary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dirty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283" y="5280030"/>
                <a:ext cx="4609467" cy="8038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3784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1305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5.1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数学期望 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02433" y="1576388"/>
            <a:ext cx="82804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kumimoji="1"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kumimoji="1"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 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X, Y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是二维随机变量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Z 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是连续函数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则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Z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是随机变量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84995" y="2743200"/>
            <a:ext cx="50419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若 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的分布律为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987777"/>
              </p:ext>
            </p:extLst>
          </p:nvPr>
        </p:nvGraphicFramePr>
        <p:xfrm>
          <a:off x="1920083" y="3429000"/>
          <a:ext cx="60166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公式" r:id="rId3" imgW="7912080" imgH="686880" progId="Equation.3">
                  <p:embed/>
                </p:oleObj>
              </mc:Choice>
              <mc:Fallback>
                <p:oleObj name="公式" r:id="rId3" imgW="7912080" imgH="68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083" y="3429000"/>
                        <a:ext cx="6016625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871854"/>
              </p:ext>
            </p:extLst>
          </p:nvPr>
        </p:nvGraphicFramePr>
        <p:xfrm>
          <a:off x="1699420" y="5048250"/>
          <a:ext cx="5240338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公式" r:id="rId5" imgW="6997680" imgH="1323000" progId="Equation.3">
                  <p:embed/>
                </p:oleObj>
              </mc:Choice>
              <mc:Fallback>
                <p:oleObj name="公式" r:id="rId5" imgW="6997680" imgH="132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420" y="5048250"/>
                        <a:ext cx="5240338" cy="1001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596032"/>
              </p:ext>
            </p:extLst>
          </p:nvPr>
        </p:nvGraphicFramePr>
        <p:xfrm>
          <a:off x="1026320" y="3937000"/>
          <a:ext cx="47942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公式" r:id="rId7" imgW="6400800" imgH="1323000" progId="Equation.3">
                  <p:embed/>
                </p:oleObj>
              </mc:Choice>
              <mc:Fallback>
                <p:oleObj name="公式" r:id="rId7" imgW="6400800" imgH="132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6320" y="3937000"/>
                        <a:ext cx="479425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79611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1305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5.1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数学期望 </a:t>
            </a: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560115" y="1542232"/>
            <a:ext cx="74898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,Y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的概率密度为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x, y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 ,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且                                                </a:t>
            </a: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752598"/>
              </p:ext>
            </p:extLst>
          </p:nvPr>
        </p:nvGraphicFramePr>
        <p:xfrm>
          <a:off x="991915" y="2189932"/>
          <a:ext cx="62325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公式" r:id="rId3" imgW="8229600" imgH="890280" progId="Equation.3">
                  <p:embed/>
                </p:oleObj>
              </mc:Choice>
              <mc:Fallback>
                <p:oleObj name="公式" r:id="rId3" imgW="8229600" imgH="890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915" y="2189932"/>
                        <a:ext cx="6232525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411677"/>
              </p:ext>
            </p:extLst>
          </p:nvPr>
        </p:nvGraphicFramePr>
        <p:xfrm>
          <a:off x="1331640" y="2924944"/>
          <a:ext cx="67183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公式" r:id="rId5" imgW="8877240" imgH="890280" progId="Equation.3">
                  <p:embed/>
                </p:oleObj>
              </mc:Choice>
              <mc:Fallback>
                <p:oleObj name="公式" r:id="rId5" imgW="8877240" imgH="890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924944"/>
                        <a:ext cx="67183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60115" y="3774257"/>
            <a:ext cx="824296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 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设随机变量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在矩形域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: 0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  1, </a:t>
            </a:r>
          </a:p>
          <a:p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0 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y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 2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内服从均匀分布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求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XY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).</a:t>
            </a:r>
            <a:endParaRPr lang="zh-CN" altLang="en-US" sz="3200" b="1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574402" y="4850582"/>
            <a:ext cx="8354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zh-CN" altLang="en-US" sz="3200" b="1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60563" y="4825657"/>
            <a:ext cx="4972451" cy="1271438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141062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1305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5.1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数学期望 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9750" y="2585045"/>
            <a:ext cx="8525091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6 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国际市场对我国某产品在一年内的需求量 </a:t>
            </a:r>
            <a:endParaRPr lang="en-US" altLang="zh-CN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为随机变量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单位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吨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在区间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[2000, 4000]</a:t>
            </a:r>
          </a:p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上服从均匀分布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如果出口该产品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每销售出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</a:p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吨挣得外汇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万美元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如果销售不出而囤积在 </a:t>
            </a:r>
            <a:endParaRPr lang="en-US" altLang="zh-CN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仓库中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则每吨需支付保养费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万美元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182688" y="5139332"/>
            <a:ext cx="59923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出口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吨的平均收益是多少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? </a:t>
            </a:r>
            <a:endParaRPr lang="zh-CN" altLang="en-US" sz="3200" b="1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182688" y="5723532"/>
            <a:ext cx="60949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取何值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能使受益达到最大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? </a:t>
            </a:r>
            <a:endParaRPr lang="zh-CN" altLang="en-US" sz="3200" b="1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475656" y="1595268"/>
                <a:ext cx="6233886" cy="807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𝑿𝒀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nary>
                          <m:naryPr>
                            <m:ctrlPr>
                              <a:rPr lang="en-US" altLang="zh-CN" b="1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𝒙𝒚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f>
                              <m:fPr>
                                <m:ctrlPr>
                                  <a:rPr lang="en-US" altLang="zh-CN" b="1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𝒅𝒙𝒅𝒚</m:t>
                            </m:r>
                          </m:e>
                        </m:nary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. </m:t>
                        </m:r>
                      </m:e>
                    </m:nary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zh-CN" altLang="en-US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595268"/>
                <a:ext cx="6233886" cy="8079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7073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1305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5.1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数学期望 </a:t>
            </a:r>
          </a:p>
        </p:txBody>
      </p:sp>
      <p:sp>
        <p:nvSpPr>
          <p:cNvPr id="3" name="文本框 1"/>
          <p:cNvSpPr txBox="1">
            <a:spLocks noChangeArrowheads="1"/>
          </p:cNvSpPr>
          <p:nvPr/>
        </p:nvSpPr>
        <p:spPr bwMode="auto">
          <a:xfrm>
            <a:off x="395288" y="1558198"/>
            <a:ext cx="8354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zh-CN" altLang="en-US" sz="3200" b="1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1265238" y="1532798"/>
            <a:ext cx="26180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由题意知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374650" y="3545748"/>
            <a:ext cx="55595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令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Z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表示“出口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吨的受益”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4067175" y="4131535"/>
            <a:ext cx="32464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(2000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y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 4000),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468313" y="4798285"/>
            <a:ext cx="781175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则收益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Z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是需求量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的函数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Z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于是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892512" y="1671124"/>
                <a:ext cx="5687133" cy="1687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800" b="1" i="1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800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𝟐𝟎𝟎𝟎</m:t>
                                  </m:r>
                                </m:den>
                              </m:f>
                              <m:r>
                                <a:rPr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𝟐𝟎𝟎𝟎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𝟒𝟎𝟎𝟎</m:t>
                              </m:r>
                            </m:e>
                            <m:e>
                              <m:r>
                                <a:rPr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zh-CN" altLang="en-US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其他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accent2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512" y="1671124"/>
                <a:ext cx="5687133" cy="168783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812800" y="5438569"/>
                <a:ext cx="7662995" cy="1053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e>
                              <m:r>
                                <a:rPr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eqArr>
                        </m:e>
                      </m:d>
                      <m:r>
                        <a:rPr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𝟐𝟎𝟎𝟎</m:t>
                      </m:r>
                      <m:r>
                        <a:rPr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𝟒𝟎𝟎𝟎</m:t>
                      </m:r>
                      <m:r>
                        <a:rPr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0" y="5438569"/>
                <a:ext cx="7662995" cy="10534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5016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1305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5.1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数学期望 </a:t>
            </a:r>
          </a:p>
        </p:txBody>
      </p:sp>
      <p:sp>
        <p:nvSpPr>
          <p:cNvPr id="3" name="文本框 1"/>
          <p:cNvSpPr txBox="1">
            <a:spLocks noChangeArrowheads="1"/>
          </p:cNvSpPr>
          <p:nvPr/>
        </p:nvSpPr>
        <p:spPr bwMode="auto">
          <a:xfrm>
            <a:off x="395288" y="1477788"/>
            <a:ext cx="234711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平均收益为 </a:t>
            </a:r>
          </a:p>
        </p:txBody>
      </p:sp>
      <p:sp>
        <p:nvSpPr>
          <p:cNvPr id="5" name="文本框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70833" y="2425568"/>
            <a:ext cx="6776983" cy="74174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" name="文本框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70833" y="3224931"/>
            <a:ext cx="6193299" cy="803682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93010" y="4098926"/>
            <a:ext cx="127951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令 </a:t>
            </a:r>
          </a:p>
        </p:txBody>
      </p:sp>
      <p:sp>
        <p:nvSpPr>
          <p:cNvPr id="8" name="文本框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81431" y="4026495"/>
            <a:ext cx="7555786" cy="714683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9" name="文本框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59854" y="4741178"/>
            <a:ext cx="4603376" cy="714683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539750" y="5517232"/>
            <a:ext cx="811632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令 </a:t>
            </a:r>
            <a:r>
              <a:rPr lang="zh-CN" altLang="en-US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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) = 0,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得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y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= 3500,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即当出口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3500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吨时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</a:p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收益最大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  <a:endParaRPr lang="zh-CN" altLang="en-US" sz="3200" b="1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710155" y="1614468"/>
                <a:ext cx="4670317" cy="650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b="1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  <m:r>
                      <a:rPr lang="en-US" altLang="zh-CN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>
                    <a:solidFill>
                      <a:schemeClr val="accent2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dirty="0">
                  <a:solidFill>
                    <a:schemeClr val="accent2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155" y="1614468"/>
                <a:ext cx="4670317" cy="65005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09295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1305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5.1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数学期望 </a:t>
            </a:r>
          </a:p>
        </p:txBody>
      </p:sp>
      <p:sp>
        <p:nvSpPr>
          <p:cNvPr id="3" name="文本框 1"/>
          <p:cNvSpPr txBox="1">
            <a:spLocks noChangeArrowheads="1"/>
          </p:cNvSpPr>
          <p:nvPr/>
        </p:nvSpPr>
        <p:spPr bwMode="auto">
          <a:xfrm>
            <a:off x="541040" y="1513235"/>
            <a:ext cx="41969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5.1.2  </a:t>
            </a:r>
            <a:r>
              <a:rPr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数学期望的性质 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72840" y="2086322"/>
            <a:ext cx="55931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C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是常数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则有 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972840" y="2807047"/>
            <a:ext cx="649568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是随机变量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C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是常数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则有 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349328" y="3459510"/>
            <a:ext cx="30187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CX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CE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). </a:t>
            </a:r>
            <a:endParaRPr lang="en-US" altLang="zh-CN" sz="3200" b="1" i="1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972840" y="4121497"/>
            <a:ext cx="51178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是随机变量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则有 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795290" y="4707285"/>
            <a:ext cx="457041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+ </a:t>
            </a:r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3200" b="1" i="1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947440" y="5310535"/>
            <a:ext cx="71777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是相互独立的随机变量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则有 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131840" y="5877272"/>
            <a:ext cx="389715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XY 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3200" b="1" i="1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2853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1305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5.1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数学期望 </a:t>
            </a:r>
          </a:p>
        </p:txBody>
      </p:sp>
      <p:sp>
        <p:nvSpPr>
          <p:cNvPr id="3" name="文本框 1"/>
          <p:cNvSpPr txBox="1">
            <a:spLocks noChangeArrowheads="1"/>
          </p:cNvSpPr>
          <p:nvPr/>
        </p:nvSpPr>
        <p:spPr bwMode="auto">
          <a:xfrm>
            <a:off x="370726" y="1642939"/>
            <a:ext cx="825738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 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一批产品中有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M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件正品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件次品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从中 </a:t>
            </a:r>
            <a:endParaRPr lang="en-US" altLang="zh-CN" sz="3200" b="1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任取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件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以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表示取到次品的件数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求随机 </a:t>
            </a:r>
            <a:endParaRPr lang="en-US" altLang="zh-CN" sz="3200" b="1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变量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的数学期望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443751" y="3212976"/>
            <a:ext cx="818846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取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个产品可看作不放回地取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次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每次 </a:t>
            </a:r>
            <a:endParaRPr lang="en-US" altLang="zh-CN" sz="3200" b="1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取到一个产品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令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279776"/>
            <a:ext cx="5200339" cy="11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150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55576" y="332656"/>
            <a:ext cx="784542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0000FF"/>
                </a:solidFill>
                <a:latin typeface="华文新魏"/>
                <a:ea typeface="华文新魏"/>
                <a:cs typeface="华文新魏"/>
              </a:rPr>
              <a:t>第五章 随机变量的数字特征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786123" y="1627882"/>
            <a:ext cx="7494359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分布函数能够全面描述随机变量的统 </a:t>
            </a:r>
          </a:p>
          <a:p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计特性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在实际应用中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有时候只需要了 </a:t>
            </a:r>
          </a:p>
          <a:p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解随机变量的某些特征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并不需要求出其</a:t>
            </a:r>
          </a:p>
          <a:p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分布函数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86123" y="3717032"/>
            <a:ext cx="7701147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评定某年级某次考试成绩比较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简单地 </a:t>
            </a:r>
          </a:p>
          <a:p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只需比较各班的平均成绩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对于一批棉花 </a:t>
            </a:r>
          </a:p>
          <a:p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的质量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既需要注意纤维的平均长度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又需</a:t>
            </a:r>
          </a:p>
          <a:p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要注意纤维长度与平均长度的偏离程度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</a:p>
          <a:p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平均长度较大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偏离程度较小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质量就较好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1305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5.1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数学期望 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11188" y="1634678"/>
            <a:ext cx="54168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则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 + … +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i="1" baseline="-2500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且有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755650" y="4515990"/>
            <a:ext cx="11112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于是 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220465"/>
            <a:ext cx="5432007" cy="80474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16" y="3078642"/>
            <a:ext cx="6998815" cy="5791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3673570"/>
            <a:ext cx="1518036" cy="80474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805320"/>
            <a:ext cx="3346994" cy="143268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261" y="4805320"/>
            <a:ext cx="2341067" cy="14326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941168"/>
            <a:ext cx="1883827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784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1305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5.1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数学期望 </a:t>
            </a:r>
          </a:p>
        </p:txBody>
      </p:sp>
      <p:sp>
        <p:nvSpPr>
          <p:cNvPr id="3" name="文本框 1"/>
          <p:cNvSpPr txBox="1">
            <a:spLocks noChangeArrowheads="1"/>
          </p:cNvSpPr>
          <p:nvPr/>
        </p:nvSpPr>
        <p:spPr bwMode="auto">
          <a:xfrm>
            <a:off x="395288" y="1600380"/>
            <a:ext cx="842730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 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掷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颗骰子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以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表示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颗骰子出现的点 </a:t>
            </a:r>
            <a:endParaRPr lang="en-US" altLang="zh-CN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数之和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求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).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468313" y="2676705"/>
            <a:ext cx="84513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令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i="1" baseline="-2500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j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表示第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颗骰子出现的点数为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且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884238" y="4188005"/>
            <a:ext cx="6992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则 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884238" y="5064305"/>
            <a:ext cx="6992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又 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737" y="3261959"/>
            <a:ext cx="6407451" cy="58526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787" y="3847226"/>
            <a:ext cx="1889924" cy="126807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737" y="5228600"/>
            <a:ext cx="7724301" cy="8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602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1305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5.1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数学期望 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11188" y="2459075"/>
            <a:ext cx="11112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于是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085" y="1654333"/>
            <a:ext cx="7559695" cy="8047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855" y="2751175"/>
            <a:ext cx="5749026" cy="14326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436001"/>
            <a:ext cx="1261981" cy="7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434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1305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5.1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数学期望 </a:t>
            </a:r>
          </a:p>
        </p:txBody>
      </p:sp>
      <p:sp>
        <p:nvSpPr>
          <p:cNvPr id="3" name="文本框 1"/>
          <p:cNvSpPr txBox="1">
            <a:spLocks noChangeArrowheads="1"/>
          </p:cNvSpPr>
          <p:nvPr/>
        </p:nvSpPr>
        <p:spPr bwMode="auto">
          <a:xfrm>
            <a:off x="395288" y="1564531"/>
            <a:ext cx="841365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9 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与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是两个相互独立的随机变量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其 </a:t>
            </a:r>
            <a:endParaRPr lang="en-US" altLang="zh-CN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概率密度分别为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395288" y="3628281"/>
            <a:ext cx="218040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求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(3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XY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). </a:t>
            </a:r>
            <a:endParaRPr lang="zh-CN" altLang="en-US" sz="3200" b="1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539750" y="4252168"/>
            <a:ext cx="8354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zh-CN" altLang="en-US" sz="3200" b="1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539750" y="6093296"/>
            <a:ext cx="494039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作业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P119, 2, 5, 11, 13, 14. 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642443"/>
            <a:ext cx="3810330" cy="92057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608013"/>
            <a:ext cx="3846909" cy="105469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775" y="4230154"/>
            <a:ext cx="4230991" cy="58526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4848129"/>
            <a:ext cx="4541914" cy="57917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5531077"/>
            <a:ext cx="4804064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681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55576" y="332656"/>
            <a:ext cx="784542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0000FF"/>
                </a:solidFill>
                <a:latin typeface="华文新魏"/>
                <a:ea typeface="华文新魏"/>
                <a:cs typeface="华文新魏"/>
              </a:rPr>
              <a:t>第五章 随机变量的数字特征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55576" y="1628800"/>
            <a:ext cx="7495963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上面所考虑的例子中与随机变量有关的 </a:t>
            </a:r>
          </a:p>
          <a:p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某些数值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虽然不能完整地描述随机变 </a:t>
            </a:r>
          </a:p>
          <a:p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量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但能描述随机变量在某些方面的</a:t>
            </a:r>
            <a:r>
              <a:rPr kumimoji="1" lang="zh-CN" altLang="en-US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重要 </a:t>
            </a:r>
          </a:p>
          <a:p>
            <a:r>
              <a:rPr kumimoji="1" lang="zh-CN" altLang="en-US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特征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55576" y="4163194"/>
            <a:ext cx="69830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本章将介绍随机变量的常用数字特征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835076" y="4955357"/>
            <a:ext cx="63658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数学期望、方差、相关系数、矩</a:t>
            </a:r>
            <a:r>
              <a:rPr kumimoji="1"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275751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1305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5.1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数学期望 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62794" y="1513731"/>
            <a:ext cx="39917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5.1.1 </a:t>
            </a:r>
            <a:r>
              <a:rPr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数学期望的概念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34269" y="2132856"/>
            <a:ext cx="597693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zh-CN" altLang="en-US" sz="3200" b="1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打靶练习中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规定射入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32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得</a:t>
            </a:r>
          </a:p>
          <a:p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分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32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分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32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0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分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射手一次</a:t>
            </a:r>
          </a:p>
          <a:p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射击的分数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是一个随机变量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  <a:p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的分布律为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}= </a:t>
            </a:r>
            <a:r>
              <a:rPr kumimoji="1" lang="en-US" altLang="zh-CN" sz="3200" b="1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3200" b="1" i="1" baseline="-25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k </a:t>
            </a:r>
          </a:p>
          <a:p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= 0, 1, 2.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现在射击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次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其中得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</a:p>
          <a:p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的有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32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次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分的有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32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次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2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分</a:t>
            </a:r>
          </a:p>
          <a:p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32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次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平均一次射击得分</a:t>
            </a:r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6711206" y="2132856"/>
            <a:ext cx="1936750" cy="2482850"/>
            <a:chOff x="4368" y="823"/>
            <a:chExt cx="1220" cy="1564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4368" y="1207"/>
              <a:ext cx="1097" cy="11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513" y="1389"/>
              <a:ext cx="771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4694" y="1570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i="1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kumimoji="1" lang="en-US" altLang="zh-CN" sz="2400" b="1" baseline="-2500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5012" y="1162"/>
              <a:ext cx="576" cy="384"/>
            </a:xfrm>
            <a:prstGeom prst="wedgeRoundRectCallout">
              <a:avLst>
                <a:gd name="adj1" fmla="val -21005"/>
                <a:gd name="adj2" fmla="val 93750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1" lang="en-US" altLang="zh-CN" sz="2400" b="1" i="1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kumimoji="1" lang="en-US" altLang="zh-CN" sz="2400" b="1" baseline="-2500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4464" y="823"/>
              <a:ext cx="576" cy="384"/>
            </a:xfrm>
            <a:prstGeom prst="wedgeRoundRectCallout">
              <a:avLst>
                <a:gd name="adj1" fmla="val -43750"/>
                <a:gd name="adj2" fmla="val 70000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1" lang="en-US" altLang="zh-CN" sz="2400" b="1" i="1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kumimoji="1" lang="en-US" altLang="zh-CN" sz="2400" b="1" baseline="-2500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</p:grpSp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025508"/>
              </p:ext>
            </p:extLst>
          </p:nvPr>
        </p:nvGraphicFramePr>
        <p:xfrm>
          <a:off x="2128094" y="5757119"/>
          <a:ext cx="4775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公式" r:id="rId3" imgW="6351480" imgH="1295640" progId="Equation.3">
                  <p:embed/>
                </p:oleObj>
              </mc:Choice>
              <mc:Fallback>
                <p:oleObj name="公式" r:id="rId3" imgW="6351480" imgH="129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094" y="5757119"/>
                        <a:ext cx="47752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44869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1305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5.1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数学期望 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395288" y="1597075"/>
            <a:ext cx="57486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离散型随机变量的数学期望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85775" y="2340025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kumimoji="1"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设离散型随机变量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的分布律为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3200" b="1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200" b="1" i="1" baseline="-250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}= </a:t>
            </a:r>
            <a:r>
              <a:rPr kumimoji="1" lang="en-US" altLang="zh-CN" sz="3200" b="1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3200" b="1" i="1" baseline="-250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= 1, 2, …,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若级数</a:t>
            </a:r>
          </a:p>
        </p:txBody>
      </p:sp>
      <p:graphicFrame>
        <p:nvGraphicFramePr>
          <p:cNvPr id="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535979"/>
              </p:ext>
            </p:extLst>
          </p:nvPr>
        </p:nvGraphicFramePr>
        <p:xfrm>
          <a:off x="998538" y="3429050"/>
          <a:ext cx="1295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公式" r:id="rId3" imgW="1715040" imgH="1257480" progId="Equation.3">
                  <p:embed/>
                </p:oleObj>
              </mc:Choice>
              <mc:Fallback>
                <p:oleObj name="公式" r:id="rId3" imgW="1715040" imgH="125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3429050"/>
                        <a:ext cx="12954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266950" y="3644950"/>
            <a:ext cx="3816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绝对收敛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则称级数</a:t>
            </a:r>
          </a:p>
        </p:txBody>
      </p:sp>
      <p:graphicFrame>
        <p:nvGraphicFramePr>
          <p:cNvPr id="7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816375"/>
              </p:ext>
            </p:extLst>
          </p:nvPr>
        </p:nvGraphicFramePr>
        <p:xfrm>
          <a:off x="5897563" y="3429050"/>
          <a:ext cx="1295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公式" r:id="rId5" imgW="1715040" imgH="1257480" progId="Equation.3">
                  <p:embed/>
                </p:oleObj>
              </mc:Choice>
              <mc:Fallback>
                <p:oleObj name="公式" r:id="rId5" imgW="1715040" imgH="125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7563" y="3429050"/>
                        <a:ext cx="12954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95288" y="4437112"/>
            <a:ext cx="77041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的和为随机变量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数学期望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记为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).</a:t>
            </a:r>
          </a:p>
        </p:txBody>
      </p:sp>
      <p:graphicFrame>
        <p:nvGraphicFramePr>
          <p:cNvPr id="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028182"/>
              </p:ext>
            </p:extLst>
          </p:nvPr>
        </p:nvGraphicFramePr>
        <p:xfrm>
          <a:off x="2782888" y="5086400"/>
          <a:ext cx="2781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公式" r:id="rId7" imgW="3696480" imgH="1257480" progId="Equation.3">
                  <p:embed/>
                </p:oleObj>
              </mc:Choice>
              <mc:Fallback>
                <p:oleObj name="公式" r:id="rId7" imgW="3696480" imgH="125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5086400"/>
                        <a:ext cx="27813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26885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1305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5.1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数学期望 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83568" y="2708920"/>
            <a:ext cx="755847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  E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完全由随机变量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的概率分布 </a:t>
            </a:r>
          </a:p>
          <a:p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确定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若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服从某一分布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也称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是这 </a:t>
            </a:r>
          </a:p>
          <a:p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一分布的数学期望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91493" y="1642120"/>
            <a:ext cx="124745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说明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83568" y="2132657"/>
            <a:ext cx="62215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(1) 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数学期望简称期望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又称</a:t>
            </a:r>
            <a:r>
              <a:rPr kumimoji="1" lang="zh-CN" altLang="en-US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均值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323557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1305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5.1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数学期望 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16867" y="1669082"/>
            <a:ext cx="1981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kumimoji="1"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929755" y="1669082"/>
            <a:ext cx="66611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是随机变量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的函数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), 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是连续函数，</a:t>
            </a: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604445"/>
              </p:ext>
            </p:extLst>
          </p:nvPr>
        </p:nvGraphicFramePr>
        <p:xfrm>
          <a:off x="3580755" y="2891457"/>
          <a:ext cx="44910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公式" r:id="rId3" imgW="5970240" imgH="635040" progId="Equation.3">
                  <p:embed/>
                </p:oleObj>
              </mc:Choice>
              <mc:Fallback>
                <p:oleObj name="公式" r:id="rId3" imgW="5970240" imgH="635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0755" y="2891457"/>
                        <a:ext cx="44910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59064"/>
              </p:ext>
            </p:extLst>
          </p:nvPr>
        </p:nvGraphicFramePr>
        <p:xfrm>
          <a:off x="1636713" y="4508500"/>
          <a:ext cx="568007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公式" r:id="rId5" imgW="7545600" imgH="1257480" progId="Equation.3">
                  <p:embed/>
                </p:oleObj>
              </mc:Choice>
              <mc:Fallback>
                <p:oleObj name="公式" r:id="rId5" imgW="7545600" imgH="125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4508500"/>
                        <a:ext cx="5680075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416867" y="2820020"/>
            <a:ext cx="44640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若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的分布律为</a:t>
            </a:r>
          </a:p>
        </p:txBody>
      </p:sp>
      <p:graphicFrame>
        <p:nvGraphicFramePr>
          <p:cNvPr id="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209033"/>
              </p:ext>
            </p:extLst>
          </p:nvPr>
        </p:nvGraphicFramePr>
        <p:xfrm>
          <a:off x="496242" y="3556620"/>
          <a:ext cx="43846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公式" r:id="rId7" imgW="5589360" imgH="1257480" progId="Equation.3">
                  <p:embed/>
                </p:oleObj>
              </mc:Choice>
              <mc:Fallback>
                <p:oleObj name="公式" r:id="rId7" imgW="5589360" imgH="125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42" y="3556620"/>
                        <a:ext cx="438467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75584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1305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5.1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数学期望 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376442" y="1628453"/>
            <a:ext cx="831105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 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甲乙两人练习打靶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分别表示甲、乙 </a:t>
            </a:r>
            <a:endParaRPr lang="en-US" altLang="zh-CN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命中的环数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其分布律如下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177233"/>
              </p:ext>
            </p:extLst>
          </p:nvPr>
        </p:nvGraphicFramePr>
        <p:xfrm>
          <a:off x="1744867" y="2714303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latin typeface="Calibri" panose="020F0502020204030204" pitchFamily="34" charset="0"/>
                        </a:rPr>
                        <a:t>X</a:t>
                      </a:r>
                      <a:endParaRPr lang="zh-CN" altLang="en-US" sz="2400" i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7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8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9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10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en-US" altLang="zh-CN" sz="2400" i="1" baseline="-25000" dirty="0" smtClean="0">
                          <a:latin typeface="Calibri" panose="020F0502020204030204" pitchFamily="34" charset="0"/>
                        </a:rPr>
                        <a:t>k</a:t>
                      </a:r>
                      <a:endParaRPr lang="zh-CN" altLang="en-US" sz="2400" i="1" baseline="-25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0.1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0.2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0.3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0.4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64171"/>
              </p:ext>
            </p:extLst>
          </p:nvPr>
        </p:nvGraphicFramePr>
        <p:xfrm>
          <a:off x="1744867" y="3789040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latin typeface="Calibri" panose="020F0502020204030204" pitchFamily="34" charset="0"/>
                        </a:rPr>
                        <a:t>Y</a:t>
                      </a:r>
                      <a:endParaRPr lang="zh-CN" altLang="en-US" sz="2400" i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7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8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9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10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en-US" altLang="zh-CN" sz="2400" i="1" baseline="-25000" dirty="0" smtClean="0">
                          <a:latin typeface="Calibri" panose="020F0502020204030204" pitchFamily="34" charset="0"/>
                        </a:rPr>
                        <a:t>k</a:t>
                      </a:r>
                      <a:endParaRPr lang="zh-CN" altLang="en-US" sz="2400" i="1" baseline="-25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0.1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0.7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0.2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20904" y="4797103"/>
            <a:ext cx="272702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求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). </a:t>
            </a:r>
            <a:endParaRPr lang="zh-CN" altLang="en-US" sz="3200" b="1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105229" y="5589265"/>
            <a:ext cx="415049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= 9.0; </a:t>
            </a:r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= 9.1. </a:t>
            </a:r>
            <a:endParaRPr lang="zh-CN" altLang="en-US" sz="3200" b="1" i="1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1240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31305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5.1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数学期望 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395288" y="1556792"/>
            <a:ext cx="8215711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 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一盒内装有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4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个乒乓球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其中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个新球、</a:t>
            </a:r>
            <a:endParaRPr lang="en-US" altLang="zh-CN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个旧球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第一次练球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随机取出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个来用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</a:p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用毕放回盒内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第二次练球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取出两个来用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以</a:t>
            </a:r>
            <a:endParaRPr lang="en-US" altLang="zh-CN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表示第二次取出的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个球中新球个数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求 </a:t>
            </a:r>
            <a:endParaRPr lang="en-US" altLang="zh-CN" sz="3200" b="1" i="1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随机变量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的数学期望及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30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+ 2).  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468313" y="4149179"/>
            <a:ext cx="44037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先确定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的分布律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sz="3200" b="1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70272"/>
              </p:ext>
            </p:extLst>
          </p:nvPr>
        </p:nvGraphicFramePr>
        <p:xfrm>
          <a:off x="1692275" y="4771479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latin typeface="Calibri" panose="020F0502020204030204" pitchFamily="34" charset="0"/>
                        </a:rPr>
                        <a:t>X</a:t>
                      </a:r>
                      <a:endParaRPr lang="zh-CN" altLang="en-US" sz="2400" i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2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en-US" altLang="zh-CN" sz="2400" i="1" baseline="-25000" dirty="0" smtClean="0">
                          <a:latin typeface="Calibri" panose="020F0502020204030204" pitchFamily="34" charset="0"/>
                        </a:rPr>
                        <a:t>k</a:t>
                      </a:r>
                      <a:endParaRPr lang="zh-CN" altLang="en-US" sz="2400" i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1/8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5/8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2/8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042988" y="5876379"/>
            <a:ext cx="514916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) = 9/8,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3000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 + 2) = 29/8. </a:t>
            </a:r>
            <a:endParaRPr lang="zh-CN" altLang="en-US" sz="3200" b="1" i="1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4086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0000FF"/>
      </a:accent2>
      <a:accent3>
        <a:srgbClr val="FFFFFF"/>
      </a:accent3>
      <a:accent4>
        <a:srgbClr val="000000"/>
      </a:accent4>
      <a:accent5>
        <a:srgbClr val="CAE2AA"/>
      </a:accent5>
      <a:accent6>
        <a:srgbClr val="0000E7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0000E7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2322</TotalTime>
  <Words>1408</Words>
  <Application>Microsoft Office PowerPoint</Application>
  <PresentationFormat>全屏显示(4:3)</PresentationFormat>
  <Paragraphs>181</Paragraphs>
  <Slides>23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6" baseType="lpstr">
      <vt:lpstr>Level</vt:lpstr>
      <vt:lpstr>公式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BUAA-MATH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webuser</dc:creator>
  <cp:lastModifiedBy>tt</cp:lastModifiedBy>
  <cp:revision>25</cp:revision>
  <dcterms:created xsi:type="dcterms:W3CDTF">2013-09-11T09:36:50Z</dcterms:created>
  <dcterms:modified xsi:type="dcterms:W3CDTF">2015-11-23T09:41:27Z</dcterms:modified>
</cp:coreProperties>
</file>