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681002" y="1543987"/>
            <a:ext cx="77925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0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1.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en-US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4978" y="2128762"/>
            <a:ext cx="80153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掷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颗骰子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颗骰子出现的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点数之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686" y="3222051"/>
            <a:ext cx="845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表示第 </a:t>
            </a:r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颗骰子出现的点数为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23782" y="3806826"/>
                <a:ext cx="65110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82" y="3806826"/>
                <a:ext cx="651107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76580" y="4732527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827838" y="4391601"/>
                <a:ext cx="1887120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38" y="4391601"/>
                <a:ext cx="1887120" cy="1266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44411" y="5658228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又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143641" y="5589240"/>
                <a:ext cx="7828297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641" y="5589240"/>
                <a:ext cx="7828297" cy="8036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8499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587433" y="1511772"/>
                <a:ext cx="5792163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33" y="1511772"/>
                <a:ext cx="5792163" cy="6258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5609" y="2215210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73420" y="2201351"/>
                <a:ext cx="4435189" cy="1098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420" y="2201351"/>
                <a:ext cx="4435189" cy="10988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36209" y="2394047"/>
                <a:ext cx="991490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zh-CN" altLang="en-US" sz="24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209" y="2394047"/>
                <a:ext cx="991490" cy="6222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37312" y="3299231"/>
                <a:ext cx="5423023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𝟗𝟏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12" y="3299231"/>
                <a:ext cx="5423023" cy="6258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08345" y="4031242"/>
                <a:ext cx="5283947" cy="629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故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400" b="1" dirty="0">
                                <a:solidFill>
                                  <a:srgbClr val="FF0000"/>
                                </a:solidFill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𝟑𝟓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45" y="4031242"/>
                <a:ext cx="5283947" cy="629531"/>
              </a:xfrm>
              <a:prstGeom prst="rect">
                <a:avLst/>
              </a:prstGeom>
              <a:blipFill rotWithShape="0">
                <a:blip r:embed="rId6"/>
                <a:stretch>
                  <a:fillRect l="-3002" t="-17308" b="-18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48305" y="4693643"/>
            <a:ext cx="5953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再根据独立性及方差的性质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399854" y="5258715"/>
                <a:ext cx="6585713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𝟑𝟓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54" y="5258715"/>
                <a:ext cx="6585713" cy="1266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2757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961" y="1593871"/>
            <a:ext cx="4788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的分布律为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947666"/>
                  </p:ext>
                </p:extLst>
              </p:nvPr>
            </p:nvGraphicFramePr>
            <p:xfrm>
              <a:off x="1559146" y="2294756"/>
              <a:ext cx="6096000" cy="2277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1390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X                           Y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947666"/>
                  </p:ext>
                </p:extLst>
              </p:nvPr>
            </p:nvGraphicFramePr>
            <p:xfrm>
              <a:off x="1559146" y="2294756"/>
              <a:ext cx="6096000" cy="2277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X                           Y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3000" r="-101502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3000" r="-1198" b="-202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83000" r="-101502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83000" r="-1198" b="-102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83000" r="-10150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83000" r="-1198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直接连接符 4"/>
          <p:cNvCxnSpPr/>
          <p:nvPr/>
        </p:nvCxnSpPr>
        <p:spPr>
          <a:xfrm>
            <a:off x="1562759" y="2300049"/>
            <a:ext cx="2000779" cy="3499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15444" y="4725144"/>
                <a:ext cx="79834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2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𝐦𝐚𝐱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2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𝐦𝐚𝐱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4" y="4725144"/>
                <a:ext cx="7983404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985" t="-17708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6206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843" y="1552586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max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(X,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22718"/>
              </p:ext>
            </p:extLst>
          </p:nvPr>
        </p:nvGraphicFramePr>
        <p:xfrm>
          <a:off x="1388203" y="2200658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(X,Y)      (0,0)  (0,1)  (1,</a:t>
                      </a:r>
                      <a:r>
                        <a:rPr lang="en-US" altLang="zh-CN" sz="2400" baseline="0" dirty="0" smtClean="0">
                          <a:latin typeface="Calibri" panose="020F0502020204030204" pitchFamily="34" charset="0"/>
                        </a:rPr>
                        <a:t> 0)  (1, 1)  (2, 0)  (2, 1)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Z             0        1         1          1         2         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p             1/6     1/6</a:t>
                      </a:r>
                      <a:r>
                        <a:rPr lang="en-US" altLang="zh-CN" sz="2400" i="1" baseline="0" dirty="0" smtClean="0">
                          <a:latin typeface="Calibri" panose="020F0502020204030204" pitchFamily="34" charset="0"/>
                        </a:rPr>
                        <a:t> + 1/3 + 1/12    1/12 + 1/6</a:t>
                      </a:r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      </a:t>
                      </a:r>
                      <a:endParaRPr lang="zh-CN" altLang="en-US" sz="24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5533" y="3640818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故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的分布律为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21661"/>
              </p:ext>
            </p:extLst>
          </p:nvPr>
        </p:nvGraphicFramePr>
        <p:xfrm>
          <a:off x="1475656" y="4249987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Z</a:t>
                      </a:r>
                      <a:endParaRPr lang="zh-CN" altLang="en-US" sz="24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p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1/6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7/12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1/4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96115" y="5224994"/>
                <a:ext cx="6480044" cy="801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于是  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5" y="5224994"/>
                <a:ext cx="6480044" cy="801310"/>
              </a:xfrm>
              <a:prstGeom prst="rect">
                <a:avLst/>
              </a:prstGeom>
              <a:blipFill rotWithShape="0">
                <a:blip r:embed="rId2"/>
                <a:stretch>
                  <a:fillRect l="-2446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720578" y="6026304"/>
                <a:ext cx="5472011" cy="801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𝟏𝟗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578" y="6026304"/>
                <a:ext cx="5472011" cy="8013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26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63127" y="1533208"/>
                <a:ext cx="6738961" cy="808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所以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𝟓𝟗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𝟏𝟒𝟒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27" y="1533208"/>
                <a:ext cx="6738961" cy="808619"/>
              </a:xfrm>
              <a:prstGeom prst="rect">
                <a:avLst/>
              </a:prstGeom>
              <a:blipFill rotWithShape="0">
                <a:blip r:embed="rId2"/>
                <a:stretch>
                  <a:fillRect l="-2260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35135" y="2494919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103412" y="3146915"/>
                <a:ext cx="6162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3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𝐦𝐚𝐱</m:t>
                          </m:r>
                          <m:d>
                            <m:d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32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𝒁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12" y="3146915"/>
                <a:ext cx="616258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651559" y="3798911"/>
                <a:ext cx="3553537" cy="801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𝟐𝟗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59" y="3798911"/>
                <a:ext cx="3553537" cy="801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3608" y="4725144"/>
                <a:ext cx="62402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3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𝐦𝐚𝐱</m:t>
                          </m:r>
                          <m:d>
                            <m:d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725144"/>
                <a:ext cx="624029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651559" y="5447247"/>
                <a:ext cx="2858218" cy="810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𝟗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𝟓𝟗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59" y="5447247"/>
                <a:ext cx="2858218" cy="8109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868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710" y="1565104"/>
            <a:ext cx="6745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65006" y="2280326"/>
                <a:ext cx="7215309" cy="1467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其他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8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06" y="2280326"/>
                <a:ext cx="7215309" cy="14679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6974" y="3822959"/>
                <a:ext cx="57992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𝐦𝐚𝐱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𝐦𝐢𝐧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4" y="3822959"/>
                <a:ext cx="57992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734" t="-17708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6121590" y="4115346"/>
            <a:ext cx="2664296" cy="2299901"/>
            <a:chOff x="6084168" y="3793395"/>
            <a:chExt cx="2664296" cy="2299901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6084168" y="5517232"/>
              <a:ext cx="26642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444208" y="3793395"/>
              <a:ext cx="0" cy="22999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7141045" y="3861048"/>
              <a:ext cx="0" cy="2194159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6228184" y="3861048"/>
              <a:ext cx="1008112" cy="208823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228184" y="4437112"/>
              <a:ext cx="1368152" cy="129614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782452" y="5066152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 </a:t>
              </a:r>
              <a:endPara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82452" y="446047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II </a:t>
              </a:r>
              <a:endPara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13320" y="4706697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(1, 1)</a:t>
              </a:r>
              <a:endPara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084098" y="3851532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(1, 2)</a:t>
              </a:r>
              <a:endPara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76974" y="4543039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2819" y="4581128"/>
            <a:ext cx="3810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939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99288" y="1515399"/>
                <a:ext cx="7860550" cy="661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𝐦𝐚𝐱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</m:e>
                    </m:d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8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𝐦𝐚𝐱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28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8" y="1515399"/>
                <a:ext cx="7860550" cy="6610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70653" y="2220249"/>
                <a:ext cx="4827091" cy="807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nary>
                          <m:nary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p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32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53" y="2220249"/>
                <a:ext cx="4827091" cy="807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06957" y="2901340"/>
                <a:ext cx="4961038" cy="807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nary>
                          <m:nary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p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32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57" y="2901340"/>
                <a:ext cx="4961038" cy="807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206380" y="3029318"/>
                <a:ext cx="952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80" y="3029318"/>
                <a:ext cx="95269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30073" y="3742071"/>
                <a:ext cx="7642541" cy="661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𝐦𝐢𝐧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</m:e>
                    </m:d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8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𝐦𝐢𝐧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28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3" y="3742071"/>
                <a:ext cx="7642541" cy="6610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04736" y="4326454"/>
                <a:ext cx="4827091" cy="807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nary>
                          <m:nary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p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32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36" y="4326454"/>
                <a:ext cx="4827091" cy="807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506957" y="5013176"/>
                <a:ext cx="4961038" cy="807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nary>
                          <m:nary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p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32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57" y="5013176"/>
                <a:ext cx="4961038" cy="8079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187477" y="5010035"/>
                <a:ext cx="886974" cy="811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477" y="5010035"/>
                <a:ext cx="886974" cy="8111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38605" y="5925676"/>
            <a:ext cx="393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P119,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15, 20.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984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751" y="2269615"/>
            <a:ext cx="8318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引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、乙两射手各打了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发子弹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发子弹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击中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的环数分别为：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75210"/>
              </p:ext>
            </p:extLst>
          </p:nvPr>
        </p:nvGraphicFramePr>
        <p:xfrm>
          <a:off x="1599127" y="3421743"/>
          <a:ext cx="6095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楷体_GB2312" panose="02010609030101010101" pitchFamily="49" charset="-122"/>
                        </a:rPr>
                        <a:t>甲</a:t>
                      </a:r>
                      <a:endParaRPr lang="zh-CN" altLang="en-US" sz="2400" dirty="0">
                        <a:latin typeface="Calibri" panose="020F0502020204030204" pitchFamily="34" charset="0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10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9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6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楷体_GB2312" panose="02010609030101010101" pitchFamily="49" charset="-122"/>
                        </a:rPr>
                        <a:t>乙</a:t>
                      </a:r>
                      <a:endParaRPr lang="zh-CN" altLang="en-US" sz="2400" dirty="0">
                        <a:latin typeface="Calibri" panose="020F0502020204030204" pitchFamily="34" charset="0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10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9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6751" y="442985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问哪一个射手的技术较好？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007" y="5149935"/>
            <a:ext cx="4233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首先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比较平均环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31175" y="5805264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平均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8.3;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乙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=8.3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007" y="1556792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5.2.1 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方差的概念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61728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再比较稳定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程度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7647" y="2202055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590446" y="2266279"/>
                <a:ext cx="5834161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446" y="2266279"/>
                <a:ext cx="5834161" cy="470000"/>
              </a:xfrm>
              <a:prstGeom prst="rect">
                <a:avLst/>
              </a:prstGeom>
              <a:blipFill rotWithShape="0">
                <a:blip r:embed="rId2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860032" y="2723738"/>
                <a:ext cx="3672223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𝟕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723738"/>
                <a:ext cx="3672223" cy="470000"/>
              </a:xfrm>
              <a:prstGeom prst="rect">
                <a:avLst/>
              </a:prstGeom>
              <a:blipFill rotWithShape="0">
                <a:blip r:embed="rId3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24963" y="3079217"/>
                <a:ext cx="19316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𝟏𝟑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𝟑𝟒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63" y="3079217"/>
                <a:ext cx="193161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68332" y="3663992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乙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801278" y="3750958"/>
                <a:ext cx="5834161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78" y="3750958"/>
                <a:ext cx="5834161" cy="470000"/>
              </a:xfrm>
              <a:prstGeom prst="rect">
                <a:avLst/>
              </a:prstGeom>
              <a:blipFill rotWithShape="0">
                <a:blip r:embed="rId5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659385" y="4208417"/>
                <a:ext cx="207351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𝟕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85" y="4208417"/>
                <a:ext cx="2073516" cy="470000"/>
              </a:xfrm>
              <a:prstGeom prst="rect">
                <a:avLst/>
              </a:prstGeom>
              <a:blipFill rotWithShape="0">
                <a:blip r:embed="rId6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11560" y="4941168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乙比甲技术稳定，故乙技术较好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24963" y="4219131"/>
                <a:ext cx="1686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𝟑𝟒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63" y="4219131"/>
                <a:ext cx="168635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207664" y="5525942"/>
            <a:ext cx="492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还可以比较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平均偏离程度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986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499294" y="1678285"/>
            <a:ext cx="7622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是随机变量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{[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kumimoji="1"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{[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kumimoji="1"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方差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记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作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32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Var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022434"/>
              </p:ext>
            </p:extLst>
          </p:nvPr>
        </p:nvGraphicFramePr>
        <p:xfrm>
          <a:off x="1564506" y="3395960"/>
          <a:ext cx="6102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6070320" imgH="507960" progId="Equation.3">
                  <p:embed/>
                </p:oleObj>
              </mc:Choice>
              <mc:Fallback>
                <p:oleObj name="公式" r:id="rId3" imgW="60703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506" y="3395960"/>
                        <a:ext cx="61023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84280"/>
              </p:ext>
            </p:extLst>
          </p:nvPr>
        </p:nvGraphicFramePr>
        <p:xfrm>
          <a:off x="778694" y="4108748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5" imgW="1295280" imgH="507960" progId="Equation.3">
                  <p:embed/>
                </p:oleObj>
              </mc:Choice>
              <mc:Fallback>
                <p:oleObj name="公式" r:id="rId5" imgW="12952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94" y="4108748"/>
                        <a:ext cx="129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267769" y="4070648"/>
            <a:ext cx="60580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记为</a:t>
            </a:r>
            <a:r>
              <a:rPr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标准差或均方差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67544" y="4869160"/>
            <a:ext cx="766427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的方差表达了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的取值 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与其数学期望的偏离程度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79504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75430" y="1695782"/>
            <a:ext cx="83663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离散型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分布律为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1, 2, …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741615"/>
              </p:ext>
            </p:extLst>
          </p:nvPr>
        </p:nvGraphicFramePr>
        <p:xfrm>
          <a:off x="2323972" y="2806314"/>
          <a:ext cx="4394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4825800" imgH="952200" progId="Equation.3">
                  <p:embed/>
                </p:oleObj>
              </mc:Choice>
              <mc:Fallback>
                <p:oleObj name="公式" r:id="rId3" imgW="4825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972" y="2806314"/>
                        <a:ext cx="43942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22104" y="3628983"/>
            <a:ext cx="80730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连续型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概率密度为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时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23530"/>
              </p:ext>
            </p:extLst>
          </p:nvPr>
        </p:nvGraphicFramePr>
        <p:xfrm>
          <a:off x="2323972" y="4328396"/>
          <a:ext cx="4837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5" imgW="5346360" imgH="672840" progId="Equation.3">
                  <p:embed/>
                </p:oleObj>
              </mc:Choice>
              <mc:Fallback>
                <p:oleObj name="公式" r:id="rId5" imgW="53463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972" y="4328396"/>
                        <a:ext cx="483711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75430" y="4996109"/>
            <a:ext cx="54361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并且利用数学期望的性质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85591"/>
              </p:ext>
            </p:extLst>
          </p:nvPr>
        </p:nvGraphicFramePr>
        <p:xfrm>
          <a:off x="2659170" y="5661248"/>
          <a:ext cx="3998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7" imgW="4444920" imgH="507960" progId="Equation.3">
                  <p:embed/>
                </p:oleObj>
              </mc:Choice>
              <mc:Fallback>
                <p:oleObj name="公式" r:id="rId7" imgW="44449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170" y="5661248"/>
                        <a:ext cx="39989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9766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25460"/>
              </p:ext>
            </p:extLst>
          </p:nvPr>
        </p:nvGraphicFramePr>
        <p:xfrm>
          <a:off x="2700313" y="1671505"/>
          <a:ext cx="3998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3" imgW="4444920" imgH="507960" progId="Equation.3">
                  <p:embed/>
                </p:oleObj>
              </mc:Choice>
              <mc:Fallback>
                <p:oleObj name="公式" r:id="rId3" imgW="44449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13" y="1671505"/>
                        <a:ext cx="39989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11163" y="2174742"/>
            <a:ext cx="12474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25577"/>
              </p:ext>
            </p:extLst>
          </p:nvPr>
        </p:nvGraphicFramePr>
        <p:xfrm>
          <a:off x="1763688" y="2247767"/>
          <a:ext cx="3783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5" imgW="4203360" imgH="507960" progId="Equation.3">
                  <p:embed/>
                </p:oleObj>
              </mc:Choice>
              <mc:Fallback>
                <p:oleObj name="公式" r:id="rId5" imgW="4203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47767"/>
                        <a:ext cx="3783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26689"/>
              </p:ext>
            </p:extLst>
          </p:nvPr>
        </p:nvGraphicFramePr>
        <p:xfrm>
          <a:off x="2700313" y="2803809"/>
          <a:ext cx="4649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7" imgW="5168880" imgH="507960" progId="Equation.3">
                  <p:embed/>
                </p:oleObj>
              </mc:Choice>
              <mc:Fallback>
                <p:oleObj name="公式" r:id="rId7" imgW="5168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13" y="2803809"/>
                        <a:ext cx="46497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283698"/>
              </p:ext>
            </p:extLst>
          </p:nvPr>
        </p:nvGraphicFramePr>
        <p:xfrm>
          <a:off x="2700313" y="3380071"/>
          <a:ext cx="52212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9" imgW="5803560" imgH="507960" progId="Equation.3">
                  <p:embed/>
                </p:oleObj>
              </mc:Choice>
              <mc:Fallback>
                <p:oleObj name="公式" r:id="rId9" imgW="5803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13" y="3380071"/>
                        <a:ext cx="52212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13"/>
              </p:ext>
            </p:extLst>
          </p:nvPr>
        </p:nvGraphicFramePr>
        <p:xfrm>
          <a:off x="2700313" y="3967718"/>
          <a:ext cx="29130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11" imgW="3238200" imgH="507960" progId="Equation.3">
                  <p:embed/>
                </p:oleObj>
              </mc:Choice>
              <mc:Fallback>
                <p:oleObj name="公式" r:id="rId11" imgW="3238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13" y="3967718"/>
                        <a:ext cx="29130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1163" y="4480015"/>
            <a:ext cx="560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16279"/>
              </p:ext>
            </p:extLst>
          </p:nvPr>
        </p:nvGraphicFramePr>
        <p:xfrm>
          <a:off x="1475656" y="508518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X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p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1/8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3/8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2/8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2/8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11163" y="5991408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551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659" y="1561715"/>
            <a:ext cx="601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55059" y="2179364"/>
                <a:ext cx="5345053" cy="166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         其他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059" y="2179364"/>
                <a:ext cx="5345053" cy="1664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58915" y="3721955"/>
                <a:ext cx="52152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5" y="3721955"/>
                <a:ext cx="521521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921" t="-17895" b="-3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02931" y="4442035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485192" y="4363230"/>
                <a:ext cx="4171335" cy="742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𝒙𝒇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92" y="4363230"/>
                <a:ext cx="4171335" cy="742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483768" y="5085184"/>
                <a:ext cx="6544099" cy="77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85184"/>
                <a:ext cx="6544099" cy="7705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507998" y="5980042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775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04512" y="1565012"/>
                <a:ext cx="4488408" cy="742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2" y="1565012"/>
                <a:ext cx="4488408" cy="742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20870" y="2411170"/>
                <a:ext cx="6937284" cy="77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70" y="2411170"/>
                <a:ext cx="6937284" cy="7705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20870" y="3271167"/>
                <a:ext cx="886974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70" y="3271167"/>
                <a:ext cx="886974" cy="8036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19808" y="3966883"/>
                <a:ext cx="6501267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𝑬𝑿</m:t>
                            </m:r>
                          </m:e>
                        </m:d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08" y="3966883"/>
                <a:ext cx="6501267" cy="803682"/>
              </a:xfrm>
              <a:prstGeom prst="rect">
                <a:avLst/>
              </a:prstGeom>
              <a:blipFill rotWithShape="0">
                <a:blip r:embed="rId5"/>
                <a:stretch>
                  <a:fillRect l="-2343" r="-1406" b="-9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89123" y="4614955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48488" y="4817752"/>
                <a:ext cx="7418056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88" y="4817752"/>
                <a:ext cx="7418056" cy="8249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44724" y="5517232"/>
                <a:ext cx="5838008" cy="108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  <m:e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24" y="5517232"/>
                <a:ext cx="5838008" cy="108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5440" y="5663162"/>
                <a:ext cx="976742" cy="810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40" y="5663162"/>
                <a:ext cx="976742" cy="81099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77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21916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方差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411" y="1525923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5.2.2 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方差的性质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56930" y="2117253"/>
            <a:ext cx="51347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为常数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0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56930" y="2693516"/>
            <a:ext cx="6495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是随机变量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是常数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则有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765217" y="3269778"/>
            <a:ext cx="32688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30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en-US" altLang="zh-CN" sz="3200" b="1" i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56930" y="3795241"/>
            <a:ext cx="6613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是两个随机变量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则有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33192" y="4349278"/>
            <a:ext cx="43604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sz="3200" b="1" i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33417" y="4854103"/>
            <a:ext cx="50633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+ 2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)) 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))}.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41117" y="5373216"/>
            <a:ext cx="3883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84267" y="5947891"/>
            <a:ext cx="44630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en-US" altLang="zh-CN" sz="3200" b="1" i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720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1718</TotalTime>
  <Words>728</Words>
  <Application>Microsoft Office PowerPoint</Application>
  <PresentationFormat>全屏显示(4:3)</PresentationFormat>
  <Paragraphs>166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华文新魏</vt:lpstr>
      <vt:lpstr>楷体</vt:lpstr>
      <vt:lpstr>楷体_GB2312</vt:lpstr>
      <vt:lpstr>宋体</vt:lpstr>
      <vt:lpstr>Arial</vt:lpstr>
      <vt:lpstr>Calibri</vt:lpstr>
      <vt:lpstr>Cambria Math</vt:lpstr>
      <vt:lpstr>Garamond</vt:lpstr>
      <vt:lpstr>Symbol</vt:lpstr>
      <vt:lpstr>Times New Roman</vt:lpstr>
      <vt:lpstr>Verdana</vt:lpstr>
      <vt:lpstr>Wingdings</vt:lpstr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bill</cp:lastModifiedBy>
  <cp:revision>16</cp:revision>
  <dcterms:created xsi:type="dcterms:W3CDTF">2013-09-11T09:36:50Z</dcterms:created>
  <dcterms:modified xsi:type="dcterms:W3CDTF">2014-11-12T07:29:04Z</dcterms:modified>
</cp:coreProperties>
</file>