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2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4" Type="http://schemas.openxmlformats.org/officeDocument/2006/relationships/image" Target="../media/image4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4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e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92887C0-80F8-4AB8-B135-374828BFB008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128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BFBBF-68CD-48C2-8F0D-811A8CA85D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78681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015AF-4F6E-4393-B17E-A94B46A2E1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469717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5CAD09B-AEB1-4B35-8474-286802DAF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21536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05038-4074-44AF-888E-1422FB442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058631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27767-DF1B-4E96-A8CD-28EA6C5B1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626330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B4A82-0FA6-4A8A-9E94-033E2ED28C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419441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999FC-F132-4539-BB1E-1AB2C5E76E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952854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FA8F8-9C11-478D-A0F1-16E7B24B88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655243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DBED0-4516-4160-8F8E-79134FF3A1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50851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0E18B-269C-4D96-BB5D-5C19D191A8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44378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0FD55-2A95-44C7-9028-93171FA16E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326335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+mn-lt"/>
                <a:ea typeface="+mn-ea"/>
              </a:defRPr>
            </a:lvl1pPr>
          </a:lstStyle>
          <a:p>
            <a:fld id="{C5E8618A-1495-430C-A7EB-340854892A6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38.png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image" Target="../media/image40.png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9.e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emf"/><Relationship Id="rId11" Type="http://schemas.openxmlformats.org/officeDocument/2006/relationships/image" Target="../media/image32.png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08963" cy="1076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6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概率统计及随机过程</a:t>
            </a:r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1042988" y="3429000"/>
            <a:ext cx="72009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北京航空航天大学国际</a:t>
            </a:r>
            <a:r>
              <a:rPr kumimoji="1"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3528" y="632743"/>
            <a:ext cx="8597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5.3 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常用随机变量的数学期望和方差 </a:t>
            </a:r>
          </a:p>
        </p:txBody>
      </p:sp>
      <p:graphicFrame>
        <p:nvGraphicFramePr>
          <p:cNvPr id="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026018"/>
              </p:ext>
            </p:extLst>
          </p:nvPr>
        </p:nvGraphicFramePr>
        <p:xfrm>
          <a:off x="684213" y="1674643"/>
          <a:ext cx="3797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公式" r:id="rId3" imgW="5054760" imgH="890280" progId="Equation.3">
                  <p:embed/>
                </p:oleObj>
              </mc:Choice>
              <mc:Fallback>
                <p:oleObj name="公式" r:id="rId3" imgW="5054760" imgH="890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74643"/>
                        <a:ext cx="37973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30730"/>
              </p:ext>
            </p:extLst>
          </p:nvPr>
        </p:nvGraphicFramePr>
        <p:xfrm>
          <a:off x="4643438" y="1692105"/>
          <a:ext cx="2540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公式" r:id="rId5" imgW="2539800" imgH="622080" progId="Equation.3">
                  <p:embed/>
                </p:oleObj>
              </mc:Choice>
              <mc:Fallback>
                <p:oleObj name="公式" r:id="rId5" imgW="253980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692105"/>
                        <a:ext cx="25400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024983"/>
              </p:ext>
            </p:extLst>
          </p:nvPr>
        </p:nvGraphicFramePr>
        <p:xfrm>
          <a:off x="1908175" y="2506493"/>
          <a:ext cx="4483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公式" r:id="rId7" imgW="4483080" imgH="698400" progId="Equation.3">
                  <p:embed/>
                </p:oleObj>
              </mc:Choice>
              <mc:Fallback>
                <p:oleObj name="公式" r:id="rId7" imgW="44830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506493"/>
                        <a:ext cx="44831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734300"/>
              </p:ext>
            </p:extLst>
          </p:nvPr>
        </p:nvGraphicFramePr>
        <p:xfrm>
          <a:off x="711200" y="3825705"/>
          <a:ext cx="1003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公式" r:id="rId9" imgW="1320840" imgH="546840" progId="Equation.3">
                  <p:embed/>
                </p:oleObj>
              </mc:Choice>
              <mc:Fallback>
                <p:oleObj name="公式" r:id="rId9" imgW="1320840" imgH="546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3825705"/>
                        <a:ext cx="1003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884273"/>
              </p:ext>
            </p:extLst>
          </p:nvPr>
        </p:nvGraphicFramePr>
        <p:xfrm>
          <a:off x="1878013" y="3728868"/>
          <a:ext cx="323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公式" r:id="rId11" imgW="4305240" imgH="661320" progId="Equation.3">
                  <p:embed/>
                </p:oleObj>
              </mc:Choice>
              <mc:Fallback>
                <p:oleObj name="公式" r:id="rId11" imgW="4305240" imgH="66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3728868"/>
                        <a:ext cx="3238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66" y="2407432"/>
            <a:ext cx="1054699" cy="80474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522829"/>
            <a:ext cx="1944793" cy="80474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509120"/>
            <a:ext cx="1036410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899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3528" y="632743"/>
            <a:ext cx="8597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5.3 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常用随机变量的数学期望和方差 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68239" y="2429272"/>
            <a:ext cx="38218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对标准正态变量 </a:t>
            </a:r>
          </a:p>
        </p:txBody>
      </p:sp>
      <p:graphicFrame>
        <p:nvGraphicFramePr>
          <p:cNvPr id="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533269"/>
              </p:ext>
            </p:extLst>
          </p:nvPr>
        </p:nvGraphicFramePr>
        <p:xfrm>
          <a:off x="4571926" y="2276872"/>
          <a:ext cx="1955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公式" r:id="rId3" imgW="2590920" imgH="1259280" progId="Equation.3">
                  <p:embed/>
                </p:oleObj>
              </mc:Choice>
              <mc:Fallback>
                <p:oleObj name="公式" r:id="rId3" imgW="2590920" imgH="125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26" y="2276872"/>
                        <a:ext cx="19558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41264" y="3365897"/>
            <a:ext cx="234711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概率密度为 </a:t>
            </a:r>
          </a:p>
        </p:txBody>
      </p:sp>
      <p:graphicFrame>
        <p:nvGraphicFramePr>
          <p:cNvPr id="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015442"/>
              </p:ext>
            </p:extLst>
          </p:nvPr>
        </p:nvGraphicFramePr>
        <p:xfrm>
          <a:off x="2987601" y="3284935"/>
          <a:ext cx="2921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公式" r:id="rId5" imgW="3886200" imgH="1271880" progId="Equation.3">
                  <p:embed/>
                </p:oleObj>
              </mc:Choice>
              <mc:Fallback>
                <p:oleObj name="公式" r:id="rId5" imgW="3886200" imgH="127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01" y="3284935"/>
                        <a:ext cx="29210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88876" y="4142185"/>
            <a:ext cx="11112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于是 </a:t>
            </a:r>
          </a:p>
        </p:txBody>
      </p:sp>
      <p:graphicFrame>
        <p:nvGraphicFramePr>
          <p:cNvPr id="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798932"/>
              </p:ext>
            </p:extLst>
          </p:nvPr>
        </p:nvGraphicFramePr>
        <p:xfrm>
          <a:off x="755576" y="4581922"/>
          <a:ext cx="4013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公式" r:id="rId7" imgW="5334120" imgH="1271880" progId="Equation.3">
                  <p:embed/>
                </p:oleObj>
              </mc:Choice>
              <mc:Fallback>
                <p:oleObj name="公式" r:id="rId7" imgW="5334120" imgH="127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581922"/>
                        <a:ext cx="40132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291945"/>
              </p:ext>
            </p:extLst>
          </p:nvPr>
        </p:nvGraphicFramePr>
        <p:xfrm>
          <a:off x="5003726" y="4437460"/>
          <a:ext cx="3175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公式" r:id="rId9" imgW="4216320" imgH="1475640" progId="Equation.3">
                  <p:embed/>
                </p:oleObj>
              </mc:Choice>
              <mc:Fallback>
                <p:oleObj name="公式" r:id="rId9" imgW="4216320" imgH="147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726" y="4437460"/>
                        <a:ext cx="31750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888878"/>
              </p:ext>
            </p:extLst>
          </p:nvPr>
        </p:nvGraphicFramePr>
        <p:xfrm>
          <a:off x="611114" y="5516960"/>
          <a:ext cx="5702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公式" r:id="rId11" imgW="7594560" imgH="1271880" progId="Equation.3">
                  <p:embed/>
                </p:oleObj>
              </mc:Choice>
              <mc:Fallback>
                <p:oleObj name="公式" r:id="rId11" imgW="7594560" imgH="127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14" y="5516960"/>
                        <a:ext cx="57023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95288" y="1547069"/>
            <a:ext cx="66303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~ N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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 </a:t>
            </a:r>
            <a:r>
              <a:rPr lang="en-US" altLang="zh-CN" sz="3200" b="1" baseline="30000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),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求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),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D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54756833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3528" y="632743"/>
            <a:ext cx="8597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5.3 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常用随机变量的数学期望和方差 </a:t>
            </a:r>
          </a:p>
        </p:txBody>
      </p:sp>
      <p:graphicFrame>
        <p:nvGraphicFramePr>
          <p:cNvPr id="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072264"/>
              </p:ext>
            </p:extLst>
          </p:nvPr>
        </p:nvGraphicFramePr>
        <p:xfrm>
          <a:off x="1042988" y="1543199"/>
          <a:ext cx="61976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公式" r:id="rId3" imgW="8255160" imgH="1475640" progId="Equation.3">
                  <p:embed/>
                </p:oleObj>
              </mc:Choice>
              <mc:Fallback>
                <p:oleObj name="公式" r:id="rId3" imgW="8255160" imgH="147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543199"/>
                        <a:ext cx="61976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11188" y="2778274"/>
            <a:ext cx="38218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再由 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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+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Z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得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66863" y="3418036"/>
            <a:ext cx="40479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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+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Z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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endParaRPr lang="en-US" altLang="en-US" sz="3200" b="1" i="1">
              <a:ea typeface="楷体" panose="02010609060101010101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66863" y="4067324"/>
            <a:ext cx="32115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 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Z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 </a:t>
            </a:r>
            <a:endParaRPr lang="en-US" altLang="en-US" sz="3200" b="1" i="1">
              <a:latin typeface="Times New Roman" pitchFamily="18" charset="0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74925" y="4643586"/>
            <a:ext cx="47180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{[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 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Z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 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 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Z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)]</a:t>
            </a:r>
            <a:r>
              <a:rPr lang="en-US" altLang="zh-CN" sz="3200" b="1" baseline="3000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} </a:t>
            </a:r>
            <a:endParaRPr lang="en-US" altLang="en-US" sz="3200" b="1">
              <a:latin typeface="Times New Roman" pitchFamily="18" charset="0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482156"/>
              </p:ext>
            </p:extLst>
          </p:nvPr>
        </p:nvGraphicFramePr>
        <p:xfrm>
          <a:off x="2627313" y="5370661"/>
          <a:ext cx="1892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公式" r:id="rId5" imgW="2514600" imgH="661320" progId="Equation.3">
                  <p:embed/>
                </p:oleObj>
              </mc:Choice>
              <mc:Fallback>
                <p:oleObj name="公式" r:id="rId5" imgW="2514600" imgH="66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370661"/>
                        <a:ext cx="18923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571917"/>
              </p:ext>
            </p:extLst>
          </p:nvPr>
        </p:nvGraphicFramePr>
        <p:xfrm>
          <a:off x="4643438" y="5370661"/>
          <a:ext cx="1892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公式" r:id="rId7" imgW="2514600" imgH="661320" progId="Equation.3">
                  <p:embed/>
                </p:oleObj>
              </mc:Choice>
              <mc:Fallback>
                <p:oleObj name="公式" r:id="rId7" imgW="2514600" imgH="66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370661"/>
                        <a:ext cx="18923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349752"/>
              </p:ext>
            </p:extLst>
          </p:nvPr>
        </p:nvGraphicFramePr>
        <p:xfrm>
          <a:off x="6731000" y="5370661"/>
          <a:ext cx="171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公式" r:id="rId9" imgW="2273400" imgH="661320" progId="Equation.3">
                  <p:embed/>
                </p:oleObj>
              </mc:Choice>
              <mc:Fallback>
                <p:oleObj name="公式" r:id="rId9" imgW="2273400" imgH="66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5370661"/>
                        <a:ext cx="1714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574925" y="5867549"/>
            <a:ext cx="12096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32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 </a:t>
            </a:r>
            <a:r>
              <a:rPr lang="en-US" altLang="zh-CN" sz="3200" b="1" baseline="30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. </a:t>
            </a:r>
            <a:endParaRPr lang="en-US" altLang="zh-CN" sz="3200" b="1" i="1">
              <a:latin typeface="Times New Roman" pitchFamily="18" charset="0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76879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3528" y="632743"/>
            <a:ext cx="8597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5.3 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常用随机变量的数学期望和方差 </a:t>
            </a: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539750" y="2090439"/>
            <a:ext cx="759214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(1)  </a:t>
            </a:r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正态分布的概率密度中的两个参数</a:t>
            </a:r>
            <a:r>
              <a:rPr lang="zh-CN" altLang="en-US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 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</a:p>
          <a:p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 </a:t>
            </a:r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分别是该分布的数学期望和均方差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  <a:endParaRPr lang="en-US" altLang="zh-CN" sz="3200" b="1" i="1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409575" y="1506239"/>
            <a:ext cx="12474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50863" y="3182639"/>
            <a:ext cx="828464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</a:t>
            </a:r>
            <a:r>
              <a:rPr lang="en-US" altLang="zh-CN" sz="3200" b="1" i="1" baseline="-2500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 ,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 </a:t>
            </a:r>
            <a:r>
              <a:rPr lang="en-US" altLang="zh-CN" sz="3200" b="1" i="1" baseline="-2500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3200" b="1" baseline="3000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),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i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= 1, 2, …,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且相互独 </a:t>
            </a:r>
          </a:p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立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则它们的线性组合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: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altLang="zh-CN" sz="3200" b="1" baseline="-2500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3200" b="1" baseline="-2500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 +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altLang="zh-CN" sz="3200" b="1" baseline="-2500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3200" b="1" baseline="-2500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 + …+ </a:t>
            </a:r>
          </a:p>
          <a:p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altLang="zh-CN" sz="3200" b="1" i="1" baseline="-2500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3200" b="1" i="1" baseline="-2500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altLang="zh-CN" sz="3200" b="1" baseline="-2500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altLang="zh-CN" sz="3200" b="1" baseline="-2500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, …,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altLang="zh-CN" sz="3200" b="1" i="1" baseline="-2500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是不全为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0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的常数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仍服从 </a:t>
            </a:r>
          </a:p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正态分布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且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653039"/>
              </p:ext>
            </p:extLst>
          </p:nvPr>
        </p:nvGraphicFramePr>
        <p:xfrm>
          <a:off x="911225" y="5341639"/>
          <a:ext cx="43132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公式" r:id="rId3" imgW="5715000" imgH="636120" progId="Equation.3">
                  <p:embed/>
                </p:oleObj>
              </mc:Choice>
              <mc:Fallback>
                <p:oleObj name="公式" r:id="rId3" imgW="5715000" imgH="636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5341639"/>
                        <a:ext cx="431323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419895"/>
              </p:ext>
            </p:extLst>
          </p:nvPr>
        </p:nvGraphicFramePr>
        <p:xfrm>
          <a:off x="4911725" y="5619452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公式" r:id="rId5" imgW="5219640" imgH="1297440" progId="Equation.3">
                  <p:embed/>
                </p:oleObj>
              </mc:Choice>
              <mc:Fallback>
                <p:oleObj name="公式" r:id="rId5" imgW="5219640" imgH="129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725" y="5619452"/>
                        <a:ext cx="3924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37248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3528" y="632743"/>
            <a:ext cx="8597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5.3 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常用随机变量的数学期望和方差 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582613" y="1614785"/>
            <a:ext cx="790626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(1, 3),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(2, 4)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且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相互 </a:t>
            </a:r>
          </a:p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独立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= 2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 3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~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(4, 48).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81025" y="2806997"/>
            <a:ext cx="7827784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 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设活塞的直径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(cm)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(22.40, 0.03</a:t>
            </a:r>
            <a:r>
              <a:rPr lang="en-US" altLang="zh-CN" sz="3200" b="1" baseline="3000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</a:p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气缸的直径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(22.50, 0.04</a:t>
            </a:r>
            <a:r>
              <a:rPr lang="en-US" altLang="zh-CN" sz="3200" b="1" baseline="3000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相互 </a:t>
            </a:r>
          </a:p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独立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任取一只活塞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任取一只气缸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求活塞</a:t>
            </a:r>
          </a:p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能装入气缸的概率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939222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3528" y="632743"/>
            <a:ext cx="8597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5.3 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常用随机变量的数学期望和方差 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39750" y="1679228"/>
            <a:ext cx="52629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} =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&lt; 0}. </a:t>
            </a:r>
            <a:endParaRPr lang="en-US" altLang="en-US" sz="3200" b="1">
              <a:ea typeface="楷体" panose="02010609060101010101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505075" y="2247553"/>
            <a:ext cx="49030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~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( 0.10, 0.0025), 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71550" y="2904778"/>
            <a:ext cx="45783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 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 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 = 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 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 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&lt; 0} 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874143"/>
              </p:ext>
            </p:extLst>
          </p:nvPr>
        </p:nvGraphicFramePr>
        <p:xfrm>
          <a:off x="1979613" y="3552478"/>
          <a:ext cx="6299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公式" r:id="rId3" imgW="8381880" imgH="1361160" progId="Equation.3">
                  <p:embed/>
                </p:oleObj>
              </mc:Choice>
              <mc:Fallback>
                <p:oleObj name="公式" r:id="rId3" imgW="8381880" imgH="1361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552478"/>
                        <a:ext cx="62992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341437"/>
              </p:ext>
            </p:extLst>
          </p:nvPr>
        </p:nvGraphicFramePr>
        <p:xfrm>
          <a:off x="2052638" y="4560540"/>
          <a:ext cx="1828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公式" r:id="rId5" imgW="2425680" imgH="1361160" progId="Equation.3">
                  <p:embed/>
                </p:oleObj>
              </mc:Choice>
              <mc:Fallback>
                <p:oleObj name="公式" r:id="rId5" imgW="2425680" imgH="1361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4560540"/>
                        <a:ext cx="18288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24300" y="4776440"/>
            <a:ext cx="31797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 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(2) = 0.9772. </a:t>
            </a:r>
          </a:p>
        </p:txBody>
      </p:sp>
    </p:spTree>
    <p:extLst>
      <p:ext uri="{BB962C8B-B14F-4D97-AF65-F5344CB8AC3E}">
        <p14:creationId xmlns:p14="http://schemas.microsoft.com/office/powerpoint/2010/main" val="387048970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3528" y="632743"/>
            <a:ext cx="8597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5.3 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常用随机变量的数学期望和方差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19312" y="1568053"/>
            <a:ext cx="82782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设随机变量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服从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(0-1)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分布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其分布律为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71862" y="2174478"/>
            <a:ext cx="58128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= 0} = 1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,  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{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= 1} =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p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  <a:endParaRPr lang="en-US" altLang="zh-CN" sz="3200" b="1" i="1">
              <a:ea typeface="楷体" panose="02010609060101010101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44724" y="2780903"/>
            <a:ext cx="29803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求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19312" y="3650853"/>
            <a:ext cx="57999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 = 0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(1 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) + 1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p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p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  <a:endParaRPr lang="en-US" altLang="en-US" sz="3200" b="1">
              <a:ea typeface="楷体" panose="02010609060101010101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742857"/>
              </p:ext>
            </p:extLst>
          </p:nvPr>
        </p:nvGraphicFramePr>
        <p:xfrm>
          <a:off x="1571824" y="4581128"/>
          <a:ext cx="43100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3" imgW="5727600" imgH="661320" progId="Equation.3">
                  <p:embed/>
                </p:oleObj>
              </mc:Choice>
              <mc:Fallback>
                <p:oleObj name="公式" r:id="rId3" imgW="5727600" imgH="66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824" y="4581128"/>
                        <a:ext cx="431006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02668"/>
              </p:ext>
            </p:extLst>
          </p:nvPr>
        </p:nvGraphicFramePr>
        <p:xfrm>
          <a:off x="2608462" y="5227240"/>
          <a:ext cx="33512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公式" r:id="rId5" imgW="4457880" imgH="661320" progId="Equation.3">
                  <p:embed/>
                </p:oleObj>
              </mc:Choice>
              <mc:Fallback>
                <p:oleObj name="公式" r:id="rId5" imgW="4457880" imgH="66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462" y="5227240"/>
                        <a:ext cx="335121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3528" y="632743"/>
            <a:ext cx="8597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5.3 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常用随机变量的数学期望和方差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67544" y="1584697"/>
            <a:ext cx="80105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 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二项分布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求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97706" y="2167309"/>
            <a:ext cx="35461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引入随机变量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399450"/>
              </p:ext>
            </p:extLst>
          </p:nvPr>
        </p:nvGraphicFramePr>
        <p:xfrm>
          <a:off x="921569" y="2751509"/>
          <a:ext cx="76327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公式" r:id="rId3" imgW="10159920" imgH="1526400" progId="Equation.3">
                  <p:embed/>
                </p:oleObj>
              </mc:Choice>
              <mc:Fallback>
                <p:oleObj name="公式" r:id="rId3" imgW="10159920" imgH="152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569" y="2751509"/>
                        <a:ext cx="7632700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4" y="4077072"/>
            <a:ext cx="781175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由于各次试验相互独立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于是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相互独立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且服从同一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(0-1)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分布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7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53601"/>
              </p:ext>
            </p:extLst>
          </p:nvPr>
        </p:nvGraphicFramePr>
        <p:xfrm>
          <a:off x="1332731" y="5301208"/>
          <a:ext cx="6096000" cy="1158240"/>
        </p:xfrm>
        <a:graphic>
          <a:graphicData uri="http://schemas.openxmlformats.org/drawingml/2006/table">
            <a:tbl>
              <a:tblPr/>
              <a:tblGrid>
                <a:gridCol w="1247775"/>
                <a:gridCol w="4848225"/>
              </a:tblGrid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32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0" lang="en-US" altLang="zh-CN" sz="3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0                  1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32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0" lang="en-US" altLang="zh-CN" sz="3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1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          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0020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3528" y="632743"/>
            <a:ext cx="8597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5.3 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常用随机变量的数学期望和方差 </a:t>
            </a:r>
          </a:p>
        </p:txBody>
      </p:sp>
      <p:graphicFrame>
        <p:nvGraphicFramePr>
          <p:cNvPr id="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489948"/>
              </p:ext>
            </p:extLst>
          </p:nvPr>
        </p:nvGraphicFramePr>
        <p:xfrm>
          <a:off x="827088" y="1523826"/>
          <a:ext cx="76327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公式" r:id="rId3" imgW="10159920" imgH="1526400" progId="Equation.3">
                  <p:embed/>
                </p:oleObj>
              </mc:Choice>
              <mc:Fallback>
                <p:oleObj name="公式" r:id="rId3" imgW="10159920" imgH="152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23826"/>
                        <a:ext cx="7632700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66725" y="2654126"/>
            <a:ext cx="792717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表明以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p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为参数的二项分布变量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可分解 </a:t>
            </a:r>
          </a:p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成为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个相互独立且都服从以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p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为参数的</a:t>
            </a:r>
          </a:p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(0-1)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分布的随机变量的和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8163" y="4187651"/>
            <a:ext cx="76546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而   </a:t>
            </a:r>
            <a:r>
              <a:rPr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 </a:t>
            </a:r>
            <a:r>
              <a:rPr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(1 </a:t>
            </a:r>
            <a:r>
              <a:rPr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), </a:t>
            </a:r>
            <a:r>
              <a:rPr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=1, …, </a:t>
            </a:r>
            <a:r>
              <a:rPr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6725" y="4763914"/>
            <a:ext cx="11112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于是 </a:t>
            </a:r>
          </a:p>
        </p:txBody>
      </p:sp>
      <p:graphicFrame>
        <p:nvGraphicFramePr>
          <p:cNvPr id="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518569"/>
              </p:ext>
            </p:extLst>
          </p:nvPr>
        </p:nvGraphicFramePr>
        <p:xfrm>
          <a:off x="1674813" y="4779789"/>
          <a:ext cx="2997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公式" r:id="rId5" imgW="3987720" imgH="1259280" progId="Equation.3">
                  <p:embed/>
                </p:oleObj>
              </mc:Choice>
              <mc:Fallback>
                <p:oleObj name="公式" r:id="rId5" imgW="3987720" imgH="125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4779789"/>
                        <a:ext cx="29972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957621"/>
              </p:ext>
            </p:extLst>
          </p:nvPr>
        </p:nvGraphicFramePr>
        <p:xfrm>
          <a:off x="1674813" y="5860876"/>
          <a:ext cx="2997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公式" r:id="rId7" imgW="3987720" imgH="1259280" progId="Equation.3">
                  <p:embed/>
                </p:oleObj>
              </mc:Choice>
              <mc:Fallback>
                <p:oleObj name="公式" r:id="rId7" imgW="3987720" imgH="125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5860876"/>
                        <a:ext cx="29972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27766"/>
              </p:ext>
            </p:extLst>
          </p:nvPr>
        </p:nvGraphicFramePr>
        <p:xfrm>
          <a:off x="4927600" y="4809951"/>
          <a:ext cx="1930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公式" r:id="rId9" imgW="2565360" imgH="1259280" progId="Equation.3">
                  <p:embed/>
                </p:oleObj>
              </mc:Choice>
              <mc:Fallback>
                <p:oleObj name="公式" r:id="rId9" imgW="2565360" imgH="125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4809951"/>
                        <a:ext cx="19304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049156"/>
              </p:ext>
            </p:extLst>
          </p:nvPr>
        </p:nvGraphicFramePr>
        <p:xfrm>
          <a:off x="7015163" y="5097289"/>
          <a:ext cx="800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公式" r:id="rId11" imgW="1054080" imgH="432360" progId="Equation.3">
                  <p:embed/>
                </p:oleObj>
              </mc:Choice>
              <mc:Fallback>
                <p:oleObj name="公式" r:id="rId11" imgW="1054080" imgH="43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5163" y="5097289"/>
                        <a:ext cx="8001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339918"/>
              </p:ext>
            </p:extLst>
          </p:nvPr>
        </p:nvGraphicFramePr>
        <p:xfrm>
          <a:off x="4908550" y="5829126"/>
          <a:ext cx="3340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公式" r:id="rId13" imgW="4444920" imgH="1259280" progId="Equation.3">
                  <p:embed/>
                </p:oleObj>
              </mc:Choice>
              <mc:Fallback>
                <p:oleObj name="公式" r:id="rId13" imgW="4444920" imgH="125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5829126"/>
                        <a:ext cx="33401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83229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3528" y="632743"/>
            <a:ext cx="8597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5.3 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常用随机变量的数学期望和方差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67742" y="1557015"/>
            <a:ext cx="68323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 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 ~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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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)(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泊松分布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),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求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D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).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67742" y="2133278"/>
            <a:ext cx="33746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的分布律为 </a:t>
            </a:r>
          </a:p>
        </p:txBody>
      </p:sp>
      <p:graphicFrame>
        <p:nvGraphicFramePr>
          <p:cNvPr id="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031524"/>
              </p:ext>
            </p:extLst>
          </p:nvPr>
        </p:nvGraphicFramePr>
        <p:xfrm>
          <a:off x="1980630" y="2420615"/>
          <a:ext cx="63309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公式" r:id="rId3" imgW="8458200" imgH="1310040" progId="Equation.3">
                  <p:embed/>
                </p:oleObj>
              </mc:Choice>
              <mc:Fallback>
                <p:oleObj name="公式" r:id="rId3" imgW="8458200" imgH="1310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630" y="2420615"/>
                        <a:ext cx="633095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72567" y="3212778"/>
            <a:ext cx="19784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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endParaRPr lang="en-US" altLang="zh-CN" sz="3200" b="1" i="1">
              <a:ea typeface="楷体" panose="02010609060101010101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graphicFrame>
        <p:nvGraphicFramePr>
          <p:cNvPr id="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139372"/>
              </p:ext>
            </p:extLst>
          </p:nvPr>
        </p:nvGraphicFramePr>
        <p:xfrm>
          <a:off x="972567" y="4004940"/>
          <a:ext cx="1171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公式" r:id="rId5" imgW="1562040" imgH="661320" progId="Equation.3">
                  <p:embed/>
                </p:oleObj>
              </mc:Choice>
              <mc:Fallback>
                <p:oleObj name="公式" r:id="rId5" imgW="1562040" imgH="66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567" y="4004940"/>
                        <a:ext cx="11715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762726"/>
              </p:ext>
            </p:extLst>
          </p:nvPr>
        </p:nvGraphicFramePr>
        <p:xfrm>
          <a:off x="4499992" y="3789040"/>
          <a:ext cx="28654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公式" r:id="rId7" imgW="3809880" imgH="1411920" progId="Equation.3">
                  <p:embed/>
                </p:oleObj>
              </mc:Choice>
              <mc:Fallback>
                <p:oleObj name="公式" r:id="rId7" imgW="3809880" imgH="1411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3789040"/>
                        <a:ext cx="286543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815138"/>
              </p:ext>
            </p:extLst>
          </p:nvPr>
        </p:nvGraphicFramePr>
        <p:xfrm>
          <a:off x="2196530" y="3789040"/>
          <a:ext cx="23368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公式" r:id="rId9" imgW="3098880" imgH="1348200" progId="Equation.3">
                  <p:embed/>
                </p:oleObj>
              </mc:Choice>
              <mc:Fallback>
                <p:oleObj name="公式" r:id="rId9" imgW="3098880" imgH="134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530" y="3789040"/>
                        <a:ext cx="2336800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471692"/>
              </p:ext>
            </p:extLst>
          </p:nvPr>
        </p:nvGraphicFramePr>
        <p:xfrm>
          <a:off x="2196530" y="4987603"/>
          <a:ext cx="633571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公式" r:id="rId11" imgW="8432640" imgH="1411920" progId="Equation.3">
                  <p:embed/>
                </p:oleObj>
              </mc:Choice>
              <mc:Fallback>
                <p:oleObj name="公式" r:id="rId11" imgW="8432640" imgH="1411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530" y="4987603"/>
                        <a:ext cx="6335712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468517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3528" y="632743"/>
            <a:ext cx="8597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5.3 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常用随机变量的数学期望和方差 </a:t>
            </a:r>
          </a:p>
        </p:txBody>
      </p:sp>
      <p:graphicFrame>
        <p:nvGraphicFramePr>
          <p:cNvPr id="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825982"/>
              </p:ext>
            </p:extLst>
          </p:nvPr>
        </p:nvGraphicFramePr>
        <p:xfrm>
          <a:off x="1946375" y="1699196"/>
          <a:ext cx="4584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公式" r:id="rId3" imgW="6095880" imgH="1411920" progId="Equation.3">
                  <p:embed/>
                </p:oleObj>
              </mc:Choice>
              <mc:Fallback>
                <p:oleObj name="公式" r:id="rId3" imgW="6095880" imgH="1411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375" y="1699196"/>
                        <a:ext cx="45847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045250"/>
              </p:ext>
            </p:extLst>
          </p:nvPr>
        </p:nvGraphicFramePr>
        <p:xfrm>
          <a:off x="1946375" y="2821558"/>
          <a:ext cx="144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公式" r:id="rId5" imgW="1917720" imgH="559800" progId="Equation.3">
                  <p:embed/>
                </p:oleObj>
              </mc:Choice>
              <mc:Fallback>
                <p:oleObj name="公式" r:id="rId5" imgW="1917720" imgH="55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375" y="2821558"/>
                        <a:ext cx="1447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681131"/>
              </p:ext>
            </p:extLst>
          </p:nvPr>
        </p:nvGraphicFramePr>
        <p:xfrm>
          <a:off x="828775" y="3572446"/>
          <a:ext cx="1003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公式" r:id="rId7" imgW="1320840" imgH="546840" progId="Equation.3">
                  <p:embed/>
                </p:oleObj>
              </mc:Choice>
              <mc:Fallback>
                <p:oleObj name="公式" r:id="rId7" imgW="1320840" imgH="546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775" y="3572446"/>
                        <a:ext cx="1003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617623"/>
              </p:ext>
            </p:extLst>
          </p:nvPr>
        </p:nvGraphicFramePr>
        <p:xfrm>
          <a:off x="1979712" y="4310633"/>
          <a:ext cx="214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公式" r:id="rId9" imgW="2844720" imgH="559800" progId="Equation.3">
                  <p:embed/>
                </p:oleObj>
              </mc:Choice>
              <mc:Fallback>
                <p:oleObj name="公式" r:id="rId9" imgW="2844720" imgH="55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310633"/>
                        <a:ext cx="2146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691687"/>
              </p:ext>
            </p:extLst>
          </p:nvPr>
        </p:nvGraphicFramePr>
        <p:xfrm>
          <a:off x="1979712" y="3501008"/>
          <a:ext cx="323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公式" r:id="rId11" imgW="4305240" imgH="661320" progId="Equation.3">
                  <p:embed/>
                </p:oleObj>
              </mc:Choice>
              <mc:Fallback>
                <p:oleObj name="公式" r:id="rId11" imgW="4305240" imgH="66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501008"/>
                        <a:ext cx="3238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736580"/>
              </p:ext>
            </p:extLst>
          </p:nvPr>
        </p:nvGraphicFramePr>
        <p:xfrm>
          <a:off x="4429225" y="4355083"/>
          <a:ext cx="622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公式" r:id="rId13" imgW="812880" imgH="445320" progId="Equation.3">
                  <p:embed/>
                </p:oleObj>
              </mc:Choice>
              <mc:Fallback>
                <p:oleObj name="公式" r:id="rId13" imgW="812880" imgH="44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225" y="4355083"/>
                        <a:ext cx="6223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56161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3528" y="632743"/>
            <a:ext cx="8597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5.3 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常用随机变量的数学期望和方差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83816" y="1538329"/>
            <a:ext cx="57610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 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，求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55253" y="2401929"/>
            <a:ext cx="373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的概率密度</a:t>
            </a:r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914128"/>
              </p:ext>
            </p:extLst>
          </p:nvPr>
        </p:nvGraphicFramePr>
        <p:xfrm>
          <a:off x="3923928" y="2092367"/>
          <a:ext cx="42799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公式" r:id="rId3" imgW="5689440" imgH="1933560" progId="Equation.3">
                  <p:embed/>
                </p:oleObj>
              </mc:Choice>
              <mc:Fallback>
                <p:oleObj name="公式" r:id="rId3" imgW="5689440" imgH="1933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092367"/>
                        <a:ext cx="4279900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29878" y="3459204"/>
            <a:ext cx="3136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的数学期望</a:t>
            </a: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284575"/>
              </p:ext>
            </p:extLst>
          </p:nvPr>
        </p:nvGraphicFramePr>
        <p:xfrm>
          <a:off x="1018803" y="4106904"/>
          <a:ext cx="5435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公式" r:id="rId5" imgW="7238880" imgH="1259280" progId="Equation.3">
                  <p:embed/>
                </p:oleObj>
              </mc:Choice>
              <mc:Fallback>
                <p:oleObj name="公式" r:id="rId5" imgW="7238880" imgH="125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803" y="4106904"/>
                        <a:ext cx="54356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915866" y="6093296"/>
            <a:ext cx="5759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即数学期望位于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的中点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89403"/>
              </p:ext>
            </p:extLst>
          </p:nvPr>
        </p:nvGraphicFramePr>
        <p:xfrm>
          <a:off x="2026866" y="5013176"/>
          <a:ext cx="4381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公式" r:id="rId7" imgW="5829480" imgH="1259280" progId="Equation.3">
                  <p:embed/>
                </p:oleObj>
              </mc:Choice>
              <mc:Fallback>
                <p:oleObj name="公式" r:id="rId7" imgW="5829480" imgH="125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866" y="5013176"/>
                        <a:ext cx="4381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59782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3528" y="632743"/>
            <a:ext cx="8597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5.3 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常用随机变量的数学期望和方差 </a:t>
            </a:r>
          </a:p>
        </p:txBody>
      </p:sp>
      <p:graphicFrame>
        <p:nvGraphicFramePr>
          <p:cNvPr id="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540077"/>
              </p:ext>
            </p:extLst>
          </p:nvPr>
        </p:nvGraphicFramePr>
        <p:xfrm>
          <a:off x="677392" y="1843609"/>
          <a:ext cx="1003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公式" r:id="rId3" imgW="1320840" imgH="546840" progId="Equation.3">
                  <p:embed/>
                </p:oleObj>
              </mc:Choice>
              <mc:Fallback>
                <p:oleObj name="公式" r:id="rId3" imgW="1320840" imgH="546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92" y="1843609"/>
                        <a:ext cx="1003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695373"/>
              </p:ext>
            </p:extLst>
          </p:nvPr>
        </p:nvGraphicFramePr>
        <p:xfrm>
          <a:off x="1907704" y="2492896"/>
          <a:ext cx="4191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公式" r:id="rId5" imgW="5575320" imgH="1259280" progId="Equation.3">
                  <p:embed/>
                </p:oleObj>
              </mc:Choice>
              <mc:Fallback>
                <p:oleObj name="公式" r:id="rId5" imgW="5575320" imgH="125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492896"/>
                        <a:ext cx="41910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836763"/>
              </p:ext>
            </p:extLst>
          </p:nvPr>
        </p:nvGraphicFramePr>
        <p:xfrm>
          <a:off x="1907704" y="3664471"/>
          <a:ext cx="1651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公式" r:id="rId7" imgW="2184480" imgH="1297440" progId="Equation.3">
                  <p:embed/>
                </p:oleObj>
              </mc:Choice>
              <mc:Fallback>
                <p:oleObj name="公式" r:id="rId7" imgW="2184480" imgH="129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664471"/>
                        <a:ext cx="16510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524204"/>
              </p:ext>
            </p:extLst>
          </p:nvPr>
        </p:nvGraphicFramePr>
        <p:xfrm>
          <a:off x="1875954" y="1753121"/>
          <a:ext cx="323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公式" r:id="rId9" imgW="4305240" imgH="661320" progId="Equation.3">
                  <p:embed/>
                </p:oleObj>
              </mc:Choice>
              <mc:Fallback>
                <p:oleObj name="公式" r:id="rId9" imgW="4305240" imgH="66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954" y="1753121"/>
                        <a:ext cx="3238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74534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3528" y="632743"/>
            <a:ext cx="8597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5.3 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常用随机变量的数学期望和方差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97222" y="1556147"/>
            <a:ext cx="756168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 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设随机变量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服从指数分布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其概率 </a:t>
            </a:r>
          </a:p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密度为</a:t>
            </a:r>
          </a:p>
        </p:txBody>
      </p:sp>
      <p:graphicFrame>
        <p:nvGraphicFramePr>
          <p:cNvPr id="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972591"/>
              </p:ext>
            </p:extLst>
          </p:nvPr>
        </p:nvGraphicFramePr>
        <p:xfrm>
          <a:off x="2411760" y="2276872"/>
          <a:ext cx="34671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公式" r:id="rId3" imgW="3466800" imgH="1155600" progId="Equation.3">
                  <p:embed/>
                </p:oleObj>
              </mc:Choice>
              <mc:Fallback>
                <p:oleObj name="公式" r:id="rId3" imgW="3466800" imgH="11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276872"/>
                        <a:ext cx="3467100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68660" y="3575447"/>
            <a:ext cx="487825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其中 </a:t>
            </a:r>
            <a:r>
              <a:rPr lang="zh-CN" altLang="en-US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 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&gt; 0,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求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),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D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).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01997" y="4302522"/>
            <a:ext cx="8354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710336"/>
              </p:ext>
            </p:extLst>
          </p:nvPr>
        </p:nvGraphicFramePr>
        <p:xfrm>
          <a:off x="1483072" y="4272359"/>
          <a:ext cx="3378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公式" r:id="rId5" imgW="4495680" imgH="890280" progId="Equation.3">
                  <p:embed/>
                </p:oleObj>
              </mc:Choice>
              <mc:Fallback>
                <p:oleObj name="公式" r:id="rId5" imgW="4495680" imgH="890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3072" y="4272359"/>
                        <a:ext cx="33782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932564"/>
              </p:ext>
            </p:extLst>
          </p:nvPr>
        </p:nvGraphicFramePr>
        <p:xfrm>
          <a:off x="5007322" y="4264422"/>
          <a:ext cx="2387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公式" r:id="rId7" imgW="2387520" imgH="622080" progId="Equation.3">
                  <p:embed/>
                </p:oleObj>
              </mc:Choice>
              <mc:Fallback>
                <p:oleObj name="公式" r:id="rId7" imgW="238752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7322" y="4264422"/>
                        <a:ext cx="23876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176503"/>
              </p:ext>
            </p:extLst>
          </p:nvPr>
        </p:nvGraphicFramePr>
        <p:xfrm>
          <a:off x="2555875" y="4995863"/>
          <a:ext cx="3886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公式" r:id="rId9" imgW="3886200" imgH="698400" progId="Equation.3">
                  <p:embed/>
                </p:oleObj>
              </mc:Choice>
              <mc:Fallback>
                <p:oleObj name="公式" r:id="rId9" imgW="38862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995863"/>
                        <a:ext cx="38862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475" y="5661248"/>
            <a:ext cx="3389670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5969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00E7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00E7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1712</TotalTime>
  <Words>643</Words>
  <Application>Microsoft Office PowerPoint</Application>
  <PresentationFormat>全屏显示(4:3)</PresentationFormat>
  <Paragraphs>70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华文新魏</vt:lpstr>
      <vt:lpstr>楷体</vt:lpstr>
      <vt:lpstr>楷体_GB2312</vt:lpstr>
      <vt:lpstr>宋体</vt:lpstr>
      <vt:lpstr>Arial</vt:lpstr>
      <vt:lpstr>Garamond</vt:lpstr>
      <vt:lpstr>Symbol</vt:lpstr>
      <vt:lpstr>Times New Roman</vt:lpstr>
      <vt:lpstr>Verdana</vt:lpstr>
      <vt:lpstr>Wingdings</vt:lpstr>
      <vt:lpstr>Level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BUAA-MATH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webuser</dc:creator>
  <cp:lastModifiedBy>bill</cp:lastModifiedBy>
  <cp:revision>16</cp:revision>
  <dcterms:created xsi:type="dcterms:W3CDTF">2013-09-11T09:36:50Z</dcterms:created>
  <dcterms:modified xsi:type="dcterms:W3CDTF">2014-11-12T07:43:18Z</dcterms:modified>
</cp:coreProperties>
</file>