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e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99827"/>
              </p:ext>
            </p:extLst>
          </p:nvPr>
        </p:nvGraphicFramePr>
        <p:xfrm>
          <a:off x="683568" y="1917824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公式" r:id="rId3" imgW="977760" imgH="330120" progId="Equation.3">
                  <p:embed/>
                </p:oleObj>
              </mc:Choice>
              <mc:Fallback>
                <p:oleObj name="公式" r:id="rId3" imgW="9777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17824"/>
                        <a:ext cx="977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30387"/>
              </p:ext>
            </p:extLst>
          </p:nvPr>
        </p:nvGraphicFramePr>
        <p:xfrm>
          <a:off x="683568" y="3645024"/>
          <a:ext cx="6257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公式" r:id="rId5" imgW="6260760" imgH="1066680" progId="Equation.3">
                  <p:embed/>
                </p:oleObj>
              </mc:Choice>
              <mc:Fallback>
                <p:oleObj name="公式" r:id="rId5" imgW="62607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5024"/>
                        <a:ext cx="62579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1523"/>
              </p:ext>
            </p:extLst>
          </p:nvPr>
        </p:nvGraphicFramePr>
        <p:xfrm>
          <a:off x="1834505" y="1557461"/>
          <a:ext cx="3543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7" imgW="3543120" imgH="1066680" progId="Equation.3">
                  <p:embed/>
                </p:oleObj>
              </mc:Choice>
              <mc:Fallback>
                <p:oleObj name="公式" r:id="rId7" imgW="354312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505" y="1557461"/>
                        <a:ext cx="3543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26040"/>
              </p:ext>
            </p:extLst>
          </p:nvPr>
        </p:nvGraphicFramePr>
        <p:xfrm>
          <a:off x="3995093" y="2565524"/>
          <a:ext cx="4381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9" imgW="4381200" imgH="1028520" progId="Equation.3">
                  <p:embed/>
                </p:oleObj>
              </mc:Choice>
              <mc:Fallback>
                <p:oleObj name="公式" r:id="rId9" imgW="43812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093" y="2565524"/>
                        <a:ext cx="4381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84828"/>
              </p:ext>
            </p:extLst>
          </p:nvPr>
        </p:nvGraphicFramePr>
        <p:xfrm>
          <a:off x="683568" y="5013449"/>
          <a:ext cx="35861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11" imgW="3632040" imgH="1066680" progId="Equation.3">
                  <p:embed/>
                </p:oleObj>
              </mc:Choice>
              <mc:Fallback>
                <p:oleObj name="公式" r:id="rId11" imgW="363204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13449"/>
                        <a:ext cx="358616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1732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60279"/>
              </p:ext>
            </p:extLst>
          </p:nvPr>
        </p:nvGraphicFramePr>
        <p:xfrm>
          <a:off x="1892010" y="1626170"/>
          <a:ext cx="4660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3" imgW="4660560" imgH="1066680" progId="Equation.3">
                  <p:embed/>
                </p:oleObj>
              </mc:Choice>
              <mc:Fallback>
                <p:oleObj name="公式" r:id="rId3" imgW="46605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010" y="1626170"/>
                        <a:ext cx="46609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53763"/>
              </p:ext>
            </p:extLst>
          </p:nvPr>
        </p:nvGraphicFramePr>
        <p:xfrm>
          <a:off x="1920585" y="2708845"/>
          <a:ext cx="275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5" imgW="2755800" imgH="520560" progId="Equation.3">
                  <p:embed/>
                </p:oleObj>
              </mc:Choice>
              <mc:Fallback>
                <p:oleObj name="公式" r:id="rId5" imgW="27558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585" y="2708845"/>
                        <a:ext cx="2755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4548" y="3207320"/>
            <a:ext cx="699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423007"/>
              </p:ext>
            </p:extLst>
          </p:nvPr>
        </p:nvGraphicFramePr>
        <p:xfrm>
          <a:off x="1696748" y="3545458"/>
          <a:ext cx="391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7" imgW="3911400" imgH="698400" progId="Equation.3">
                  <p:embed/>
                </p:oleObj>
              </mc:Choice>
              <mc:Fallback>
                <p:oleObj name="公式" r:id="rId7" imgW="3911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748" y="3545458"/>
                        <a:ext cx="3911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75491"/>
              </p:ext>
            </p:extLst>
          </p:nvPr>
        </p:nvGraphicFramePr>
        <p:xfrm>
          <a:off x="5736935" y="3501008"/>
          <a:ext cx="2755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9" imgW="2755800" imgH="520560" progId="Equation.3">
                  <p:embed/>
                </p:oleObj>
              </mc:Choice>
              <mc:Fallback>
                <p:oleObj name="公式" r:id="rId9" imgW="27558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935" y="3501008"/>
                        <a:ext cx="2755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5985" y="4286820"/>
            <a:ext cx="3262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利用非负性可得 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312276"/>
              </p:ext>
            </p:extLst>
          </p:nvPr>
        </p:nvGraphicFramePr>
        <p:xfrm>
          <a:off x="4403435" y="4253483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11" imgW="1955520" imgH="520560" progId="Equation.3">
                  <p:embed/>
                </p:oleObj>
              </mc:Choice>
              <mc:Fallback>
                <p:oleObj name="公式" r:id="rId11" imgW="19555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435" y="4253483"/>
                        <a:ext cx="1955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712748" y="4847208"/>
            <a:ext cx="26725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即   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1. 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38695"/>
              </p:ext>
            </p:extLst>
          </p:nvPr>
        </p:nvGraphicFramePr>
        <p:xfrm>
          <a:off x="1487198" y="5588570"/>
          <a:ext cx="26273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13" imgW="2679480" imgH="558720" progId="Equation.3">
                  <p:embed/>
                </p:oleObj>
              </mc:Choice>
              <mc:Fallback>
                <p:oleObj name="公式" r:id="rId13" imgW="26794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198" y="5588570"/>
                        <a:ext cx="2627312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631194"/>
              </p:ext>
            </p:extLst>
          </p:nvPr>
        </p:nvGraphicFramePr>
        <p:xfrm>
          <a:off x="4333585" y="5597697"/>
          <a:ext cx="4159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15" imgW="4190760" imgH="533160" progId="Equation.3">
                  <p:embed/>
                </p:oleObj>
              </mc:Choice>
              <mc:Fallback>
                <p:oleObj name="公式" r:id="rId15" imgW="41907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585" y="5597697"/>
                        <a:ext cx="41592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04548" y="5510783"/>
            <a:ext cx="764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</a:p>
        </p:txBody>
      </p:sp>
    </p:spTree>
    <p:extLst>
      <p:ext uri="{BB962C8B-B14F-4D97-AF65-F5344CB8AC3E}">
        <p14:creationId xmlns:p14="http://schemas.microsoft.com/office/powerpoint/2010/main" val="16858354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31032" y="1862584"/>
            <a:ext cx="7513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 =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{[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(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(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715669" y="2518222"/>
            <a:ext cx="40166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+ [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(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i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))]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3090"/>
              </p:ext>
            </p:extLst>
          </p:nvPr>
        </p:nvGraphicFramePr>
        <p:xfrm>
          <a:off x="2267744" y="3284984"/>
          <a:ext cx="3706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3" imgW="3708360" imgH="482400" progId="Equation.3">
                  <p:embed/>
                </p:oleObj>
              </mc:Choice>
              <mc:Fallback>
                <p:oleObj name="公式" r:id="rId3" imgW="3708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84984"/>
                        <a:ext cx="3706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46463"/>
              </p:ext>
            </p:extLst>
          </p:nvPr>
        </p:nvGraphicFramePr>
        <p:xfrm>
          <a:off x="2267744" y="4004122"/>
          <a:ext cx="3706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5" imgW="3708360" imgH="482400" progId="Equation.3">
                  <p:embed/>
                </p:oleObj>
              </mc:Choice>
              <mc:Fallback>
                <p:oleObj name="公式" r:id="rId5" imgW="3708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04122"/>
                        <a:ext cx="3706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1032" y="3015109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所以 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1982" y="4542284"/>
            <a:ext cx="36872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根据方差的性质得 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283480" y="4542284"/>
            <a:ext cx="45872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{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0}= 1, 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392619" y="5465921"/>
            <a:ext cx="699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61057" y="5465921"/>
            <a:ext cx="40534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{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}= 1. </a:t>
            </a:r>
          </a:p>
        </p:txBody>
      </p:sp>
    </p:spTree>
    <p:extLst>
      <p:ext uri="{BB962C8B-B14F-4D97-AF65-F5344CB8AC3E}">
        <p14:creationId xmlns:p14="http://schemas.microsoft.com/office/powerpoint/2010/main" val="16936632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04169"/>
              </p:ext>
            </p:extLst>
          </p:nvPr>
        </p:nvGraphicFramePr>
        <p:xfrm>
          <a:off x="4825473" y="1612285"/>
          <a:ext cx="350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3" imgW="3504960" imgH="507960" progId="Equation.3">
                  <p:embed/>
                </p:oleObj>
              </mc:Choice>
              <mc:Fallback>
                <p:oleObj name="公式" r:id="rId3" imgW="3504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473" y="1612285"/>
                        <a:ext cx="3505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691576"/>
              </p:ext>
            </p:extLst>
          </p:nvPr>
        </p:nvGraphicFramePr>
        <p:xfrm>
          <a:off x="2209273" y="2205285"/>
          <a:ext cx="4368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5" imgW="4368600" imgH="507960" progId="Equation.3">
                  <p:embed/>
                </p:oleObj>
              </mc:Choice>
              <mc:Fallback>
                <p:oleObj name="公式" r:id="rId5" imgW="4368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273" y="2205285"/>
                        <a:ext cx="4368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35079"/>
              </p:ext>
            </p:extLst>
          </p:nvPr>
        </p:nvGraphicFramePr>
        <p:xfrm>
          <a:off x="2052110" y="3068885"/>
          <a:ext cx="414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7" imgW="4140000" imgH="507960" progId="Equation.3">
                  <p:embed/>
                </p:oleObj>
              </mc:Choice>
              <mc:Fallback>
                <p:oleObj name="公式" r:id="rId7" imgW="4140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110" y="3068885"/>
                        <a:ext cx="4140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941203"/>
              </p:ext>
            </p:extLst>
          </p:nvPr>
        </p:nvGraphicFramePr>
        <p:xfrm>
          <a:off x="1566335" y="3861048"/>
          <a:ext cx="445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9" imgW="4457520" imgH="507960" progId="Equation.3">
                  <p:embed/>
                </p:oleObj>
              </mc:Choice>
              <mc:Fallback>
                <p:oleObj name="公式" r:id="rId9" imgW="4457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335" y="3861048"/>
                        <a:ext cx="4457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96291"/>
              </p:ext>
            </p:extLst>
          </p:nvPr>
        </p:nvGraphicFramePr>
        <p:xfrm>
          <a:off x="4199998" y="4521448"/>
          <a:ext cx="391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11" imgW="3911400" imgH="698400" progId="Equation.3">
                  <p:embed/>
                </p:oleObj>
              </mc:Choice>
              <mc:Fallback>
                <p:oleObj name="公式" r:id="rId11" imgW="3911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998" y="4521448"/>
                        <a:ext cx="3911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581423"/>
              </p:ext>
            </p:extLst>
          </p:nvPr>
        </p:nvGraphicFramePr>
        <p:xfrm>
          <a:off x="3904723" y="5300910"/>
          <a:ext cx="345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13" imgW="3454200" imgH="520560" progId="Equation.3">
                  <p:embed/>
                </p:oleObj>
              </mc:Choice>
              <mc:Fallback>
                <p:oleObj name="公式" r:id="rId13" imgW="34542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723" y="5300910"/>
                        <a:ext cx="3454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52202"/>
              </p:ext>
            </p:extLst>
          </p:nvPr>
        </p:nvGraphicFramePr>
        <p:xfrm>
          <a:off x="1253598" y="5680323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15" imgW="1968480" imgH="520560" progId="Equation.3">
                  <p:embed/>
                </p:oleObj>
              </mc:Choice>
              <mc:Fallback>
                <p:oleObj name="公式" r:id="rId15" imgW="1968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598" y="5680323"/>
                        <a:ext cx="1968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685875"/>
              </p:ext>
            </p:extLst>
          </p:nvPr>
        </p:nvGraphicFramePr>
        <p:xfrm>
          <a:off x="3568147" y="6092507"/>
          <a:ext cx="19224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17" imgW="1904760" imgH="495000" progId="Equation.3">
                  <p:embed/>
                </p:oleObj>
              </mc:Choice>
              <mc:Fallback>
                <p:oleObj name="公式" r:id="rId17" imgW="19047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147" y="6092507"/>
                        <a:ext cx="192246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61435" y="1552814"/>
            <a:ext cx="42995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反之，若存在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*,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使 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534460" y="215448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这时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534460" y="2946648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故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61435" y="3665785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534460" y="5681910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9347957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5872" y="1549967"/>
            <a:ext cx="12474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01896" y="2134742"/>
            <a:ext cx="782887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arenBoth"/>
            </a:pP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从定理的证明看出均方误差 </a:t>
            </a:r>
            <a:r>
              <a:rPr lang="en-US" altLang="zh-CN" sz="32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zh-CN" altLang="en-US" sz="32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1" i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  </a:t>
            </a:r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 </a:t>
            </a:r>
          </a:p>
          <a:p>
            <a:r>
              <a:rPr lang="zh-CN" altLang="en-US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严格单调减少函数</a:t>
            </a:r>
            <a:r>
              <a:rPr lang="en-US" altLang="zh-CN" sz="3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896" y="3222211"/>
            <a:ext cx="77692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较大时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较小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表明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联系较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紧密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特别当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= 1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之间以概率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存在着线性关系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01896" y="4869160"/>
            <a:ext cx="77892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当随机变量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的相关系数存在时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 </a:t>
            </a:r>
          </a:p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不相关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反之不 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一定成立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32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545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052999"/>
              </p:ext>
            </p:extLst>
          </p:nvPr>
        </p:nvGraphicFramePr>
        <p:xfrm>
          <a:off x="878516" y="2106461"/>
          <a:ext cx="76041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3" imgW="7607160" imgH="2323800" progId="Equation.3">
                  <p:embed/>
                </p:oleObj>
              </mc:Choice>
              <mc:Fallback>
                <p:oleObj name="公式" r:id="rId3" imgW="7607160" imgH="232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516" y="2106461"/>
                        <a:ext cx="7604125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373637"/>
              </p:ext>
            </p:extLst>
          </p:nvPr>
        </p:nvGraphicFramePr>
        <p:xfrm>
          <a:off x="467544" y="4581128"/>
          <a:ext cx="4076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5" imgW="4076640" imgH="1257120" progId="Equation.3">
                  <p:embed/>
                </p:oleObj>
              </mc:Choice>
              <mc:Fallback>
                <p:oleObj name="公式" r:id="rId5" imgW="407664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581128"/>
                        <a:ext cx="40767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756121"/>
              </p:ext>
            </p:extLst>
          </p:nvPr>
        </p:nvGraphicFramePr>
        <p:xfrm>
          <a:off x="4603847" y="4601724"/>
          <a:ext cx="3911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公式" r:id="rId7" imgW="3911400" imgH="1257120" progId="Equation.3">
                  <p:embed/>
                </p:oleObj>
              </mc:Choice>
              <mc:Fallback>
                <p:oleObj name="公式" r:id="rId7" imgW="391140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47" y="4601724"/>
                        <a:ext cx="39116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1304" y="597971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2741" y="151566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329366" y="1515665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服从二维正态分布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8556"/>
              </p:ext>
            </p:extLst>
          </p:nvPr>
        </p:nvGraphicFramePr>
        <p:xfrm>
          <a:off x="1257160" y="6038453"/>
          <a:ext cx="7729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9" imgW="7734240" imgH="520560" progId="Equation.3">
                  <p:embed/>
                </p:oleObj>
              </mc:Choice>
              <mc:Fallback>
                <p:oleObj name="公式" r:id="rId9" imgW="773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160" y="6038453"/>
                        <a:ext cx="772953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76741"/>
              </p:ext>
            </p:extLst>
          </p:nvPr>
        </p:nvGraphicFramePr>
        <p:xfrm>
          <a:off x="6845929" y="1547415"/>
          <a:ext cx="78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公式" r:id="rId11" imgW="787320" imgH="469800" progId="Equation.3">
                  <p:embed/>
                </p:oleObj>
              </mc:Choice>
              <mc:Fallback>
                <p:oleObj name="公式" r:id="rId11" imgW="787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929" y="1547415"/>
                        <a:ext cx="787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0277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8730" y="1765375"/>
            <a:ext cx="1523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经计算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916018" y="1773312"/>
            <a:ext cx="36359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</a:t>
            </a:r>
            <a:r>
              <a:rPr lang="en-US" altLang="zh-CN" sz="32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3200" b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.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28455" y="2428950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487437"/>
              </p:ext>
            </p:extLst>
          </p:nvPr>
        </p:nvGraphicFramePr>
        <p:xfrm>
          <a:off x="2333405" y="2636912"/>
          <a:ext cx="4368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3" imgW="4368600" imgH="1041120" progId="Equation.3">
                  <p:embed/>
                </p:oleObj>
              </mc:Choice>
              <mc:Fallback>
                <p:oleObj name="公式" r:id="rId3" imgW="436860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405" y="2636912"/>
                        <a:ext cx="4368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41118" y="3797375"/>
            <a:ext cx="761054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二维正态随机变量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 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密度中的参数 </a:t>
            </a:r>
            <a:r>
              <a:rPr lang="zh-CN" altLang="en-US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就是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的相关系数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41118" y="5021337"/>
            <a:ext cx="75328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根据定理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二维正态随机变量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不相关与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相互独立等价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3200" b="1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860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22970"/>
              </p:ext>
            </p:extLst>
          </p:nvPr>
        </p:nvGraphicFramePr>
        <p:xfrm>
          <a:off x="840818" y="5544418"/>
          <a:ext cx="397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3" imgW="3974760" imgH="952200" progId="Equation.3">
                  <p:embed/>
                </p:oleObj>
              </mc:Choice>
              <mc:Fallback>
                <p:oleObj name="公式" r:id="rId3" imgW="39747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818" y="5544418"/>
                        <a:ext cx="397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96524"/>
              </p:ext>
            </p:extLst>
          </p:nvPr>
        </p:nvGraphicFramePr>
        <p:xfrm>
          <a:off x="4890387" y="5575250"/>
          <a:ext cx="3187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5" imgW="3187440" imgH="952200" progId="Equation.3">
                  <p:embed/>
                </p:oleObj>
              </mc:Choice>
              <mc:Fallback>
                <p:oleObj name="公式" r:id="rId5" imgW="31874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387" y="5575250"/>
                        <a:ext cx="3187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6128"/>
              </p:ext>
            </p:extLst>
          </p:nvPr>
        </p:nvGraphicFramePr>
        <p:xfrm>
          <a:off x="8152556" y="5544418"/>
          <a:ext cx="723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7" imgW="723600" imgH="952200" progId="Equation.3">
                  <p:embed/>
                </p:oleObj>
              </mc:Choice>
              <mc:Fallback>
                <p:oleObj name="公式" r:id="rId7" imgW="7236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2556" y="5544418"/>
                        <a:ext cx="723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512203" y="1592531"/>
            <a:ext cx="79792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已知随机变量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(1, 3</a:t>
            </a:r>
            <a:r>
              <a:rPr kumimoji="1"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(0, 4</a:t>
            </a:r>
            <a:r>
              <a:rPr kumimoji="1"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</a:p>
          <a:p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kumimoji="1"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1/2,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/3 +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/2. 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212291" y="2659995"/>
            <a:ext cx="3339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231341" y="3241020"/>
            <a:ext cx="48221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的相关系数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231341" y="3745845"/>
            <a:ext cx="68467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问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是否相互独立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为什么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40766" y="4427806"/>
            <a:ext cx="8354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kumimoji="1"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212291" y="4394469"/>
            <a:ext cx="764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840818" y="4941168"/>
            <a:ext cx="7582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= 1,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= 9,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= 0,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 = 16. </a:t>
            </a:r>
          </a:p>
        </p:txBody>
      </p:sp>
    </p:spTree>
    <p:extLst>
      <p:ext uri="{BB962C8B-B14F-4D97-AF65-F5344CB8AC3E}">
        <p14:creationId xmlns:p14="http://schemas.microsoft.com/office/powerpoint/2010/main" val="9405635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869749"/>
              </p:ext>
            </p:extLst>
          </p:nvPr>
        </p:nvGraphicFramePr>
        <p:xfrm>
          <a:off x="683618" y="1844601"/>
          <a:ext cx="621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3" imgW="6210000" imgH="952200" progId="Equation.3">
                  <p:embed/>
                </p:oleObj>
              </mc:Choice>
              <mc:Fallback>
                <p:oleObj name="公式" r:id="rId3" imgW="62100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18" y="1844601"/>
                        <a:ext cx="6210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641222"/>
              </p:ext>
            </p:extLst>
          </p:nvPr>
        </p:nvGraphicFramePr>
        <p:xfrm>
          <a:off x="1691680" y="2924101"/>
          <a:ext cx="562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5" imgW="5626080" imgH="952200" progId="Equation.3">
                  <p:embed/>
                </p:oleObj>
              </mc:Choice>
              <mc:Fallback>
                <p:oleObj name="公式" r:id="rId5" imgW="56260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24101"/>
                        <a:ext cx="562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5577"/>
              </p:ext>
            </p:extLst>
          </p:nvPr>
        </p:nvGraphicFramePr>
        <p:xfrm>
          <a:off x="1691680" y="4221088"/>
          <a:ext cx="693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7" imgW="6933960" imgH="952200" progId="Equation.3">
                  <p:embed/>
                </p:oleObj>
              </mc:Choice>
              <mc:Fallback>
                <p:oleObj name="公式" r:id="rId7" imgW="69339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21088"/>
                        <a:ext cx="693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182794"/>
              </p:ext>
            </p:extLst>
          </p:nvPr>
        </p:nvGraphicFramePr>
        <p:xfrm>
          <a:off x="1691680" y="5589513"/>
          <a:ext cx="243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9" imgW="2438280" imgH="342720" progId="Equation.3">
                  <p:embed/>
                </p:oleObj>
              </mc:Choice>
              <mc:Fallback>
                <p:oleObj name="公式" r:id="rId9" imgW="24382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589513"/>
                        <a:ext cx="2438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7874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477697"/>
              </p:ext>
            </p:extLst>
          </p:nvPr>
        </p:nvGraphicFramePr>
        <p:xfrm>
          <a:off x="1400369" y="3717032"/>
          <a:ext cx="537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3" imgW="5371920" imgH="952200" progId="Equation.3">
                  <p:embed/>
                </p:oleObj>
              </mc:Choice>
              <mc:Fallback>
                <p:oleObj name="公式" r:id="rId3" imgW="537192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369" y="3717032"/>
                        <a:ext cx="537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892080"/>
              </p:ext>
            </p:extLst>
          </p:nvPr>
        </p:nvGraphicFramePr>
        <p:xfrm>
          <a:off x="6801044" y="4005957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5" imgW="1866600" imgH="342720" progId="Equation.3">
                  <p:embed/>
                </p:oleObj>
              </mc:Choice>
              <mc:Fallback>
                <p:oleObj name="公式" r:id="rId5" imgW="18666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044" y="4005957"/>
                        <a:ext cx="1866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23375"/>
              </p:ext>
            </p:extLst>
          </p:nvPr>
        </p:nvGraphicFramePr>
        <p:xfrm>
          <a:off x="751082" y="4798120"/>
          <a:ext cx="694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7" imgW="6946560" imgH="507960" progId="Equation.3">
                  <p:embed/>
                </p:oleObj>
              </mc:Choice>
              <mc:Fallback>
                <p:oleObj name="公式" r:id="rId7" imgW="6946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82" y="4798120"/>
                        <a:ext cx="694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835322"/>
              </p:ext>
            </p:extLst>
          </p:nvPr>
        </p:nvGraphicFramePr>
        <p:xfrm>
          <a:off x="535182" y="1629470"/>
          <a:ext cx="552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9" imgW="5524200" imgH="952200" progId="Equation.3">
                  <p:embed/>
                </p:oleObj>
              </mc:Choice>
              <mc:Fallback>
                <p:oleObj name="公式" r:id="rId9" imgW="55242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82" y="1629470"/>
                        <a:ext cx="552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90848"/>
              </p:ext>
            </p:extLst>
          </p:nvPr>
        </p:nvGraphicFramePr>
        <p:xfrm>
          <a:off x="1400369" y="2637532"/>
          <a:ext cx="4953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11" imgW="4952880" imgH="952200" progId="Equation.3">
                  <p:embed/>
                </p:oleObj>
              </mc:Choice>
              <mc:Fallback>
                <p:oleObj name="公式" r:id="rId11" imgW="4952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369" y="2637532"/>
                        <a:ext cx="4953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43107" y="5368032"/>
            <a:ext cx="82830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由二维正态随机变量相关系数为零和相互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独立两者是等价的结论可知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691232" y="5860475"/>
            <a:ext cx="32816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99497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55576" y="1772816"/>
            <a:ext cx="77748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对于二维随机变量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除了可以讨论 </a:t>
            </a:r>
          </a:p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的数学期望和方差外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还需要讨论描 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述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之间相互关系的数字特征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en-US" altLang="zh-CN" sz="32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500431" y="1502084"/>
            <a:ext cx="757130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~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(0, 1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1, 2</a:t>
            </a:r>
            <a:r>
              <a:rPr lang="en-US" altLang="zh-CN" sz="3200" b="1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2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+ 1.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644695" y="2620982"/>
            <a:ext cx="8448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的概率密度 </a:t>
            </a:r>
            <a:r>
              <a:rPr lang="en-US" altLang="zh-CN" sz="3200" b="1" i="1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3200" b="1" i="1" baseline="-25000" dirty="0" err="1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及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644695" y="3212976"/>
            <a:ext cx="8081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zh-CN" altLang="en-US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-½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求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及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2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33056"/>
            <a:ext cx="679622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462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6" y="1556792"/>
            <a:ext cx="8263471" cy="29652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6" y="4805813"/>
            <a:ext cx="8295760" cy="16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91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21" y="1501616"/>
            <a:ext cx="7272808" cy="11481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46008"/>
            <a:ext cx="7507313" cy="367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7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92250" y="1621859"/>
            <a:ext cx="79327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的联合分布律如下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296284"/>
                  </p:ext>
                </p:extLst>
              </p:nvPr>
            </p:nvGraphicFramePr>
            <p:xfrm>
              <a:off x="1276655" y="2487121"/>
              <a:ext cx="6096000" cy="2792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X              Y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296284"/>
                  </p:ext>
                </p:extLst>
              </p:nvPr>
            </p:nvGraphicFramePr>
            <p:xfrm>
              <a:off x="1276655" y="2487121"/>
              <a:ext cx="6096000" cy="2792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X              Y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333" r="-200797" b="-5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77857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" t="-63566" r="-302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63566" r="-2007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63566" r="-1016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63566" r="-1600" b="-200000"/>
                          </a:stretch>
                        </a:blipFill>
                      </a:tcPr>
                    </a:tc>
                  </a:tr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64844" r="-200797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164844" r="-1600" b="-101563"/>
                          </a:stretch>
                        </a:blipFill>
                      </a:tcPr>
                    </a:tc>
                  </a:tr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264844" r="-200797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800" t="-264844" r="-101600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800" t="-264844" r="-1600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" name="直接连接符 4"/>
          <p:cNvCxnSpPr/>
          <p:nvPr/>
        </p:nvCxnSpPr>
        <p:spPr>
          <a:xfrm>
            <a:off x="1331640" y="2492896"/>
            <a:ext cx="1512168" cy="43204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 bwMode="auto">
          <a:xfrm>
            <a:off x="746857" y="5560530"/>
            <a:ext cx="6311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验证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不相关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595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2710" y="1502571"/>
            <a:ext cx="77275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由联合分布律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得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的边沿分布律为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234755"/>
                  </p:ext>
                </p:extLst>
              </p:nvPr>
            </p:nvGraphicFramePr>
            <p:xfrm>
              <a:off x="720742" y="2097934"/>
              <a:ext cx="3456384" cy="1235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X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p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234755"/>
                  </p:ext>
                </p:extLst>
              </p:nvPr>
            </p:nvGraphicFramePr>
            <p:xfrm>
              <a:off x="720742" y="2097934"/>
              <a:ext cx="3456384" cy="1235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/>
                    <a:gridCol w="864096"/>
                    <a:gridCol w="864096"/>
                    <a:gridCol w="86409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X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04" t="-10667" r="-202817" b="-1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04" t="-10667" r="-102817" b="-1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704" t="-10667" r="-2817" b="-173333"/>
                          </a:stretch>
                        </a:blipFill>
                      </a:tcPr>
                    </a:tc>
                  </a:tr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p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04" t="-64844" r="-202817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04" t="-64844" r="-102817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704" t="-64844" r="-2817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008566"/>
                  </p:ext>
                </p:extLst>
              </p:nvPr>
            </p:nvGraphicFramePr>
            <p:xfrm>
              <a:off x="4428646" y="2087346"/>
              <a:ext cx="3456384" cy="1235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Y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p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8008566"/>
                  </p:ext>
                </p:extLst>
              </p:nvPr>
            </p:nvGraphicFramePr>
            <p:xfrm>
              <a:off x="4428646" y="2087346"/>
              <a:ext cx="3456384" cy="1235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/>
                    <a:gridCol w="864096"/>
                    <a:gridCol w="864096"/>
                    <a:gridCol w="86409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Y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704" t="-10667" r="-202817" b="-1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04" t="-10667" r="-102817" b="-1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704" t="-10667" r="-2817" b="-174667"/>
                          </a:stretch>
                        </a:blipFill>
                      </a:tcPr>
                    </a:tc>
                  </a:tr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p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704" t="-64341" r="-202817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04" t="-64341" r="-102817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704" t="-64341" r="-2817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 bwMode="auto">
          <a:xfrm>
            <a:off x="576726" y="3492107"/>
            <a:ext cx="699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 bwMode="auto">
              <a:xfrm>
                <a:off x="1275956" y="3492107"/>
                <a:ext cx="4346190" cy="625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r>
                  <a:rPr lang="zh-CN" altLang="en-US" sz="24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5956" y="3492107"/>
                <a:ext cx="4346190" cy="625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 bwMode="auto">
          <a:xfrm>
            <a:off x="432710" y="5574114"/>
            <a:ext cx="67898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同分布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故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= 0.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 bwMode="auto">
              <a:xfrm>
                <a:off x="1264274" y="4206918"/>
                <a:ext cx="4743671" cy="625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r>
                  <a:rPr lang="zh-CN" altLang="en-US" sz="24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4274" y="4206918"/>
                <a:ext cx="4743671" cy="6259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 bwMode="auto">
              <a:xfrm>
                <a:off x="1275956" y="4921729"/>
                <a:ext cx="4394408" cy="6240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r>
                  <a:rPr lang="zh-CN" altLang="en-US" sz="24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5956" y="4921729"/>
                <a:ext cx="4394408" cy="6240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 bwMode="auto">
              <a:xfrm>
                <a:off x="1786788" y="6151121"/>
                <a:ext cx="3188886" cy="7126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6788" y="6151121"/>
                <a:ext cx="3188886" cy="7126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03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56879" y="1916832"/>
            <a:ext cx="45897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则其分布律为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471680"/>
                  </p:ext>
                </p:extLst>
              </p:nvPr>
            </p:nvGraphicFramePr>
            <p:xfrm>
              <a:off x="5243009" y="1628800"/>
              <a:ext cx="3456384" cy="1235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Z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p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471680"/>
                  </p:ext>
                </p:extLst>
              </p:nvPr>
            </p:nvGraphicFramePr>
            <p:xfrm>
              <a:off x="5243009" y="1628800"/>
              <a:ext cx="3456384" cy="1235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/>
                    <a:gridCol w="864096"/>
                    <a:gridCol w="864096"/>
                    <a:gridCol w="86409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Z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04" t="-10667" r="-202817" b="-1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04" t="-10667" r="-102817" b="-1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704" t="-10667" r="-2817" b="-173333"/>
                          </a:stretch>
                        </a:blipFill>
                      </a:tcPr>
                    </a:tc>
                  </a:tr>
                  <a:tr h="7785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i="1" dirty="0" smtClean="0">
                              <a:latin typeface="Calibri" panose="020F0502020204030204" pitchFamily="34" charset="0"/>
                            </a:rPr>
                            <a:t>p</a:t>
                          </a:r>
                          <a:endParaRPr lang="zh-CN" altLang="en-US" sz="2400" i="1" dirty="0">
                            <a:latin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704" t="-64844" r="-202817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704" t="-64844" r="-102817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704" t="-64844" r="-2817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本框 4"/>
          <p:cNvSpPr txBox="1"/>
          <p:nvPr/>
        </p:nvSpPr>
        <p:spPr bwMode="auto">
          <a:xfrm>
            <a:off x="869315" y="3140968"/>
            <a:ext cx="699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 bwMode="auto">
              <a:xfrm>
                <a:off x="1568545" y="3032700"/>
                <a:ext cx="5510996" cy="801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i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8545" y="3032700"/>
                <a:ext cx="5510996" cy="8013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 bwMode="auto">
          <a:xfrm>
            <a:off x="941323" y="3834010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 bwMode="auto">
              <a:xfrm>
                <a:off x="2060584" y="3834010"/>
                <a:ext cx="6808018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𝑿𝒀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0584" y="3834010"/>
                <a:ext cx="680801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 bwMode="auto">
              <a:xfrm>
                <a:off x="957541" y="4534682"/>
                <a:ext cx="4451988" cy="918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得 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𝐂𝐨𝐯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7541" y="4534682"/>
                <a:ext cx="4451988" cy="918457"/>
              </a:xfrm>
              <a:prstGeom prst="rect">
                <a:avLst/>
              </a:prstGeom>
              <a:blipFill rotWithShape="0">
                <a:blip r:embed="rId5"/>
                <a:stretch>
                  <a:fillRect l="-34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 bwMode="auto">
          <a:xfrm>
            <a:off x="581283" y="5576302"/>
            <a:ext cx="3368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不相关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3950282" y="5578724"/>
            <a:ext cx="4914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不相互独立易验证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37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395288" y="1475147"/>
            <a:ext cx="85234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接连不断地掷一颗骰子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直到出现小于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点数为止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表示最后一次掷出的点数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表示掷骰子的次数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899592" y="3044807"/>
            <a:ext cx="74639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求二维随机变量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的联合分布律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899592" y="3673541"/>
            <a:ext cx="43268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求协方差 </a:t>
            </a:r>
            <a:r>
              <a:rPr lang="en-US" altLang="zh-CN" sz="32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467544" y="4293096"/>
            <a:ext cx="854509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依题意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的可能取值为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1, 2, 3, 4,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的可能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取值为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1, 2, 3, …, 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的联合分布律为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 bwMode="auto">
              <a:xfrm>
                <a:off x="2413692" y="5199242"/>
                <a:ext cx="4486677" cy="834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𝒀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anose="0201060903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楷体_GB2312" panose="02010609030101010101" pitchFamily="49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3692" y="5199242"/>
                <a:ext cx="4486677" cy="8345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 bwMode="auto">
          <a:xfrm>
            <a:off x="4283968" y="6033829"/>
            <a:ext cx="42434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just"/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1, 2, 3, 4; </a:t>
            </a:r>
            <a:r>
              <a:rPr lang="en-US" altLang="zh-CN" sz="3200" b="1" i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 1, 2… </a:t>
            </a:r>
            <a:endParaRPr lang="zh-CN" altLang="en-US" sz="3200" b="1" i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822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627590" y="1556792"/>
            <a:ext cx="7649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(2) </a:t>
            </a:r>
            <a:endParaRPr lang="zh-CN" altLang="en-US" sz="3200" b="1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 bwMode="auto">
              <a:xfrm>
                <a:off x="1382493" y="1568365"/>
                <a:ext cx="4371388" cy="1146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493" y="1568365"/>
                <a:ext cx="4371388" cy="11464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auto">
              <a:xfrm>
                <a:off x="5524134" y="1542847"/>
                <a:ext cx="2379946" cy="1146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den>
                          </m:f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134" y="1542847"/>
                <a:ext cx="2379946" cy="1146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 bwMode="auto">
              <a:xfrm>
                <a:off x="2715822" y="2836011"/>
                <a:ext cx="2596865" cy="1011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den>
                        </m:f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5822" y="2836011"/>
                <a:ext cx="2596865" cy="10116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 bwMode="auto">
              <a:xfrm>
                <a:off x="5309239" y="2996952"/>
                <a:ext cx="211859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9239" y="2996952"/>
                <a:ext cx="211859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 bwMode="auto">
              <a:xfrm>
                <a:off x="772720" y="3802355"/>
                <a:ext cx="6025496" cy="718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于是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zh-CN" altLang="en-US" sz="2800" b="1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720" y="3802355"/>
                <a:ext cx="6025496" cy="718979"/>
              </a:xfrm>
              <a:prstGeom prst="rect">
                <a:avLst/>
              </a:prstGeom>
              <a:blipFill rotWithShape="0">
                <a:blip r:embed="rId6"/>
                <a:stretch>
                  <a:fillRect l="-2632" t="-8475" b="-110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 bwMode="auto">
              <a:xfrm>
                <a:off x="899592" y="4581128"/>
                <a:ext cx="4292842" cy="1138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581128"/>
                <a:ext cx="4292842" cy="1138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 bwMode="auto">
              <a:xfrm>
                <a:off x="4948070" y="4567845"/>
                <a:ext cx="2379946" cy="11387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den>
                          </m:f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8070" y="4567845"/>
                <a:ext cx="2379946" cy="1138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 bwMode="auto">
              <a:xfrm>
                <a:off x="2179569" y="5766412"/>
                <a:ext cx="3574312" cy="834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,… 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9569" y="5766412"/>
                <a:ext cx="3574312" cy="834587"/>
              </a:xfrm>
              <a:prstGeom prst="rect">
                <a:avLst/>
              </a:prstGeom>
              <a:blipFill rotWithShape="0">
                <a:blip r:embed="rId9"/>
                <a:stretch>
                  <a:fillRect b="-65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188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58577" y="1615302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 bwMode="auto">
              <a:xfrm>
                <a:off x="818617" y="1915701"/>
                <a:ext cx="3282502" cy="1146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617" y="1915701"/>
                <a:ext cx="3282502" cy="11464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auto">
              <a:xfrm>
                <a:off x="3914961" y="1886713"/>
                <a:ext cx="2551468" cy="1146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4961" y="1886713"/>
                <a:ext cx="2551468" cy="1146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 bwMode="auto">
              <a:xfrm>
                <a:off x="6043245" y="1886713"/>
                <a:ext cx="2551468" cy="1146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3245" y="1886713"/>
                <a:ext cx="2551468" cy="11464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 bwMode="auto">
              <a:xfrm>
                <a:off x="8091425" y="2103599"/>
                <a:ext cx="877548" cy="7126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1425" y="2103599"/>
                <a:ext cx="877548" cy="712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 bwMode="auto">
              <a:xfrm>
                <a:off x="504284" y="3106776"/>
                <a:ext cx="4686411" cy="1186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𝑿𝒀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𝒊𝒋𝑷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284" y="3106776"/>
                <a:ext cx="4686411" cy="11860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 bwMode="auto">
              <a:xfrm>
                <a:off x="4995081" y="3106776"/>
                <a:ext cx="3124573" cy="1186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𝒊𝒋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𝟔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5081" y="3106776"/>
                <a:ext cx="3124573" cy="11860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 bwMode="auto">
              <a:xfrm>
                <a:off x="1386721" y="4207590"/>
                <a:ext cx="3944733" cy="1186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6721" y="4207590"/>
                <a:ext cx="3944733" cy="11860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 bwMode="auto">
          <a:xfrm>
            <a:off x="602593" y="5503734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因此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 bwMode="auto">
              <a:xfrm>
                <a:off x="1713795" y="5517232"/>
                <a:ext cx="670382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𝑿𝒀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 smtClean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3795" y="5517232"/>
                <a:ext cx="6703823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2885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68062" y="1648944"/>
            <a:ext cx="84962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其实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根据过程中计算的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的联合分布律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和边沿分布律的关系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可知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 bwMode="auto">
              <a:xfrm>
                <a:off x="1295208" y="2708920"/>
                <a:ext cx="6730304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208" y="2708920"/>
                <a:ext cx="673030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 bwMode="auto">
          <a:xfrm>
            <a:off x="468062" y="3297337"/>
            <a:ext cx="42955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相互独立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故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 bwMode="auto">
              <a:xfrm>
                <a:off x="1116382" y="3891750"/>
                <a:ext cx="6118342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𝑿𝒀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382" y="3891750"/>
                <a:ext cx="61183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 bwMode="auto">
              <a:xfrm>
                <a:off x="2940020" y="4489805"/>
                <a:ext cx="5699061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020" y="4489805"/>
                <a:ext cx="5699061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 bwMode="auto">
          <a:xfrm>
            <a:off x="468062" y="5353367"/>
            <a:ext cx="50672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P119,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18, 19, 20, 21.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95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92822" y="2202867"/>
            <a:ext cx="822770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称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{[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)][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)]}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为随机变量 </a:t>
            </a:r>
          </a:p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协方差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记为 </a:t>
            </a:r>
            <a:r>
              <a:rPr lang="en-US" altLang="zh-CN" sz="32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67621" y="3280085"/>
            <a:ext cx="65669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{[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)][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)]}.</a:t>
            </a:r>
          </a:p>
        </p:txBody>
      </p:sp>
      <p:sp>
        <p:nvSpPr>
          <p:cNvPr id="5" name="文本框 4"/>
          <p:cNvSpPr txBox="1"/>
          <p:nvPr/>
        </p:nvSpPr>
        <p:spPr bwMode="auto">
          <a:xfrm>
            <a:off x="538640" y="1551893"/>
            <a:ext cx="2844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5.4.1  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协方差 </a:t>
            </a:r>
            <a:endParaRPr lang="zh-CN" altLang="en-US" sz="36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0124" y="4014570"/>
            <a:ext cx="51128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协方差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Covariance)</a:t>
            </a:r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8641" y="4599345"/>
            <a:ext cx="50143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32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32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504136" y="5223175"/>
            <a:ext cx="62712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32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);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0884" y="5805264"/>
            <a:ext cx="7162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(3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45825" y="5803938"/>
            <a:ext cx="23775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是常数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32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737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19023" y="1530068"/>
            <a:ext cx="7813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(4)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=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653838" y="3746346"/>
            <a:ext cx="5811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X, 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的联合概率密度为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auto">
              <a:xfrm>
                <a:off x="2195736" y="4293096"/>
                <a:ext cx="4470776" cy="1467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zh-CN" altLang="en-US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den>
                            </m:f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             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其他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8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8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736" y="4293096"/>
                <a:ext cx="4470776" cy="14679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 bwMode="auto">
          <a:xfrm>
            <a:off x="665298" y="5618554"/>
            <a:ext cx="2510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3200" b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619023" y="2196612"/>
            <a:ext cx="75328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(5) 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 + 2Cov(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); 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261826" y="2863156"/>
            <a:ext cx="66976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2Cov(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724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652486" y="1754069"/>
            <a:ext cx="17620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利用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397367" y="1857116"/>
            <a:ext cx="56573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zh-CN" sz="32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auto">
              <a:xfrm>
                <a:off x="664334" y="2571159"/>
                <a:ext cx="5858463" cy="742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𝒙𝒇</m:t>
                            </m:r>
                            <m:d>
                              <m:d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32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32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𝐝</m:t>
                            </m:r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334" y="2571159"/>
                <a:ext cx="5858463" cy="7423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 bwMode="auto">
              <a:xfrm>
                <a:off x="1660598" y="3442810"/>
                <a:ext cx="4227824" cy="865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4"/>
                              </m:r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brk m:alnAt="24"/>
                              </m:r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brk m:alnAt="24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m:rPr>
                                <m:brk m:alnAt="24"/>
                              </m:rPr>
                              <a:rPr lang="en-US" altLang="zh-CN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brk m:alnAt="24"/>
                          </m:r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/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𝝅</m:t>
                            </m:r>
                          </m:den>
                        </m:f>
                        <m:r>
                          <a:rPr lang="en-US" altLang="zh-CN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𝐝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nary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0598" y="3442810"/>
                <a:ext cx="4227824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 bwMode="auto">
              <a:xfrm>
                <a:off x="5640917" y="3583168"/>
                <a:ext cx="1042465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b="1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0917" y="3583168"/>
                <a:ext cx="1042465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 bwMode="auto">
          <a:xfrm>
            <a:off x="724494" y="4371964"/>
            <a:ext cx="4575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同理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0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724494" y="5132403"/>
            <a:ext cx="1111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因此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835696" y="5157192"/>
            <a:ext cx="63017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err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i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= 0. </a:t>
            </a:r>
            <a:endParaRPr lang="en-US" altLang="zh-CN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8135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93574" y="1539601"/>
            <a:ext cx="33073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5.4.2  </a:t>
            </a:r>
            <a:r>
              <a:rPr lang="zh-CN" altLang="en-US" sz="36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相关系数 </a:t>
            </a:r>
            <a:endParaRPr lang="zh-CN" altLang="en-US" sz="36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491464" y="2268294"/>
            <a:ext cx="1830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称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565041"/>
              </p:ext>
            </p:extLst>
          </p:nvPr>
        </p:nvGraphicFramePr>
        <p:xfrm>
          <a:off x="2607881" y="2422762"/>
          <a:ext cx="3581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3581280" imgH="1041120" progId="Equation.3">
                  <p:embed/>
                </p:oleObj>
              </mc:Choice>
              <mc:Fallback>
                <p:oleObj name="公式" r:id="rId3" imgW="35812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7881" y="2422762"/>
                        <a:ext cx="3581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 bwMode="auto">
          <a:xfrm>
            <a:off x="491464" y="3646898"/>
            <a:ext cx="82100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的相关系数或标准协方差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91464" y="4295632"/>
            <a:ext cx="53826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无量纲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424420" y="4907427"/>
            <a:ext cx="5153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特别地   </a:t>
            </a:r>
            <a:r>
              <a:rPr lang="en-US" altLang="zh-CN" sz="3200" b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9" name="文本框 8"/>
          <p:cNvSpPr txBox="1"/>
          <p:nvPr/>
        </p:nvSpPr>
        <p:spPr bwMode="auto">
          <a:xfrm>
            <a:off x="491464" y="5589240"/>
            <a:ext cx="83744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相关系数 </a:t>
            </a:r>
            <a:r>
              <a:rPr lang="zh-CN" altLang="en-US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0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则称</a:t>
            </a:r>
          </a:p>
          <a:p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不相关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281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86783" y="1653784"/>
            <a:ext cx="3307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相关系数的性质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6612" y="2268810"/>
            <a:ext cx="24641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1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3200" b="1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1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76612" y="2883836"/>
            <a:ext cx="62953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(2) |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="1" i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| = 1 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存在常数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使得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95974" y="3460099"/>
            <a:ext cx="34058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bX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= 1. </a:t>
            </a:r>
            <a:endParaRPr lang="en-US" altLang="zh-CN" sz="3200" b="1" i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115109" y="4231502"/>
            <a:ext cx="91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23558"/>
              </p:ext>
            </p:extLst>
          </p:nvPr>
        </p:nvGraphicFramePr>
        <p:xfrm>
          <a:off x="3014450" y="4222143"/>
          <a:ext cx="41322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4152600" imgH="571320" progId="Equation.3">
                  <p:embed/>
                </p:oleObj>
              </mc:Choice>
              <mc:Fallback>
                <p:oleObj name="公式" r:id="rId3" imgW="4152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450" y="4222143"/>
                        <a:ext cx="4132262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049304"/>
              </p:ext>
            </p:extLst>
          </p:nvPr>
        </p:nvGraphicFramePr>
        <p:xfrm>
          <a:off x="1422887" y="4860825"/>
          <a:ext cx="630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5" imgW="6311880" imgH="1130040" progId="Equation.3">
                  <p:embed/>
                </p:oleObj>
              </mc:Choice>
              <mc:Fallback>
                <p:oleObj name="公式" r:id="rId5" imgW="631188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887" y="4860825"/>
                        <a:ext cx="6308725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21200" y="6021288"/>
            <a:ext cx="441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使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e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达到最小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14862" y="4216300"/>
            <a:ext cx="12474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339483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20661"/>
              </p:ext>
            </p:extLst>
          </p:nvPr>
        </p:nvGraphicFramePr>
        <p:xfrm>
          <a:off x="1695161" y="1629324"/>
          <a:ext cx="6840537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3" imgW="6845040" imgH="2070000" progId="Equation.3">
                  <p:embed/>
                </p:oleObj>
              </mc:Choice>
              <mc:Fallback>
                <p:oleObj name="公式" r:id="rId3" imgW="684504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161" y="1629324"/>
                        <a:ext cx="6840537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685511" y="1896024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2498" y="4014589"/>
            <a:ext cx="12153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解得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3778"/>
              </p:ext>
            </p:extLst>
          </p:nvPr>
        </p:nvGraphicFramePr>
        <p:xfrm>
          <a:off x="2974685" y="4005064"/>
          <a:ext cx="27622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公式" r:id="rId5" imgW="2743200" imgH="1028520" progId="Equation.3">
                  <p:embed/>
                </p:oleObj>
              </mc:Choice>
              <mc:Fallback>
                <p:oleObj name="公式" r:id="rId5" imgW="27432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685" y="4005064"/>
                        <a:ext cx="276225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532895"/>
              </p:ext>
            </p:extLst>
          </p:nvPr>
        </p:nvGraphicFramePr>
        <p:xfrm>
          <a:off x="1498310" y="5132189"/>
          <a:ext cx="339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7" imgW="3390840" imgH="482400" progId="Equation.3">
                  <p:embed/>
                </p:oleObj>
              </mc:Choice>
              <mc:Fallback>
                <p:oleObj name="公式" r:id="rId7" imgW="3390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10" y="5132189"/>
                        <a:ext cx="3390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67317"/>
              </p:ext>
            </p:extLst>
          </p:nvPr>
        </p:nvGraphicFramePr>
        <p:xfrm>
          <a:off x="3735098" y="5517952"/>
          <a:ext cx="4800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9" imgW="4800600" imgH="1028520" progId="Equation.3">
                  <p:embed/>
                </p:oleObj>
              </mc:Choice>
              <mc:Fallback>
                <p:oleObj name="公式" r:id="rId9" imgW="48006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098" y="5517952"/>
                        <a:ext cx="4800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5037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52693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5.4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协方差和相关系数</a:t>
            </a:r>
            <a:endParaRPr lang="zh-CN" altLang="en-US" sz="4000" b="1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436479" y="1556792"/>
            <a:ext cx="1620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代入得 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204839"/>
              </p:ext>
            </p:extLst>
          </p:nvPr>
        </p:nvGraphicFramePr>
        <p:xfrm>
          <a:off x="2466891" y="1640855"/>
          <a:ext cx="391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公式" r:id="rId3" imgW="3911400" imgH="698400" progId="Equation.3">
                  <p:embed/>
                </p:oleObj>
              </mc:Choice>
              <mc:Fallback>
                <p:oleObj name="公式" r:id="rId3" imgW="3911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891" y="1640855"/>
                        <a:ext cx="39116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364242"/>
              </p:ext>
            </p:extLst>
          </p:nvPr>
        </p:nvGraphicFramePr>
        <p:xfrm>
          <a:off x="1092116" y="2348880"/>
          <a:ext cx="381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公式" r:id="rId5" imgW="3809880" imgH="533160" progId="Equation.3">
                  <p:embed/>
                </p:oleObj>
              </mc:Choice>
              <mc:Fallback>
                <p:oleObj name="公式" r:id="rId5" imgW="38098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116" y="2348880"/>
                        <a:ext cx="3810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2896"/>
              </p:ext>
            </p:extLst>
          </p:nvPr>
        </p:nvGraphicFramePr>
        <p:xfrm>
          <a:off x="1142823" y="2950542"/>
          <a:ext cx="5626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7" imgW="5626080" imgH="1028520" progId="Equation.3">
                  <p:embed/>
                </p:oleObj>
              </mc:Choice>
              <mc:Fallback>
                <p:oleObj name="公式" r:id="rId7" imgW="56260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823" y="2950542"/>
                        <a:ext cx="56261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673832"/>
              </p:ext>
            </p:extLst>
          </p:nvPr>
        </p:nvGraphicFramePr>
        <p:xfrm>
          <a:off x="5587916" y="3971305"/>
          <a:ext cx="3035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9" imgW="3035160" imgH="1028520" progId="Equation.3">
                  <p:embed/>
                </p:oleObj>
              </mc:Choice>
              <mc:Fallback>
                <p:oleObj name="公式" r:id="rId9" imgW="303516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916" y="3971305"/>
                        <a:ext cx="3035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05369"/>
              </p:ext>
            </p:extLst>
          </p:nvPr>
        </p:nvGraphicFramePr>
        <p:xfrm>
          <a:off x="1092116" y="5229200"/>
          <a:ext cx="75120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11" imgW="7454880" imgH="1028520" progId="Equation.3">
                  <p:embed/>
                </p:oleObj>
              </mc:Choice>
              <mc:Fallback>
                <p:oleObj name="公式" r:id="rId11" imgW="74548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116" y="5229200"/>
                        <a:ext cx="751205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9191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1712</TotalTime>
  <Words>1284</Words>
  <Application>Microsoft Office PowerPoint</Application>
  <PresentationFormat>全屏显示(4:3)</PresentationFormat>
  <Paragraphs>215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华文新魏</vt:lpstr>
      <vt:lpstr>楷体</vt:lpstr>
      <vt:lpstr>楷体_GB2312</vt:lpstr>
      <vt:lpstr>宋体</vt:lpstr>
      <vt:lpstr>Arial</vt:lpstr>
      <vt:lpstr>Calibri</vt:lpstr>
      <vt:lpstr>Cambria Math</vt:lpstr>
      <vt:lpstr>Garamond</vt:lpstr>
      <vt:lpstr>Symbol</vt:lpstr>
      <vt:lpstr>Times New Roman</vt:lpstr>
      <vt:lpstr>Verdana</vt:lpstr>
      <vt:lpstr>Wingdings</vt:lpstr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jcbxwx</cp:lastModifiedBy>
  <cp:revision>17</cp:revision>
  <dcterms:created xsi:type="dcterms:W3CDTF">2013-09-11T09:36:50Z</dcterms:created>
  <dcterms:modified xsi:type="dcterms:W3CDTF">2016-11-27T13:11:05Z</dcterms:modified>
</cp:coreProperties>
</file>