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6" r:id="rId2"/>
    <p:sldId id="282" r:id="rId3"/>
    <p:sldId id="283" r:id="rId4"/>
    <p:sldId id="286" r:id="rId5"/>
    <p:sldId id="284" r:id="rId6"/>
    <p:sldId id="287" r:id="rId7"/>
    <p:sldId id="288" r:id="rId8"/>
    <p:sldId id="289" r:id="rId9"/>
    <p:sldId id="290" r:id="rId10"/>
    <p:sldId id="291" r:id="rId11"/>
    <p:sldId id="285" r:id="rId12"/>
    <p:sldId id="292" r:id="rId13"/>
    <p:sldId id="293" r:id="rId14"/>
    <p:sldId id="294" r:id="rId15"/>
    <p:sldId id="295" r:id="rId16"/>
    <p:sldId id="296" r:id="rId17"/>
    <p:sldId id="297" r:id="rId18"/>
    <p:sldId id="298" r:id="rId19"/>
    <p:sldId id="299" r:id="rId20"/>
    <p:sldId id="300" r:id="rId21"/>
    <p:sldId id="301" r:id="rId22"/>
    <p:sldId id="302" r:id="rId23"/>
    <p:sldId id="303" r:id="rId24"/>
    <p:sldId id="304" r:id="rId25"/>
    <p:sldId id="305" r:id="rId26"/>
    <p:sldId id="306" r:id="rId27"/>
    <p:sldId id="307" r:id="rId2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Times New Roman" panose="02020603050405020304" pitchFamily="18" charset="0"/>
        <a:ea typeface="楷体_GB2312" panose="02010609030101010101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Times New Roman" panose="02020603050405020304" pitchFamily="18" charset="0"/>
        <a:ea typeface="楷体_GB2312" panose="02010609030101010101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Times New Roman" panose="02020603050405020304" pitchFamily="18" charset="0"/>
        <a:ea typeface="楷体_GB2312" panose="02010609030101010101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Times New Roman" panose="02020603050405020304" pitchFamily="18" charset="0"/>
        <a:ea typeface="楷体_GB2312" panose="02010609030101010101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Times New Roman" panose="02020603050405020304" pitchFamily="18" charset="0"/>
        <a:ea typeface="楷体_GB2312" panose="02010609030101010101" pitchFamily="49" charset="-122"/>
        <a:cs typeface="+mn-cs"/>
      </a:defRPr>
    </a:lvl5pPr>
    <a:lvl6pPr marL="2286000" algn="l" defTabSz="914400" rtl="0" eaLnBrk="1" latinLnBrk="0" hangingPunct="1">
      <a:defRPr sz="3200" b="1" kern="1200">
        <a:solidFill>
          <a:schemeClr val="tx1"/>
        </a:solidFill>
        <a:latin typeface="Times New Roman" panose="02020603050405020304" pitchFamily="18" charset="0"/>
        <a:ea typeface="楷体_GB2312" panose="02010609030101010101" pitchFamily="49" charset="-122"/>
        <a:cs typeface="+mn-cs"/>
      </a:defRPr>
    </a:lvl6pPr>
    <a:lvl7pPr marL="2743200" algn="l" defTabSz="914400" rtl="0" eaLnBrk="1" latinLnBrk="0" hangingPunct="1">
      <a:defRPr sz="3200" b="1" kern="1200">
        <a:solidFill>
          <a:schemeClr val="tx1"/>
        </a:solidFill>
        <a:latin typeface="Times New Roman" panose="02020603050405020304" pitchFamily="18" charset="0"/>
        <a:ea typeface="楷体_GB2312" panose="02010609030101010101" pitchFamily="49" charset="-122"/>
        <a:cs typeface="+mn-cs"/>
      </a:defRPr>
    </a:lvl7pPr>
    <a:lvl8pPr marL="3200400" algn="l" defTabSz="914400" rtl="0" eaLnBrk="1" latinLnBrk="0" hangingPunct="1">
      <a:defRPr sz="3200" b="1" kern="1200">
        <a:solidFill>
          <a:schemeClr val="tx1"/>
        </a:solidFill>
        <a:latin typeface="Times New Roman" panose="02020603050405020304" pitchFamily="18" charset="0"/>
        <a:ea typeface="楷体_GB2312" panose="02010609030101010101" pitchFamily="49" charset="-122"/>
        <a:cs typeface="+mn-cs"/>
      </a:defRPr>
    </a:lvl8pPr>
    <a:lvl9pPr marL="3657600" algn="l" defTabSz="914400" rtl="0" eaLnBrk="1" latinLnBrk="0" hangingPunct="1">
      <a:defRPr sz="3200" b="1" kern="1200">
        <a:solidFill>
          <a:schemeClr val="tx1"/>
        </a:solidFill>
        <a:latin typeface="Times New Roman" panose="02020603050405020304" pitchFamily="18" charset="0"/>
        <a:ea typeface="楷体_GB2312" panose="0201060903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63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image" Target="../media/image1.emf"/><Relationship Id="rId4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image" Target="../media/image33.emf"/><Relationship Id="rId1" Type="http://schemas.openxmlformats.org/officeDocument/2006/relationships/image" Target="../media/image32.emf"/><Relationship Id="rId5" Type="http://schemas.openxmlformats.org/officeDocument/2006/relationships/image" Target="../media/image36.emf"/><Relationship Id="rId4" Type="http://schemas.openxmlformats.org/officeDocument/2006/relationships/image" Target="../media/image35.e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image" Target="../media/image38.emf"/><Relationship Id="rId1" Type="http://schemas.openxmlformats.org/officeDocument/2006/relationships/image" Target="../media/image37.emf"/><Relationship Id="rId5" Type="http://schemas.openxmlformats.org/officeDocument/2006/relationships/image" Target="../media/image41.emf"/><Relationship Id="rId4" Type="http://schemas.openxmlformats.org/officeDocument/2006/relationships/image" Target="../media/image40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e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emf"/><Relationship Id="rId2" Type="http://schemas.openxmlformats.org/officeDocument/2006/relationships/image" Target="../media/image44.emf"/><Relationship Id="rId1" Type="http://schemas.openxmlformats.org/officeDocument/2006/relationships/image" Target="../media/image43.emf"/><Relationship Id="rId4" Type="http://schemas.openxmlformats.org/officeDocument/2006/relationships/image" Target="../media/image46.e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emf"/><Relationship Id="rId2" Type="http://schemas.openxmlformats.org/officeDocument/2006/relationships/image" Target="../media/image48.emf"/><Relationship Id="rId1" Type="http://schemas.openxmlformats.org/officeDocument/2006/relationships/image" Target="../media/image47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image" Target="../media/image16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image" Target="../media/image18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image" Target="../media/image20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image" Target="../media/image22.emf"/><Relationship Id="rId4" Type="http://schemas.openxmlformats.org/officeDocument/2006/relationships/image" Target="../media/image25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image" Target="../media/image26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9.emf"/><Relationship Id="rId1" Type="http://schemas.openxmlformats.org/officeDocument/2006/relationships/image" Target="../media/image28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 algn="ctr">
              <a:defRPr sz="580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270250"/>
            <a:ext cx="6400800" cy="22098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3000"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692887C0-80F8-4AB8-B135-374828BFB008}" type="slidenum">
              <a:rPr lang="en-US" altLang="zh-CN"/>
              <a:pPr/>
              <a:t>‹#›</a:t>
            </a:fld>
            <a:endParaRPr lang="en-US" altLang="zh-CN"/>
          </a:p>
        </p:txBody>
      </p:sp>
      <p:grpSp>
        <p:nvGrpSpPr>
          <p:cNvPr id="5127" name="Group 7"/>
          <p:cNvGrpSpPr>
            <a:grpSpLocks/>
          </p:cNvGrpSpPr>
          <p:nvPr/>
        </p:nvGrpSpPr>
        <p:grpSpPr bwMode="auto">
          <a:xfrm>
            <a:off x="228600" y="2889250"/>
            <a:ext cx="8610600" cy="201613"/>
            <a:chOff x="144" y="1680"/>
            <a:chExt cx="5424" cy="144"/>
          </a:xfrm>
        </p:grpSpPr>
        <p:sp>
          <p:nvSpPr>
            <p:cNvPr id="5128" name="Rectangle 8"/>
            <p:cNvSpPr>
              <a:spLocks noChangeArrowheads="1"/>
            </p:cNvSpPr>
            <p:nvPr userDrawn="1"/>
          </p:nvSpPr>
          <p:spPr bwMode="auto">
            <a:xfrm>
              <a:off x="144" y="1680"/>
              <a:ext cx="1808" cy="14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9" name="Rectangle 9"/>
            <p:cNvSpPr>
              <a:spLocks noChangeArrowheads="1"/>
            </p:cNvSpPr>
            <p:nvPr userDrawn="1"/>
          </p:nvSpPr>
          <p:spPr bwMode="auto">
            <a:xfrm>
              <a:off x="1952" y="1680"/>
              <a:ext cx="1808" cy="1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0" name="Rectangle 10"/>
            <p:cNvSpPr>
              <a:spLocks noChangeArrowheads="1"/>
            </p:cNvSpPr>
            <p:nvPr userDrawn="1"/>
          </p:nvSpPr>
          <p:spPr bwMode="auto">
            <a:xfrm>
              <a:off x="3760" y="1680"/>
              <a:ext cx="1808" cy="144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ABFBBF-68CD-48C2-8F0D-811A8CA85D9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87786814"/>
      </p:ext>
    </p:extLst>
  </p:cSld>
  <p:clrMapOvr>
    <a:masterClrMapping/>
  </p:clrMapOvr>
  <p:transition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0015AF-4F6E-4393-B17E-A94B46A2E1A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92469717"/>
      </p:ext>
    </p:extLst>
  </p:cSld>
  <p:clrMapOvr>
    <a:masterClrMapping/>
  </p:clrMapOvr>
  <p:transition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7813"/>
            <a:ext cx="8229600" cy="58531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05CAD09B-AEB1-4B35-8474-286802DAF8E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71215364"/>
      </p:ext>
    </p:extLst>
  </p:cSld>
  <p:clrMapOvr>
    <a:masterClrMapping/>
  </p:clrMapOvr>
  <p:transition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505038-4074-44AF-888E-1422FB44212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72058631"/>
      </p:ext>
    </p:extLst>
  </p:cSld>
  <p:clrMapOvr>
    <a:masterClrMapping/>
  </p:clrMapOvr>
  <p:transition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E27767-DF1B-4E96-A8CD-28EA6C5B1FD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41626330"/>
      </p:ext>
    </p:extLst>
  </p:cSld>
  <p:clrMapOvr>
    <a:masterClrMapping/>
  </p:clrMapOvr>
  <p:transition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0B4A82-0FA6-4A8A-9E94-033E2ED28C3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38419441"/>
      </p:ext>
    </p:extLst>
  </p:cSld>
  <p:clrMapOvr>
    <a:masterClrMapping/>
  </p:clrMapOvr>
  <p:transition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5999FC-F132-4539-BB1E-1AB2C5E76EF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18952854"/>
      </p:ext>
    </p:extLst>
  </p:cSld>
  <p:clrMapOvr>
    <a:masterClrMapping/>
  </p:clrMapOvr>
  <p:transition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0FA8F8-9C11-478D-A0F1-16E7B24B888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55655243"/>
      </p:ext>
    </p:extLst>
  </p:cSld>
  <p:clrMapOvr>
    <a:masterClrMapping/>
  </p:clrMapOvr>
  <p:transition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BDBED0-4516-4160-8F8E-79134FF3A1C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4850851"/>
      </p:ext>
    </p:extLst>
  </p:cSld>
  <p:clrMapOvr>
    <a:masterClrMapping/>
  </p:clrMapOvr>
  <p:transition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10E18B-269C-4D96-BB5D-5C19D191A86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16443785"/>
      </p:ext>
    </p:extLst>
  </p:cSld>
  <p:clrMapOvr>
    <a:masterClrMapping/>
  </p:clrMapOvr>
  <p:transition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00FD55-2A95-44C7-9028-93171FA16E8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75326335"/>
      </p:ext>
    </p:extLst>
  </p:cSld>
  <p:clrMapOvr>
    <a:masterClrMapping/>
  </p:clrMapOvr>
  <p:transition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b="0">
                <a:latin typeface="+mn-lt"/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0">
                <a:latin typeface="+mn-lt"/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b="0">
                <a:latin typeface="+mn-lt"/>
                <a:ea typeface="+mn-ea"/>
              </a:defRPr>
            </a:lvl1pPr>
          </a:lstStyle>
          <a:p>
            <a:fld id="{C5E8618A-1495-430C-A7EB-340854892A61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sz="2400" b="0">
              <a:ea typeface="宋体" panose="02010600030101010101" pitchFamily="2" charset="-122"/>
            </a:endParaRPr>
          </a:p>
        </p:txBody>
      </p:sp>
      <p:sp>
        <p:nvSpPr>
          <p:cNvPr id="4104" name="Line 8"/>
          <p:cNvSpPr>
            <a:spLocks noChangeShapeType="1"/>
          </p:cNvSpPr>
          <p:nvPr/>
        </p:nvSpPr>
        <p:spPr bwMode="auto">
          <a:xfrm>
            <a:off x="457200" y="1447800"/>
            <a:ext cx="80772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05" name="Rectangle 9"/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sz="2400" b="0">
              <a:ea typeface="宋体" panose="02010600030101010101" pitchFamily="2" charset="-122"/>
            </a:endParaRPr>
          </a:p>
        </p:txBody>
      </p:sp>
      <p:sp>
        <p:nvSpPr>
          <p:cNvPr id="4106" name="Rectangle 10"/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sz="2400" b="0"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ransition>
    <p:wipe/>
  </p:transition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p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p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9.e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8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1.e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20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emf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3.emf"/><Relationship Id="rId5" Type="http://schemas.openxmlformats.org/officeDocument/2006/relationships/oleObject" Target="../embeddings/oleObject15.bin"/><Relationship Id="rId10" Type="http://schemas.openxmlformats.org/officeDocument/2006/relationships/image" Target="../media/image25.emf"/><Relationship Id="rId4" Type="http://schemas.openxmlformats.org/officeDocument/2006/relationships/image" Target="../media/image22.emf"/><Relationship Id="rId9" Type="http://schemas.openxmlformats.org/officeDocument/2006/relationships/oleObject" Target="../embeddings/oleObject17.bin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7.e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26.e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emf"/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9.e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28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31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emf"/><Relationship Id="rId3" Type="http://schemas.openxmlformats.org/officeDocument/2006/relationships/oleObject" Target="../embeddings/oleObject24.bin"/><Relationship Id="rId7" Type="http://schemas.openxmlformats.org/officeDocument/2006/relationships/oleObject" Target="../embeddings/oleObject26.bin"/><Relationship Id="rId12" Type="http://schemas.openxmlformats.org/officeDocument/2006/relationships/image" Target="../media/image36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3.emf"/><Relationship Id="rId11" Type="http://schemas.openxmlformats.org/officeDocument/2006/relationships/oleObject" Target="../embeddings/oleObject28.bin"/><Relationship Id="rId5" Type="http://schemas.openxmlformats.org/officeDocument/2006/relationships/oleObject" Target="../embeddings/oleObject25.bin"/><Relationship Id="rId10" Type="http://schemas.openxmlformats.org/officeDocument/2006/relationships/image" Target="../media/image35.emf"/><Relationship Id="rId4" Type="http://schemas.openxmlformats.org/officeDocument/2006/relationships/image" Target="../media/image32.emf"/><Relationship Id="rId9" Type="http://schemas.openxmlformats.org/officeDocument/2006/relationships/oleObject" Target="../embeddings/oleObject27.bin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emf"/><Relationship Id="rId3" Type="http://schemas.openxmlformats.org/officeDocument/2006/relationships/oleObject" Target="../embeddings/oleObject29.bin"/><Relationship Id="rId7" Type="http://schemas.openxmlformats.org/officeDocument/2006/relationships/oleObject" Target="../embeddings/oleObject31.bin"/><Relationship Id="rId12" Type="http://schemas.openxmlformats.org/officeDocument/2006/relationships/image" Target="../media/image41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8.emf"/><Relationship Id="rId11" Type="http://schemas.openxmlformats.org/officeDocument/2006/relationships/oleObject" Target="../embeddings/oleObject33.bin"/><Relationship Id="rId5" Type="http://schemas.openxmlformats.org/officeDocument/2006/relationships/oleObject" Target="../embeddings/oleObject30.bin"/><Relationship Id="rId10" Type="http://schemas.openxmlformats.org/officeDocument/2006/relationships/image" Target="../media/image40.emf"/><Relationship Id="rId4" Type="http://schemas.openxmlformats.org/officeDocument/2006/relationships/image" Target="../media/image37.emf"/><Relationship Id="rId9" Type="http://schemas.openxmlformats.org/officeDocument/2006/relationships/oleObject" Target="../embeddings/oleObject32.bin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42.e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emf"/><Relationship Id="rId3" Type="http://schemas.openxmlformats.org/officeDocument/2006/relationships/oleObject" Target="../embeddings/oleObject35.bin"/><Relationship Id="rId7" Type="http://schemas.openxmlformats.org/officeDocument/2006/relationships/oleObject" Target="../embeddings/oleObject3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44.emf"/><Relationship Id="rId5" Type="http://schemas.openxmlformats.org/officeDocument/2006/relationships/oleObject" Target="../embeddings/oleObject36.bin"/><Relationship Id="rId10" Type="http://schemas.openxmlformats.org/officeDocument/2006/relationships/image" Target="../media/image46.emf"/><Relationship Id="rId4" Type="http://schemas.openxmlformats.org/officeDocument/2006/relationships/image" Target="../media/image43.emf"/><Relationship Id="rId9" Type="http://schemas.openxmlformats.org/officeDocument/2006/relationships/oleObject" Target="../embeddings/oleObject38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emf"/><Relationship Id="rId3" Type="http://schemas.openxmlformats.org/officeDocument/2006/relationships/oleObject" Target="../embeddings/oleObject39.bin"/><Relationship Id="rId7" Type="http://schemas.openxmlformats.org/officeDocument/2006/relationships/oleObject" Target="../embeddings/oleObject4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48.emf"/><Relationship Id="rId5" Type="http://schemas.openxmlformats.org/officeDocument/2006/relationships/oleObject" Target="../embeddings/oleObject40.bin"/><Relationship Id="rId4" Type="http://schemas.openxmlformats.org/officeDocument/2006/relationships/image" Target="../media/image47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4.emf"/><Relationship Id="rId4" Type="http://schemas.openxmlformats.org/officeDocument/2006/relationships/image" Target="../media/image1.emf"/><Relationship Id="rId9" Type="http://schemas.openxmlformats.org/officeDocument/2006/relationships/oleObject" Target="../embeddings/oleObject4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7.e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Text Box 2"/>
          <p:cNvSpPr txBox="1">
            <a:spLocks noChangeArrowheads="1"/>
          </p:cNvSpPr>
          <p:nvPr/>
        </p:nvSpPr>
        <p:spPr bwMode="auto">
          <a:xfrm>
            <a:off x="539750" y="1557338"/>
            <a:ext cx="8208963" cy="1076325"/>
          </a:xfrm>
          <a:prstGeom prst="rect">
            <a:avLst/>
          </a:prstGeom>
          <a:solidFill>
            <a:srgbClr val="FFFF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algn="ctr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640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概率统计及随机过程</a:t>
            </a:r>
          </a:p>
        </p:txBody>
      </p:sp>
      <p:sp>
        <p:nvSpPr>
          <p:cNvPr id="2053" name="Text Box 3"/>
          <p:cNvSpPr txBox="1">
            <a:spLocks noChangeArrowheads="1"/>
          </p:cNvSpPr>
          <p:nvPr/>
        </p:nvSpPr>
        <p:spPr bwMode="auto">
          <a:xfrm>
            <a:off x="1042988" y="3429000"/>
            <a:ext cx="7200900" cy="74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300">
                <a:solidFill>
                  <a:srgbClr val="990033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北京航空航天大学国际</a:t>
            </a:r>
            <a:r>
              <a:rPr kumimoji="1" lang="zh-CN" altLang="en-US" sz="4300">
                <a:solidFill>
                  <a:srgbClr val="990033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学院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539552" y="476672"/>
            <a:ext cx="321754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6.2 </a:t>
            </a:r>
            <a:r>
              <a:rPr lang="zh-CN" altLang="en-US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大数定律 </a:t>
            </a:r>
            <a:endParaRPr lang="zh-CN" altLang="en-US" sz="40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289620" y="1429352"/>
            <a:ext cx="457529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定理</a:t>
            </a:r>
            <a:r>
              <a:rPr lang="en-US" altLang="zh-CN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2 (</a:t>
            </a:r>
            <a:r>
              <a:rPr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伯努利大数定理</a:t>
            </a:r>
            <a:r>
              <a:rPr lang="en-US" altLang="zh-CN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) </a:t>
            </a: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361057" y="2023077"/>
            <a:ext cx="7971862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设 </a:t>
            </a:r>
            <a:r>
              <a:rPr lang="en-US" altLang="zh-CN" i="1"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i="1" baseline="-25000"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是 </a:t>
            </a:r>
            <a:r>
              <a:rPr lang="en-US" altLang="zh-CN" i="1">
                <a:ea typeface="楷体" panose="02010609060101010101" pitchFamily="49" charset="-122"/>
                <a:cs typeface="Times New Roman" panose="02020603050405020304" pitchFamily="18" charset="0"/>
              </a:rPr>
              <a:t>n </a:t>
            </a:r>
            <a:r>
              <a:rPr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次独立重复试验中事件 </a:t>
            </a:r>
            <a:r>
              <a:rPr lang="en-US" altLang="zh-CN" i="1">
                <a:ea typeface="楷体" panose="02010609060101010101" pitchFamily="49" charset="-122"/>
                <a:cs typeface="Times New Roman" panose="02020603050405020304" pitchFamily="18" charset="0"/>
              </a:rPr>
              <a:t>A </a:t>
            </a:r>
            <a:r>
              <a:rPr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发生的 </a:t>
            </a:r>
          </a:p>
          <a:p>
            <a:pPr eaLnBrk="1" hangingPunct="1"/>
            <a:r>
              <a:rPr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次数</a:t>
            </a:r>
            <a:r>
              <a:rPr lang="en-US" altLang="zh-CN">
                <a:ea typeface="楷体" panose="02010609060101010101" pitchFamily="49" charset="-122"/>
                <a:cs typeface="Times New Roman" panose="02020603050405020304" pitchFamily="18" charset="0"/>
              </a:rPr>
              <a:t>. </a:t>
            </a:r>
            <a:r>
              <a:rPr lang="en-US" altLang="zh-CN" i="1">
                <a:ea typeface="楷体" panose="02010609060101010101" pitchFamily="49" charset="-122"/>
                <a:cs typeface="Times New Roman" panose="02020603050405020304" pitchFamily="18" charset="0"/>
              </a:rPr>
              <a:t>p </a:t>
            </a:r>
            <a:r>
              <a:rPr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是事件 </a:t>
            </a:r>
            <a:r>
              <a:rPr lang="en-US" altLang="zh-CN" i="1">
                <a:ea typeface="楷体" panose="02010609060101010101" pitchFamily="49" charset="-122"/>
                <a:cs typeface="Times New Roman" panose="02020603050405020304" pitchFamily="18" charset="0"/>
              </a:rPr>
              <a:t>A </a:t>
            </a:r>
            <a:r>
              <a:rPr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在每次试验中发生的概率</a:t>
            </a:r>
            <a:r>
              <a:rPr lang="en-US" altLang="zh-CN">
                <a:ea typeface="楷体" panose="02010609060101010101" pitchFamily="49" charset="-122"/>
                <a:cs typeface="Times New Roman" panose="02020603050405020304" pitchFamily="18" charset="0"/>
              </a:rPr>
              <a:t>,</a:t>
            </a:r>
          </a:p>
          <a:p>
            <a:pPr eaLnBrk="1" hangingPunct="1"/>
            <a:r>
              <a:rPr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则对任意 </a:t>
            </a:r>
            <a:r>
              <a:rPr lang="zh-CN" altLang="en-US" i="1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 </a:t>
            </a:r>
            <a:r>
              <a:rPr lang="en-US" altLang="zh-CN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&gt; 0, </a:t>
            </a:r>
            <a:r>
              <a:rPr lang="zh-CN" altLang="en-US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有</a:t>
            </a:r>
            <a:endParaRPr lang="zh-CN" altLang="en-US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1746203"/>
              </p:ext>
            </p:extLst>
          </p:nvPr>
        </p:nvGraphicFramePr>
        <p:xfrm>
          <a:off x="2693670" y="3340596"/>
          <a:ext cx="38989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8" name="公式" r:id="rId3" imgW="3898800" imgH="952200" progId="Equation.3">
                  <p:embed/>
                </p:oleObj>
              </mc:Choice>
              <mc:Fallback>
                <p:oleObj name="公式" r:id="rId3" imgW="3898800" imgH="952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3670" y="3340596"/>
                        <a:ext cx="38989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893470" y="4330920"/>
            <a:ext cx="69923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或 </a:t>
            </a:r>
          </a:p>
        </p:txBody>
      </p:sp>
      <p:graphicFrame>
        <p:nvGraphicFramePr>
          <p:cNvPr id="7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6381691"/>
              </p:ext>
            </p:extLst>
          </p:nvPr>
        </p:nvGraphicFramePr>
        <p:xfrm>
          <a:off x="2591916" y="4204692"/>
          <a:ext cx="39243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9" name="公式" r:id="rId5" imgW="3924000" imgH="952200" progId="Equation.3">
                  <p:embed/>
                </p:oleObj>
              </mc:Choice>
              <mc:Fallback>
                <p:oleObj name="公式" r:id="rId5" imgW="3924000" imgH="952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1916" y="4204692"/>
                        <a:ext cx="39243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524711" y="5044949"/>
            <a:ext cx="822052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说明</a:t>
            </a:r>
            <a:r>
              <a:rPr lang="en-US" altLang="zh-CN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: 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定理说明事件发生的频率依概率收敛 </a:t>
            </a:r>
          </a:p>
          <a:p>
            <a:pPr eaLnBrk="1" hangingPunct="1"/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于事件的概率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以严格的数学形式表达了频 </a:t>
            </a:r>
          </a:p>
          <a:p>
            <a:pPr eaLnBrk="1" hangingPunct="1"/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率的稳定性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66106482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467544" y="476672"/>
            <a:ext cx="4243469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6.3 </a:t>
            </a:r>
            <a:r>
              <a:rPr lang="zh-CN" altLang="en-US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中心极限定理 </a:t>
            </a:r>
            <a:endParaRPr lang="zh-CN" altLang="en-US" sz="40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Text Box 10"/>
          <p:cNvSpPr txBox="1">
            <a:spLocks noChangeArrowheads="1"/>
          </p:cNvSpPr>
          <p:nvPr/>
        </p:nvSpPr>
        <p:spPr bwMode="auto">
          <a:xfrm>
            <a:off x="498091" y="1788492"/>
            <a:ext cx="492314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中心极限定理的客观背景 </a:t>
            </a:r>
          </a:p>
        </p:txBody>
      </p:sp>
      <p:sp>
        <p:nvSpPr>
          <p:cNvPr id="4" name="Text Box 11"/>
          <p:cNvSpPr txBox="1">
            <a:spLocks noChangeArrowheads="1"/>
          </p:cNvSpPr>
          <p:nvPr/>
        </p:nvSpPr>
        <p:spPr bwMode="auto">
          <a:xfrm>
            <a:off x="590166" y="2348880"/>
            <a:ext cx="7701147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客观实际中的许多随机变量由大量的相 </a:t>
            </a:r>
          </a:p>
          <a:p>
            <a:pPr eaLnBrk="1" hangingPunct="1"/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互独立的随机因素的综合影响形成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. 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其中 </a:t>
            </a:r>
          </a:p>
          <a:p>
            <a:pPr eaLnBrk="1" hangingPunct="1"/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每一个别因素在总的影响中所起的作用是</a:t>
            </a:r>
          </a:p>
          <a:p>
            <a:pPr eaLnBrk="1" hangingPunct="1"/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微小的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. 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这种随机变量往往近似服从正态</a:t>
            </a:r>
          </a:p>
          <a:p>
            <a:pPr eaLnBrk="1" hangingPunct="1"/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分布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63151287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467544" y="476672"/>
            <a:ext cx="4243469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6.3 </a:t>
            </a:r>
            <a:r>
              <a:rPr lang="zh-CN" altLang="en-US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中心极限定理 </a:t>
            </a:r>
            <a:endParaRPr lang="zh-CN" altLang="en-US" sz="40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486651" y="1553418"/>
            <a:ext cx="663515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定理</a:t>
            </a:r>
            <a:r>
              <a:rPr lang="en-US" altLang="zh-CN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3 </a:t>
            </a:r>
            <a:r>
              <a:rPr lang="en-US" altLang="zh-CN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独立同分布的中心极限定理</a:t>
            </a:r>
            <a:r>
              <a:rPr lang="en-US" altLang="zh-CN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) </a:t>
            </a: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486651" y="2201118"/>
            <a:ext cx="8392041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设随机变量 </a:t>
            </a:r>
            <a:r>
              <a:rPr lang="en-US" altLang="zh-CN" i="1"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baseline="-25000"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i="1"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baseline="-25000"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>
                <a:ea typeface="楷体" panose="02010609060101010101" pitchFamily="49" charset="-122"/>
                <a:cs typeface="Times New Roman" panose="02020603050405020304" pitchFamily="18" charset="0"/>
              </a:rPr>
              <a:t>, …, </a:t>
            </a:r>
            <a:r>
              <a:rPr lang="en-US" altLang="zh-CN" i="1"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i="1" baseline="-25000">
                <a:ea typeface="楷体" panose="02010609060101010101" pitchFamily="49" charset="-122"/>
                <a:cs typeface="Times New Roman" panose="02020603050405020304" pitchFamily="18" charset="0"/>
              </a:rPr>
              <a:t>n </a:t>
            </a:r>
            <a:r>
              <a:rPr lang="en-US" altLang="zh-CN">
                <a:ea typeface="楷体" panose="02010609060101010101" pitchFamily="49" charset="-122"/>
                <a:cs typeface="Times New Roman" panose="02020603050405020304" pitchFamily="18" charset="0"/>
              </a:rPr>
              <a:t>, … </a:t>
            </a:r>
            <a:r>
              <a:rPr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相互独立</a:t>
            </a:r>
            <a:r>
              <a:rPr lang="en-US" altLang="zh-CN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服从 </a:t>
            </a:r>
          </a:p>
          <a:p>
            <a:pPr eaLnBrk="1" hangingPunct="1"/>
            <a:r>
              <a:rPr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同一分布</a:t>
            </a:r>
            <a:r>
              <a:rPr lang="en-US" altLang="zh-CN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且具有数学期望和方差</a:t>
            </a:r>
            <a:r>
              <a:rPr lang="en-US" altLang="zh-CN">
                <a:ea typeface="楷体" panose="02010609060101010101" pitchFamily="49" charset="-122"/>
                <a:cs typeface="Times New Roman" panose="02020603050405020304" pitchFamily="18" charset="0"/>
              </a:rPr>
              <a:t>: </a:t>
            </a:r>
            <a:r>
              <a:rPr lang="en-US" altLang="zh-CN" i="1"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i="1" baseline="-25000"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en-US" altLang="zh-CN">
                <a:ea typeface="楷体" panose="02010609060101010101" pitchFamily="49" charset="-122"/>
                <a:cs typeface="Times New Roman" panose="02020603050405020304" pitchFamily="18" charset="0"/>
              </a:rPr>
              <a:t>) = </a:t>
            </a:r>
            <a:r>
              <a:rPr lang="en-US" altLang="zh-CN" i="1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 </a:t>
            </a:r>
            <a:r>
              <a:rPr lang="en-US" altLang="zh-CN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</a:p>
          <a:p>
            <a:pPr eaLnBrk="1" hangingPunct="1"/>
            <a:r>
              <a:rPr lang="en-US" altLang="zh-CN" i="1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D</a:t>
            </a:r>
            <a:r>
              <a:rPr lang="en-US" altLang="zh-CN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i="1" baseline="-2500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lang="en-US" altLang="zh-CN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) = </a:t>
            </a:r>
            <a:r>
              <a:rPr lang="en-US" altLang="zh-CN" i="1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 </a:t>
            </a:r>
            <a:r>
              <a:rPr lang="en-US" altLang="zh-CN" baseline="3000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&gt; 0(</a:t>
            </a:r>
            <a:r>
              <a:rPr lang="en-US" altLang="zh-CN" i="1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k </a:t>
            </a:r>
            <a:r>
              <a:rPr lang="en-US" altLang="zh-CN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= 1, 2, …). </a:t>
            </a:r>
            <a:r>
              <a:rPr lang="zh-CN" altLang="en-US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则</a:t>
            </a:r>
            <a:endParaRPr lang="zh-CN" altLang="en-US" i="1">
              <a:ea typeface="楷体" panose="02010609060101010101" pitchFamily="49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graphicFrame>
        <p:nvGraphicFramePr>
          <p:cNvPr id="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8892020"/>
              </p:ext>
            </p:extLst>
          </p:nvPr>
        </p:nvGraphicFramePr>
        <p:xfrm>
          <a:off x="1134351" y="3928318"/>
          <a:ext cx="3911600" cy="204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2" name="公式" r:id="rId3" imgW="3911400" imgH="2044440" progId="Equation.3">
                  <p:embed/>
                </p:oleObj>
              </mc:Choice>
              <mc:Fallback>
                <p:oleObj name="公式" r:id="rId3" imgW="3911400" imgH="2044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4351" y="3928318"/>
                        <a:ext cx="3911600" cy="204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5250794"/>
              </p:ext>
            </p:extLst>
          </p:nvPr>
        </p:nvGraphicFramePr>
        <p:xfrm>
          <a:off x="5382501" y="4001343"/>
          <a:ext cx="2235200" cy="143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3" name="公式" r:id="rId5" imgW="2234880" imgH="1434960" progId="Equation.3">
                  <p:embed/>
                </p:oleObj>
              </mc:Choice>
              <mc:Fallback>
                <p:oleObj name="公式" r:id="rId5" imgW="2234880" imgH="1434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2501" y="4001343"/>
                        <a:ext cx="2235200" cy="1435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486651" y="5873898"/>
            <a:ext cx="633859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的分布函数 </a:t>
            </a:r>
            <a:r>
              <a:rPr lang="en-US" altLang="zh-CN" i="1" dirty="0" err="1"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en-US" altLang="zh-CN" i="1" baseline="-25000" dirty="0" err="1"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) 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对于任意 </a:t>
            </a:r>
            <a:r>
              <a:rPr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满足 </a:t>
            </a:r>
          </a:p>
        </p:txBody>
      </p:sp>
    </p:spTree>
    <p:extLst>
      <p:ext uri="{BB962C8B-B14F-4D97-AF65-F5344CB8AC3E}">
        <p14:creationId xmlns:p14="http://schemas.microsoft.com/office/powerpoint/2010/main" val="3157791450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467544" y="476672"/>
            <a:ext cx="4243469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6.3 </a:t>
            </a:r>
            <a:r>
              <a:rPr lang="zh-CN" altLang="en-US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中心极限定理 </a:t>
            </a:r>
            <a:endParaRPr lang="zh-CN" altLang="en-US" sz="40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aphicFrame>
        <p:nvGraphicFramePr>
          <p:cNvPr id="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1224411"/>
              </p:ext>
            </p:extLst>
          </p:nvPr>
        </p:nvGraphicFramePr>
        <p:xfrm>
          <a:off x="898475" y="1531310"/>
          <a:ext cx="5956300" cy="196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6" name="公式" r:id="rId3" imgW="5956200" imgH="1968480" progId="Equation.3">
                  <p:embed/>
                </p:oleObj>
              </mc:Choice>
              <mc:Fallback>
                <p:oleObj name="公式" r:id="rId3" imgW="5956200" imgH="1968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8475" y="1531310"/>
                        <a:ext cx="5956300" cy="196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8021379"/>
              </p:ext>
            </p:extLst>
          </p:nvPr>
        </p:nvGraphicFramePr>
        <p:xfrm>
          <a:off x="3552775" y="3331510"/>
          <a:ext cx="43180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7" name="公式" r:id="rId5" imgW="4317840" imgH="965160" progId="Equation.3">
                  <p:embed/>
                </p:oleObj>
              </mc:Choice>
              <mc:Fallback>
                <p:oleObj name="公式" r:id="rId5" imgW="4317840" imgH="965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2775" y="3331510"/>
                        <a:ext cx="43180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395238" y="4578099"/>
            <a:ext cx="299793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accent2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说明</a:t>
            </a:r>
            <a:r>
              <a:rPr lang="en-US" altLang="zh-CN">
                <a:solidFill>
                  <a:schemeClr val="accent2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:</a:t>
            </a:r>
            <a:r>
              <a:rPr lang="en-US" altLang="zh-CN"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定理说明 </a:t>
            </a:r>
          </a:p>
        </p:txBody>
      </p:sp>
      <p:graphicFrame>
        <p:nvGraphicFramePr>
          <p:cNvPr id="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8823540"/>
              </p:ext>
            </p:extLst>
          </p:nvPr>
        </p:nvGraphicFramePr>
        <p:xfrm>
          <a:off x="3469057" y="4302844"/>
          <a:ext cx="1905000" cy="143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8" name="公式" r:id="rId7" imgW="1904760" imgH="1434960" progId="Equation.3">
                  <p:embed/>
                </p:oleObj>
              </mc:Choice>
              <mc:Fallback>
                <p:oleObj name="公式" r:id="rId7" imgW="1904760" imgH="1434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9057" y="4302844"/>
                        <a:ext cx="1905000" cy="1435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13"/>
          <p:cNvGrpSpPr>
            <a:grpSpLocks/>
          </p:cNvGrpSpPr>
          <p:nvPr/>
        </p:nvGrpSpPr>
        <p:grpSpPr bwMode="auto">
          <a:xfrm>
            <a:off x="5639170" y="4588594"/>
            <a:ext cx="1439862" cy="669925"/>
            <a:chOff x="3787" y="2827"/>
            <a:chExt cx="907" cy="422"/>
          </a:xfrm>
        </p:grpSpPr>
        <p:sp>
          <p:nvSpPr>
            <p:cNvPr id="8" name="Freeform 10"/>
            <p:cNvSpPr>
              <a:spLocks/>
            </p:cNvSpPr>
            <p:nvPr/>
          </p:nvSpPr>
          <p:spPr bwMode="auto">
            <a:xfrm>
              <a:off x="3787" y="3113"/>
              <a:ext cx="907" cy="136"/>
            </a:xfrm>
            <a:custGeom>
              <a:avLst/>
              <a:gdLst>
                <a:gd name="T0" fmla="*/ 0 w 907"/>
                <a:gd name="T1" fmla="*/ 136 h 136"/>
                <a:gd name="T2" fmla="*/ 318 w 907"/>
                <a:gd name="T3" fmla="*/ 0 h 136"/>
                <a:gd name="T4" fmla="*/ 590 w 907"/>
                <a:gd name="T5" fmla="*/ 136 h 136"/>
                <a:gd name="T6" fmla="*/ 907 w 907"/>
                <a:gd name="T7" fmla="*/ 0 h 13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07"/>
                <a:gd name="T13" fmla="*/ 0 h 136"/>
                <a:gd name="T14" fmla="*/ 907 w 907"/>
                <a:gd name="T15" fmla="*/ 136 h 1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07" h="136">
                  <a:moveTo>
                    <a:pt x="0" y="136"/>
                  </a:moveTo>
                  <a:cubicBezTo>
                    <a:pt x="110" y="68"/>
                    <a:pt x="220" y="0"/>
                    <a:pt x="318" y="0"/>
                  </a:cubicBezTo>
                  <a:cubicBezTo>
                    <a:pt x="416" y="0"/>
                    <a:pt x="492" y="136"/>
                    <a:pt x="590" y="136"/>
                  </a:cubicBezTo>
                  <a:cubicBezTo>
                    <a:pt x="688" y="136"/>
                    <a:pt x="797" y="68"/>
                    <a:pt x="907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9" name="Text Box 11"/>
            <p:cNvSpPr txBox="1">
              <a:spLocks noChangeArrowheads="1"/>
            </p:cNvSpPr>
            <p:nvPr/>
          </p:nvSpPr>
          <p:spPr bwMode="auto">
            <a:xfrm>
              <a:off x="3787" y="2827"/>
              <a:ext cx="74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1pPr>
              <a:lvl2pPr marL="742950" indent="-285750" eaLnBrk="0" hangingPunct="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2pPr>
              <a:lvl3pPr marL="1143000" indent="-228600" eaLnBrk="0" hangingPunct="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3pPr>
              <a:lvl4pPr marL="1600200" indent="-228600" eaLnBrk="0" hangingPunct="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4pPr>
              <a:lvl5pPr marL="2057400" indent="-228600" eaLnBrk="0" hangingPunct="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9pPr>
            </a:lstStyle>
            <a:p>
              <a:pPr eaLnBrk="1" hangingPunct="1"/>
              <a:r>
                <a:rPr lang="zh-CN" altLang="en-US" sz="2400">
                  <a:solidFill>
                    <a:srgbClr val="FF0000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近似地 </a:t>
              </a:r>
            </a:p>
          </p:txBody>
        </p:sp>
      </p:grpSp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7152057" y="4731469"/>
            <a:ext cx="147187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 i="1"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>
                <a:ea typeface="楷体" panose="02010609060101010101" pitchFamily="49" charset="-122"/>
                <a:cs typeface="Times New Roman" panose="02020603050405020304" pitchFamily="18" charset="0"/>
              </a:rPr>
              <a:t>(0, 1).</a:t>
            </a:r>
            <a:endParaRPr lang="en-US" altLang="zh-CN" i="1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1" name="Text Box 14"/>
          <p:cNvSpPr txBox="1">
            <a:spLocks noChangeArrowheads="1"/>
          </p:cNvSpPr>
          <p:nvPr/>
        </p:nvSpPr>
        <p:spPr bwMode="auto">
          <a:xfrm>
            <a:off x="1095251" y="5945906"/>
            <a:ext cx="69923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或 </a:t>
            </a:r>
          </a:p>
        </p:txBody>
      </p:sp>
      <p:graphicFrame>
        <p:nvGraphicFramePr>
          <p:cNvPr id="12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2648610"/>
              </p:ext>
            </p:extLst>
          </p:nvPr>
        </p:nvGraphicFramePr>
        <p:xfrm>
          <a:off x="2123951" y="6025281"/>
          <a:ext cx="4318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9" name="公式" r:id="rId9" imgW="431640" imgH="444240" progId="Equation.3">
                  <p:embed/>
                </p:oleObj>
              </mc:Choice>
              <mc:Fallback>
                <p:oleObj name="公式" r:id="rId9" imgW="43164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3951" y="6025281"/>
                        <a:ext cx="4318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" name="Group 16"/>
          <p:cNvGrpSpPr>
            <a:grpSpLocks/>
          </p:cNvGrpSpPr>
          <p:nvPr/>
        </p:nvGrpSpPr>
        <p:grpSpPr bwMode="auto">
          <a:xfrm>
            <a:off x="2771651" y="5699844"/>
            <a:ext cx="1439862" cy="669925"/>
            <a:chOff x="3787" y="2827"/>
            <a:chExt cx="907" cy="422"/>
          </a:xfrm>
        </p:grpSpPr>
        <p:sp>
          <p:nvSpPr>
            <p:cNvPr id="14" name="Freeform 17"/>
            <p:cNvSpPr>
              <a:spLocks/>
            </p:cNvSpPr>
            <p:nvPr/>
          </p:nvSpPr>
          <p:spPr bwMode="auto">
            <a:xfrm>
              <a:off x="3787" y="3113"/>
              <a:ext cx="907" cy="136"/>
            </a:xfrm>
            <a:custGeom>
              <a:avLst/>
              <a:gdLst>
                <a:gd name="T0" fmla="*/ 0 w 907"/>
                <a:gd name="T1" fmla="*/ 136 h 136"/>
                <a:gd name="T2" fmla="*/ 318 w 907"/>
                <a:gd name="T3" fmla="*/ 0 h 136"/>
                <a:gd name="T4" fmla="*/ 590 w 907"/>
                <a:gd name="T5" fmla="*/ 136 h 136"/>
                <a:gd name="T6" fmla="*/ 907 w 907"/>
                <a:gd name="T7" fmla="*/ 0 h 13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07"/>
                <a:gd name="T13" fmla="*/ 0 h 136"/>
                <a:gd name="T14" fmla="*/ 907 w 907"/>
                <a:gd name="T15" fmla="*/ 136 h 1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07" h="136">
                  <a:moveTo>
                    <a:pt x="0" y="136"/>
                  </a:moveTo>
                  <a:cubicBezTo>
                    <a:pt x="110" y="68"/>
                    <a:pt x="220" y="0"/>
                    <a:pt x="318" y="0"/>
                  </a:cubicBezTo>
                  <a:cubicBezTo>
                    <a:pt x="416" y="0"/>
                    <a:pt x="492" y="136"/>
                    <a:pt x="590" y="136"/>
                  </a:cubicBezTo>
                  <a:cubicBezTo>
                    <a:pt x="688" y="136"/>
                    <a:pt x="797" y="68"/>
                    <a:pt x="907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5" name="Text Box 18"/>
            <p:cNvSpPr txBox="1">
              <a:spLocks noChangeArrowheads="1"/>
            </p:cNvSpPr>
            <p:nvPr/>
          </p:nvSpPr>
          <p:spPr bwMode="auto">
            <a:xfrm>
              <a:off x="3787" y="2827"/>
              <a:ext cx="74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1pPr>
              <a:lvl2pPr marL="742950" indent="-285750" eaLnBrk="0" hangingPunct="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2pPr>
              <a:lvl3pPr marL="1143000" indent="-228600" eaLnBrk="0" hangingPunct="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3pPr>
              <a:lvl4pPr marL="1600200" indent="-228600" eaLnBrk="0" hangingPunct="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4pPr>
              <a:lvl5pPr marL="2057400" indent="-228600" eaLnBrk="0" hangingPunct="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9pPr>
            </a:lstStyle>
            <a:p>
              <a:pPr algn="ctr" eaLnBrk="1" hangingPunct="1"/>
              <a:r>
                <a:rPr lang="zh-CN" altLang="en-US" sz="2400">
                  <a:solidFill>
                    <a:srgbClr val="FF0000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近似地 </a:t>
              </a:r>
            </a:p>
          </p:txBody>
        </p:sp>
      </p:grpSp>
      <p:sp>
        <p:nvSpPr>
          <p:cNvPr id="16" name="Text Box 19"/>
          <p:cNvSpPr txBox="1">
            <a:spLocks noChangeArrowheads="1"/>
          </p:cNvSpPr>
          <p:nvPr/>
        </p:nvSpPr>
        <p:spPr bwMode="auto">
          <a:xfrm>
            <a:off x="4355976" y="5914156"/>
            <a:ext cx="219643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 i="1"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</a:t>
            </a:r>
            <a:r>
              <a:rPr lang="en-US" altLang="zh-CN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i="1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</a:t>
            </a:r>
            <a:r>
              <a:rPr lang="en-US" altLang="zh-CN" i="1" baseline="3000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baseline="3000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/</a:t>
            </a:r>
            <a:r>
              <a:rPr lang="en-US" altLang="zh-CN" i="1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). </a:t>
            </a:r>
            <a:endParaRPr lang="en-US" altLang="zh-CN" i="1">
              <a:ea typeface="楷体" panose="02010609060101010101" pitchFamily="49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523010302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  <p:bldP spid="11" grpId="0"/>
      <p:bldP spid="1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467544" y="476672"/>
            <a:ext cx="4243469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6.3 </a:t>
            </a:r>
            <a:r>
              <a:rPr lang="zh-CN" altLang="en-US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中心极限定理 </a:t>
            </a:r>
            <a:endParaRPr lang="zh-CN" altLang="en-US" sz="40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486783" y="1700808"/>
            <a:ext cx="822052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应用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: </a:t>
            </a:r>
            <a:r>
              <a:rPr kumimoji="1"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中心极限定理说明了正态分布的重要 </a:t>
            </a:r>
          </a:p>
          <a:p>
            <a:pPr eaLnBrk="1" hangingPunct="1"/>
            <a:r>
              <a:rPr kumimoji="1"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地位</a:t>
            </a:r>
            <a:r>
              <a:rPr kumimoji="1" lang="en-US" altLang="zh-CN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kumimoji="1"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它也是统计学中处理大样本时的重要 </a:t>
            </a:r>
          </a:p>
          <a:p>
            <a:pPr eaLnBrk="1" hangingPunct="1"/>
            <a:r>
              <a:rPr kumimoji="1"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工具</a:t>
            </a:r>
            <a:r>
              <a:rPr kumimoji="1" lang="en-US" altLang="zh-CN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11879721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467544" y="476672"/>
            <a:ext cx="4243469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6.3 </a:t>
            </a:r>
            <a:r>
              <a:rPr lang="zh-CN" altLang="en-US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中心极限定理 </a:t>
            </a:r>
            <a:endParaRPr lang="zh-CN" altLang="en-US" sz="40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342900" y="1568468"/>
            <a:ext cx="8424863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algn="just" eaLnBrk="1" hangingPunct="1"/>
            <a:r>
              <a:rPr kumimoji="1" lang="zh-CN" altLang="en-US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定理</a:t>
            </a:r>
            <a:r>
              <a:rPr kumimoji="1" lang="en-US" altLang="zh-CN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4 </a:t>
            </a:r>
            <a:r>
              <a:rPr kumimoji="1" lang="en-US" altLang="zh-CN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德莫佛</a:t>
            </a:r>
            <a:r>
              <a:rPr kumimoji="1" lang="en-US" altLang="zh-CN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kumimoji="1"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拉普拉斯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(De Moivre--Laplace)</a:t>
            </a:r>
            <a:r>
              <a:rPr kumimoji="1"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定理</a:t>
            </a:r>
            <a:r>
              <a:rPr kumimoji="1" lang="en-US" altLang="zh-CN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</a:p>
        </p:txBody>
      </p:sp>
      <p:graphicFrame>
        <p:nvGraphicFramePr>
          <p:cNvPr id="4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5899132"/>
              </p:ext>
            </p:extLst>
          </p:nvPr>
        </p:nvGraphicFramePr>
        <p:xfrm>
          <a:off x="846138" y="3727468"/>
          <a:ext cx="37846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0" name="公式" r:id="rId3" imgW="3784320" imgH="1041120" progId="Equation.3">
                  <p:embed/>
                </p:oleObj>
              </mc:Choice>
              <mc:Fallback>
                <p:oleObj name="公式" r:id="rId3" imgW="3784320" imgH="1041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6138" y="3727468"/>
                        <a:ext cx="3784600" cy="1041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1196415"/>
              </p:ext>
            </p:extLst>
          </p:nvPr>
        </p:nvGraphicFramePr>
        <p:xfrm>
          <a:off x="4860032" y="3614359"/>
          <a:ext cx="403860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1" name="公式" r:id="rId5" imgW="4038480" imgH="1079280" progId="Equation.3">
                  <p:embed/>
                </p:oleObj>
              </mc:Choice>
              <mc:Fallback>
                <p:oleObj name="公式" r:id="rId5" imgW="4038480" imgH="1079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0032" y="3614359"/>
                        <a:ext cx="4038600" cy="1079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11"/>
          <p:cNvSpPr txBox="1">
            <a:spLocks noChangeArrowheads="1"/>
          </p:cNvSpPr>
          <p:nvPr/>
        </p:nvSpPr>
        <p:spPr bwMode="auto">
          <a:xfrm>
            <a:off x="558800" y="2647968"/>
            <a:ext cx="8193269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设随机变量 </a:t>
            </a:r>
            <a:r>
              <a:rPr lang="zh-CN" altLang="en-US" i="1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</a:t>
            </a:r>
            <a:r>
              <a:rPr lang="en-US" altLang="zh-CN" i="1" baseline="-25000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n 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~ </a:t>
            </a:r>
            <a:r>
              <a:rPr lang="en-US" altLang="zh-CN" i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i="1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), </a:t>
            </a:r>
            <a:r>
              <a:rPr lang="en-US" altLang="zh-CN" i="1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n 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= 1, 2, …, 0 &lt; </a:t>
            </a:r>
            <a:r>
              <a:rPr lang="en-US" altLang="zh-CN" i="1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p </a:t>
            </a:r>
            <a:endParaRPr lang="en-US" altLang="zh-CN" dirty="0">
              <a:ea typeface="楷体" panose="02010609060101010101" pitchFamily="49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/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&lt; 1, 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则对任意 </a:t>
            </a:r>
            <a:r>
              <a:rPr lang="en-US" altLang="zh-CN" i="1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有</a:t>
            </a:r>
          </a:p>
        </p:txBody>
      </p:sp>
      <p:sp>
        <p:nvSpPr>
          <p:cNvPr id="7" name="Text Box 12"/>
          <p:cNvSpPr txBox="1">
            <a:spLocks noChangeArrowheads="1"/>
          </p:cNvSpPr>
          <p:nvPr/>
        </p:nvSpPr>
        <p:spPr bwMode="auto">
          <a:xfrm>
            <a:off x="545306" y="5027692"/>
            <a:ext cx="8146782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说明</a:t>
            </a:r>
            <a:r>
              <a:rPr lang="en-US" altLang="zh-CN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: 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定理表明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正态分布是二项分布的极限 </a:t>
            </a:r>
          </a:p>
          <a:p>
            <a:pPr eaLnBrk="1" hangingPunct="1"/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分布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. 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当 </a:t>
            </a:r>
            <a:r>
              <a:rPr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n 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充分大时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可以用定理结果计算二 </a:t>
            </a:r>
          </a:p>
          <a:p>
            <a:pPr eaLnBrk="1" hangingPunct="1"/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项分布的概率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244786916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467544" y="476672"/>
            <a:ext cx="4243469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6.3 </a:t>
            </a:r>
            <a:r>
              <a:rPr lang="zh-CN" altLang="en-US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中心极限定理 </a:t>
            </a:r>
            <a:endParaRPr lang="zh-CN" altLang="en-US" sz="40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466930" y="1611461"/>
            <a:ext cx="289534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近似计算方法</a:t>
            </a:r>
            <a:r>
              <a:rPr lang="en-US" altLang="zh-CN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: </a:t>
            </a: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487567" y="2243286"/>
            <a:ext cx="8324715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设随机变量 </a:t>
            </a:r>
            <a:r>
              <a:rPr lang="zh-CN" altLang="en-US" i="1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</a:t>
            </a:r>
            <a:r>
              <a:rPr lang="en-US" altLang="zh-CN" i="1" baseline="-25000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n 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~ </a:t>
            </a:r>
            <a:r>
              <a:rPr lang="en-US" altLang="zh-CN" i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i="1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), </a:t>
            </a:r>
            <a:r>
              <a:rPr lang="en-US" altLang="zh-CN" i="1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n 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= 1, 2, …, 0 &lt; </a:t>
            </a:r>
            <a:r>
              <a:rPr lang="en-US" altLang="zh-CN" i="1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p 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&lt; 1, </a:t>
            </a:r>
          </a:p>
          <a:p>
            <a:pPr eaLnBrk="1" hangingPunct="1"/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则当 </a:t>
            </a:r>
            <a:r>
              <a:rPr lang="en-US" altLang="zh-CN" i="1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n 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充分大时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有</a:t>
            </a:r>
          </a:p>
        </p:txBody>
      </p:sp>
      <p:graphicFrame>
        <p:nvGraphicFramePr>
          <p:cNvPr id="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5912777"/>
              </p:ext>
            </p:extLst>
          </p:nvPr>
        </p:nvGraphicFramePr>
        <p:xfrm>
          <a:off x="703467" y="3538686"/>
          <a:ext cx="22733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9" name="公式" r:id="rId3" imgW="2273040" imgH="482400" progId="Equation.3">
                  <p:embed/>
                </p:oleObj>
              </mc:Choice>
              <mc:Fallback>
                <p:oleObj name="公式" r:id="rId3" imgW="227304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3467" y="3538686"/>
                        <a:ext cx="22733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0553545"/>
              </p:ext>
            </p:extLst>
          </p:nvPr>
        </p:nvGraphicFramePr>
        <p:xfrm>
          <a:off x="1135267" y="4114949"/>
          <a:ext cx="7373938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0" name="公式" r:id="rId5" imgW="7378560" imgH="1041120" progId="Equation.3">
                  <p:embed/>
                </p:oleObj>
              </mc:Choice>
              <mc:Fallback>
                <p:oleObj name="公式" r:id="rId5" imgW="7378560" imgH="1041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5267" y="4114949"/>
                        <a:ext cx="7373938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9952248"/>
              </p:ext>
            </p:extLst>
          </p:nvPr>
        </p:nvGraphicFramePr>
        <p:xfrm>
          <a:off x="1135267" y="5411936"/>
          <a:ext cx="57150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1" name="公式" r:id="rId7" imgW="5715000" imgH="1041120" progId="Equation.3">
                  <p:embed/>
                </p:oleObj>
              </mc:Choice>
              <mc:Fallback>
                <p:oleObj name="公式" r:id="rId7" imgW="5715000" imgH="1041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5267" y="5411936"/>
                        <a:ext cx="5715000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62179288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467544" y="476672"/>
            <a:ext cx="4243469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6.3 </a:t>
            </a:r>
            <a:r>
              <a:rPr lang="zh-CN" altLang="en-US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中心极限定理 </a:t>
            </a:r>
            <a:endParaRPr lang="zh-CN" altLang="en-US" sz="40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95288" y="1556792"/>
            <a:ext cx="852348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例</a:t>
            </a:r>
            <a:r>
              <a:rPr lang="en-US" altLang="zh-CN" sz="3200" b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1 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某计算机系统有 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120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个终端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每个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终端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有 </a:t>
            </a:r>
            <a:endParaRPr lang="en-US" altLang="zh-CN" sz="3200" b="1" dirty="0" smtClean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5%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的时间在使用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若各终端使用与否是相互 </a:t>
            </a:r>
            <a:endParaRPr lang="en-US" altLang="zh-CN" sz="3200" b="1" dirty="0" smtClean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独立的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试求有 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10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个以上的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终端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在使用的概率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.</a:t>
            </a:r>
            <a:endParaRPr lang="zh-CN" altLang="en-US" sz="3200" b="1" dirty="0" smtClean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11503" y="3126452"/>
            <a:ext cx="8354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解</a:t>
            </a:r>
            <a:r>
              <a:rPr lang="en-US" altLang="zh-CN" sz="3200" b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: </a:t>
            </a:r>
            <a:endParaRPr lang="zh-CN" altLang="en-US" sz="3200" b="1" dirty="0" smtClean="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46988" y="3126452"/>
            <a:ext cx="71865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将每个终端看作一次实验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, 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则每个终端 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411503" y="3597693"/>
            <a:ext cx="45143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使用与否的概率为 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5%. </a:t>
            </a:r>
            <a:endParaRPr lang="zh-CN" altLang="en-US" sz="3200" b="1" dirty="0" smtClean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815273" y="3597693"/>
            <a:ext cx="36503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以 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X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表示同时使用 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411503" y="4212377"/>
            <a:ext cx="64620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的终端的个数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, 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则 </a:t>
            </a:r>
            <a:r>
              <a:rPr lang="en-US" altLang="zh-CN" sz="3200" b="1" i="1" dirty="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X </a:t>
            </a:r>
            <a:r>
              <a:rPr lang="en-US" altLang="zh-CN" sz="3200" b="1" dirty="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~ </a:t>
            </a:r>
            <a:r>
              <a:rPr lang="en-US" altLang="zh-CN" sz="3200" b="1" i="1" dirty="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3200" b="1" dirty="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(120, 0.05)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. </a:t>
            </a:r>
            <a:endParaRPr lang="zh-CN" altLang="en-US" sz="3200" b="1" dirty="0" smtClean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39552" y="4807647"/>
            <a:ext cx="6992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则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1299008" y="4797152"/>
                <a:ext cx="547932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𝑷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3200" b="1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𝑿</m:t>
                          </m:r>
                          <m:r>
                            <a:rPr lang="en-US" altLang="zh-CN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≥</m:t>
                          </m:r>
                          <m:r>
                            <a:rPr lang="en-US" altLang="zh-CN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𝟏𝟎</m:t>
                          </m:r>
                        </m:e>
                      </m:d>
                      <m:r>
                        <a:rPr lang="en-US" altLang="zh-CN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𝟏</m:t>
                      </m:r>
                      <m:r>
                        <a:rPr lang="en-US" altLang="zh-CN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altLang="zh-CN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𝑷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3200" b="1" i="1" smtClean="0">
                              <a:latin typeface="Cambria Math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𝑿</m:t>
                          </m:r>
                          <m:r>
                            <a:rPr lang="en-US" altLang="zh-CN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&lt;</m:t>
                          </m:r>
                          <m:r>
                            <a:rPr lang="en-US" altLang="zh-CN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𝟏𝟎</m:t>
                          </m:r>
                        </m:e>
                      </m:d>
                    </m:oMath>
                  </m:oMathPara>
                </a14:m>
                <a:endParaRPr lang="zh-CN" altLang="en-US" sz="3200" b="1" dirty="0" smtClean="0"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9008" y="4797152"/>
                <a:ext cx="5479320" cy="58477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1835696" y="5311703"/>
                <a:ext cx="6358407" cy="12059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𝟏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altLang="zh-CN" sz="2800" b="1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800" b="1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𝑿</m:t>
                              </m:r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𝒏𝒑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altLang="zh-CN" sz="2800" b="1" i="1" smtClean="0"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sz="2800" b="1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𝒏𝒑</m:t>
                                  </m:r>
                                  <m:r>
                                    <a:rPr lang="en-US" altLang="zh-CN" sz="2800" b="1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sz="2800" b="1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𝟏</m:t>
                                  </m:r>
                                  <m:r>
                                    <a:rPr lang="en-US" altLang="zh-CN" sz="2800" b="1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800" b="1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𝒑</m:t>
                                  </m:r>
                                  <m:r>
                                    <a:rPr lang="en-US" altLang="zh-CN" sz="2800" b="1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)</m:t>
                                  </m:r>
                                </m:e>
                              </m:rad>
                            </m:den>
                          </m:f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&lt;</m:t>
                          </m:r>
                          <m:f>
                            <m:fPr>
                              <m:ctrlPr>
                                <a:rPr lang="en-US" altLang="zh-CN" sz="2800" b="1" i="1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𝟏𝟎</m:t>
                              </m:r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𝒏𝒑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altLang="zh-CN" sz="2800" b="1" i="1"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sz="2800" b="1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𝒏𝒑</m:t>
                                  </m:r>
                                  <m:r>
                                    <a:rPr lang="en-US" altLang="zh-CN" sz="2800" b="1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sz="2800" b="1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𝟏</m:t>
                                  </m:r>
                                  <m:r>
                                    <a:rPr lang="en-US" altLang="zh-CN" sz="2800" b="1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800" b="1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𝒑</m:t>
                                  </m:r>
                                  <m:r>
                                    <a:rPr lang="en-US" altLang="zh-CN" sz="2800" b="1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)</m:t>
                                  </m:r>
                                </m:e>
                              </m:rad>
                            </m:den>
                          </m:f>
                        </m:e>
                      </m:d>
                    </m:oMath>
                  </m:oMathPara>
                </a14:m>
                <a:endParaRPr lang="zh-CN" altLang="en-US" sz="2800" b="1" dirty="0" smtClean="0"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696" y="5311703"/>
                <a:ext cx="6358407" cy="120597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3505767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467544" y="476672"/>
            <a:ext cx="4243469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6.3 </a:t>
            </a:r>
            <a:r>
              <a:rPr lang="zh-CN" altLang="en-US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中心极限定理 </a:t>
            </a:r>
            <a:endParaRPr lang="zh-CN" altLang="en-US" sz="40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95288" y="1566214"/>
            <a:ext cx="32752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由中心极限定理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683568" y="2131822"/>
                <a:ext cx="6358279" cy="13695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1" i="1" smtClean="0">
                          <a:latin typeface="Cambria Math" panose="020405030504060302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m:t>𝑷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3200" b="1" i="1" smtClean="0">
                              <a:latin typeface="Cambria Math"/>
                              <a:ea typeface="楷体_GB2312" panose="02010609030101010101" pitchFamily="49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3200" b="1" i="1" smtClean="0">
                              <a:latin typeface="Cambria Math" panose="02040503050406030204" pitchFamily="18" charset="0"/>
                              <a:ea typeface="楷体_GB2312" panose="02010609030101010101" pitchFamily="49" charset="-122"/>
                              <a:cs typeface="Times New Roman" panose="02020603050405020304" pitchFamily="18" charset="0"/>
                            </a:rPr>
                            <m:t>𝑿</m:t>
                          </m:r>
                          <m:r>
                            <a:rPr lang="en-US" altLang="zh-CN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≥</m:t>
                          </m:r>
                          <m:r>
                            <a:rPr lang="en-US" altLang="zh-CN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𝟏𝟎</m:t>
                          </m:r>
                        </m:e>
                      </m:d>
                      <m:r>
                        <a:rPr lang="en-US" altLang="zh-CN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≈</m:t>
                      </m:r>
                      <m:r>
                        <a:rPr lang="en-US" altLang="zh-CN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𝟏</m:t>
                      </m:r>
                      <m:r>
                        <a:rPr lang="en-US" altLang="zh-CN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zh-CN" altLang="en-US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𝜱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3200" b="1" i="1" smtClean="0">
                              <a:latin typeface="Cambria Math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3200" b="1" i="1" smtClean="0">
                                  <a:latin typeface="Cambria Math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3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𝟏𝟎</m:t>
                              </m:r>
                              <m:r>
                                <a:rPr lang="en-US" altLang="zh-CN" sz="3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3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𝒏𝒑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altLang="zh-CN" sz="3200" b="1" i="1" smtClean="0">
                                      <a:latin typeface="Cambria Math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sz="32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𝒏𝒑</m:t>
                                  </m:r>
                                  <m:r>
                                    <a:rPr lang="en-US" altLang="zh-CN" sz="32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sz="32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𝟏</m:t>
                                  </m:r>
                                  <m:r>
                                    <a:rPr lang="en-US" altLang="zh-CN" sz="32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32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𝒑</m:t>
                                  </m:r>
                                  <m:r>
                                    <a:rPr lang="en-US" altLang="zh-CN" sz="32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)</m:t>
                                  </m:r>
                                </m:e>
                              </m:rad>
                            </m:den>
                          </m:f>
                        </m:e>
                      </m:d>
                    </m:oMath>
                  </m:oMathPara>
                </a14:m>
                <a:endParaRPr lang="zh-CN" altLang="en-US" sz="3200" b="1" dirty="0" smtClean="0">
                  <a:latin typeface="Times New Roman" panose="02020603050405020304" pitchFamily="18" charset="0"/>
                  <a:ea typeface="楷体_GB2312" panose="0201060903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2131822"/>
                <a:ext cx="6358279" cy="136954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2771800" y="3501364"/>
                <a:ext cx="6053773" cy="11988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1" i="1" smtClean="0">
                          <a:latin typeface="Cambria Math" panose="020405030504060302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3200" b="1" i="1" smtClean="0">
                          <a:latin typeface="Cambria Math" panose="020405030504060302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m:t>𝟏</m:t>
                      </m:r>
                      <m:r>
                        <a:rPr lang="en-US" altLang="zh-CN" sz="3200" b="1" i="1" smtClean="0">
                          <a:latin typeface="Cambria Math" panose="020405030504060302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zh-CN" altLang="en-US" sz="3200" b="1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𝜱</m:t>
                      </m:r>
                      <m:d>
                        <m:dPr>
                          <m:ctrlPr>
                            <a:rPr lang="en-US" altLang="zh-CN" sz="3200" b="1" i="1" smtClean="0">
                              <a:latin typeface="Cambria Math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3200" b="1" i="1">
                                  <a:latin typeface="Cambria Math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3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𝟏𝟎</m:t>
                              </m:r>
                              <m:r>
                                <a:rPr lang="en-US" altLang="zh-CN" sz="3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3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𝟏𝟐𝟎</m:t>
                              </m:r>
                              <m:r>
                                <a:rPr lang="en-US" altLang="zh-CN" sz="3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×</m:t>
                              </m:r>
                              <m:r>
                                <a:rPr lang="en-US" altLang="zh-CN" sz="3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𝟎</m:t>
                              </m:r>
                              <m:r>
                                <a:rPr lang="en-US" altLang="zh-CN" sz="3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.</m:t>
                              </m:r>
                              <m:r>
                                <a:rPr lang="en-US" altLang="zh-CN" sz="3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𝟎𝟓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altLang="zh-CN" sz="3200" b="1" i="1">
                                      <a:latin typeface="Cambria Math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sz="32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𝟏𝟐𝟎</m:t>
                                  </m:r>
                                  <m:r>
                                    <a:rPr lang="en-US" altLang="zh-CN" sz="32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×</m:t>
                                  </m:r>
                                  <m:r>
                                    <a:rPr lang="en-US" altLang="zh-CN" sz="32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𝟎</m:t>
                                  </m:r>
                                  <m:r>
                                    <a:rPr lang="en-US" altLang="zh-CN" sz="32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.</m:t>
                                  </m:r>
                                  <m:r>
                                    <a:rPr lang="en-US" altLang="zh-CN" sz="32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𝟎𝟓</m:t>
                                  </m:r>
                                  <m:r>
                                    <a:rPr lang="en-US" altLang="zh-CN" sz="32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×</m:t>
                                  </m:r>
                                  <m:r>
                                    <a:rPr lang="en-US" altLang="zh-CN" sz="32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𝟎</m:t>
                                  </m:r>
                                  <m:r>
                                    <a:rPr lang="en-US" altLang="zh-CN" sz="32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.</m:t>
                                  </m:r>
                                  <m:r>
                                    <a:rPr lang="en-US" altLang="zh-CN" sz="32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𝟗𝟓</m:t>
                                  </m:r>
                                </m:e>
                              </m:rad>
                            </m:den>
                          </m:f>
                        </m:e>
                      </m:d>
                    </m:oMath>
                  </m:oMathPara>
                </a14:m>
                <a:endParaRPr lang="zh-CN" altLang="en-US" sz="3200" b="1" dirty="0" smtClean="0">
                  <a:latin typeface="Times New Roman" panose="02020603050405020304" pitchFamily="18" charset="0"/>
                  <a:ea typeface="楷体_GB2312" panose="0201060903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800" y="3501364"/>
                <a:ext cx="6053773" cy="119885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2790234" y="4851739"/>
                <a:ext cx="300845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1" i="1" smtClean="0">
                          <a:latin typeface="Cambria Math" panose="020405030504060302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3200" b="1" i="1" smtClean="0">
                          <a:latin typeface="Cambria Math" panose="020405030504060302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m:t>𝟏</m:t>
                      </m:r>
                      <m:r>
                        <a:rPr lang="en-US" altLang="zh-CN" sz="3200" b="1" i="1" smtClean="0">
                          <a:latin typeface="Cambria Math" panose="020405030504060302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zh-CN" altLang="en-US" sz="3200" b="1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𝜱</m:t>
                      </m:r>
                      <m:d>
                        <m:dPr>
                          <m:ctrlPr>
                            <a:rPr lang="en-US" altLang="zh-CN" sz="3200" b="1" i="1" smtClean="0">
                              <a:latin typeface="Cambria Math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  <m:r>
                            <a:rPr lang="en-US" altLang="zh-CN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.</m:t>
                          </m:r>
                          <m:r>
                            <a:rPr lang="en-US" altLang="zh-CN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𝟔𝟖</m:t>
                          </m:r>
                        </m:e>
                      </m:d>
                    </m:oMath>
                  </m:oMathPara>
                </a14:m>
                <a:endParaRPr lang="zh-CN" altLang="en-US" sz="3200" b="1" dirty="0" smtClean="0">
                  <a:latin typeface="Times New Roman" panose="02020603050405020304" pitchFamily="18" charset="0"/>
                  <a:ea typeface="楷体_GB2312" panose="0201060903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0234" y="4851739"/>
                <a:ext cx="3008452" cy="58477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/>
          <p:cNvSpPr txBox="1"/>
          <p:nvPr/>
        </p:nvSpPr>
        <p:spPr>
          <a:xfrm>
            <a:off x="2915816" y="5652537"/>
            <a:ext cx="38539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= 1 </a:t>
            </a:r>
            <a:r>
              <a:rPr lang="en-US" altLang="zh-CN" sz="3200" b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 0.9535 = 0.0465</a:t>
            </a:r>
            <a:endParaRPr lang="zh-CN" altLang="en-US" sz="3200" b="1" dirty="0" smtClean="0">
              <a:latin typeface="Times New Roman" panose="02020603050405020304" pitchFamily="18" charset="0"/>
              <a:ea typeface="楷体_GB2312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372200" y="4851739"/>
            <a:ext cx="11112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查表 </a:t>
            </a:r>
          </a:p>
        </p:txBody>
      </p:sp>
    </p:spTree>
    <p:extLst>
      <p:ext uri="{BB962C8B-B14F-4D97-AF65-F5344CB8AC3E}">
        <p14:creationId xmlns:p14="http://schemas.microsoft.com/office/powerpoint/2010/main" val="173710457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467544" y="476672"/>
            <a:ext cx="4243469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6.3 </a:t>
            </a:r>
            <a:r>
              <a:rPr lang="zh-CN" altLang="en-US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中心极限定理 </a:t>
            </a:r>
            <a:endParaRPr lang="zh-CN" altLang="en-US" sz="40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323850" y="1566118"/>
            <a:ext cx="8351838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kumimoji="1" lang="zh-CN" altLang="en-US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例</a:t>
            </a:r>
            <a:r>
              <a:rPr kumimoji="1" lang="en-US" altLang="zh-CN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2  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一加法器同时收到 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20 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个噪声电压 </a:t>
            </a:r>
            <a:r>
              <a:rPr kumimoji="1"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kumimoji="1" lang="en-US" altLang="zh-CN" i="1" baseline="-25000" dirty="0">
                <a:ea typeface="楷体" panose="02010609060101010101" pitchFamily="49" charset="-122"/>
                <a:cs typeface="Times New Roman" panose="02020603050405020304" pitchFamily="18" charset="0"/>
              </a:rPr>
              <a:t>k 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( </a:t>
            </a:r>
            <a:r>
              <a:rPr kumimoji="1"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k 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= 1, 2, …, 20), 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设它们是相互独立的随机变量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且都在区间 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(0, 10) 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上服从均匀分布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记</a:t>
            </a:r>
          </a:p>
        </p:txBody>
      </p:sp>
      <p:graphicFrame>
        <p:nvGraphicFramePr>
          <p:cNvPr id="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7756249"/>
              </p:ext>
            </p:extLst>
          </p:nvPr>
        </p:nvGraphicFramePr>
        <p:xfrm>
          <a:off x="3419475" y="3294905"/>
          <a:ext cx="169545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3" name="公式" r:id="rId3" imgW="1688760" imgH="952200" progId="Equation.3">
                  <p:embed/>
                </p:oleObj>
              </mc:Choice>
              <mc:Fallback>
                <p:oleObj name="公式" r:id="rId3" imgW="1688760" imgH="952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475" y="3294905"/>
                        <a:ext cx="169545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12"/>
          <p:cNvSpPr txBox="1">
            <a:spLocks noChangeArrowheads="1"/>
          </p:cNvSpPr>
          <p:nvPr/>
        </p:nvSpPr>
        <p:spPr bwMode="auto">
          <a:xfrm>
            <a:off x="395288" y="4374852"/>
            <a:ext cx="455022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求 </a:t>
            </a:r>
            <a:r>
              <a:rPr lang="en-US" altLang="zh-CN" i="1"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>
                <a:ea typeface="楷体" panose="02010609060101010101" pitchFamily="49" charset="-122"/>
                <a:cs typeface="Times New Roman" panose="02020603050405020304" pitchFamily="18" charset="0"/>
              </a:rPr>
              <a:t>{</a:t>
            </a:r>
            <a:r>
              <a:rPr lang="en-US" altLang="zh-CN" i="1">
                <a:ea typeface="楷体" panose="02010609060101010101" pitchFamily="49" charset="-122"/>
                <a:cs typeface="Times New Roman" panose="02020603050405020304" pitchFamily="18" charset="0"/>
              </a:rPr>
              <a:t>V </a:t>
            </a:r>
            <a:r>
              <a:rPr lang="en-US" altLang="zh-CN">
                <a:ea typeface="楷体" panose="02010609060101010101" pitchFamily="49" charset="-122"/>
                <a:cs typeface="Times New Roman" panose="02020603050405020304" pitchFamily="18" charset="0"/>
              </a:rPr>
              <a:t>&gt; 105} </a:t>
            </a:r>
            <a:r>
              <a:rPr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的近似值</a:t>
            </a:r>
            <a:r>
              <a:rPr lang="en-US" altLang="zh-CN">
                <a:ea typeface="楷体" panose="02010609060101010101" pitchFamily="49" charset="-122"/>
                <a:cs typeface="Times New Roman" panose="02020603050405020304" pitchFamily="18" charset="0"/>
              </a:rPr>
              <a:t>. </a:t>
            </a:r>
          </a:p>
        </p:txBody>
      </p:sp>
      <p:sp>
        <p:nvSpPr>
          <p:cNvPr id="6" name="Text Box 13"/>
          <p:cNvSpPr txBox="1">
            <a:spLocks noChangeArrowheads="1"/>
          </p:cNvSpPr>
          <p:nvPr/>
        </p:nvSpPr>
        <p:spPr bwMode="auto">
          <a:xfrm>
            <a:off x="376238" y="5232102"/>
            <a:ext cx="762260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解</a:t>
            </a:r>
            <a:r>
              <a:rPr lang="en-US" altLang="zh-CN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:  </a:t>
            </a:r>
            <a:r>
              <a:rPr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i="1" baseline="-25000" dirty="0"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) = 5, </a:t>
            </a:r>
            <a:r>
              <a:rPr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i="1" baseline="-25000" dirty="0"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) = 100/12 (</a:t>
            </a:r>
            <a:r>
              <a:rPr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k 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= 1, 2, …, </a:t>
            </a:r>
          </a:p>
          <a:p>
            <a:pPr eaLnBrk="1" hangingPunct="1"/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20). 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根据</a:t>
            </a:r>
            <a:r>
              <a:rPr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定理</a:t>
            </a:r>
            <a:r>
              <a:rPr lang="en-US" altLang="zh-CN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3 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随机变量</a:t>
            </a:r>
          </a:p>
        </p:txBody>
      </p:sp>
    </p:spTree>
    <p:extLst>
      <p:ext uri="{BB962C8B-B14F-4D97-AF65-F5344CB8AC3E}">
        <p14:creationId xmlns:p14="http://schemas.microsoft.com/office/powerpoint/2010/main" val="4054881586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539552" y="404664"/>
            <a:ext cx="8222123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 sz="4400" dirty="0" smtClean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第六章 大数定律和中心极限定理</a:t>
            </a:r>
            <a:endParaRPr lang="zh-CN" altLang="en-US" sz="4400" dirty="0">
              <a:solidFill>
                <a:srgbClr val="0000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Text Box 9"/>
          <p:cNvSpPr txBox="1">
            <a:spLocks noChangeArrowheads="1"/>
          </p:cNvSpPr>
          <p:nvPr/>
        </p:nvSpPr>
        <p:spPr bwMode="auto">
          <a:xfrm>
            <a:off x="490074" y="1772742"/>
            <a:ext cx="801373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概率研究的现象是具有统计规律性的现象</a:t>
            </a:r>
            <a:r>
              <a:rPr lang="en-US" altLang="zh-CN">
                <a:ea typeface="楷体" panose="02010609060101010101" pitchFamily="49" charset="-122"/>
                <a:cs typeface="Times New Roman" panose="02020603050405020304" pitchFamily="18" charset="0"/>
              </a:rPr>
              <a:t>. </a:t>
            </a:r>
          </a:p>
        </p:txBody>
      </p:sp>
      <p:sp>
        <p:nvSpPr>
          <p:cNvPr id="4" name="Text Box 10"/>
          <p:cNvSpPr txBox="1">
            <a:spLocks noChangeArrowheads="1"/>
          </p:cNvSpPr>
          <p:nvPr/>
        </p:nvSpPr>
        <p:spPr bwMode="auto">
          <a:xfrm>
            <a:off x="418636" y="2564904"/>
            <a:ext cx="8632491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比如事件发生的频率的稳定性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大数定律反映 </a:t>
            </a:r>
          </a:p>
          <a:p>
            <a:pPr eaLnBrk="1" hangingPunct="1"/>
            <a:r>
              <a:rPr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的是大量测量值的算术平均值的稳定性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467544" y="476672"/>
            <a:ext cx="4243469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6.3 </a:t>
            </a:r>
            <a:r>
              <a:rPr lang="zh-CN" altLang="en-US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中心极限定理 </a:t>
            </a:r>
            <a:endParaRPr lang="zh-CN" altLang="en-US" sz="40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aphicFrame>
        <p:nvGraphicFramePr>
          <p:cNvPr id="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9376157"/>
              </p:ext>
            </p:extLst>
          </p:nvPr>
        </p:nvGraphicFramePr>
        <p:xfrm>
          <a:off x="1386119" y="1556792"/>
          <a:ext cx="5638800" cy="143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7" name="公式" r:id="rId3" imgW="5638680" imgH="1434960" progId="Equation.3">
                  <p:embed/>
                </p:oleObj>
              </mc:Choice>
              <mc:Fallback>
                <p:oleObj name="公式" r:id="rId3" imgW="5638680" imgH="1434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6119" y="1556792"/>
                        <a:ext cx="5638800" cy="1435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414569" y="3068960"/>
            <a:ext cx="589937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近似服从正态分布 </a:t>
            </a:r>
            <a:r>
              <a:rPr lang="en-US" altLang="zh-CN" i="1"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>
                <a:ea typeface="楷体" panose="02010609060101010101" pitchFamily="49" charset="-122"/>
                <a:cs typeface="Times New Roman" panose="02020603050405020304" pitchFamily="18" charset="0"/>
              </a:rPr>
              <a:t>(0, 1), </a:t>
            </a:r>
            <a:r>
              <a:rPr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于是 </a:t>
            </a:r>
          </a:p>
        </p:txBody>
      </p:sp>
      <p:graphicFrame>
        <p:nvGraphicFramePr>
          <p:cNvPr id="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9470589"/>
              </p:ext>
            </p:extLst>
          </p:nvPr>
        </p:nvGraphicFramePr>
        <p:xfrm>
          <a:off x="395288" y="3999696"/>
          <a:ext cx="1917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8" name="公式" r:id="rId5" imgW="1917360" imgH="419040" progId="Equation.3">
                  <p:embed/>
                </p:oleObj>
              </mc:Choice>
              <mc:Fallback>
                <p:oleObj name="公式" r:id="rId5" imgW="191736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3999696"/>
                        <a:ext cx="19177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1189451"/>
              </p:ext>
            </p:extLst>
          </p:nvPr>
        </p:nvGraphicFramePr>
        <p:xfrm>
          <a:off x="2400584" y="4862084"/>
          <a:ext cx="508000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9" name="公式" r:id="rId7" imgW="5079960" imgH="1079280" progId="Equation.3">
                  <p:embed/>
                </p:oleObj>
              </mc:Choice>
              <mc:Fallback>
                <p:oleObj name="公式" r:id="rId7" imgW="5079960" imgH="1079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0584" y="4862084"/>
                        <a:ext cx="5080000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1115417"/>
              </p:ext>
            </p:extLst>
          </p:nvPr>
        </p:nvGraphicFramePr>
        <p:xfrm>
          <a:off x="2400584" y="6080072"/>
          <a:ext cx="3868737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0" name="公式" r:id="rId9" imgW="3873240" imgH="419040" progId="Equation.3">
                  <p:embed/>
                </p:oleObj>
              </mc:Choice>
              <mc:Fallback>
                <p:oleObj name="公式" r:id="rId9" imgW="387324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0584" y="6080072"/>
                        <a:ext cx="3868737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4764434"/>
              </p:ext>
            </p:extLst>
          </p:nvPr>
        </p:nvGraphicFramePr>
        <p:xfrm>
          <a:off x="2400584" y="3694896"/>
          <a:ext cx="6243638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1" name="公式" r:id="rId11" imgW="6248160" imgH="1028520" progId="Equation.3">
                  <p:embed/>
                </p:oleObj>
              </mc:Choice>
              <mc:Fallback>
                <p:oleObj name="公式" r:id="rId11" imgW="6248160" imgH="10285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0584" y="3694896"/>
                        <a:ext cx="6243638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40640744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467544" y="476672"/>
            <a:ext cx="4243469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6.3 </a:t>
            </a:r>
            <a:r>
              <a:rPr lang="zh-CN" altLang="en-US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中心极限定理 </a:t>
            </a:r>
            <a:endParaRPr lang="zh-CN" altLang="en-US" sz="40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397331" y="1533198"/>
            <a:ext cx="8730275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例</a:t>
            </a:r>
            <a:r>
              <a:rPr lang="en-US" altLang="zh-CN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3  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一船舶在某海区航行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已知每遭受</a:t>
            </a:r>
            <a:r>
              <a:rPr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一次波浪 </a:t>
            </a:r>
            <a:endParaRPr lang="en-US" altLang="zh-CN" dirty="0" smtClean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/>
            <a:r>
              <a:rPr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冲击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纵摇角大于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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的概率 </a:t>
            </a:r>
            <a:r>
              <a:rPr lang="en-US" altLang="zh-CN" i="1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p 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= 1/3, </a:t>
            </a:r>
            <a:r>
              <a:rPr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若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船舶</a:t>
            </a:r>
            <a:r>
              <a:rPr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遭 </a:t>
            </a:r>
            <a:endParaRPr lang="en-US" altLang="zh-CN" dirty="0" smtClean="0">
              <a:ea typeface="楷体" panose="02010609060101010101" pitchFamily="49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/>
            <a:r>
              <a:rPr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受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了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90000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次波浪冲击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求其中</a:t>
            </a:r>
            <a:r>
              <a:rPr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有</a:t>
            </a:r>
            <a:r>
              <a:rPr lang="en-US" altLang="zh-CN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29500~30500</a:t>
            </a:r>
            <a:r>
              <a:rPr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次 </a:t>
            </a:r>
            <a:endParaRPr lang="en-US" altLang="zh-CN" dirty="0" smtClean="0">
              <a:ea typeface="楷体" panose="02010609060101010101" pitchFamily="49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/>
            <a:r>
              <a:rPr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纵摇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角度大于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3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的概率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378281" y="3477414"/>
            <a:ext cx="8558753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解</a:t>
            </a:r>
            <a:r>
              <a:rPr lang="en-US" altLang="zh-CN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: 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将一次波浪冲击看作一次试验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并</a:t>
            </a:r>
            <a:r>
              <a:rPr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假定各次 </a:t>
            </a:r>
            <a:endParaRPr lang="en-US" altLang="zh-CN" dirty="0" smtClean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/>
            <a:r>
              <a:rPr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试验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是独立的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. 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记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90000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次冲击中</a:t>
            </a:r>
            <a:r>
              <a:rPr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纵摇角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大于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en-US" altLang="zh-CN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 </a:t>
            </a:r>
          </a:p>
          <a:p>
            <a:pPr eaLnBrk="1" hangingPunct="1"/>
            <a:r>
              <a:rPr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的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次数为</a:t>
            </a:r>
            <a:r>
              <a:rPr lang="zh-CN" altLang="en-US" i="1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i="1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则 </a:t>
            </a:r>
            <a:r>
              <a:rPr lang="en-US" altLang="zh-CN" i="1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X 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是随机变量且</a:t>
            </a: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2708228" y="5002852"/>
            <a:ext cx="338426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 i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X </a:t>
            </a:r>
            <a:r>
              <a:rPr lang="en-US" altLang="zh-CN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~ </a:t>
            </a:r>
            <a:r>
              <a:rPr lang="en-US" altLang="zh-CN" i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(90000</a:t>
            </a:r>
            <a:r>
              <a:rPr lang="en-US" altLang="zh-CN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, 1/3). </a:t>
            </a:r>
            <a:endParaRPr lang="en-US" altLang="zh-CN" i="1" dirty="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395288" y="5602560"/>
            <a:ext cx="822052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直接利用二项分布计算概率比较麻烦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利用 </a:t>
            </a:r>
          </a:p>
          <a:p>
            <a:pPr eaLnBrk="1" hangingPunct="1"/>
            <a:r>
              <a:rPr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定理</a:t>
            </a:r>
            <a:r>
              <a:rPr lang="en-US" altLang="zh-CN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求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其近似值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892925741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467544" y="476672"/>
            <a:ext cx="4243469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6.3 </a:t>
            </a:r>
            <a:r>
              <a:rPr lang="zh-CN" altLang="en-US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中心极限定理 </a:t>
            </a:r>
            <a:endParaRPr lang="zh-CN" altLang="en-US" sz="40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aphicFrame>
        <p:nvGraphicFramePr>
          <p:cNvPr id="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2261859"/>
              </p:ext>
            </p:extLst>
          </p:nvPr>
        </p:nvGraphicFramePr>
        <p:xfrm>
          <a:off x="612254" y="1570397"/>
          <a:ext cx="38481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6" name="公式" r:id="rId3" imgW="3848040" imgH="419040" progId="Equation.3">
                  <p:embed/>
                </p:oleObj>
              </mc:Choice>
              <mc:Fallback>
                <p:oleObj name="公式" r:id="rId3" imgW="384804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254" y="1570397"/>
                        <a:ext cx="38481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0651077"/>
              </p:ext>
            </p:extLst>
          </p:nvPr>
        </p:nvGraphicFramePr>
        <p:xfrm>
          <a:off x="828154" y="2075222"/>
          <a:ext cx="7386638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7" name="公式" r:id="rId5" imgW="7391160" imgH="1041120" progId="Equation.3">
                  <p:embed/>
                </p:oleObj>
              </mc:Choice>
              <mc:Fallback>
                <p:oleObj name="公式" r:id="rId5" imgW="7391160" imgH="1041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8154" y="2075222"/>
                        <a:ext cx="7386638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682568"/>
              </p:ext>
            </p:extLst>
          </p:nvPr>
        </p:nvGraphicFramePr>
        <p:xfrm>
          <a:off x="899592" y="3370622"/>
          <a:ext cx="5962650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8" name="公式" r:id="rId7" imgW="5968800" imgH="1104840" progId="Equation.3">
                  <p:embed/>
                </p:oleObj>
              </mc:Choice>
              <mc:Fallback>
                <p:oleObj name="公式" r:id="rId7" imgW="5968800" imgH="11048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3370622"/>
                        <a:ext cx="5962650" cy="110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683692" y="4667610"/>
            <a:ext cx="530946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将 </a:t>
            </a:r>
            <a:r>
              <a:rPr lang="en-US" altLang="zh-CN" i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 </a:t>
            </a:r>
            <a:r>
              <a:rPr lang="en-US" altLang="zh-CN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= 90000, </a:t>
            </a:r>
            <a:r>
              <a:rPr lang="en-US" altLang="zh-CN" i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p </a:t>
            </a:r>
            <a:r>
              <a:rPr lang="en-US" altLang="zh-CN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= 1/3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代入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得 </a:t>
            </a:r>
          </a:p>
        </p:txBody>
      </p:sp>
      <p:graphicFrame>
        <p:nvGraphicFramePr>
          <p:cNvPr id="7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7951002"/>
              </p:ext>
            </p:extLst>
          </p:nvPr>
        </p:nvGraphicFramePr>
        <p:xfrm>
          <a:off x="474142" y="5487119"/>
          <a:ext cx="38481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9" name="公式" r:id="rId9" imgW="3848040" imgH="419040" progId="Equation.3">
                  <p:embed/>
                </p:oleObj>
              </mc:Choice>
              <mc:Fallback>
                <p:oleObj name="公式" r:id="rId9" imgW="384804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142" y="5487119"/>
                        <a:ext cx="38481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6644735"/>
              </p:ext>
            </p:extLst>
          </p:nvPr>
        </p:nvGraphicFramePr>
        <p:xfrm>
          <a:off x="4460354" y="5410919"/>
          <a:ext cx="45212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0" name="公式" r:id="rId11" imgW="4520880" imgH="495000" progId="Equation.3">
                  <p:embed/>
                </p:oleObj>
              </mc:Choice>
              <mc:Fallback>
                <p:oleObj name="公式" r:id="rId11" imgW="4520880" imgH="495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60354" y="5410919"/>
                        <a:ext cx="45212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4389859" y="6017914"/>
            <a:ext cx="18383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 dirty="0"/>
              <a:t>= 0.9995. </a:t>
            </a:r>
          </a:p>
        </p:txBody>
      </p:sp>
    </p:spTree>
    <p:extLst>
      <p:ext uri="{BB962C8B-B14F-4D97-AF65-F5344CB8AC3E}">
        <p14:creationId xmlns:p14="http://schemas.microsoft.com/office/powerpoint/2010/main" val="1475447483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467544" y="476672"/>
            <a:ext cx="4243469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6.3 </a:t>
            </a:r>
            <a:r>
              <a:rPr lang="zh-CN" altLang="en-US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中心极限定理 </a:t>
            </a:r>
            <a:endParaRPr lang="zh-CN" altLang="en-US" sz="40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539552" y="1570881"/>
            <a:ext cx="7906332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例</a:t>
            </a:r>
            <a:r>
              <a:rPr lang="en-US" altLang="zh-CN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4  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对于一个学生而言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来参加家长会的家 </a:t>
            </a:r>
          </a:p>
          <a:p>
            <a:pPr eaLnBrk="1" hangingPunct="1"/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长人数是一个随机变量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设一个学生无家 </a:t>
            </a:r>
          </a:p>
          <a:p>
            <a:pPr eaLnBrk="1" hangingPunct="1"/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长、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名家长、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名家长来参加会议的概率 </a:t>
            </a:r>
          </a:p>
          <a:p>
            <a:pPr eaLnBrk="1" hangingPunct="1"/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分别为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0.05, 0.8, 0.15. 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若学校共有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400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名学 </a:t>
            </a:r>
          </a:p>
          <a:p>
            <a:pPr eaLnBrk="1" hangingPunct="1"/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生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设各学生参加会议的家长数相互独立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</a:p>
          <a:p>
            <a:pPr eaLnBrk="1" hangingPunct="1"/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且服从同一分布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539552" y="4651524"/>
            <a:ext cx="776366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>
                <a:ea typeface="楷体" panose="02010609060101010101" pitchFamily="49" charset="-122"/>
                <a:cs typeface="Times New Roman" panose="02020603050405020304" pitchFamily="18" charset="0"/>
              </a:rPr>
              <a:t>(1) </a:t>
            </a:r>
            <a:r>
              <a:rPr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求参加会议的家长数 </a:t>
            </a:r>
            <a:r>
              <a:rPr lang="en-US" altLang="zh-CN" i="1">
                <a:ea typeface="楷体" panose="02010609060101010101" pitchFamily="49" charset="-122"/>
                <a:cs typeface="Times New Roman" panose="02020603050405020304" pitchFamily="18" charset="0"/>
              </a:rPr>
              <a:t>X </a:t>
            </a:r>
            <a:r>
              <a:rPr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超过</a:t>
            </a:r>
            <a:r>
              <a:rPr lang="en-US" altLang="zh-CN">
                <a:ea typeface="楷体" panose="02010609060101010101" pitchFamily="49" charset="-122"/>
                <a:cs typeface="Times New Roman" panose="02020603050405020304" pitchFamily="18" charset="0"/>
              </a:rPr>
              <a:t>450</a:t>
            </a:r>
            <a:r>
              <a:rPr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的概率</a:t>
            </a:r>
            <a:r>
              <a:rPr lang="en-US" altLang="zh-CN">
                <a:ea typeface="楷体" panose="02010609060101010101" pitchFamily="49" charset="-122"/>
                <a:cs typeface="Times New Roman" panose="02020603050405020304" pitchFamily="18" charset="0"/>
              </a:rPr>
              <a:t>;</a:t>
            </a: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539552" y="5386536"/>
            <a:ext cx="7664278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>
                <a:ea typeface="楷体" panose="02010609060101010101" pitchFamily="49" charset="-122"/>
                <a:cs typeface="Times New Roman" panose="02020603050405020304" pitchFamily="18" charset="0"/>
              </a:rPr>
              <a:t>(2) </a:t>
            </a:r>
            <a:r>
              <a:rPr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求有</a:t>
            </a:r>
            <a:r>
              <a:rPr lang="en-US" altLang="zh-CN"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名家长来参加会议的学生数不多 </a:t>
            </a:r>
          </a:p>
          <a:p>
            <a:pPr eaLnBrk="1" hangingPunct="1"/>
            <a:r>
              <a:rPr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于</a:t>
            </a:r>
            <a:r>
              <a:rPr lang="en-US" altLang="zh-CN">
                <a:ea typeface="楷体" panose="02010609060101010101" pitchFamily="49" charset="-122"/>
                <a:cs typeface="Times New Roman" panose="02020603050405020304" pitchFamily="18" charset="0"/>
              </a:rPr>
              <a:t>340</a:t>
            </a:r>
            <a:r>
              <a:rPr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的概率</a:t>
            </a:r>
            <a:r>
              <a:rPr lang="en-US" altLang="zh-CN">
                <a:ea typeface="楷体" panose="02010609060101010101" pitchFamily="49" charset="-122"/>
                <a:cs typeface="Times New Roman" panose="020206030504050203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702820195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467544" y="476672"/>
            <a:ext cx="4243469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6.3 </a:t>
            </a:r>
            <a:r>
              <a:rPr lang="zh-CN" altLang="en-US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中心极限定理 </a:t>
            </a:r>
            <a:endParaRPr lang="zh-CN" altLang="en-US" sz="40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455325" y="1612702"/>
            <a:ext cx="7951216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解</a:t>
            </a:r>
            <a:r>
              <a:rPr lang="en-US" altLang="zh-CN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: 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(1) 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以 </a:t>
            </a:r>
            <a:r>
              <a:rPr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i="1" baseline="-25000" dirty="0">
                <a:ea typeface="楷体" panose="02010609060101010101" pitchFamily="49" charset="-122"/>
                <a:cs typeface="Times New Roman" panose="02020603050405020304" pitchFamily="18" charset="0"/>
              </a:rPr>
              <a:t>k 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k 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= 1, 2, …, 400)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表示第 </a:t>
            </a:r>
            <a:r>
              <a:rPr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k 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个学 </a:t>
            </a:r>
          </a:p>
          <a:p>
            <a:pPr eaLnBrk="1" hangingPunct="1"/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生来参加会议的家长数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则 </a:t>
            </a:r>
            <a:r>
              <a:rPr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i="1" baseline="-25000" dirty="0">
                <a:ea typeface="楷体" panose="02010609060101010101" pitchFamily="49" charset="-122"/>
                <a:cs typeface="Times New Roman" panose="02020603050405020304" pitchFamily="18" charset="0"/>
              </a:rPr>
              <a:t>k 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的分布律为</a:t>
            </a:r>
          </a:p>
        </p:txBody>
      </p:sp>
      <p:graphicFrame>
        <p:nvGraphicFramePr>
          <p:cNvPr id="4" name="Group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0848885"/>
              </p:ext>
            </p:extLst>
          </p:nvPr>
        </p:nvGraphicFramePr>
        <p:xfrm>
          <a:off x="1320512" y="2781102"/>
          <a:ext cx="6096000" cy="1036638"/>
        </p:xfrm>
        <a:graphic>
          <a:graphicData uri="http://schemas.openxmlformats.org/drawingml/2006/table">
            <a:tbl>
              <a:tblPr/>
              <a:tblGrid>
                <a:gridCol w="1319213"/>
                <a:gridCol w="4776787"/>
              </a:tblGrid>
              <a:tr h="5183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  <a:r>
                        <a:rPr kumimoji="0" lang="en-US" altLang="zh-CN" sz="28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k</a:t>
                      </a:r>
                      <a:endParaRPr kumimoji="0" lang="en-US" altLang="zh-CN" sz="28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0           1         2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3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</a:t>
                      </a:r>
                      <a:r>
                        <a:rPr kumimoji="0" lang="en-US" altLang="zh-CN" sz="28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k</a:t>
                      </a:r>
                      <a:endParaRPr kumimoji="0" lang="en-US" altLang="zh-CN" sz="28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0.05       0.8      0.15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 Box 21"/>
          <p:cNvSpPr txBox="1">
            <a:spLocks noChangeArrowheads="1"/>
          </p:cNvSpPr>
          <p:nvPr/>
        </p:nvSpPr>
        <p:spPr bwMode="auto">
          <a:xfrm>
            <a:off x="528350" y="4005064"/>
            <a:ext cx="785182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则 </a:t>
            </a:r>
            <a:r>
              <a:rPr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i="1" baseline="-25000" dirty="0"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) = 1.1, </a:t>
            </a:r>
            <a:r>
              <a:rPr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i="1" baseline="-25000" dirty="0"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) = 0.19, </a:t>
            </a:r>
            <a:r>
              <a:rPr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k 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=1, 2, …, 400.</a:t>
            </a:r>
          </a:p>
        </p:txBody>
      </p:sp>
    </p:spTree>
    <p:extLst>
      <p:ext uri="{BB962C8B-B14F-4D97-AF65-F5344CB8AC3E}">
        <p14:creationId xmlns:p14="http://schemas.microsoft.com/office/powerpoint/2010/main" val="3626320858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467544" y="476672"/>
            <a:ext cx="4243469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6.3 </a:t>
            </a:r>
            <a:r>
              <a:rPr lang="zh-CN" altLang="en-US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中心极限定理 </a:t>
            </a:r>
            <a:endParaRPr lang="zh-CN" altLang="en-US" sz="40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" name="Text Box 22"/>
          <p:cNvSpPr txBox="1">
            <a:spLocks noChangeArrowheads="1"/>
          </p:cNvSpPr>
          <p:nvPr/>
        </p:nvSpPr>
        <p:spPr bwMode="auto">
          <a:xfrm>
            <a:off x="693088" y="1749140"/>
            <a:ext cx="399340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利用</a:t>
            </a:r>
            <a:r>
              <a:rPr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定理</a:t>
            </a:r>
            <a:r>
              <a:rPr lang="en-US" altLang="zh-CN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3, 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随机变量 </a:t>
            </a:r>
          </a:p>
        </p:txBody>
      </p:sp>
      <p:graphicFrame>
        <p:nvGraphicFramePr>
          <p:cNvPr id="5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2331890"/>
              </p:ext>
            </p:extLst>
          </p:nvPr>
        </p:nvGraphicFramePr>
        <p:xfrm>
          <a:off x="1691680" y="2348880"/>
          <a:ext cx="5461000" cy="143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4" name="公式" r:id="rId3" imgW="5460840" imgH="1434960" progId="Equation.3">
                  <p:embed/>
                </p:oleObj>
              </mc:Choice>
              <mc:Fallback>
                <p:oleObj name="公式" r:id="rId3" imgW="5460840" imgH="1434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680" y="2348880"/>
                        <a:ext cx="5461000" cy="1435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24"/>
          <p:cNvSpPr txBox="1">
            <a:spLocks noChangeArrowheads="1"/>
          </p:cNvSpPr>
          <p:nvPr/>
        </p:nvSpPr>
        <p:spPr bwMode="auto">
          <a:xfrm>
            <a:off x="620063" y="3981165"/>
            <a:ext cx="589937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近似服从正态分布 </a:t>
            </a:r>
            <a:r>
              <a:rPr lang="en-US" altLang="zh-CN" i="1"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>
                <a:ea typeface="楷体" panose="02010609060101010101" pitchFamily="49" charset="-122"/>
                <a:cs typeface="Times New Roman" panose="02020603050405020304" pitchFamily="18" charset="0"/>
              </a:rPr>
              <a:t>(0, 1), </a:t>
            </a:r>
            <a:r>
              <a:rPr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于是 </a:t>
            </a:r>
          </a:p>
        </p:txBody>
      </p:sp>
    </p:spTree>
    <p:extLst>
      <p:ext uri="{BB962C8B-B14F-4D97-AF65-F5344CB8AC3E}">
        <p14:creationId xmlns:p14="http://schemas.microsoft.com/office/powerpoint/2010/main" val="2823365722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467544" y="476672"/>
            <a:ext cx="4243469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6.3 </a:t>
            </a:r>
            <a:r>
              <a:rPr lang="zh-CN" altLang="en-US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中心极限定理 </a:t>
            </a:r>
            <a:endParaRPr lang="zh-CN" altLang="en-US" sz="40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aphicFrame>
        <p:nvGraphicFramePr>
          <p:cNvPr id="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1169166"/>
              </p:ext>
            </p:extLst>
          </p:nvPr>
        </p:nvGraphicFramePr>
        <p:xfrm>
          <a:off x="783754" y="1818109"/>
          <a:ext cx="2006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0" name="公式" r:id="rId3" imgW="2006280" imgH="419040" progId="Equation.3">
                  <p:embed/>
                </p:oleObj>
              </mc:Choice>
              <mc:Fallback>
                <p:oleObj name="公式" r:id="rId3" imgW="200628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3754" y="1818109"/>
                        <a:ext cx="2006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2914784"/>
              </p:ext>
            </p:extLst>
          </p:nvPr>
        </p:nvGraphicFramePr>
        <p:xfrm>
          <a:off x="1791817" y="2467397"/>
          <a:ext cx="6218237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1" name="公式" r:id="rId5" imgW="6222960" imgH="1028520" progId="Equation.3">
                  <p:embed/>
                </p:oleObj>
              </mc:Choice>
              <mc:Fallback>
                <p:oleObj name="公式" r:id="rId5" imgW="6222960" imgH="10285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1817" y="2467397"/>
                        <a:ext cx="6218237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5410289"/>
              </p:ext>
            </p:extLst>
          </p:nvPr>
        </p:nvGraphicFramePr>
        <p:xfrm>
          <a:off x="1863254" y="3762797"/>
          <a:ext cx="5227638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2" name="公式" r:id="rId7" imgW="5232240" imgH="1028520" progId="Equation.3">
                  <p:embed/>
                </p:oleObj>
              </mc:Choice>
              <mc:Fallback>
                <p:oleObj name="公式" r:id="rId7" imgW="5232240" imgH="10285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3254" y="3762797"/>
                        <a:ext cx="5227638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9177572"/>
              </p:ext>
            </p:extLst>
          </p:nvPr>
        </p:nvGraphicFramePr>
        <p:xfrm>
          <a:off x="1907704" y="5085184"/>
          <a:ext cx="40513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3" name="公式" r:id="rId9" imgW="4051080" imgH="419040" progId="Equation.3">
                  <p:embed/>
                </p:oleObj>
              </mc:Choice>
              <mc:Fallback>
                <p:oleObj name="公式" r:id="rId9" imgW="405108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7704" y="5085184"/>
                        <a:ext cx="40513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2794893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467544" y="476672"/>
            <a:ext cx="4243469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6.3 </a:t>
            </a:r>
            <a:r>
              <a:rPr lang="zh-CN" altLang="en-US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中心极限定理 </a:t>
            </a:r>
            <a:endParaRPr lang="zh-CN" altLang="en-US" sz="40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643011" y="1557958"/>
            <a:ext cx="7487114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(2) 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记 </a:t>
            </a:r>
            <a:r>
              <a:rPr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Y 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为有一名家长来参加会议的学生 </a:t>
            </a:r>
          </a:p>
          <a:p>
            <a:pPr eaLnBrk="1" hangingPunct="1"/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数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则 </a:t>
            </a:r>
            <a:r>
              <a:rPr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Y 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~ </a:t>
            </a:r>
            <a:r>
              <a:rPr lang="en-US" altLang="zh-CN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(400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, 0.8), 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利用</a:t>
            </a:r>
            <a:r>
              <a:rPr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定理</a:t>
            </a:r>
            <a:r>
              <a:rPr lang="en-US" altLang="zh-CN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得</a:t>
            </a:r>
            <a:endParaRPr lang="zh-CN" altLang="en-US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85886" y="2710483"/>
            <a:ext cx="214270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 i="1"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>
                <a:ea typeface="楷体" panose="02010609060101010101" pitchFamily="49" charset="-122"/>
                <a:cs typeface="Times New Roman" panose="02020603050405020304" pitchFamily="18" charset="0"/>
              </a:rPr>
              <a:t>{</a:t>
            </a:r>
            <a:r>
              <a:rPr lang="en-US" altLang="zh-CN" i="1">
                <a:ea typeface="楷体" panose="02010609060101010101" pitchFamily="49" charset="-122"/>
                <a:cs typeface="Times New Roman" panose="02020603050405020304" pitchFamily="18" charset="0"/>
              </a:rPr>
              <a:t>Y </a:t>
            </a:r>
            <a:r>
              <a:rPr lang="en-US" altLang="zh-CN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 340} </a:t>
            </a:r>
            <a:endParaRPr lang="en-US" altLang="zh-CN" i="1">
              <a:ea typeface="楷体" panose="02010609060101010101" pitchFamily="49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graphicFrame>
        <p:nvGraphicFramePr>
          <p:cNvPr id="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9712774"/>
              </p:ext>
            </p:extLst>
          </p:nvPr>
        </p:nvGraphicFramePr>
        <p:xfrm>
          <a:off x="1290711" y="3366120"/>
          <a:ext cx="67564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0" name="公式" r:id="rId3" imgW="6756120" imgH="1028520" progId="Equation.3">
                  <p:embed/>
                </p:oleObj>
              </mc:Choice>
              <mc:Fallback>
                <p:oleObj name="公式" r:id="rId3" imgW="6756120" imgH="10285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0711" y="3366120"/>
                        <a:ext cx="675640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3414332"/>
              </p:ext>
            </p:extLst>
          </p:nvPr>
        </p:nvGraphicFramePr>
        <p:xfrm>
          <a:off x="1362148" y="4509120"/>
          <a:ext cx="46355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1" name="公式" r:id="rId5" imgW="4635360" imgH="1028520" progId="Equation.3">
                  <p:embed/>
                </p:oleObj>
              </mc:Choice>
              <mc:Fallback>
                <p:oleObj name="公式" r:id="rId5" imgW="4635360" imgH="10285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2148" y="4509120"/>
                        <a:ext cx="463550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1639294"/>
              </p:ext>
            </p:extLst>
          </p:nvPr>
        </p:nvGraphicFramePr>
        <p:xfrm>
          <a:off x="1362148" y="5652120"/>
          <a:ext cx="3111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2" name="公式" r:id="rId7" imgW="3111480" imgH="419040" progId="Equation.3">
                  <p:embed/>
                </p:oleObj>
              </mc:Choice>
              <mc:Fallback>
                <p:oleObj name="公式" r:id="rId7" imgW="311148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2148" y="5652120"/>
                        <a:ext cx="31115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497698" y="6182832"/>
            <a:ext cx="38587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作业</a:t>
            </a:r>
            <a:r>
              <a:rPr lang="en-US" altLang="zh-CN" sz="3200" b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: 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P125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第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2, 3, 5. </a:t>
            </a:r>
            <a:endParaRPr lang="zh-CN" altLang="en-US" sz="3200" b="1" dirty="0" smtClean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4529648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539552" y="476672"/>
            <a:ext cx="466986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6.1 </a:t>
            </a:r>
            <a:r>
              <a:rPr lang="zh-CN" altLang="en-US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切比雪夫不等式 </a:t>
            </a:r>
            <a:endParaRPr lang="zh-CN" altLang="en-US" sz="40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aphicFrame>
        <p:nvGraphicFramePr>
          <p:cNvPr id="3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7346833"/>
              </p:ext>
            </p:extLst>
          </p:nvPr>
        </p:nvGraphicFramePr>
        <p:xfrm>
          <a:off x="2705596" y="2791396"/>
          <a:ext cx="4127500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" name="公式" r:id="rId3" imgW="4114800" imgH="507960" progId="Equation.3">
                  <p:embed/>
                </p:oleObj>
              </mc:Choice>
              <mc:Fallback>
                <p:oleObj name="公式" r:id="rId3" imgW="4114800" imgH="507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5596" y="2791396"/>
                        <a:ext cx="4127500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10"/>
          <p:cNvSpPr txBox="1">
            <a:spLocks noChangeArrowheads="1"/>
          </p:cNvSpPr>
          <p:nvPr/>
        </p:nvSpPr>
        <p:spPr bwMode="auto">
          <a:xfrm>
            <a:off x="467221" y="1627758"/>
            <a:ext cx="8424863" cy="116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algn="just" eaLnBrk="1" hangingPunct="1">
              <a:lnSpc>
                <a:spcPct val="110000"/>
              </a:lnSpc>
            </a:pP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设随机变量 </a:t>
            </a:r>
            <a:r>
              <a:rPr kumimoji="1"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X 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有数学期望 </a:t>
            </a:r>
            <a:r>
              <a:rPr kumimoji="1"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) = </a:t>
            </a:r>
            <a:r>
              <a:rPr kumimoji="1" lang="en-US" altLang="zh-CN" i="1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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方差 </a:t>
            </a:r>
            <a:r>
              <a:rPr kumimoji="1" lang="en-US" altLang="zh-CN" i="1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D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kumimoji="1" lang="en-US" altLang="zh-CN" i="1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) =</a:t>
            </a:r>
            <a:r>
              <a:rPr kumimoji="1" lang="en-US" altLang="zh-CN" i="1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</a:t>
            </a:r>
            <a:r>
              <a:rPr kumimoji="1" lang="en-US" altLang="zh-CN" baseline="30000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2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则对任意 </a:t>
            </a:r>
            <a:r>
              <a:rPr kumimoji="1" lang="zh-CN" altLang="en-US" i="1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 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&gt; 0, </a:t>
            </a:r>
            <a:endParaRPr kumimoji="1" lang="zh-CN" altLang="zh-CN" dirty="0">
              <a:ea typeface="楷体" panose="02010609060101010101" pitchFamily="49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grpSp>
        <p:nvGrpSpPr>
          <p:cNvPr id="5" name="Group 20"/>
          <p:cNvGrpSpPr>
            <a:grpSpLocks/>
          </p:cNvGrpSpPr>
          <p:nvPr/>
        </p:nvGrpSpPr>
        <p:grpSpPr bwMode="auto">
          <a:xfrm>
            <a:off x="5436096" y="3501009"/>
            <a:ext cx="3311525" cy="2074863"/>
            <a:chOff x="3379" y="1752"/>
            <a:chExt cx="2086" cy="1307"/>
          </a:xfrm>
        </p:grpSpPr>
        <p:sp>
          <p:nvSpPr>
            <p:cNvPr id="6" name="Line 12"/>
            <p:cNvSpPr>
              <a:spLocks noChangeShapeType="1"/>
            </p:cNvSpPr>
            <p:nvPr/>
          </p:nvSpPr>
          <p:spPr bwMode="auto">
            <a:xfrm>
              <a:off x="3696" y="2614"/>
              <a:ext cx="176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7" name="Line 13"/>
            <p:cNvSpPr>
              <a:spLocks noChangeShapeType="1"/>
            </p:cNvSpPr>
            <p:nvPr/>
          </p:nvSpPr>
          <p:spPr bwMode="auto">
            <a:xfrm flipV="1">
              <a:off x="4377" y="1752"/>
              <a:ext cx="0" cy="12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8" name="Freeform 14"/>
            <p:cNvSpPr>
              <a:spLocks/>
            </p:cNvSpPr>
            <p:nvPr/>
          </p:nvSpPr>
          <p:spPr bwMode="auto">
            <a:xfrm>
              <a:off x="3696" y="1888"/>
              <a:ext cx="1497" cy="681"/>
            </a:xfrm>
            <a:custGeom>
              <a:avLst/>
              <a:gdLst>
                <a:gd name="T0" fmla="*/ 0 w 1497"/>
                <a:gd name="T1" fmla="*/ 680 h 681"/>
                <a:gd name="T2" fmla="*/ 318 w 1497"/>
                <a:gd name="T3" fmla="*/ 590 h 681"/>
                <a:gd name="T4" fmla="*/ 545 w 1497"/>
                <a:gd name="T5" fmla="*/ 136 h 681"/>
                <a:gd name="T6" fmla="*/ 772 w 1497"/>
                <a:gd name="T7" fmla="*/ 45 h 681"/>
                <a:gd name="T8" fmla="*/ 908 w 1497"/>
                <a:gd name="T9" fmla="*/ 408 h 681"/>
                <a:gd name="T10" fmla="*/ 1180 w 1497"/>
                <a:gd name="T11" fmla="*/ 635 h 681"/>
                <a:gd name="T12" fmla="*/ 1497 w 1497"/>
                <a:gd name="T13" fmla="*/ 680 h 68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97"/>
                <a:gd name="T22" fmla="*/ 0 h 681"/>
                <a:gd name="T23" fmla="*/ 1497 w 1497"/>
                <a:gd name="T24" fmla="*/ 681 h 68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97" h="681">
                  <a:moveTo>
                    <a:pt x="0" y="680"/>
                  </a:moveTo>
                  <a:cubicBezTo>
                    <a:pt x="113" y="680"/>
                    <a:pt x="227" y="681"/>
                    <a:pt x="318" y="590"/>
                  </a:cubicBezTo>
                  <a:cubicBezTo>
                    <a:pt x="409" y="499"/>
                    <a:pt x="469" y="227"/>
                    <a:pt x="545" y="136"/>
                  </a:cubicBezTo>
                  <a:cubicBezTo>
                    <a:pt x="621" y="45"/>
                    <a:pt x="712" y="0"/>
                    <a:pt x="772" y="45"/>
                  </a:cubicBezTo>
                  <a:cubicBezTo>
                    <a:pt x="832" y="90"/>
                    <a:pt x="840" y="310"/>
                    <a:pt x="908" y="408"/>
                  </a:cubicBezTo>
                  <a:cubicBezTo>
                    <a:pt x="976" y="506"/>
                    <a:pt x="1082" y="590"/>
                    <a:pt x="1180" y="635"/>
                  </a:cubicBezTo>
                  <a:cubicBezTo>
                    <a:pt x="1278" y="680"/>
                    <a:pt x="1387" y="680"/>
                    <a:pt x="1497" y="68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9" name="Line 15"/>
            <p:cNvSpPr>
              <a:spLocks noChangeShapeType="1"/>
            </p:cNvSpPr>
            <p:nvPr/>
          </p:nvSpPr>
          <p:spPr bwMode="auto">
            <a:xfrm>
              <a:off x="4014" y="2523"/>
              <a:ext cx="0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0" name="Line 16"/>
            <p:cNvSpPr>
              <a:spLocks noChangeShapeType="1"/>
            </p:cNvSpPr>
            <p:nvPr/>
          </p:nvSpPr>
          <p:spPr bwMode="auto">
            <a:xfrm>
              <a:off x="4785" y="2478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1" name="Rectangle 17"/>
            <p:cNvSpPr>
              <a:spLocks noChangeArrowheads="1"/>
            </p:cNvSpPr>
            <p:nvPr/>
          </p:nvSpPr>
          <p:spPr bwMode="auto">
            <a:xfrm>
              <a:off x="3379" y="2691"/>
              <a:ext cx="716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1pPr>
              <a:lvl2pPr marL="742950" indent="-285750" eaLnBrk="0" hangingPunct="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2pPr>
              <a:lvl3pPr marL="1143000" indent="-228600" eaLnBrk="0" hangingPunct="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3pPr>
              <a:lvl4pPr marL="1600200" indent="-228600" eaLnBrk="0" hangingPunct="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4pPr>
              <a:lvl5pPr marL="2057400" indent="-228600" eaLnBrk="0" hangingPunct="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9pPr>
            </a:lstStyle>
            <a:p>
              <a:pPr eaLnBrk="1" hangingPunct="1"/>
              <a:r>
                <a:rPr kumimoji="1" lang="en-US" altLang="zh-CN" i="1">
                  <a:ea typeface="楷体" panose="02010609060101010101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 </a:t>
              </a:r>
              <a:r>
                <a:rPr kumimoji="1" lang="en-US" altLang="zh-CN">
                  <a:ea typeface="楷体" panose="02010609060101010101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 </a:t>
              </a:r>
              <a:r>
                <a:rPr kumimoji="1" lang="en-US" altLang="zh-CN" i="1">
                  <a:ea typeface="楷体" panose="02010609060101010101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 </a:t>
              </a:r>
              <a:endParaRPr kumimoji="1" lang="en-US" altLang="en-US" i="1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12" name="Rectangle 18"/>
            <p:cNvSpPr>
              <a:spLocks noChangeArrowheads="1"/>
            </p:cNvSpPr>
            <p:nvPr/>
          </p:nvSpPr>
          <p:spPr bwMode="auto">
            <a:xfrm>
              <a:off x="4513" y="2691"/>
              <a:ext cx="721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1pPr>
              <a:lvl2pPr marL="742950" indent="-285750" eaLnBrk="0" hangingPunct="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2pPr>
              <a:lvl3pPr marL="1143000" indent="-228600" eaLnBrk="0" hangingPunct="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3pPr>
              <a:lvl4pPr marL="1600200" indent="-228600" eaLnBrk="0" hangingPunct="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4pPr>
              <a:lvl5pPr marL="2057400" indent="-228600" eaLnBrk="0" hangingPunct="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9pPr>
            </a:lstStyle>
            <a:p>
              <a:pPr eaLnBrk="1" hangingPunct="1"/>
              <a:r>
                <a:rPr kumimoji="1" lang="en-US" altLang="zh-CN" i="1">
                  <a:ea typeface="楷体" panose="02010609060101010101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 </a:t>
              </a:r>
              <a:r>
                <a:rPr kumimoji="1" lang="en-US" altLang="zh-CN">
                  <a:ea typeface="楷体" panose="02010609060101010101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+ </a:t>
              </a:r>
              <a:r>
                <a:rPr kumimoji="1" lang="en-US" altLang="zh-CN" i="1">
                  <a:ea typeface="楷体" panose="02010609060101010101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 </a:t>
              </a:r>
              <a:endParaRPr kumimoji="1" lang="en-US" altLang="en-US" i="1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13" name="Text Box 19"/>
            <p:cNvSpPr txBox="1">
              <a:spLocks noChangeArrowheads="1"/>
            </p:cNvSpPr>
            <p:nvPr/>
          </p:nvSpPr>
          <p:spPr bwMode="auto">
            <a:xfrm>
              <a:off x="4591" y="1793"/>
              <a:ext cx="697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1pPr>
              <a:lvl2pPr marL="742950" indent="-285750" eaLnBrk="0" hangingPunct="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2pPr>
              <a:lvl3pPr marL="1143000" indent="-228600" eaLnBrk="0" hangingPunct="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3pPr>
              <a:lvl4pPr marL="1600200" indent="-228600" eaLnBrk="0" hangingPunct="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4pPr>
              <a:lvl5pPr marL="2057400" indent="-228600" eaLnBrk="0" hangingPunct="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9pPr>
            </a:lstStyle>
            <a:p>
              <a:pPr eaLnBrk="1" hangingPunct="1"/>
              <a:r>
                <a:rPr lang="en-US" altLang="zh-CN" i="1">
                  <a:ea typeface="楷体" panose="02010609060101010101" pitchFamily="49" charset="-122"/>
                  <a:cs typeface="Times New Roman" panose="02020603050405020304" pitchFamily="18" charset="0"/>
                </a:rPr>
                <a:t> f </a:t>
              </a:r>
              <a:r>
                <a:rPr lang="en-US" altLang="zh-CN">
                  <a:ea typeface="楷体" panose="02010609060101010101" pitchFamily="49" charset="-122"/>
                  <a:cs typeface="Times New Roman" panose="02020603050405020304" pitchFamily="18" charset="0"/>
                </a:rPr>
                <a:t>(</a:t>
              </a:r>
              <a:r>
                <a:rPr lang="en-US" altLang="zh-CN" i="1">
                  <a:ea typeface="楷体" panose="02010609060101010101" pitchFamily="49" charset="-122"/>
                  <a:cs typeface="Times New Roman" panose="02020603050405020304" pitchFamily="18" charset="0"/>
                </a:rPr>
                <a:t>x</a:t>
              </a:r>
              <a:r>
                <a:rPr lang="en-US" altLang="zh-CN">
                  <a:ea typeface="楷体" panose="02010609060101010101" pitchFamily="49" charset="-122"/>
                  <a:cs typeface="Times New Roman" panose="02020603050405020304" pitchFamily="18" charset="0"/>
                </a:rPr>
                <a:t>) </a:t>
              </a:r>
              <a:endParaRPr lang="en-US" altLang="zh-CN" i="1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4" name="Text Box 21"/>
          <p:cNvSpPr txBox="1">
            <a:spLocks noChangeArrowheads="1"/>
          </p:cNvSpPr>
          <p:nvPr/>
        </p:nvSpPr>
        <p:spPr bwMode="auto">
          <a:xfrm>
            <a:off x="395784" y="3407346"/>
            <a:ext cx="378501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证明</a:t>
            </a:r>
            <a:r>
              <a:rPr lang="en-US" altLang="zh-CN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: 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连续型情形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). </a:t>
            </a:r>
          </a:p>
        </p:txBody>
      </p:sp>
      <p:graphicFrame>
        <p:nvGraphicFramePr>
          <p:cNvPr id="15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9165466"/>
              </p:ext>
            </p:extLst>
          </p:nvPr>
        </p:nvGraphicFramePr>
        <p:xfrm>
          <a:off x="683121" y="4128071"/>
          <a:ext cx="2511425" cy="42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" name="公式" r:id="rId5" imgW="2501640" imgH="419040" progId="Equation.3">
                  <p:embed/>
                </p:oleObj>
              </mc:Choice>
              <mc:Fallback>
                <p:oleObj name="公式" r:id="rId5" imgW="250164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121" y="4128071"/>
                        <a:ext cx="2511425" cy="420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0769685"/>
              </p:ext>
            </p:extLst>
          </p:nvPr>
        </p:nvGraphicFramePr>
        <p:xfrm>
          <a:off x="1259384" y="4775771"/>
          <a:ext cx="26670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" name="公式" r:id="rId7" imgW="2666880" imgH="647640" progId="Equation.3">
                  <p:embed/>
                </p:oleObj>
              </mc:Choice>
              <mc:Fallback>
                <p:oleObj name="公式" r:id="rId7" imgW="2666880" imgH="647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384" y="4775771"/>
                        <a:ext cx="2667000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9410876"/>
              </p:ext>
            </p:extLst>
          </p:nvPr>
        </p:nvGraphicFramePr>
        <p:xfrm>
          <a:off x="1186359" y="5567933"/>
          <a:ext cx="41148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" name="公式" r:id="rId9" imgW="4114800" imgH="990360" progId="Equation.3">
                  <p:embed/>
                </p:oleObj>
              </mc:Choice>
              <mc:Fallback>
                <p:oleObj name="公式" r:id="rId9" imgW="4114800" imgH="990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6359" y="5567933"/>
                        <a:ext cx="41148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32781900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539552" y="476672"/>
            <a:ext cx="466986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6.1 </a:t>
            </a:r>
            <a:r>
              <a:rPr lang="zh-CN" altLang="en-US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切比雪夫不等式 </a:t>
            </a:r>
            <a:endParaRPr lang="zh-CN" altLang="en-US" sz="40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aphicFrame>
        <p:nvGraphicFramePr>
          <p:cNvPr id="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7808279"/>
              </p:ext>
            </p:extLst>
          </p:nvPr>
        </p:nvGraphicFramePr>
        <p:xfrm>
          <a:off x="2446264" y="3625032"/>
          <a:ext cx="47244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5" name="公式" r:id="rId3" imgW="4673520" imgH="507960" progId="Equation.3">
                  <p:embed/>
                </p:oleObj>
              </mc:Choice>
              <mc:Fallback>
                <p:oleObj name="公式" r:id="rId3" imgW="4673520" imgH="507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6264" y="3625032"/>
                        <a:ext cx="47244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3020697"/>
              </p:ext>
            </p:extLst>
          </p:nvPr>
        </p:nvGraphicFramePr>
        <p:xfrm>
          <a:off x="1892226" y="1700982"/>
          <a:ext cx="45212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6" name="公式" r:id="rId5" imgW="4520880" imgH="952200" progId="Equation.3">
                  <p:embed/>
                </p:oleObj>
              </mc:Choice>
              <mc:Fallback>
                <p:oleObj name="公式" r:id="rId5" imgW="4520880" imgH="952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2226" y="1700982"/>
                        <a:ext cx="45212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0383016"/>
              </p:ext>
            </p:extLst>
          </p:nvPr>
        </p:nvGraphicFramePr>
        <p:xfrm>
          <a:off x="6516614" y="1700982"/>
          <a:ext cx="9906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7" name="公式" r:id="rId7" imgW="990360" imgH="990360" progId="Equation.3">
                  <p:embed/>
                </p:oleObj>
              </mc:Choice>
              <mc:Fallback>
                <p:oleObj name="公式" r:id="rId7" imgW="990360" imgH="990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6614" y="1700982"/>
                        <a:ext cx="9906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755576" y="2924944"/>
            <a:ext cx="595387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契比雪夫不等式的另一种形式</a:t>
            </a:r>
            <a:r>
              <a:rPr lang="en-US" altLang="zh-CN">
                <a:ea typeface="楷体" panose="02010609060101010101" pitchFamily="49" charset="-122"/>
                <a:cs typeface="Times New Roman" panose="02020603050405020304" pitchFamily="18" charset="0"/>
              </a:rPr>
              <a:t>: </a:t>
            </a: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698799" y="4379094"/>
            <a:ext cx="7604967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algn="just" eaLnBrk="1" hangingPunct="1"/>
            <a:r>
              <a:rPr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说明</a:t>
            </a:r>
            <a:r>
              <a:rPr lang="en-US" altLang="zh-CN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: 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不等式给出了在随机变量 </a:t>
            </a:r>
            <a:r>
              <a:rPr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X 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的分布 </a:t>
            </a:r>
          </a:p>
          <a:p>
            <a:pPr algn="just" eaLnBrk="1" hangingPunct="1"/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未知的情况下事件 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{|</a:t>
            </a:r>
            <a:r>
              <a:rPr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X 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 </a:t>
            </a:r>
            <a:r>
              <a:rPr lang="en-US" altLang="zh-CN" i="1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 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| &lt; </a:t>
            </a:r>
            <a:r>
              <a:rPr lang="en-US" altLang="zh-CN" i="1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 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}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概率下限 </a:t>
            </a:r>
          </a:p>
          <a:p>
            <a:pPr algn="just" eaLnBrk="1" hangingPunct="1"/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的估计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  <a:endParaRPr lang="en-US" altLang="zh-CN" i="1" dirty="0">
              <a:ea typeface="楷体" panose="02010609060101010101" pitchFamily="49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849196198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539552" y="476672"/>
            <a:ext cx="321754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6.2 </a:t>
            </a:r>
            <a:r>
              <a:rPr lang="zh-CN" altLang="en-US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大数定律 </a:t>
            </a:r>
            <a:endParaRPr lang="zh-CN" altLang="en-US" sz="40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83801" y="1617756"/>
            <a:ext cx="808105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定理</a:t>
            </a:r>
            <a:r>
              <a:rPr lang="en-US" altLang="zh-CN" sz="3200" b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1(</a:t>
            </a:r>
            <a:r>
              <a:rPr lang="zh-CN" altLang="en-US" sz="3200" b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切比雪夫定理</a:t>
            </a:r>
            <a:r>
              <a:rPr lang="en-US" altLang="zh-CN" sz="3200" b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) 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设 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3200" b="1" baseline="-250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3200" b="1" baseline="-250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, …, 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3200" b="1" i="1" baseline="-250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, …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是 </a:t>
            </a:r>
            <a:endParaRPr lang="en-US" altLang="zh-CN" sz="3200" b="1" dirty="0" smtClean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相互独立的随机变量序列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每一 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3200" b="1" i="1" baseline="-250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都有有限 </a:t>
            </a:r>
            <a:endParaRPr lang="en-US" altLang="zh-CN" sz="3200" b="1" dirty="0" smtClean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的方差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且有公共的上界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即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123728" y="3140968"/>
            <a:ext cx="48013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i="1" dirty="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lang="en-US" altLang="zh-CN" sz="3200" b="1" dirty="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3200" b="1" i="1" dirty="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3200" b="1" i="1" baseline="-25000" dirty="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3200" b="1" dirty="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) </a:t>
            </a:r>
            <a:r>
              <a:rPr lang="en-US" altLang="zh-CN" sz="3200" b="1" dirty="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 </a:t>
            </a:r>
            <a:r>
              <a:rPr lang="en-US" altLang="zh-CN" sz="3200" b="1" i="1" dirty="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 sz="3200" b="1" dirty="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3200" b="1" i="1" dirty="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i </a:t>
            </a:r>
            <a:r>
              <a:rPr lang="en-US" altLang="zh-CN" sz="3200" b="1" dirty="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= 1, 2, …, </a:t>
            </a:r>
            <a:r>
              <a:rPr lang="en-US" altLang="zh-CN" sz="3200" b="1" i="1" dirty="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3200" b="1" dirty="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, …</a:t>
            </a:r>
            <a:endParaRPr lang="zh-CN" altLang="en-US" sz="3200" b="1" i="1" dirty="0" smtClean="0">
              <a:solidFill>
                <a:srgbClr val="FF0000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00073" y="3725743"/>
            <a:ext cx="34804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则对任意 </a:t>
            </a:r>
            <a:r>
              <a:rPr lang="zh-CN" altLang="en-US" sz="3200" b="1" i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 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&gt; 0,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有 </a:t>
            </a:r>
            <a:endParaRPr lang="zh-CN" altLang="en-US" sz="3200" b="1" dirty="0" smtClean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1154841" y="4426068"/>
                <a:ext cx="6830460" cy="12666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800" b="1" i="1" smtClean="0">
                              <a:solidFill>
                                <a:srgbClr val="FF0000"/>
                              </a:solidFill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8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800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altLang="zh-CN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→+∞</m:t>
                              </m:r>
                            </m:lim>
                          </m:limLow>
                        </m:fName>
                        <m:e>
                          <m:r>
                            <a:rPr lang="en-US" altLang="zh-CN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𝑷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sz="28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sz="2800" b="1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sz="28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28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𝟏</m:t>
                                      </m:r>
                                    </m:num>
                                    <m:den>
                                      <m:r>
                                        <a:rPr lang="en-US" altLang="zh-CN" sz="28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𝒏</m:t>
                                      </m:r>
                                    </m:den>
                                  </m:f>
                                  <m:nary>
                                    <m:naryPr>
                                      <m:chr m:val="∑"/>
                                      <m:ctrlPr>
                                        <a:rPr lang="en-US" altLang="zh-CN" sz="28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cs typeface="Times New Roman" panose="020206030504050203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altLang="zh-CN" sz="28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𝒊</m:t>
                                      </m:r>
                                      <m:r>
                                        <a:rPr lang="en-US" altLang="zh-CN" sz="28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=</m:t>
                                      </m:r>
                                      <m:r>
                                        <a:rPr lang="en-US" altLang="zh-CN" sz="28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𝟏</m:t>
                                      </m:r>
                                    </m:sub>
                                    <m:sup>
                                      <m:r>
                                        <a:rPr lang="en-US" altLang="zh-CN" sz="28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𝒏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800" b="1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800" b="1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𝑿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800" b="1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𝒊</m:t>
                                          </m:r>
                                        </m:sub>
                                      </m:sSub>
                                    </m:e>
                                  </m:nary>
                                  <m:r>
                                    <a:rPr lang="en-US" altLang="zh-CN" sz="28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altLang="zh-CN" sz="28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28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𝟏</m:t>
                                      </m:r>
                                    </m:num>
                                    <m:den>
                                      <m:r>
                                        <a:rPr lang="en-US" altLang="zh-CN" sz="28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𝒏</m:t>
                                      </m:r>
                                    </m:den>
                                  </m:f>
                                  <m:nary>
                                    <m:naryPr>
                                      <m:chr m:val="∑"/>
                                      <m:ctrlPr>
                                        <a:rPr lang="en-US" altLang="zh-CN" sz="2800" b="1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cs typeface="Times New Roman" panose="020206030504050203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altLang="zh-CN" sz="2800" b="1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𝒊</m:t>
                                      </m:r>
                                      <m:r>
                                        <a:rPr lang="en-US" altLang="zh-CN" sz="2800" b="1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=</m:t>
                                      </m:r>
                                      <m:r>
                                        <a:rPr lang="en-US" altLang="zh-CN" sz="2800" b="1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𝟏</m:t>
                                      </m:r>
                                    </m:sub>
                                    <m:sup>
                                      <m:r>
                                        <a:rPr lang="en-US" altLang="zh-CN" sz="2800" b="1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𝒏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800" b="1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800" b="1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𝑬</m:t>
                                          </m:r>
                                          <m:r>
                                            <a:rPr lang="en-US" altLang="zh-CN" sz="2800" b="1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altLang="zh-CN" sz="2800" b="1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𝑿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800" b="1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𝒊</m:t>
                                          </m:r>
                                        </m:sub>
                                      </m:sSub>
                                      <m:r>
                                        <a:rPr lang="en-US" altLang="zh-CN" sz="28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)</m:t>
                                      </m:r>
                                    </m:e>
                                  </m:nary>
                                </m:e>
                              </m:d>
                              <m:r>
                                <a:rPr lang="en-US" altLang="zh-CN" sz="2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&lt;</m:t>
                              </m:r>
                              <m:r>
                                <a:rPr lang="zh-CN" altLang="en-US" sz="2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𝜺</m:t>
                              </m:r>
                            </m:e>
                          </m:d>
                          <m:r>
                            <a:rPr lang="en-US" altLang="zh-CN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altLang="zh-CN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  <m:r>
                            <a:rPr lang="en-US" altLang="zh-CN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.</m:t>
                          </m:r>
                        </m:e>
                      </m:func>
                    </m:oMath>
                  </m:oMathPara>
                </a14:m>
                <a:endParaRPr lang="zh-CN" altLang="en-US" sz="2800" b="1" dirty="0" smtClean="0">
                  <a:solidFill>
                    <a:srgbClr val="FF0000"/>
                  </a:solidFill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4841" y="4426068"/>
                <a:ext cx="6830460" cy="1266629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0137722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539552" y="476672"/>
            <a:ext cx="321754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6.2 </a:t>
            </a:r>
            <a:r>
              <a:rPr lang="zh-CN" altLang="en-US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大数定律 </a:t>
            </a:r>
            <a:endParaRPr lang="zh-CN" altLang="en-US" sz="40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53200" y="1632136"/>
            <a:ext cx="47484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证明</a:t>
            </a:r>
            <a:r>
              <a:rPr lang="en-US" altLang="zh-CN" sz="3200" b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: 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由数学期望的性质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2500235" y="2360926"/>
                <a:ext cx="4478470" cy="12666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𝑬</m:t>
                      </m:r>
                      <m:d>
                        <m:dPr>
                          <m:ctrlPr>
                            <a:rPr lang="en-US" altLang="zh-CN" sz="2800" b="1" i="1" smtClean="0">
                              <a:solidFill>
                                <a:srgbClr val="FF0000"/>
                              </a:solidFill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8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altLang="zh-CN" sz="2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𝒏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altLang="zh-CN" sz="28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2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𝒊</m:t>
                              </m:r>
                              <m:r>
                                <a:rPr lang="en-US" altLang="zh-CN" sz="2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r>
                                <a:rPr lang="en-US" altLang="zh-CN" sz="2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altLang="zh-CN" sz="2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𝒏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sz="2800" b="1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en-US" altLang="zh-CN" sz="28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r>
                        <a:rPr lang="en-US" altLang="zh-CN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b="1" i="1" smtClean="0">
                              <a:solidFill>
                                <a:srgbClr val="FF0000"/>
                              </a:solidFill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zh-CN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𝒏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CN" sz="2800" b="1" i="1">
                              <a:solidFill>
                                <a:srgbClr val="FF0000"/>
                              </a:solidFill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𝒊</m:t>
                          </m:r>
                          <m:r>
                            <a:rPr lang="en-US" altLang="zh-CN" sz="2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altLang="zh-CN" sz="2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zh-CN" sz="2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𝒏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800" b="1" i="1">
                                  <a:solidFill>
                                    <a:srgbClr val="FF0000"/>
                                  </a:solidFill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𝑬</m:t>
                              </m:r>
                              <m:r>
                                <a:rPr lang="en-US" altLang="zh-CN" sz="2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altLang="zh-CN" sz="28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altLang="zh-CN" sz="28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altLang="zh-CN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zh-CN" altLang="en-US" sz="2800" b="1" dirty="0" smtClean="0">
                  <a:solidFill>
                    <a:srgbClr val="FF0000"/>
                  </a:solidFill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0235" y="2360926"/>
                <a:ext cx="4478470" cy="1266629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/>
          <p:cNvSpPr txBox="1"/>
          <p:nvPr/>
        </p:nvSpPr>
        <p:spPr>
          <a:xfrm>
            <a:off x="697464" y="3720368"/>
            <a:ext cx="37882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根据方差的性质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有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1705576" y="4293096"/>
                <a:ext cx="4626395" cy="12666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m:t>𝑫</m:t>
                      </m:r>
                      <m:d>
                        <m:dPr>
                          <m:ctrlPr>
                            <a:rPr lang="en-US" altLang="zh-CN" sz="2800" b="1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楷体_GB2312" panose="02010609030101010101" pitchFamily="49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8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楷体_GB2312" panose="0201060903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楷体_GB2312" panose="02010609030101010101" pitchFamily="49" charset="-122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altLang="zh-CN" sz="2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楷体_GB2312" panose="02010609030101010101" pitchFamily="49" charset="-122"/>
                                  <a:cs typeface="Times New Roman" panose="02020603050405020304" pitchFamily="18" charset="0"/>
                                </a:rPr>
                                <m:t>𝒏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altLang="zh-CN" sz="28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楷体_GB2312" panose="0201060903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2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楷体_GB2312" panose="02010609030101010101" pitchFamily="49" charset="-122"/>
                                  <a:cs typeface="Times New Roman" panose="02020603050405020304" pitchFamily="18" charset="0"/>
                                </a:rPr>
                                <m:t>𝒊</m:t>
                              </m:r>
                              <m:r>
                                <a:rPr lang="en-US" altLang="zh-CN" sz="2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楷体_GB2312" panose="02010609030101010101" pitchFamily="49" charset="-122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r>
                                <a:rPr lang="en-US" altLang="zh-CN" sz="2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楷体_GB2312" panose="02010609030101010101" pitchFamily="49" charset="-122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altLang="zh-CN" sz="2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楷体_GB2312" panose="02010609030101010101" pitchFamily="49" charset="-122"/>
                                  <a:cs typeface="Times New Roman" panose="02020603050405020304" pitchFamily="18" charset="0"/>
                                </a:rPr>
                                <m:t>𝒏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sz="2800" b="1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楷体_GB2312" panose="0201060903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楷体_GB2312" panose="02010609030101010101" pitchFamily="49" charset="-122"/>
                                      <a:cs typeface="Times New Roman" panose="02020603050405020304" pitchFamily="18" charset="0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en-US" altLang="zh-CN" sz="28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楷体_GB2312" panose="02010609030101010101" pitchFamily="49" charset="-122"/>
                                      <a:cs typeface="Times New Roman" panose="020206030504050203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r>
                        <a:rPr lang="en-US" altLang="zh-CN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b="1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楷体_GB2312" panose="02010609030101010101" pitchFamily="49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楷体_GB2312" panose="02010609030101010101" pitchFamily="49" charset="-122"/>
                              <a:cs typeface="Times New Roman" panose="02020603050405020304" pitchFamily="18" charset="0"/>
                            </a:rPr>
                            <m:t>𝟏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28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楷体_GB2312" panose="0201060903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楷体_GB2312" panose="02010609030101010101" pitchFamily="49" charset="-122"/>
                                  <a:cs typeface="Times New Roman" panose="02020603050405020304" pitchFamily="18" charset="0"/>
                                </a:rPr>
                                <m:t>𝒏</m:t>
                              </m:r>
                            </m:e>
                            <m:sup>
                              <m:r>
                                <a:rPr lang="en-US" altLang="zh-CN" sz="2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楷体_GB2312" panose="02010609030101010101" pitchFamily="49" charset="-122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  <m:nary>
                        <m:naryPr>
                          <m:chr m:val="∑"/>
                          <m:ctrlPr>
                            <a:rPr lang="en-US" altLang="zh-CN" sz="2800" b="1" i="1">
                              <a:solidFill>
                                <a:srgbClr val="FF0000"/>
                              </a:solidFill>
                              <a:latin typeface="Cambria Math"/>
                              <a:ea typeface="楷体_GB2312" panose="02010609030101010101" pitchFamily="49" charset="-122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楷体_GB2312" panose="02010609030101010101" pitchFamily="49" charset="-122"/>
                              <a:cs typeface="Times New Roman" panose="02020603050405020304" pitchFamily="18" charset="0"/>
                            </a:rPr>
                            <m:t>𝒊</m:t>
                          </m:r>
                          <m:r>
                            <a:rPr lang="en-US" altLang="zh-CN" sz="2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楷体_GB2312" panose="02010609030101010101" pitchFamily="49" charset="-122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altLang="zh-CN" sz="2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楷体_GB2312" panose="02010609030101010101" pitchFamily="49" charset="-122"/>
                              <a:cs typeface="Times New Roman" panose="020206030504050203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zh-CN" sz="2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楷体_GB2312" panose="02010609030101010101" pitchFamily="49" charset="-122"/>
                              <a:cs typeface="Times New Roman" panose="02020603050405020304" pitchFamily="18" charset="0"/>
                            </a:rPr>
                            <m:t>𝒏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800" b="1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楷体_GB2312" panose="0201060903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楷体_GB2312" panose="02010609030101010101" pitchFamily="49" charset="-122"/>
                                  <a:cs typeface="Times New Roman" panose="02020603050405020304" pitchFamily="18" charset="0"/>
                                </a:rPr>
                                <m:t>𝑫</m:t>
                              </m:r>
                              <m:r>
                                <a:rPr lang="en-US" altLang="zh-CN" sz="2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楷体_GB2312" panose="02010609030101010101" pitchFamily="49" charset="-122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altLang="zh-CN" sz="28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楷体_GB2312" panose="02010609030101010101" pitchFamily="49" charset="-122"/>
                                  <a:cs typeface="Times New Roman" panose="02020603050405020304" pitchFamily="18" charset="0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altLang="zh-CN" sz="28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楷体_GB2312" panose="02010609030101010101" pitchFamily="49" charset="-122"/>
                                  <a:cs typeface="Times New Roman" panose="020206030504050203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altLang="zh-CN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楷体_GB2312" panose="02010609030101010101" pitchFamily="49" charset="-122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zh-CN" altLang="en-US" sz="2800" b="1" dirty="0" smtClean="0">
                  <a:solidFill>
                    <a:srgbClr val="FF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5576" y="4293096"/>
                <a:ext cx="4626395" cy="126662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6242080" y="4551852"/>
                <a:ext cx="903004" cy="7491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3200" b="1" i="1" smtClean="0">
                        <a:latin typeface="Cambria Math" panose="02040503050406030204" pitchFamily="18" charset="0"/>
                        <a:ea typeface="楷体_GB2312" panose="02010609030101010101" pitchFamily="49" charset="-122"/>
                        <a:cs typeface="Times New Roman" panose="02020603050405020304" pitchFamily="18" charset="0"/>
                      </a:rPr>
                      <m:t>≤</m:t>
                    </m:r>
                    <m:f>
                      <m:fPr>
                        <m:ctrlPr>
                          <a:rPr lang="en-US" altLang="zh-CN" sz="3200" b="1" i="1" smtClean="0">
                            <a:latin typeface="Cambria Math"/>
                            <a:ea typeface="楷体_GB2312" panose="02010609030101010101" pitchFamily="49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200" b="1" i="1" smtClean="0">
                            <a:latin typeface="Cambria Math" panose="02040503050406030204" pitchFamily="18" charset="0"/>
                            <a:ea typeface="楷体_GB2312" panose="02010609030101010101" pitchFamily="49" charset="-122"/>
                            <a:cs typeface="Times New Roman" panose="02020603050405020304" pitchFamily="18" charset="0"/>
                          </a:rPr>
                          <m:t>𝒄</m:t>
                        </m:r>
                      </m:num>
                      <m:den>
                        <m:r>
                          <a:rPr lang="en-US" altLang="zh-CN" sz="3200" b="1" i="1" smtClean="0">
                            <a:latin typeface="Cambria Math" panose="02040503050406030204" pitchFamily="18" charset="0"/>
                            <a:ea typeface="楷体_GB2312" panose="02010609030101010101" pitchFamily="49" charset="-122"/>
                            <a:cs typeface="Times New Roman" panose="02020603050405020304" pitchFamily="18" charset="0"/>
                          </a:rPr>
                          <m:t>𝒏</m:t>
                        </m:r>
                      </m:den>
                    </m:f>
                  </m:oMath>
                </a14:m>
                <a:r>
                  <a:rPr lang="zh-CN" altLang="en-US" sz="3200" b="1" dirty="0" smtClean="0">
                    <a:latin typeface="Times New Roman" panose="02020603050405020304" pitchFamily="18" charset="0"/>
                    <a:ea typeface="楷体_GB2312" panose="02010609030101010101" pitchFamily="49" charset="-122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2080" y="4551852"/>
                <a:ext cx="903004" cy="74911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1215885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539552" y="476672"/>
            <a:ext cx="321754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6.2 </a:t>
            </a:r>
            <a:r>
              <a:rPr lang="zh-CN" altLang="en-US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大数定律 </a:t>
            </a:r>
            <a:endParaRPr lang="zh-CN" altLang="en-US" sz="40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67234" y="1641285"/>
            <a:ext cx="47163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根据切比雪夫不等式可得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480499" y="2234773"/>
                <a:ext cx="7219797" cy="12221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𝑷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400" b="1" i="1">
                              <a:solidFill>
                                <a:schemeClr val="tx1"/>
                              </a:solidFill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2400" b="1" i="1">
                                  <a:solidFill>
                                    <a:schemeClr val="tx1"/>
                                  </a:solidFill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2400" b="1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altLang="zh-CN" sz="24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𝒏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ctrlPr>
                                    <a:rPr lang="en-US" altLang="zh-CN" sz="2400" b="1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zh-CN" sz="24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𝒊</m:t>
                                  </m:r>
                                  <m:r>
                                    <a:rPr lang="en-US" altLang="zh-CN" sz="24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=</m:t>
                                  </m:r>
                                  <m:r>
                                    <a:rPr lang="en-US" altLang="zh-CN" sz="24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𝟏</m:t>
                                  </m:r>
                                </m:sub>
                                <m:sup>
                                  <m:r>
                                    <a:rPr lang="en-US" altLang="zh-CN" sz="24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𝒏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zh-CN" sz="2400" b="1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𝑿</m:t>
                                      </m:r>
                                    </m:e>
                                    <m:sub>
                                      <m:r>
                                        <a:rPr lang="en-US" altLang="zh-CN" sz="24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altLang="zh-CN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CN" sz="2400" b="1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altLang="zh-CN" sz="24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𝒏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ctrlPr>
                                    <a:rPr lang="en-US" altLang="zh-CN" sz="2400" b="1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zh-CN" sz="24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𝒊</m:t>
                                  </m:r>
                                  <m:r>
                                    <a:rPr lang="en-US" altLang="zh-CN" sz="24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=</m:t>
                                  </m:r>
                                  <m:r>
                                    <a:rPr lang="en-US" altLang="zh-CN" sz="24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𝟏</m:t>
                                  </m:r>
                                </m:sub>
                                <m:sup>
                                  <m:r>
                                    <a:rPr lang="en-US" altLang="zh-CN" sz="24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𝒏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zh-CN" sz="2400" b="1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𝑬</m:t>
                                      </m:r>
                                      <m:r>
                                        <a:rPr lang="en-US" altLang="zh-CN" sz="24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zh-CN" sz="24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𝑿</m:t>
                                      </m:r>
                                    </m:e>
                                    <m:sub>
                                      <m:r>
                                        <a:rPr lang="en-US" altLang="zh-CN" sz="24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  <m:r>
                                    <a:rPr lang="en-US" altLang="zh-CN" sz="24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e>
                          </m:d>
                          <m:r>
                            <a:rPr lang="en-US" altLang="zh-CN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&lt;</m:t>
                          </m:r>
                          <m:r>
                            <a:rPr lang="zh-CN" alt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𝜺</m:t>
                          </m:r>
                        </m:e>
                      </m:d>
                      <m:r>
                        <a:rPr lang="zh-CN" alt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≥</m:t>
                      </m:r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𝟏</m:t>
                      </m:r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𝑫</m:t>
                          </m:r>
                          <m:d>
                            <m:dPr>
                              <m:ctrlPr>
                                <a:rPr lang="en-US" altLang="zh-CN" sz="2400" b="1" i="1">
                                  <a:solidFill>
                                    <a:schemeClr val="tx1"/>
                                  </a:solidFill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2400" b="1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altLang="zh-CN" sz="24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𝒏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ctrlPr>
                                    <a:rPr lang="en-US" altLang="zh-CN" sz="2400" b="1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zh-CN" sz="24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𝒊</m:t>
                                  </m:r>
                                  <m:r>
                                    <a:rPr lang="en-US" altLang="zh-CN" sz="24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=</m:t>
                                  </m:r>
                                  <m:r>
                                    <a:rPr lang="en-US" altLang="zh-CN" sz="24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𝟏</m:t>
                                  </m:r>
                                </m:sub>
                                <m:sup>
                                  <m:r>
                                    <a:rPr lang="en-US" altLang="zh-CN" sz="24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𝒏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zh-CN" sz="2400" b="1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𝑿</m:t>
                                      </m:r>
                                    </m:e>
                                    <m:sub>
                                      <m:r>
                                        <a:rPr lang="en-US" altLang="zh-CN" sz="24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altLang="zh-CN" sz="24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𝜺</m:t>
                              </m:r>
                            </m:e>
                            <m:sup>
                              <m:r>
                                <a:rPr lang="en-US" altLang="zh-CN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sz="2400" b="1" dirty="0" smtClean="0">
                  <a:solidFill>
                    <a:schemeClr val="tx1"/>
                  </a:solidFill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499" y="2234773"/>
                <a:ext cx="7219797" cy="122219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7480250" y="2480802"/>
                <a:ext cx="1633204" cy="7301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≥</m:t>
                      </m:r>
                      <m:r>
                        <a:rPr lang="en-US" altLang="zh-CN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𝟏</m:t>
                      </m:r>
                      <m:r>
                        <a:rPr lang="en-US" altLang="zh-CN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𝒄</m:t>
                          </m:r>
                        </m:num>
                        <m:den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𝒏</m:t>
                          </m:r>
                          <m:sSup>
                            <m:sSupPr>
                              <m:ctrlPr>
                                <a:rPr lang="en-US" altLang="zh-CN" sz="24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𝜺</m:t>
                              </m:r>
                            </m:e>
                            <m:sup>
                              <m:r>
                                <a:rPr lang="en-US" altLang="zh-CN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sz="2400" b="1" dirty="0" smtClean="0">
                  <a:solidFill>
                    <a:srgbClr val="FF0000"/>
                  </a:solidFill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0250" y="2480802"/>
                <a:ext cx="1633204" cy="73013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/>
          <p:cNvSpPr txBox="1"/>
          <p:nvPr/>
        </p:nvSpPr>
        <p:spPr>
          <a:xfrm>
            <a:off x="598900" y="3834798"/>
            <a:ext cx="12137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于是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endParaRPr lang="zh-CN" altLang="en-US" sz="3200" b="1" dirty="0" smtClean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1622802" y="3645024"/>
                <a:ext cx="5879365" cy="10988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4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→+∞</m:t>
                              </m:r>
                            </m:lim>
                          </m:limLow>
                        </m:fName>
                        <m:e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𝑷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sz="24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sz="2400" b="1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sz="24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24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𝟏</m:t>
                                      </m:r>
                                    </m:num>
                                    <m:den>
                                      <m:r>
                                        <a:rPr lang="en-US" altLang="zh-CN" sz="24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𝒏</m:t>
                                      </m:r>
                                    </m:den>
                                  </m:f>
                                  <m:nary>
                                    <m:naryPr>
                                      <m:chr m:val="∑"/>
                                      <m:ctrlPr>
                                        <a:rPr lang="en-US" altLang="zh-CN" sz="24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cs typeface="Times New Roman" panose="020206030504050203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altLang="zh-CN" sz="24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𝒊</m:t>
                                      </m:r>
                                      <m:r>
                                        <a:rPr lang="en-US" altLang="zh-CN" sz="24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=</m:t>
                                      </m:r>
                                      <m:r>
                                        <a:rPr lang="en-US" altLang="zh-CN" sz="24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𝟏</m:t>
                                      </m:r>
                                    </m:sub>
                                    <m:sup>
                                      <m:r>
                                        <a:rPr lang="en-US" altLang="zh-CN" sz="24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𝒏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b="1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1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𝑿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1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𝒊</m:t>
                                          </m:r>
                                        </m:sub>
                                      </m:sSub>
                                    </m:e>
                                  </m:nary>
                                  <m:r>
                                    <a:rPr lang="en-US" altLang="zh-CN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altLang="zh-CN" sz="24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24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𝟏</m:t>
                                      </m:r>
                                    </m:num>
                                    <m:den>
                                      <m:r>
                                        <a:rPr lang="en-US" altLang="zh-CN" sz="24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𝒏</m:t>
                                      </m:r>
                                    </m:den>
                                  </m:f>
                                  <m:nary>
                                    <m:naryPr>
                                      <m:chr m:val="∑"/>
                                      <m:ctrlPr>
                                        <a:rPr lang="en-US" altLang="zh-CN" sz="2400" b="1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cs typeface="Times New Roman" panose="020206030504050203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altLang="zh-CN" sz="2400" b="1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𝒊</m:t>
                                      </m:r>
                                      <m:r>
                                        <a:rPr lang="en-US" altLang="zh-CN" sz="2400" b="1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=</m:t>
                                      </m:r>
                                      <m:r>
                                        <a:rPr lang="en-US" altLang="zh-CN" sz="2400" b="1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𝟏</m:t>
                                      </m:r>
                                    </m:sub>
                                    <m:sup>
                                      <m:r>
                                        <a:rPr lang="en-US" altLang="zh-CN" sz="2400" b="1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𝒏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b="1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1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𝑬</m:t>
                                          </m:r>
                                          <m:r>
                                            <a:rPr lang="en-US" altLang="zh-CN" sz="2400" b="1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altLang="zh-CN" sz="2400" b="1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𝑿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1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𝒊</m:t>
                                          </m:r>
                                        </m:sub>
                                      </m:sSub>
                                      <m:r>
                                        <a:rPr lang="en-US" altLang="zh-CN" sz="24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)</m:t>
                                      </m:r>
                                    </m:e>
                                  </m:nary>
                                </m:e>
                              </m:d>
                              <m:r>
                                <a:rPr lang="en-US" altLang="zh-CN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&lt;</m:t>
                              </m:r>
                              <m:r>
                                <a:rPr lang="zh-CN" altLang="en-US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𝜺</m:t>
                              </m:r>
                            </m:e>
                          </m:d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.</m:t>
                          </m:r>
                        </m:e>
                      </m:func>
                    </m:oMath>
                  </m:oMathPara>
                </a14:m>
                <a:endParaRPr lang="zh-CN" altLang="en-US" sz="2400" b="1" dirty="0" smtClean="0">
                  <a:solidFill>
                    <a:srgbClr val="FF0000"/>
                  </a:solidFill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2802" y="3645024"/>
                <a:ext cx="5879365" cy="109889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/>
          <p:cNvSpPr txBox="1"/>
          <p:nvPr/>
        </p:nvSpPr>
        <p:spPr>
          <a:xfrm>
            <a:off x="711498" y="4771830"/>
            <a:ext cx="41296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注意</a:t>
            </a:r>
            <a:r>
              <a:rPr lang="en-US" altLang="zh-CN" sz="3200" b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: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概率不能大于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1. </a:t>
            </a:r>
            <a:endParaRPr lang="zh-CN" altLang="en-US" sz="3200" b="1" dirty="0" smtClean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0447362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539552" y="476672"/>
            <a:ext cx="321754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6.2 </a:t>
            </a:r>
            <a:r>
              <a:rPr lang="zh-CN" altLang="en-US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大数定律 </a:t>
            </a:r>
            <a:endParaRPr lang="zh-CN" altLang="en-US" sz="40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561256" y="1628800"/>
            <a:ext cx="8084264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定义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  设 </a:t>
            </a:r>
            <a:r>
              <a:rPr lang="en-US" altLang="zh-CN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baseline="-250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baseline="-250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, …, </a:t>
            </a:r>
            <a:r>
              <a:rPr lang="en-US" altLang="zh-CN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i="1" baseline="-250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, …</a:t>
            </a:r>
            <a:r>
              <a:rPr lang="en-US" altLang="zh-CN" i="1" baseline="-250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是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一个随机变量</a:t>
            </a:r>
            <a:r>
              <a:rPr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序 </a:t>
            </a:r>
            <a:endParaRPr lang="en-US" altLang="zh-CN" dirty="0" smtClean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/>
            <a:r>
              <a:rPr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列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a 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是一个常数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. 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若对于任意 </a:t>
            </a:r>
            <a:r>
              <a:rPr lang="zh-CN" altLang="en-US" i="1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 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&gt; 0, 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有</a:t>
            </a:r>
            <a:endParaRPr lang="zh-CN" altLang="en-US" i="1" dirty="0">
              <a:ea typeface="楷体" panose="02010609060101010101" pitchFamily="49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589213" y="3717032"/>
            <a:ext cx="791114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则称序列 </a:t>
            </a:r>
            <a:r>
              <a:rPr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baseline="-25000" dirty="0"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baseline="-25000" dirty="0"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, …, </a:t>
            </a:r>
            <a:r>
              <a:rPr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i="1" baseline="-25000" dirty="0"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… </a:t>
            </a:r>
            <a:r>
              <a:rPr lang="zh-CN" altLang="en-US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依概率收敛</a:t>
            </a:r>
            <a:r>
              <a:rPr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于 </a:t>
            </a:r>
            <a:r>
              <a:rPr lang="en-US" altLang="zh-CN" i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. </a:t>
            </a:r>
            <a:endParaRPr lang="en-US" altLang="zh-CN" i="1" dirty="0">
              <a:ea typeface="楷体" panose="02010609060101010101" pitchFamily="49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1953757" y="2828733"/>
                <a:ext cx="5093061" cy="7333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3200" b="1" i="1" smtClean="0">
                              <a:solidFill>
                                <a:srgbClr val="FF0000"/>
                              </a:solidFill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32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3200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altLang="zh-CN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→+∞</m:t>
                              </m:r>
                            </m:lim>
                          </m:limLow>
                        </m:fName>
                        <m:e>
                          <m:r>
                            <a:rPr lang="en-US" altLang="zh-CN" sz="3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𝑷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sz="32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sz="3200" b="1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32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32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cs typeface="Times New Roman" panose="02020603050405020304" pitchFamily="18" charset="0"/>
                                        </a:rPr>
                                        <m:t>𝑿</m:t>
                                      </m:r>
                                    </m:e>
                                    <m:sub>
                                      <m:r>
                                        <a:rPr lang="en-US" altLang="zh-CN" sz="32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𝒏</m:t>
                                      </m:r>
                                    </m:sub>
                                  </m:sSub>
                                  <m:r>
                                    <a:rPr lang="en-US" altLang="zh-CN" sz="32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32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𝒂</m:t>
                                  </m:r>
                                </m:e>
                              </m:d>
                              <m:r>
                                <a:rPr lang="en-US" altLang="zh-CN" sz="3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&lt;</m:t>
                              </m:r>
                              <m:r>
                                <a:rPr lang="zh-CN" altLang="en-US" sz="3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𝜺</m:t>
                              </m:r>
                            </m:e>
                          </m:d>
                          <m:r>
                            <a:rPr lang="en-US" altLang="zh-CN" sz="3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altLang="zh-CN" sz="3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  <m:r>
                            <a:rPr lang="en-US" altLang="zh-CN" sz="3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.</m:t>
                          </m:r>
                        </m:e>
                      </m:func>
                    </m:oMath>
                  </m:oMathPara>
                </a14:m>
                <a:endParaRPr lang="zh-CN" altLang="en-US" sz="3200" b="1" dirty="0" smtClean="0">
                  <a:solidFill>
                    <a:srgbClr val="FF0000"/>
                  </a:solidFill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3757" y="2828733"/>
                <a:ext cx="5093061" cy="73334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7436528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539552" y="476672"/>
            <a:ext cx="321754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6.2 </a:t>
            </a:r>
            <a:r>
              <a:rPr lang="zh-CN" altLang="en-US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大数定律 </a:t>
            </a:r>
            <a:endParaRPr lang="zh-CN" altLang="en-US" sz="40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527333" y="1587918"/>
            <a:ext cx="601799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推论 </a:t>
            </a:r>
            <a:r>
              <a:rPr lang="en-US" altLang="zh-CN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契比雪夫定理的特殊情况</a:t>
            </a:r>
            <a:r>
              <a:rPr lang="en-US" altLang="zh-CN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) </a:t>
            </a: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532179" y="2204864"/>
            <a:ext cx="7774885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设随机变量 </a:t>
            </a:r>
            <a:r>
              <a:rPr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baseline="-25000" dirty="0"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baseline="-25000" dirty="0"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, …, </a:t>
            </a:r>
            <a:r>
              <a:rPr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i="1" baseline="-25000" dirty="0">
                <a:ea typeface="楷体" panose="02010609060101010101" pitchFamily="49" charset="-122"/>
                <a:cs typeface="Times New Roman" panose="02020603050405020304" pitchFamily="18" charset="0"/>
              </a:rPr>
              <a:t>n 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, … 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相互独立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且 </a:t>
            </a:r>
          </a:p>
          <a:p>
            <a:pPr eaLnBrk="1" hangingPunct="1"/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具有相同的数学期望和方差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: </a:t>
            </a:r>
            <a:r>
              <a:rPr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i="1" baseline="-25000" dirty="0"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) = </a:t>
            </a:r>
            <a:r>
              <a:rPr lang="en-US" altLang="zh-CN" i="1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 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</a:p>
          <a:p>
            <a:pPr eaLnBrk="1" hangingPunct="1"/>
            <a:r>
              <a:rPr lang="en-US" altLang="zh-CN" i="1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D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i="1" baseline="-25000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) = </a:t>
            </a:r>
            <a:r>
              <a:rPr lang="en-US" altLang="zh-CN" i="1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 </a:t>
            </a:r>
            <a:r>
              <a:rPr lang="en-US" altLang="zh-CN" baseline="30000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k 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= 1, 2, …). </a:t>
            </a:r>
            <a:endParaRPr lang="zh-CN" altLang="en-US" i="1" dirty="0">
              <a:ea typeface="楷体" panose="02010609060101010101" pitchFamily="49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4931117" y="3195086"/>
            <a:ext cx="389241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则对于任意 </a:t>
            </a:r>
            <a:r>
              <a:rPr lang="zh-CN" altLang="en-US" i="1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 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&gt; 0, 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有 </a:t>
            </a:r>
          </a:p>
        </p:txBody>
      </p:sp>
      <p:graphicFrame>
        <p:nvGraphicFramePr>
          <p:cNvPr id="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8096892"/>
              </p:ext>
            </p:extLst>
          </p:nvPr>
        </p:nvGraphicFramePr>
        <p:xfrm>
          <a:off x="1035665" y="3920425"/>
          <a:ext cx="31242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公式" r:id="rId3" imgW="3124080" imgH="647640" progId="Equation.3">
                  <p:embed/>
                </p:oleObj>
              </mc:Choice>
              <mc:Fallback>
                <p:oleObj name="公式" r:id="rId3" imgW="3124080" imgH="647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5665" y="3920425"/>
                        <a:ext cx="3124200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266748"/>
              </p:ext>
            </p:extLst>
          </p:nvPr>
        </p:nvGraphicFramePr>
        <p:xfrm>
          <a:off x="2979881" y="4275796"/>
          <a:ext cx="50546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公式" r:id="rId5" imgW="5054400" imgH="977760" progId="Equation.3">
                  <p:embed/>
                </p:oleObj>
              </mc:Choice>
              <mc:Fallback>
                <p:oleObj name="公式" r:id="rId5" imgW="5054400" imgH="9777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9881" y="4275796"/>
                        <a:ext cx="50546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697735" y="5373216"/>
            <a:ext cx="8247771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说明</a:t>
            </a:r>
            <a:r>
              <a:rPr lang="en-US" altLang="zh-CN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: 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当 </a:t>
            </a:r>
            <a:r>
              <a:rPr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n 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很大时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随机变量 </a:t>
            </a:r>
            <a:r>
              <a:rPr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baseline="-25000" dirty="0"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baseline="-25000" dirty="0"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, …, </a:t>
            </a:r>
            <a:r>
              <a:rPr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i="1" baseline="-25000" dirty="0"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的 </a:t>
            </a:r>
          </a:p>
          <a:p>
            <a:pPr eaLnBrk="1" hangingPunct="1"/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算术平均值在概率意义下接近于数学期望 </a:t>
            </a:r>
            <a:r>
              <a:rPr lang="zh-CN" altLang="en-US" i="1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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524853015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8" grpId="0"/>
    </p:bldLst>
  </p:timing>
</p:sld>
</file>

<file path=ppt/theme/theme1.xml><?xml version="1.0" encoding="utf-8"?>
<a:theme xmlns:a="http://schemas.openxmlformats.org/drawingml/2006/main" name="Level">
  <a:themeElements>
    <a:clrScheme name="Level 9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0000FF"/>
      </a:accent2>
      <a:accent3>
        <a:srgbClr val="FFFFFF"/>
      </a:accent3>
      <a:accent4>
        <a:srgbClr val="000000"/>
      </a:accent4>
      <a:accent5>
        <a:srgbClr val="CAE2AA"/>
      </a:accent5>
      <a:accent6>
        <a:srgbClr val="0000E7"/>
      </a:accent6>
      <a:hlink>
        <a:srgbClr val="FFCC00"/>
      </a:hlink>
      <a:folHlink>
        <a:srgbClr val="CC9900"/>
      </a:folHlink>
    </a:clrScheme>
    <a:fontScheme name="Level">
      <a:majorFont>
        <a:latin typeface="Garamond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楷体_GB2312" panose="02010609030101010101" pitchFamily="49" charset="-122"/>
            <a:cs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楷体_GB2312" panose="02010609030101010101" pitchFamily="49" charset="-122"/>
            <a:cs typeface="宋体" panose="02010600030101010101" pitchFamily="2" charset="-122"/>
          </a:defRPr>
        </a:defPPr>
      </a:lstStyle>
    </a:lnDef>
  </a:objectDefaults>
  <a:extraClrSchemeLst>
    <a:extraClrScheme>
      <a:clrScheme name="Level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9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0000E7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Level</Template>
  <TotalTime>2960</TotalTime>
  <Words>1590</Words>
  <Application>Microsoft Office PowerPoint</Application>
  <PresentationFormat>全屏显示(4:3)</PresentationFormat>
  <Paragraphs>161</Paragraphs>
  <Slides>27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29" baseType="lpstr">
      <vt:lpstr>Level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BUAA-MATH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webuser</dc:creator>
  <cp:lastModifiedBy>admin</cp:lastModifiedBy>
  <cp:revision>20</cp:revision>
  <dcterms:created xsi:type="dcterms:W3CDTF">2013-09-11T09:36:50Z</dcterms:created>
  <dcterms:modified xsi:type="dcterms:W3CDTF">2014-12-01T09:40:49Z</dcterms:modified>
</cp:coreProperties>
</file>