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87.png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3.png"/><Relationship Id="rId4" Type="http://schemas.openxmlformats.org/officeDocument/2006/relationships/image" Target="../media/image5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92.png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6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5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73" y="1643316"/>
            <a:ext cx="76722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我们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为总体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观察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对于某一次抽样结果来说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完全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确定的一组数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但由于抽样的随机性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它又是随每次抽样观察而改变的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429" y="3947572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我们称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为来自于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容量为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是样本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一组观察值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09103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69534" y="3740891"/>
            <a:ext cx="342704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简单随机样本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288" y="1557918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综上所述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288" y="2200026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所谓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就是一个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288" y="2710046"/>
            <a:ext cx="83712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所谓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就是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相互独立且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有相同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65" y="4360966"/>
            <a:ext cx="8287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显然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具有分布函数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来自于总体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33362" y="5968334"/>
                <a:ext cx="7984493" cy="629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2" y="5968334"/>
                <a:ext cx="7984493" cy="629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994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720983" y="1645249"/>
            <a:ext cx="52709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75824" y="2230024"/>
                <a:ext cx="4821192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24" y="2230024"/>
                <a:ext cx="4821192" cy="1266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8609" y="3789040"/>
            <a:ext cx="78486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指数分布，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10055" y="4426203"/>
                <a:ext cx="4771242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55" y="4426203"/>
                <a:ext cx="4771242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2368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83568" y="1533534"/>
            <a:ext cx="7620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来自于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的联合分布函数为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43608" y="2610752"/>
                <a:ext cx="4821192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610752"/>
                <a:ext cx="4821192" cy="1266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09888" y="3907002"/>
                <a:ext cx="440562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24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𝝀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88" y="3907002"/>
                <a:ext cx="4405629" cy="1757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39552" y="5664150"/>
            <a:ext cx="7672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的概率密度有类似的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86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73327"/>
              </p:ext>
            </p:extLst>
          </p:nvPr>
        </p:nvGraphicFramePr>
        <p:xfrm>
          <a:off x="1557090" y="3285034"/>
          <a:ext cx="2908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3" imgW="2895480" imgH="419040" progId="Equation.3">
                  <p:embed/>
                </p:oleObj>
              </mc:Choice>
              <mc:Fallback>
                <p:oleObj name="公式" r:id="rId3" imgW="289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090" y="3285034"/>
                        <a:ext cx="2908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883140"/>
              </p:ext>
            </p:extLst>
          </p:nvPr>
        </p:nvGraphicFramePr>
        <p:xfrm>
          <a:off x="1023690" y="4521309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5" imgW="3974760" imgH="482400" progId="Equation.3">
                  <p:embed/>
                </p:oleObj>
              </mc:Choice>
              <mc:Fallback>
                <p:oleObj name="公式" r:id="rId5" imgW="397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690" y="4521309"/>
                        <a:ext cx="397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41712"/>
              </p:ext>
            </p:extLst>
          </p:nvPr>
        </p:nvGraphicFramePr>
        <p:xfrm>
          <a:off x="5148064" y="4258915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7" imgW="1765080" imgH="952200" progId="Equation.3">
                  <p:embed/>
                </p:oleObj>
              </mc:Choice>
              <mc:Fallback>
                <p:oleObj name="公式" r:id="rId7" imgW="1765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58915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65084"/>
              </p:ext>
            </p:extLst>
          </p:nvPr>
        </p:nvGraphicFramePr>
        <p:xfrm>
          <a:off x="1571356" y="5552822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9" imgW="3060360" imgH="952200" progId="Equation.3">
                  <p:embed/>
                </p:oleObj>
              </mc:Choice>
              <mc:Fallback>
                <p:oleObj name="公式" r:id="rId9" imgW="3060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56" y="5552822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61990"/>
              </p:ext>
            </p:extLst>
          </p:nvPr>
        </p:nvGraphicFramePr>
        <p:xfrm>
          <a:off x="4785891" y="5245685"/>
          <a:ext cx="321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11" imgW="3213000" imgH="990360" progId="Equation.3">
                  <p:embed/>
                </p:oleObj>
              </mc:Choice>
              <mc:Fallback>
                <p:oleObj name="公式" r:id="rId11" imgW="32130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91" y="5245685"/>
                        <a:ext cx="321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47754"/>
              </p:ext>
            </p:extLst>
          </p:nvPr>
        </p:nvGraphicFramePr>
        <p:xfrm>
          <a:off x="4744663" y="6330776"/>
          <a:ext cx="334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13" imgW="3340080" imgH="482400" progId="Equation.3">
                  <p:embed/>
                </p:oleObj>
              </mc:Choice>
              <mc:Fallback>
                <p:oleObj name="公式" r:id="rId13" imgW="3340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663" y="6330776"/>
                        <a:ext cx="334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63493"/>
              </p:ext>
            </p:extLst>
          </p:nvPr>
        </p:nvGraphicFramePr>
        <p:xfrm>
          <a:off x="4562078" y="3169518"/>
          <a:ext cx="381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15" imgW="3809880" imgH="507960" progId="Equation.3">
                  <p:embed/>
                </p:oleObj>
              </mc:Choice>
              <mc:Fallback>
                <p:oleObj name="公式" r:id="rId15" imgW="3809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078" y="3169518"/>
                        <a:ext cx="381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2691" y="1551285"/>
            <a:ext cx="82237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是总体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99678" y="2628503"/>
            <a:ext cx="4301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总体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  <a:r>
              <a:rPr kumimoji="1"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4346" y="3768377"/>
            <a:ext cx="6540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...,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的联合分布律为 </a:t>
            </a:r>
          </a:p>
        </p:txBody>
      </p:sp>
    </p:spTree>
    <p:extLst>
      <p:ext uri="{BB962C8B-B14F-4D97-AF65-F5344CB8AC3E}">
        <p14:creationId xmlns:p14="http://schemas.microsoft.com/office/powerpoint/2010/main" val="40754973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608488"/>
            <a:ext cx="27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7.2.1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样本矩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552" y="2254819"/>
            <a:ext cx="846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是来自于总体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的一个样本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28395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22069"/>
              </p:ext>
            </p:extLst>
          </p:nvPr>
        </p:nvGraphicFramePr>
        <p:xfrm>
          <a:off x="1115616" y="3193106"/>
          <a:ext cx="21193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3" imgW="2120760" imgH="977760" progId="Equation.3">
                  <p:embed/>
                </p:oleObj>
              </mc:Choice>
              <mc:Fallback>
                <p:oleObj name="公式" r:id="rId3" imgW="2120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93106"/>
                        <a:ext cx="21193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397431"/>
              </p:ext>
            </p:extLst>
          </p:nvPr>
        </p:nvGraphicFramePr>
        <p:xfrm>
          <a:off x="1115616" y="4279185"/>
          <a:ext cx="387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5" imgW="3873240" imgH="977760" progId="Equation.3">
                  <p:embed/>
                </p:oleObj>
              </mc:Choice>
              <mc:Fallback>
                <p:oleObj name="公式" r:id="rId5" imgW="3873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79185"/>
                        <a:ext cx="387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53697"/>
              </p:ext>
            </p:extLst>
          </p:nvPr>
        </p:nvGraphicFramePr>
        <p:xfrm>
          <a:off x="5026684" y="4279185"/>
          <a:ext cx="36528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7" imgW="3657600" imgH="977760" progId="Equation.3">
                  <p:embed/>
                </p:oleObj>
              </mc:Choice>
              <mc:Fallback>
                <p:oleObj name="公式" r:id="rId7" imgW="36576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684" y="4279185"/>
                        <a:ext cx="36528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95964" y="3371460"/>
            <a:ext cx="2483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为样本均值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29152" y="5364505"/>
            <a:ext cx="2483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为样本方差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472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23984"/>
              </p:ext>
            </p:extLst>
          </p:nvPr>
        </p:nvGraphicFramePr>
        <p:xfrm>
          <a:off x="649926" y="1666183"/>
          <a:ext cx="515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3" imgW="5155920" imgH="1015920" progId="Equation.3">
                  <p:embed/>
                </p:oleObj>
              </mc:Choice>
              <mc:Fallback>
                <p:oleObj name="公式" r:id="rId3" imgW="51559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6" y="1666183"/>
                        <a:ext cx="515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7330"/>
              </p:ext>
            </p:extLst>
          </p:nvPr>
        </p:nvGraphicFramePr>
        <p:xfrm>
          <a:off x="649926" y="3235682"/>
          <a:ext cx="40211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5" imgW="4025880" imgH="977760" progId="Equation.3">
                  <p:embed/>
                </p:oleObj>
              </mc:Choice>
              <mc:Fallback>
                <p:oleObj name="公式" r:id="rId5" imgW="4025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6" y="3235682"/>
                        <a:ext cx="40211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82586"/>
              </p:ext>
            </p:extLst>
          </p:nvPr>
        </p:nvGraphicFramePr>
        <p:xfrm>
          <a:off x="648146" y="4650767"/>
          <a:ext cx="51006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7" imgW="5105160" imgH="977760" progId="Equation.3">
                  <p:embed/>
                </p:oleObj>
              </mc:Choice>
              <mc:Fallback>
                <p:oleObj name="公式" r:id="rId7" imgW="51051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46" y="4650767"/>
                        <a:ext cx="51006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06126" y="1921334"/>
            <a:ext cx="28953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为样本标准差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107235" y="3432244"/>
            <a:ext cx="3717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为样本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原点矩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175362" y="5508521"/>
            <a:ext cx="35814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为样本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中心矩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68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088"/>
              </p:ext>
            </p:extLst>
          </p:nvPr>
        </p:nvGraphicFramePr>
        <p:xfrm>
          <a:off x="433135" y="2212879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3" imgW="1803240" imgH="977760" progId="Equation.3">
                  <p:embed/>
                </p:oleObj>
              </mc:Choice>
              <mc:Fallback>
                <p:oleObj name="公式" r:id="rId3" imgW="1803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35" y="2212879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46141"/>
              </p:ext>
            </p:extLst>
          </p:nvPr>
        </p:nvGraphicFramePr>
        <p:xfrm>
          <a:off x="426880" y="3307600"/>
          <a:ext cx="7085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5" imgW="7086600" imgH="977760" progId="Equation.3">
                  <p:embed/>
                </p:oleObj>
              </mc:Choice>
              <mc:Fallback>
                <p:oleObj name="公式" r:id="rId5" imgW="70866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80" y="3307600"/>
                        <a:ext cx="70850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1803" y="1538403"/>
            <a:ext cx="385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它们的观察值分别为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53162"/>
              </p:ext>
            </p:extLst>
          </p:nvPr>
        </p:nvGraphicFramePr>
        <p:xfrm>
          <a:off x="394077" y="4396065"/>
          <a:ext cx="368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7" imgW="3682800" imgH="1015920" progId="Equation.3">
                  <p:embed/>
                </p:oleObj>
              </mc:Choice>
              <mc:Fallback>
                <p:oleObj name="公式" r:id="rId7" imgW="3682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77" y="4396065"/>
                        <a:ext cx="368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72004"/>
              </p:ext>
            </p:extLst>
          </p:nvPr>
        </p:nvGraphicFramePr>
        <p:xfrm>
          <a:off x="391803" y="5547444"/>
          <a:ext cx="370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9" imgW="3708360" imgH="977760" progId="Equation.3">
                  <p:embed/>
                </p:oleObj>
              </mc:Choice>
              <mc:Fallback>
                <p:oleObj name="公式" r:id="rId9" imgW="37083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03" y="5547444"/>
                        <a:ext cx="370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03670"/>
              </p:ext>
            </p:extLst>
          </p:nvPr>
        </p:nvGraphicFramePr>
        <p:xfrm>
          <a:off x="4247840" y="5547444"/>
          <a:ext cx="466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1" imgW="4660560" imgH="977760" progId="Equation.3">
                  <p:embed/>
                </p:oleObj>
              </mc:Choice>
              <mc:Fallback>
                <p:oleObj name="公式" r:id="rId11" imgW="46605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840" y="5547444"/>
                        <a:ext cx="466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1559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320" y="1565309"/>
            <a:ext cx="78838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若总体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阶矩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存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16595"/>
              </p:ext>
            </p:extLst>
          </p:nvPr>
        </p:nvGraphicFramePr>
        <p:xfrm>
          <a:off x="2843808" y="2573372"/>
          <a:ext cx="335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3352680" imgH="723600" progId="Equation.3">
                  <p:embed/>
                </p:oleObj>
              </mc:Choice>
              <mc:Fallback>
                <p:oleObj name="公式" r:id="rId3" imgW="33526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573372"/>
                        <a:ext cx="3352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1299" y="3616310"/>
            <a:ext cx="7662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AutoNum type="arabicParenBoth" startAt="2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根据依概率收敛的序列的性质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连续函数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57728"/>
              </p:ext>
            </p:extLst>
          </p:nvPr>
        </p:nvGraphicFramePr>
        <p:xfrm>
          <a:off x="1691680" y="4517588"/>
          <a:ext cx="596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5968800" imgH="723600" progId="Equation.3">
                  <p:embed/>
                </p:oleObj>
              </mc:Choice>
              <mc:Fallback>
                <p:oleObj name="公式" r:id="rId5" imgW="5968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17588"/>
                        <a:ext cx="596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5883" y="5364505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八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矩估计法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的理论依据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98848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535756"/>
            <a:ext cx="27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7.2.2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统计量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39924" y="2211064"/>
            <a:ext cx="825578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为来自总体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  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 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中不含任何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未知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统计量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80352"/>
              </p:ext>
            </p:extLst>
          </p:nvPr>
        </p:nvGraphicFramePr>
        <p:xfrm>
          <a:off x="611362" y="5090789"/>
          <a:ext cx="7108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3" imgW="7111800" imgH="507960" progId="Equation.3">
                  <p:embed/>
                </p:oleObj>
              </mc:Choice>
              <mc:Fallback>
                <p:oleObj name="公式" r:id="rId3" imgW="7111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62" y="5090789"/>
                        <a:ext cx="7108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58046"/>
              </p:ext>
            </p:extLst>
          </p:nvPr>
        </p:nvGraphicFramePr>
        <p:xfrm>
          <a:off x="1187624" y="4443089"/>
          <a:ext cx="7058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5" imgW="7061040" imgH="507960" progId="Equation.3">
                  <p:embed/>
                </p:oleObj>
              </mc:Choice>
              <mc:Fallback>
                <p:oleObj name="公式" r:id="rId5" imgW="7061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443089"/>
                        <a:ext cx="7058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04242" y="5801891"/>
            <a:ext cx="47484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统计量是随机变量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64932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2298" y="2297513"/>
            <a:ext cx="6477000" cy="1066800"/>
          </a:xfrm>
          <a:prstGeom prst="rect">
            <a:avLst/>
          </a:prstGeom>
          <a:solidFill>
            <a:srgbClr val="00009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随机现象进行观测、试验，以取得有代表性的观测值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29761" y="4467373"/>
            <a:ext cx="6627813" cy="1569660"/>
          </a:xfrm>
          <a:prstGeom prst="rect">
            <a:avLst/>
          </a:prstGeom>
          <a:solidFill>
            <a:srgbClr val="00009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——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对已取得的观测值进行整理、分析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作出推断、决策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从而找出所研究的对象的规律性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9266" y="1998811"/>
            <a:ext cx="692150" cy="4359275"/>
          </a:xfrm>
          <a:prstGeom prst="rect">
            <a:avLst/>
          </a:prstGeom>
          <a:solidFill>
            <a:srgbClr val="00009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统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</a:p>
          <a:p>
            <a:pPr algn="l"/>
            <a:r>
              <a:rPr kumimoji="1"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1333666" y="1728936"/>
            <a:ext cx="457200" cy="4724400"/>
          </a:xfrm>
          <a:prstGeom prst="leftBrace">
            <a:avLst>
              <a:gd name="adj1" fmla="val 8611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67066" y="1576536"/>
            <a:ext cx="6708775" cy="641350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描述统计学</a:t>
            </a:r>
            <a:r>
              <a:rPr kumimoji="1" lang="en-US" altLang="zh-CN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(Descriptive Statistics)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0866" y="3799036"/>
            <a:ext cx="6534150" cy="641350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推断统计学</a:t>
            </a:r>
            <a:r>
              <a:rPr kumimoji="1" lang="en-US" altLang="zh-CN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(Inferential Statistics)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31640" y="365755"/>
            <a:ext cx="6641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统计量及其分布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67985"/>
              </p:ext>
            </p:extLst>
          </p:nvPr>
        </p:nvGraphicFramePr>
        <p:xfrm>
          <a:off x="1411711" y="3532460"/>
          <a:ext cx="3713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3" imgW="3708360" imgH="482400" progId="Equation.3">
                  <p:embed/>
                </p:oleObj>
              </mc:Choice>
              <mc:Fallback>
                <p:oleObj name="公式" r:id="rId3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11" y="3532460"/>
                        <a:ext cx="37131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16349" y="1600472"/>
            <a:ext cx="78053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为总体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一个样本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kumimoji="1"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未知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问下列随 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机变量中那些是统计量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842804"/>
              </p:ext>
            </p:extLst>
          </p:nvPr>
        </p:nvGraphicFramePr>
        <p:xfrm>
          <a:off x="5240761" y="3327672"/>
          <a:ext cx="1600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5" imgW="1612800" imgH="939600" progId="Equation.3">
                  <p:embed/>
                </p:oleObj>
              </mc:Choice>
              <mc:Fallback>
                <p:oleObj name="公式" r:id="rId5" imgW="1612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761" y="3327672"/>
                        <a:ext cx="16002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79436"/>
              </p:ext>
            </p:extLst>
          </p:nvPr>
        </p:nvGraphicFramePr>
        <p:xfrm>
          <a:off x="1281536" y="4480197"/>
          <a:ext cx="328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7" imgW="3288960" imgH="952200" progId="Equation.3">
                  <p:embed/>
                </p:oleObj>
              </mc:Choice>
              <mc:Fallback>
                <p:oleObj name="公式" r:id="rId7" imgW="3288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536" y="4480197"/>
                        <a:ext cx="328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80581"/>
              </p:ext>
            </p:extLst>
          </p:nvPr>
        </p:nvGraphicFramePr>
        <p:xfrm>
          <a:off x="4881986" y="4335735"/>
          <a:ext cx="2070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9" imgW="2070000" imgH="990360" progId="Equation.3">
                  <p:embed/>
                </p:oleObj>
              </mc:Choice>
              <mc:Fallback>
                <p:oleObj name="公式" r:id="rId9" imgW="20700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986" y="4335735"/>
                        <a:ext cx="2070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09538"/>
              </p:ext>
            </p:extLst>
          </p:nvPr>
        </p:nvGraphicFramePr>
        <p:xfrm>
          <a:off x="1208511" y="5704160"/>
          <a:ext cx="3630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11" imgW="3632040" imgH="965160" progId="Equation.3">
                  <p:embed/>
                </p:oleObj>
              </mc:Choice>
              <mc:Fallback>
                <p:oleObj name="公式" r:id="rId11" imgW="3632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11" y="5704160"/>
                        <a:ext cx="3630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224636" y="2668364"/>
            <a:ext cx="28082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07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533424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7.2.3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顺序统计量与经验分布函数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2253504"/>
            <a:ext cx="8255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为来自总体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一个样本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样本观察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将观察值按大小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顺序排列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11760" y="3676533"/>
                <a:ext cx="3665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76533"/>
                <a:ext cx="366581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0253" y="4341736"/>
                <a:ext cx="8031238" cy="10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规定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取值为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由此而得的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kumimoji="1"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3200" b="1" baseline="-25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3200" b="1" baseline="-25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kumimoji="1"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3200" b="1" i="1" baseline="-25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3200" b="1" baseline="-25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的一组顺序统计量</a:t>
                </a:r>
                <a:r>
                  <a:rPr kumimoji="1"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3" y="4341736"/>
                <a:ext cx="8031238" cy="1078565"/>
              </a:xfrm>
              <a:prstGeom prst="rect">
                <a:avLst/>
              </a:prstGeom>
              <a:blipFill rotWithShape="0">
                <a:blip r:embed="rId3"/>
                <a:stretch>
                  <a:fillRect l="-1897" t="-10169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43608" y="5492309"/>
                <a:ext cx="5037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显然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≤…≤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92309"/>
                <a:ext cx="5037982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23" t="-1770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58598" y="6077084"/>
                <a:ext cx="5473678" cy="736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98" y="6077084"/>
                <a:ext cx="5473678" cy="736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5738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484784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记函数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29515" y="1484784"/>
                <a:ext cx="4894097" cy="1744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  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15" y="1484784"/>
                <a:ext cx="4894097" cy="1744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5288" y="3189811"/>
            <a:ext cx="883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称它为总体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经验分布函数或样本分布函数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560" y="3752552"/>
            <a:ext cx="76097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经验分布函数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具有下列性质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格里汶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(Glivenko)): 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560" y="4832052"/>
            <a:ext cx="76065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&quot;"/>
            </a:pP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以概率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一致</a:t>
            </a:r>
            <a:r>
              <a:rPr lang="zh-CN" altLang="en-US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收敛于分布函数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67932"/>
              </p:ext>
            </p:extLst>
          </p:nvPr>
        </p:nvGraphicFramePr>
        <p:xfrm>
          <a:off x="1763688" y="5898852"/>
          <a:ext cx="6032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4" imgW="6032160" imgH="698400" progId="Equation.3">
                  <p:embed/>
                </p:oleObj>
              </mc:Choice>
              <mc:Fallback>
                <p:oleObj name="公式" r:id="rId4" imgW="6032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898852"/>
                        <a:ext cx="6032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9451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672" y="1611883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92622" y="2202433"/>
            <a:ext cx="76167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具有一个样本值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1, 2, 3,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则经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验分布函数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的观察值为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5744"/>
              </p:ext>
            </p:extLst>
          </p:nvPr>
        </p:nvGraphicFramePr>
        <p:xfrm>
          <a:off x="2627784" y="3501008"/>
          <a:ext cx="41529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3" imgW="4152600" imgH="2323800" progId="Equation.3">
                  <p:embed/>
                </p:oleObj>
              </mc:Choice>
              <mc:Fallback>
                <p:oleObj name="公式" r:id="rId3" imgW="4152600" imgH="232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501008"/>
                        <a:ext cx="41529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789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560874"/>
            <a:ext cx="463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样本矩和统计量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8153" y="1654306"/>
            <a:ext cx="76167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具有一个样本值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1, 1, 2,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则经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验分布函数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的观察值为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75602"/>
              </p:ext>
            </p:extLst>
          </p:nvPr>
        </p:nvGraphicFramePr>
        <p:xfrm>
          <a:off x="2699792" y="2708920"/>
          <a:ext cx="4013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3" imgW="4012920" imgH="1714320" progId="Equation.3">
                  <p:embed/>
                </p:oleObj>
              </mc:Choice>
              <mc:Fallback>
                <p:oleObj name="公式" r:id="rId3" imgW="401292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08920"/>
                        <a:ext cx="4013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3964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609051"/>
            <a:ext cx="83199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数理统计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统计量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是对总体的分布或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字特征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进行推断的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求统计量的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是数理统计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的基本问题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之一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098" y="3178711"/>
            <a:ext cx="82157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一般地说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要确定一个统计量的精确分布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非常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不易的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对于一些特殊情形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态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这个问题就有简单的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态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是最常见的总体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所以在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这里只研究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 </a:t>
            </a:r>
            <a:endParaRPr lang="en-US" altLang="zh-CN" sz="3200" b="1" dirty="0" smtClean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总体的统计量的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029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514299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7.3.1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正态总体样本的线性函数的分布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7272" y="2229170"/>
            <a:ext cx="8077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9400"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设总体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是来自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于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一个样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本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样本的线性函数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86124" y="3301179"/>
                <a:ext cx="5805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124" y="3301179"/>
                <a:ext cx="5805051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7272" y="3988704"/>
            <a:ext cx="787399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正态分布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它的数学期望和方差分别是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08056" y="4754659"/>
                <a:ext cx="6055632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56" y="4754659"/>
                <a:ext cx="6055632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2332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622595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特别地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19564"/>
              </p:ext>
            </p:extLst>
          </p:nvPr>
        </p:nvGraphicFramePr>
        <p:xfrm>
          <a:off x="2915816" y="1641042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3" imgW="2476440" imgH="990360" progId="Equation.3">
                  <p:embed/>
                </p:oleObj>
              </mc:Choice>
              <mc:Fallback>
                <p:oleObj name="公式" r:id="rId3" imgW="24764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641042"/>
                        <a:ext cx="247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7519" y="263164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另外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还有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76220" y="2794104"/>
                <a:ext cx="2978059" cy="140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20" y="2794104"/>
                <a:ext cx="2978059" cy="14006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9882" y="4430907"/>
                <a:ext cx="3104953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882" y="4430907"/>
                <a:ext cx="3104953" cy="10143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5262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1545843"/>
                <a:ext cx="2789482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7.3.2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36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45843"/>
                <a:ext cx="2789482" cy="658898"/>
              </a:xfrm>
              <a:prstGeom prst="rect">
                <a:avLst/>
              </a:prstGeom>
              <a:blipFill rotWithShape="0">
                <a:blip r:embed="rId3"/>
                <a:stretch>
                  <a:fillRect l="-6783" t="-16667" r="-6346" b="-3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2265923"/>
            <a:ext cx="82397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设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是来自总体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(0, 1)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的样本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则称统计量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75307"/>
              </p:ext>
            </p:extLst>
          </p:nvPr>
        </p:nvGraphicFramePr>
        <p:xfrm>
          <a:off x="3131369" y="3058086"/>
          <a:ext cx="3108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4" imgW="3098520" imgH="533160" progId="Equation.3">
                  <p:embed/>
                </p:oleObj>
              </mc:Choice>
              <mc:Fallback>
                <p:oleObj name="公式" r:id="rId4" imgW="30985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369" y="3058086"/>
                        <a:ext cx="3108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19931" y="3640698"/>
            <a:ext cx="7839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服从自由度为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2886" y="4259981"/>
            <a:ext cx="4238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分布的概率密度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32188"/>
              </p:ext>
            </p:extLst>
          </p:nvPr>
        </p:nvGraphicFramePr>
        <p:xfrm>
          <a:off x="1449511" y="4836244"/>
          <a:ext cx="6654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6" imgW="6654600" imgH="1688760" progId="Equation.3">
                  <p:embed/>
                </p:oleObj>
              </mc:Choice>
              <mc:Fallback>
                <p:oleObj name="公式" r:id="rId6" imgW="6654600" imgH="168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11" y="4836244"/>
                        <a:ext cx="66548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139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554" y="1479347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相互独立，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67744" y="2066320"/>
                <a:ext cx="5256952" cy="650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66320"/>
                <a:ext cx="5256952" cy="6501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72479" y="2921919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71709" y="2666427"/>
                <a:ext cx="3358419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09" y="2666427"/>
                <a:ext cx="3358419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3933056"/>
            <a:ext cx="759608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22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31640" y="365755"/>
            <a:ext cx="6641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统计量及其分布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19023" y="1651595"/>
            <a:ext cx="477202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400">
                <a:solidFill>
                  <a:srgbClr val="660033"/>
                </a:solidFill>
                <a:ea typeface="华文新魏" panose="02010800040101010101" pitchFamily="2" charset="-122"/>
              </a:rPr>
              <a:t>参</a:t>
            </a:r>
            <a:r>
              <a:rPr lang="zh-CN" altLang="en-US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数估计 </a:t>
            </a:r>
            <a:r>
              <a:rPr lang="en-US" altLang="zh-CN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</a:t>
            </a:r>
            <a:r>
              <a:rPr lang="en-US" altLang="zh-CN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34898" y="2946995"/>
            <a:ext cx="477202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假设检验 </a:t>
            </a:r>
            <a:r>
              <a:rPr lang="en-US" altLang="zh-CN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第九章</a:t>
            </a:r>
            <a:r>
              <a:rPr lang="en-US" altLang="zh-CN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9023" y="5537795"/>
            <a:ext cx="477202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4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回归分析 </a:t>
            </a:r>
            <a:r>
              <a:rPr lang="en-US" altLang="zh-CN" sz="44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4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第十章</a:t>
            </a:r>
            <a:r>
              <a:rPr lang="en-US" altLang="zh-CN" sz="44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31723" y="4210645"/>
            <a:ext cx="468312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方差分析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91861" y="2240558"/>
            <a:ext cx="1393825" cy="3536950"/>
            <a:chOff x="2208" y="768"/>
            <a:chExt cx="864" cy="211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592" y="768"/>
              <a:ext cx="480" cy="2112"/>
              <a:chOff x="2592" y="768"/>
              <a:chExt cx="480" cy="2112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0" cy="211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592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2208" y="1824"/>
              <a:ext cx="384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0023" y="3270845"/>
            <a:ext cx="2022475" cy="15652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400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480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推断 </a:t>
            </a:r>
          </a:p>
          <a:p>
            <a:pPr algn="l"/>
            <a:r>
              <a:rPr kumimoji="1" lang="zh-CN" altLang="en-US" sz="480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统计学</a:t>
            </a:r>
          </a:p>
        </p:txBody>
      </p:sp>
    </p:spTree>
    <p:extLst>
      <p:ext uri="{BB962C8B-B14F-4D97-AF65-F5344CB8AC3E}">
        <p14:creationId xmlns:p14="http://schemas.microsoft.com/office/powerpoint/2010/main" val="36559190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1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8" y="2276872"/>
            <a:ext cx="770413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539552" y="1554482"/>
            <a:ext cx="50626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分布的概率密度曲线 </a:t>
            </a:r>
          </a:p>
        </p:txBody>
      </p:sp>
    </p:spTree>
    <p:extLst>
      <p:ext uri="{BB962C8B-B14F-4D97-AF65-F5344CB8AC3E}">
        <p14:creationId xmlns:p14="http://schemas.microsoft.com/office/powerpoint/2010/main" val="19721522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95288" y="1601605"/>
            <a:ext cx="7289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sz="3600" b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</a:t>
            </a:r>
            <a:r>
              <a:rPr lang="zh-CN" altLang="en-US" sz="3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z="3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下侧</a:t>
            </a:r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6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3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位点的概念：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600" y="2276872"/>
                <a:ext cx="65648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对于给定的正数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6564874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321" t="-17895" r="-186" b="-3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04281" y="2852894"/>
                <a:ext cx="3745384" cy="84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81" y="2852894"/>
                <a:ext cx="3745384" cy="844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9552" y="3769172"/>
                <a:ext cx="7594771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b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3200" b="1" i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 </a:t>
                </a:r>
                <a:r>
                  <a:rPr lang="en-US" altLang="zh-CN" sz="3200" b="1" baseline="30000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分布的</a:t>
                </a:r>
                <a:r>
                  <a:rPr lang="en-US" altLang="zh-CN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下侧</a:t>
                </a:r>
                <a:r>
                  <a:rPr lang="en-US" altLang="zh-CN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3200" b="1" i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zh-CN" altLang="en-US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位点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69172"/>
                <a:ext cx="7594771" cy="595932"/>
              </a:xfrm>
              <a:prstGeom prst="rect">
                <a:avLst/>
              </a:prstGeom>
              <a:blipFill rotWithShape="0">
                <a:blip r:embed="rId4"/>
                <a:stretch>
                  <a:fillRect l="-2088" t="-15306" r="-1365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893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499318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7994" y="2810983"/>
                <a:ext cx="8324138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对 </a:t>
                </a:r>
                <a:r>
                  <a:rPr lang="zh-CN" altLang="en-US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0.9,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14,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查表得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b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21.064.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4" y="2810983"/>
                <a:ext cx="8324138" cy="595932"/>
              </a:xfrm>
              <a:prstGeom prst="rect">
                <a:avLst/>
              </a:prstGeom>
              <a:blipFill rotWithShape="0">
                <a:blip r:embed="rId3"/>
                <a:stretch>
                  <a:fillRect l="-1830" t="-15306" r="-1171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0002" y="3455105"/>
                <a:ext cx="4818242" cy="59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即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𝟎𝟔𝟒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2" y="3455105"/>
                <a:ext cx="4818242" cy="596510"/>
              </a:xfrm>
              <a:prstGeom prst="rect">
                <a:avLst/>
              </a:prstGeom>
              <a:blipFill rotWithShape="0">
                <a:blip r:embed="rId4"/>
                <a:stretch>
                  <a:fillRect l="-3291" t="-1530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19872" y="4087144"/>
                <a:ext cx="4758547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𝟎𝟔𝟒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087144"/>
                <a:ext cx="4758547" cy="7729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7504" y="2084093"/>
                <a:ext cx="800674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对不同的 </a:t>
                </a:r>
                <a:r>
                  <a:rPr lang="zh-CN" altLang="en-US" sz="3200" b="1" i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及 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b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可通过查表得到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04" y="2084093"/>
                <a:ext cx="8006744" cy="595932"/>
              </a:xfrm>
              <a:prstGeom prst="rect">
                <a:avLst/>
              </a:prstGeom>
              <a:blipFill rotWithShape="0">
                <a:blip r:embed="rId6"/>
                <a:stretch>
                  <a:fillRect l="-1980" t="-15306" r="-1219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17504" y="4962258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充分大时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69588"/>
              </p:ext>
            </p:extLst>
          </p:nvPr>
        </p:nvGraphicFramePr>
        <p:xfrm>
          <a:off x="4551593" y="4784745"/>
          <a:ext cx="433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7" imgW="4330440" imgH="939600" progId="Equation.3">
                  <p:embed/>
                </p:oleObj>
              </mc:Choice>
              <mc:Fallback>
                <p:oleObj name="公式" r:id="rId7" imgW="4330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93" y="4784745"/>
                        <a:ext cx="4330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15616" y="5724545"/>
                <a:ext cx="6023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是正态分布的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分位点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724545"/>
                <a:ext cx="6023829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2530" t="-17708" r="-172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27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904" y="1563339"/>
            <a:ext cx="24128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3029" y="2115064"/>
            <a:ext cx="2720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可加性   设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96976"/>
              </p:ext>
            </p:extLst>
          </p:nvPr>
        </p:nvGraphicFramePr>
        <p:xfrm>
          <a:off x="3347492" y="2100777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4292280" imgH="520560" progId="Equation.3">
                  <p:embed/>
                </p:oleObj>
              </mc:Choice>
              <mc:Fallback>
                <p:oleObj name="公式" r:id="rId3" imgW="42922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492" y="2100777"/>
                        <a:ext cx="429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63029" y="2762764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并且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447668"/>
              </p:ext>
            </p:extLst>
          </p:nvPr>
        </p:nvGraphicFramePr>
        <p:xfrm>
          <a:off x="1820317" y="2727839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5" imgW="1066680" imgH="520560" progId="Equation.3">
                  <p:embed/>
                </p:oleObj>
              </mc:Choice>
              <mc:Fallback>
                <p:oleObj name="公式" r:id="rId5" imgW="1066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317" y="2727839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87129" y="2746889"/>
            <a:ext cx="1728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53163"/>
              </p:ext>
            </p:extLst>
          </p:nvPr>
        </p:nvGraphicFramePr>
        <p:xfrm>
          <a:off x="2820442" y="3404933"/>
          <a:ext cx="375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7" imgW="3759120" imgH="520560" progId="Equation.3">
                  <p:embed/>
                </p:oleObj>
              </mc:Choice>
              <mc:Fallback>
                <p:oleObj name="公式" r:id="rId7" imgW="3759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442" y="3404933"/>
                        <a:ext cx="375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3029" y="4322859"/>
            <a:ext cx="3647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期望、方差   若 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01789"/>
              </p:ext>
            </p:extLst>
          </p:nvPr>
        </p:nvGraphicFramePr>
        <p:xfrm>
          <a:off x="4168199" y="4358577"/>
          <a:ext cx="199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9" imgW="1993680" imgH="507960" progId="Equation.3">
                  <p:embed/>
                </p:oleObj>
              </mc:Choice>
              <mc:Fallback>
                <p:oleObj name="公式" r:id="rId9" imgW="1993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199" y="4358577"/>
                        <a:ext cx="199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328787" y="4358577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83031"/>
              </p:ext>
            </p:extLst>
          </p:nvPr>
        </p:nvGraphicFramePr>
        <p:xfrm>
          <a:off x="2665765" y="5081240"/>
          <a:ext cx="436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11" imgW="4368600" imgH="507960" progId="Equation.3">
                  <p:embed/>
                </p:oleObj>
              </mc:Choice>
              <mc:Fallback>
                <p:oleObj name="公式" r:id="rId11" imgW="4368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765" y="5081240"/>
                        <a:ext cx="436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8278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584418"/>
            <a:ext cx="8812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1, 2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1, 3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0),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+ 2,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+1)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792" y="2661636"/>
            <a:ext cx="679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+ 1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 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(0, 25).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872" y="3384618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50832" y="3337013"/>
                <a:ext cx="2720360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32" y="3337013"/>
                <a:ext cx="2720360" cy="8036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87872" y="4214502"/>
                <a:ext cx="3987758" cy="939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于是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72" y="4214502"/>
                <a:ext cx="3987758" cy="939103"/>
              </a:xfrm>
              <a:prstGeom prst="rect">
                <a:avLst/>
              </a:prstGeom>
              <a:blipFill rotWithShape="0">
                <a:blip r:embed="rId3"/>
                <a:stretch>
                  <a:fillRect l="-397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187872" y="5256826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23976" y="5216716"/>
                <a:ext cx="3208058" cy="1308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6" y="5216716"/>
                <a:ext cx="3208058" cy="13086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534211" y="5578642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+1)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1250.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891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22578"/>
              </p:ext>
            </p:extLst>
          </p:nvPr>
        </p:nvGraphicFramePr>
        <p:xfrm>
          <a:off x="994443" y="2176524"/>
          <a:ext cx="7373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3" imgW="7378560" imgH="533160" progId="Equation.3">
                  <p:embed/>
                </p:oleObj>
              </mc:Choice>
              <mc:Fallback>
                <p:oleObj name="公式" r:id="rId3" imgW="7378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43" y="2176524"/>
                        <a:ext cx="7373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97556" y="1619311"/>
            <a:ext cx="1316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4531" y="2792474"/>
            <a:ext cx="58480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分别是样本均值与样本方差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07028"/>
              </p:ext>
            </p:extLst>
          </p:nvPr>
        </p:nvGraphicFramePr>
        <p:xfrm>
          <a:off x="1130508" y="3507747"/>
          <a:ext cx="21209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5" imgW="2120760" imgH="990360" progId="Equation.3">
                  <p:embed/>
                </p:oleObj>
              </mc:Choice>
              <mc:Fallback>
                <p:oleObj name="公式" r:id="rId5" imgW="2120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508" y="3507747"/>
                        <a:ext cx="21209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05953"/>
              </p:ext>
            </p:extLst>
          </p:nvPr>
        </p:nvGraphicFramePr>
        <p:xfrm>
          <a:off x="1202572" y="4865216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7" imgW="2628720" imgH="507960" progId="Equation.3">
                  <p:embed/>
                </p:oleObj>
              </mc:Choice>
              <mc:Fallback>
                <p:oleObj name="公式" r:id="rId7" imgW="2628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572" y="4865216"/>
                        <a:ext cx="262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64612"/>
              </p:ext>
            </p:extLst>
          </p:nvPr>
        </p:nvGraphicFramePr>
        <p:xfrm>
          <a:off x="3272780" y="3764922"/>
          <a:ext cx="201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9" imgW="2019240" imgH="507960" progId="Equation.3">
                  <p:embed/>
                </p:oleObj>
              </mc:Choice>
              <mc:Fallback>
                <p:oleObj name="公式" r:id="rId9" imgW="2019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780" y="3764922"/>
                        <a:ext cx="201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292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58378" y="1509937"/>
            <a:ext cx="85635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44575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μ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是来自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于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本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DS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5127"/>
            <a:ext cx="6472200" cy="38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70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00808"/>
            <a:ext cx="6236253" cy="45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79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531521"/>
            <a:ext cx="8153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(12, 2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是来自总体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2196" y="2593577"/>
                <a:ext cx="31101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求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 smtClean="0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</m:acc>
                    <m:r>
                      <a:rPr lang="en-US" altLang="zh-CN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13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};</a:t>
                </a:r>
                <a:endParaRPr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6" y="2593577"/>
                <a:ext cx="3110147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5098" t="-17708" r="-411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331640" y="3178352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最小值小于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概率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3714224"/>
            <a:ext cx="8560184" cy="28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26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6" y="1628800"/>
            <a:ext cx="8324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8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288" y="1488261"/>
            <a:ext cx="831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实际问题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经常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遇到要确定一个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量的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概率分布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或它的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某些数字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2565479"/>
            <a:ext cx="82157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确定灯泡寿命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的分布函数呢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很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自然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的想法是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把每个灯泡的寿命都测试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根据测试的结果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就可以确定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然而这种做法在实际中是不可行的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灯泡寿命试验中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一般只能从整批灯泡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选取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若干个来进行测试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这样就产生一个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问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如何从试验所得的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部分数据推断整批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灯 </a:t>
            </a:r>
            <a:endParaRPr lang="en-US" altLang="zh-CN" sz="3200" b="1" dirty="0" smtClean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的寿命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365755"/>
            <a:ext cx="6641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统计量及其分布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051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59632" y="2214917"/>
                <a:ext cx="4106894" cy="59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sSup>
                      <m:s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14917"/>
                <a:ext cx="4106894" cy="596510"/>
              </a:xfrm>
              <a:prstGeom prst="rect">
                <a:avLst/>
              </a:prstGeom>
              <a:blipFill rotWithShape="0">
                <a:blip r:embed="rId2"/>
                <a:stretch>
                  <a:fillRect t="-12245" r="-2823" b="-3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5288" y="1566845"/>
            <a:ext cx="717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,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为样本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007005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利用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0598" y="3666812"/>
                <a:ext cx="2672848" cy="102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sz="3200" b="1" i="1" smtClean="0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1" i="1" smtClean="0"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98" y="3666812"/>
                <a:ext cx="2672848" cy="102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953803" y="3461565"/>
                <a:ext cx="3270511" cy="1308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altLang="zh-CN" sz="3200" b="1" i="1"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altLang="zh-CN" sz="3200" b="1" i="1"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b="1" i="1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3200" b="1" i="1"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03" y="3461565"/>
                <a:ext cx="3270511" cy="13086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56" y="4855144"/>
            <a:ext cx="7772401" cy="13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255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1498098"/>
                <a:ext cx="2459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7.3.3 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36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98098"/>
                <a:ext cx="245932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692" t="-18868" r="-744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49988"/>
              </p:ext>
            </p:extLst>
          </p:nvPr>
        </p:nvGraphicFramePr>
        <p:xfrm>
          <a:off x="900113" y="2140059"/>
          <a:ext cx="7362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4" imgW="7365960" imgH="1079280" progId="Equation.3">
                  <p:embed/>
                </p:oleObj>
              </mc:Choice>
              <mc:Fallback>
                <p:oleObj name="公式" r:id="rId4" imgW="73659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40059"/>
                        <a:ext cx="7362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30143"/>
              </p:ext>
            </p:extLst>
          </p:nvPr>
        </p:nvGraphicFramePr>
        <p:xfrm>
          <a:off x="3276600" y="2787759"/>
          <a:ext cx="1460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6" imgW="1460160" imgH="1257120" progId="Equation.3">
                  <p:embed/>
                </p:oleObj>
              </mc:Choice>
              <mc:Fallback>
                <p:oleObj name="公式" r:id="rId6" imgW="146016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87759"/>
                        <a:ext cx="1460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8313" y="4156184"/>
            <a:ext cx="72298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服从自由度为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5288" y="4803884"/>
            <a:ext cx="85218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分布又称学生氏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(Student)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endParaRPr lang="zh-CN" altLang="en-US" sz="3200" b="1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52335"/>
              </p:ext>
            </p:extLst>
          </p:nvPr>
        </p:nvGraphicFramePr>
        <p:xfrm>
          <a:off x="958850" y="5488260"/>
          <a:ext cx="7556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8" imgW="7556400" imgH="1180800" progId="Equation.3">
                  <p:embed/>
                </p:oleObj>
              </mc:Choice>
              <mc:Fallback>
                <p:oleObj name="公式" r:id="rId8" imgW="755640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488260"/>
                        <a:ext cx="7556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537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6750" y="1511729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6750" y="2060848"/>
            <a:ext cx="78919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充分大时其图形类似于标准正态变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量概率密度的图形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并且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932850"/>
              </p:ext>
            </p:extLst>
          </p:nvPr>
        </p:nvGraphicFramePr>
        <p:xfrm>
          <a:off x="4283968" y="2924944"/>
          <a:ext cx="350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3" imgW="3504960" imgH="965160" progId="Equation.3">
                  <p:embed/>
                </p:oleObj>
              </mc:Choice>
              <mc:Fallback>
                <p:oleObj name="公式" r:id="rId3" imgW="3504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924944"/>
                        <a:ext cx="3505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" y="3395162"/>
            <a:ext cx="3736491" cy="30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91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1514150"/>
            <a:ext cx="60821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下侧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位点的概念：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5288" y="2098925"/>
                <a:ext cx="7802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3200" b="1" dirty="0">
                    <a:solidFill>
                      <a:srgbClr val="FF33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对于给定的正数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2098925"/>
                <a:ext cx="780239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031" t="-1770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87624" y="2683700"/>
                <a:ext cx="6385466" cy="792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83700"/>
                <a:ext cx="6385466" cy="792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9552" y="3476609"/>
                <a:ext cx="65984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b>
                    </m:sSub>
                    <m:d>
                      <m:dPr>
                        <m:ctrlPr>
                          <a:rPr lang="en-US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称为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分布的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下 </a:t>
                </a:r>
                <a:r>
                  <a:rPr lang="zh-CN" altLang="en-US" sz="3200" b="1" i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分位点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76609"/>
                <a:ext cx="6598473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2403" t="-17708" r="-166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9853" y="4275733"/>
            <a:ext cx="4493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利用概率密度的对称性 </a:t>
            </a:r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87960"/>
              </p:ext>
            </p:extLst>
          </p:nvPr>
        </p:nvGraphicFramePr>
        <p:xfrm>
          <a:off x="2938403" y="4961533"/>
          <a:ext cx="27797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6" imgW="2743200" imgH="482400" progId="Equation.3">
                  <p:embed/>
                </p:oleObj>
              </mc:Choice>
              <mc:Fallback>
                <p:oleObj name="公式" r:id="rId6" imgW="2743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03" y="4961533"/>
                        <a:ext cx="27797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9853" y="5572720"/>
            <a:ext cx="2496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&gt; 45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08050"/>
              </p:ext>
            </p:extLst>
          </p:nvPr>
        </p:nvGraphicFramePr>
        <p:xfrm>
          <a:off x="3506728" y="5825133"/>
          <a:ext cx="1781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8" imgW="1777680" imgH="482400" progId="Equation.3">
                  <p:embed/>
                </p:oleObj>
              </mc:Choice>
              <mc:Fallback>
                <p:oleObj name="公式" r:id="rId8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28" y="5825133"/>
                        <a:ext cx="17811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6506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2479"/>
              </p:ext>
            </p:extLst>
          </p:nvPr>
        </p:nvGraphicFramePr>
        <p:xfrm>
          <a:off x="892175" y="2233662"/>
          <a:ext cx="7373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3" imgW="7378560" imgH="533160" progId="Equation.3">
                  <p:embed/>
                </p:oleObj>
              </mc:Choice>
              <mc:Fallback>
                <p:oleObj name="公式" r:id="rId3" imgW="7378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233662"/>
                        <a:ext cx="7373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95288" y="1554212"/>
            <a:ext cx="13163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endParaRPr kumimoji="1" lang="en-US" altLang="zh-CN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95288" y="2861737"/>
            <a:ext cx="5848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分别是样本均值与样本方差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937615"/>
              </p:ext>
            </p:extLst>
          </p:nvPr>
        </p:nvGraphicFramePr>
        <p:xfrm>
          <a:off x="3160713" y="3446512"/>
          <a:ext cx="28368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2831760" imgH="990360" progId="Equation.3">
                  <p:embed/>
                </p:oleObj>
              </mc:Choice>
              <mc:Fallback>
                <p:oleObj name="公式" r:id="rId5" imgW="2831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446512"/>
                        <a:ext cx="28368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582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8649" y="1556792"/>
            <a:ext cx="64988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根据正态分布的性质及定理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22380"/>
              </p:ext>
            </p:extLst>
          </p:nvPr>
        </p:nvGraphicFramePr>
        <p:xfrm>
          <a:off x="1187624" y="2274342"/>
          <a:ext cx="27606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2755800" imgH="990360" progId="Equation.3">
                  <p:embed/>
                </p:oleObj>
              </mc:Choice>
              <mc:Fallback>
                <p:oleObj name="公式" r:id="rId3" imgW="27558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4342"/>
                        <a:ext cx="276066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FF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87490"/>
              </p:ext>
            </p:extLst>
          </p:nvPr>
        </p:nvGraphicFramePr>
        <p:xfrm>
          <a:off x="4314999" y="2348954"/>
          <a:ext cx="364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3644640" imgH="990360" progId="Equation.3">
                  <p:embed/>
                </p:oleObj>
              </mc:Choice>
              <mc:Fallback>
                <p:oleObj name="公式" r:id="rId5" imgW="36446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999" y="2348954"/>
                        <a:ext cx="3644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03595"/>
              </p:ext>
            </p:extLst>
          </p:nvPr>
        </p:nvGraphicFramePr>
        <p:xfrm>
          <a:off x="2184574" y="4296817"/>
          <a:ext cx="4953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7" imgW="4952880" imgH="1117440" progId="Equation.3">
                  <p:embed/>
                </p:oleObj>
              </mc:Choice>
              <mc:Fallback>
                <p:oleObj name="公式" r:id="rId7" imgW="49528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74" y="4296817"/>
                        <a:ext cx="4953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92929"/>
              </p:ext>
            </p:extLst>
          </p:nvPr>
        </p:nvGraphicFramePr>
        <p:xfrm>
          <a:off x="1578576" y="5592042"/>
          <a:ext cx="3527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9" imgW="3530520" imgH="965160" progId="Equation.3">
                  <p:embed/>
                </p:oleObj>
              </mc:Choice>
              <mc:Fallback>
                <p:oleObj name="公式" r:id="rId9" imgW="35305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576" y="5592042"/>
                        <a:ext cx="3527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62162" y="3514179"/>
            <a:ext cx="2449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且它们独立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99012" y="3485604"/>
            <a:ext cx="3490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再由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分布的定义 </a:t>
            </a:r>
          </a:p>
        </p:txBody>
      </p:sp>
    </p:spTree>
    <p:extLst>
      <p:ext uri="{BB962C8B-B14F-4D97-AF65-F5344CB8AC3E}">
        <p14:creationId xmlns:p14="http://schemas.microsoft.com/office/powerpoint/2010/main" val="948533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2"/>
              <p:cNvSpPr>
                <a:spLocks noChangeArrowheads="1"/>
              </p:cNvSpPr>
              <p:nvPr/>
            </p:nvSpPr>
            <p:spPr bwMode="auto">
              <a:xfrm>
                <a:off x="395873" y="1640488"/>
                <a:ext cx="7050776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1"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5  </a:t>
                </a:r>
                <a:r>
                  <a:rPr kumimoji="1"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kumimoji="1" lang="zh-CN" altLang="en-US" sz="3200" b="1" dirty="0">
                  <a:solidFill>
                    <a:schemeClr val="accent2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873" y="1640488"/>
                <a:ext cx="7050776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247" t="-17708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4"/>
              <p:cNvSpPr txBox="1">
                <a:spLocks noChangeArrowheads="1"/>
              </p:cNvSpPr>
              <p:nvPr/>
            </p:nvSpPr>
            <p:spPr bwMode="auto">
              <a:xfrm>
                <a:off x="375235" y="2231038"/>
                <a:ext cx="8151462" cy="595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分别是来自正态总体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235" y="2231038"/>
                <a:ext cx="8151462" cy="595932"/>
              </a:xfrm>
              <a:prstGeom prst="rect">
                <a:avLst/>
              </a:prstGeom>
              <a:blipFill rotWithShape="0">
                <a:blip r:embed="rId3"/>
                <a:stretch>
                  <a:fillRect l="-1945" t="-1530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48260" y="2807300"/>
            <a:ext cx="6362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的样本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且这两个样本相互独立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5025" y="3455372"/>
                <a:ext cx="8153066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𝒎𝒏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5" y="3455372"/>
                <a:ext cx="8153066" cy="12379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95288" y="4756637"/>
                <a:ext cx="6138155" cy="616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分别为两个样本方差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4756637"/>
                <a:ext cx="6138155" cy="616579"/>
              </a:xfrm>
              <a:prstGeom prst="rect">
                <a:avLst/>
              </a:prstGeom>
              <a:blipFill rotWithShape="0">
                <a:blip r:embed="rId5"/>
                <a:stretch>
                  <a:fillRect l="-2582" t="-12871" r="-1490" b="-30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1150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530846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656" y="1603194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04532" y="1895580"/>
                <a:ext cx="2953822" cy="88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32" y="1895580"/>
                <a:ext cx="2953822" cy="8897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32040" y="1895580"/>
                <a:ext cx="2931380" cy="88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95580"/>
                <a:ext cx="2931380" cy="889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39552" y="2898998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二者独立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96636" y="3483773"/>
                <a:ext cx="5397888" cy="88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36" y="3483773"/>
                <a:ext cx="5397888" cy="8897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83568" y="4555182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21026" y="4842441"/>
                <a:ext cx="5217647" cy="125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  <m:rad>
                          <m:radPr>
                            <m:degHide m:val="on"/>
                            <m:ctrlP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26" y="4842441"/>
                <a:ext cx="5217647" cy="12508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45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578821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由定理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2182533"/>
                <a:ext cx="4110741" cy="81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82533"/>
                <a:ext cx="4110741" cy="813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69910" y="2182532"/>
                <a:ext cx="3913572" cy="81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10" y="2182532"/>
                <a:ext cx="3913572" cy="813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39552" y="3090989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由定理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67617" y="3771177"/>
                <a:ext cx="7493205" cy="81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17" y="3771177"/>
                <a:ext cx="7493205" cy="8130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11560" y="4584220"/>
            <a:ext cx="8374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再利用定理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于是由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分布的定义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39063" y="5287376"/>
                <a:ext cx="806169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𝒎𝒏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3" y="5287376"/>
                <a:ext cx="8061694" cy="12379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689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517813"/>
            <a:ext cx="8666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为来自于正态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4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01339" y="2237893"/>
                <a:ext cx="3323987" cy="1301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𝟏𝟔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32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𝟏𝟕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32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b="1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𝝁</m:t>
                                    </m:r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39" y="2237893"/>
                <a:ext cx="3323987" cy="1301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9552" y="3678053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37" y="3750061"/>
            <a:ext cx="6628657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17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365755"/>
            <a:ext cx="6641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统计量及其分布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607050"/>
            <a:ext cx="8008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上例可以看到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在实际问题中经常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试验所得的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或局部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数据来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推断 </a:t>
            </a:r>
            <a:endParaRPr lang="en-US" altLang="zh-CN" sz="3200" b="1" dirty="0" smtClean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整体的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种种性质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怎样进行合理的推断呢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数理统计所要解决的主要任务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3754775"/>
            <a:ext cx="79079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这种从局部观察去推断整体的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方法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有着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普遍的意义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因此数理统计的方法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应用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非常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广泛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目前已应用于教育科学、工程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技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术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、管理科学、自然科学以及社会科学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等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领域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991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6" y="1556792"/>
            <a:ext cx="83811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79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803" y="1518072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7.3.4  </a:t>
            </a:r>
            <a:r>
              <a:rPr lang="en-US" altLang="zh-CN" sz="36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07434"/>
              </p:ext>
            </p:extLst>
          </p:nvPr>
        </p:nvGraphicFramePr>
        <p:xfrm>
          <a:off x="1148822" y="2383160"/>
          <a:ext cx="6499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3" imgW="6514920" imgH="520560" progId="Equation.3">
                  <p:embed/>
                </p:oleObj>
              </mc:Choice>
              <mc:Fallback>
                <p:oleObj name="公式" r:id="rId3" imgW="6514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22" y="2383160"/>
                        <a:ext cx="64992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51469"/>
              </p:ext>
            </p:extLst>
          </p:nvPr>
        </p:nvGraphicFramePr>
        <p:xfrm>
          <a:off x="3798441" y="3284984"/>
          <a:ext cx="18351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5" imgW="1828800" imgH="1041120" progId="Equation.3">
                  <p:embed/>
                </p:oleObj>
              </mc:Choice>
              <mc:Fallback>
                <p:oleObj name="公式" r:id="rId5" imgW="18288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441" y="3284984"/>
                        <a:ext cx="18351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4803" y="3029552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则称随机变量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14895" y="4326384"/>
            <a:ext cx="587750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服从自由度为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en-US" altLang="zh-CN" sz="3200" b="1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793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535909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其概率密度为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4430" y="2264699"/>
                <a:ext cx="7722883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𝚪</m:t>
                                </m:r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𝚪</m:t>
                                </m:r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𝚪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_GB2312" panose="0201060903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               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                                                              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30" y="2264699"/>
                <a:ext cx="7722883" cy="1459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3" y="3868601"/>
            <a:ext cx="4176464" cy="2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8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137" y="1623903"/>
            <a:ext cx="8723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对于给定的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 0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分位点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573604"/>
                <a:ext cx="8093434" cy="792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𝒅𝒖</m:t>
                        </m:r>
                      </m:e>
                    </m:nary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73604"/>
                <a:ext cx="8093434" cy="7929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20137" y="3509708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并且分位点满足 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16879"/>
              </p:ext>
            </p:extLst>
          </p:nvPr>
        </p:nvGraphicFramePr>
        <p:xfrm>
          <a:off x="2195736" y="4175100"/>
          <a:ext cx="4165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4" imgW="4165560" imgH="1054080" progId="Equation.3">
                  <p:embed/>
                </p:oleObj>
              </mc:Choice>
              <mc:Fallback>
                <p:oleObj name="公式" r:id="rId4" imgW="41655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75100"/>
                        <a:ext cx="4165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7277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556792"/>
            <a:ext cx="8779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为正态总体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2276872"/>
                <a:ext cx="7534435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𝟏𝟑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𝟏𝟖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800" b="1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b="1" i="1"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𝟗𝟓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76872"/>
                <a:ext cx="7534435" cy="1467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23528" y="3744838"/>
            <a:ext cx="8260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0.95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(12, 6) = 4,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(12, 6)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4} = 0.95,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求常数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288" y="4941168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由已知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16011" y="4941168"/>
                <a:ext cx="6101990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𝟏𝟐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b="1" i="1"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𝟏𝟑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b="1" i="1"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𝟗𝟓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1" y="4941168"/>
                <a:ext cx="6101990" cy="1467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7002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2547" y="560874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统计量的分布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20089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83568" y="2124145"/>
                <a:ext cx="8199873" cy="1470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𝟏𝟑</m:t>
                            </m:r>
                          </m:sub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𝟏𝟖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CN" sz="36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𝟏𝟑</m:t>
                            </m:r>
                          </m:sub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𝟏𝟖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𝟏𝟐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6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24145"/>
                <a:ext cx="8199873" cy="14703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3568" y="3708321"/>
                <a:ext cx="2533450" cy="803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08321"/>
                <a:ext cx="2533450" cy="803618"/>
              </a:xfrm>
              <a:prstGeom prst="rect">
                <a:avLst/>
              </a:prstGeom>
              <a:blipFill rotWithShape="0">
                <a:blip r:embed="rId3"/>
                <a:stretch>
                  <a:fillRect l="-6010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83271" y="3727646"/>
                <a:ext cx="1910972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71" y="3727646"/>
                <a:ext cx="1910972" cy="803810"/>
              </a:xfrm>
              <a:prstGeom prst="rect">
                <a:avLst/>
              </a:prstGeom>
              <a:blipFill rotWithShape="0">
                <a:blip r:embed="rId4"/>
                <a:stretch>
                  <a:fillRect l="-7962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1560" y="4716433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P138,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1, 3, 4.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680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689770"/>
            <a:ext cx="83199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由于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大量的随机实验必能呈现出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随机现象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规律性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因此从理论上说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只要对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随机现象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足够多次的观察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它的规律一定能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清楚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呈现出来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但在实际中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我们只能对随机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现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有限次的观察或实验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以取得有</a:t>
            </a:r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代表性 </a:t>
            </a:r>
            <a:endParaRPr lang="en-US" altLang="zh-CN" sz="3200" b="1" dirty="0" smtClean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观察数据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再对这些数据进行分析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从而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找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相应的随机变量的概率分布或数字特征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756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418" y="1692161"/>
            <a:ext cx="3320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7.1.1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与个体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3730" y="2435404"/>
            <a:ext cx="6051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概念：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在数理统计中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我们称</a:t>
            </a:r>
          </a:p>
          <a:p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总体 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 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研究对象的全体</a:t>
            </a:r>
            <a:r>
              <a:rPr lang="en-US" altLang="zh-CN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个体 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  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组成总体的每一个元素</a:t>
            </a:r>
            <a:r>
              <a:rPr lang="en-US" altLang="zh-CN" sz="3200" b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90" y="4163596"/>
            <a:ext cx="8146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我们要研究某批灯泡的平均寿命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平均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耐用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该批灯泡的全体就组成了总体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其中每个灯泡就是个体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377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371" y="1620089"/>
            <a:ext cx="8113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实际中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我们主要关心的常常是研究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对象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某个数据指标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  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如灯泡的寿命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钢筋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的强度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它是一个随机变量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3420289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就是指随机变量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的取值集合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59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3643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总体与样本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83546" y="1538390"/>
            <a:ext cx="41164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7.1.2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与样本值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1560" y="5715834"/>
                <a:ext cx="76109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0" y="5715834"/>
                <a:ext cx="761093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3717" y="2119642"/>
            <a:ext cx="83535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数理统计学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中我们可从客观存在的总体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母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中按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机会均等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的原则随机地抽取一些个体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然后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对这些个体进行观测或测试某一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指标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这种按机会均等的原则选取一些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个体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观测或测试的过程称为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随机抽样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644" y="4638616"/>
            <a:ext cx="8215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一个总体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它是集合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随机的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抽取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个个体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有放回的重复的抽样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717" y="6300609"/>
            <a:ext cx="770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其中每个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是一次抽样观察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值结果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1114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1793</TotalTime>
  <Words>3762</Words>
  <Application>Microsoft Office PowerPoint</Application>
  <PresentationFormat>全屏显示(4:3)</PresentationFormat>
  <Paragraphs>322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21</cp:revision>
  <dcterms:created xsi:type="dcterms:W3CDTF">2013-09-11T09:36:50Z</dcterms:created>
  <dcterms:modified xsi:type="dcterms:W3CDTF">2014-12-12T06:55:55Z</dcterms:modified>
</cp:coreProperties>
</file>