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74" r:id="rId10"/>
    <p:sldId id="268" r:id="rId11"/>
    <p:sldId id="275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8" autoAdjust="0"/>
  </p:normalViewPr>
  <p:slideViewPr>
    <p:cSldViewPr>
      <p:cViewPr varScale="1">
        <p:scale>
          <a:sx n="92" d="100"/>
          <a:sy n="92" d="100"/>
        </p:scale>
        <p:origin x="4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7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15616" y="1412776"/>
                <a:ext cx="3158622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可得  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412776"/>
                <a:ext cx="3158622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4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64326" y="2420888"/>
                <a:ext cx="762580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由于样本均值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是总体均值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的估计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故 </a:t>
                </a:r>
                <a:r>
                  <a:rPr lang="zh-CN" altLang="en-US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的矩估计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6" y="2420888"/>
                <a:ext cx="7625806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2078" t="-9605" r="-1039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94927" y="3573016"/>
                <a:ext cx="1751185" cy="79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27" y="3573016"/>
                <a:ext cx="1751185" cy="796949"/>
              </a:xfrm>
              <a:prstGeom prst="rect">
                <a:avLst/>
              </a:prstGeom>
              <a:blipFill rotWithShape="0">
                <a:blip r:embed="rId4"/>
                <a:stretch>
                  <a:fillRect r="-8014" b="-9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28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8222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矩估计法原理</a:t>
            </a:r>
            <a:r>
              <a:rPr lang="en-US" altLang="zh-CN" sz="32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根据辛钦大数定理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样本矩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34057"/>
              </p:ext>
            </p:extLst>
          </p:nvPr>
        </p:nvGraphicFramePr>
        <p:xfrm>
          <a:off x="2759075" y="1752600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公式" r:id="rId3" imgW="3085920" imgH="977760" progId="Equation.3">
                  <p:embed/>
                </p:oleObj>
              </mc:Choice>
              <mc:Fallback>
                <p:oleObj name="公式" r:id="rId3" imgW="3085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1752600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9750" y="2708275"/>
            <a:ext cx="77764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样本矩的连续函数依概率收敛于相应的总 </a:t>
            </a:r>
          </a:p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体矩的连续函数</a:t>
            </a:r>
            <a:r>
              <a:rPr lang="en-US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750" y="3716338"/>
            <a:ext cx="1247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35150" y="3716338"/>
            <a:ext cx="64524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为连续型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或离散型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5830" y="4295775"/>
            <a:ext cx="79175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分布律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),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为待估参数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是来自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的样本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假设总体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的前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阶矩 </a:t>
            </a:r>
          </a:p>
        </p:txBody>
      </p:sp>
    </p:spTree>
    <p:extLst>
      <p:ext uri="{BB962C8B-B14F-4D97-AF65-F5344CB8AC3E}">
        <p14:creationId xmlns:p14="http://schemas.microsoft.com/office/powerpoint/2010/main" val="2207072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03155"/>
              </p:ext>
            </p:extLst>
          </p:nvPr>
        </p:nvGraphicFramePr>
        <p:xfrm>
          <a:off x="1209894" y="1253947"/>
          <a:ext cx="662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3" imgW="6629400" imgH="672840" progId="Equation.3">
                  <p:embed/>
                </p:oleObj>
              </mc:Choice>
              <mc:Fallback>
                <p:oleObj name="公式" r:id="rId3" imgW="66294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894" y="1253947"/>
                        <a:ext cx="662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4082" y="2160410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 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389965"/>
              </p:ext>
            </p:extLst>
          </p:nvPr>
        </p:nvGraphicFramePr>
        <p:xfrm>
          <a:off x="1538507" y="2176285"/>
          <a:ext cx="621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5" imgW="6210000" imgH="812520" progId="Equation.3">
                  <p:embed/>
                </p:oleObj>
              </mc:Choice>
              <mc:Fallback>
                <p:oleObj name="公式" r:id="rId5" imgW="6210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507" y="2176285"/>
                        <a:ext cx="621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51732" y="2808110"/>
            <a:ext cx="26613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1, 2, …,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3200" b="1" i="1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4082" y="3060522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75656" y="3824474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75004"/>
              </p:ext>
            </p:extLst>
          </p:nvPr>
        </p:nvGraphicFramePr>
        <p:xfrm>
          <a:off x="2713257" y="3833167"/>
          <a:ext cx="3860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7" imgW="3860640" imgH="2374560" progId="Equation.3">
                  <p:embed/>
                </p:oleObj>
              </mc:Choice>
              <mc:Fallback>
                <p:oleObj name="公式" r:id="rId7" imgW="386064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257" y="3833167"/>
                        <a:ext cx="38608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323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6254" y="1267252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解得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62074"/>
              </p:ext>
            </p:extLst>
          </p:nvPr>
        </p:nvGraphicFramePr>
        <p:xfrm>
          <a:off x="2687627" y="1267252"/>
          <a:ext cx="39116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3" imgW="3911400" imgH="2374560" progId="Equation.3">
                  <p:embed/>
                </p:oleObj>
              </mc:Choice>
              <mc:Fallback>
                <p:oleObj name="公式" r:id="rId3" imgW="391140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27" y="1267252"/>
                        <a:ext cx="39116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6254" y="3788202"/>
            <a:ext cx="79143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用样本矩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分别代替 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就以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34019"/>
              </p:ext>
            </p:extLst>
          </p:nvPr>
        </p:nvGraphicFramePr>
        <p:xfrm>
          <a:off x="2097541" y="4440665"/>
          <a:ext cx="567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5" imgW="5676840" imgH="545760" progId="Equation.3">
                  <p:embed/>
                </p:oleObj>
              </mc:Choice>
              <mc:Fallback>
                <p:oleObj name="公式" r:id="rId5" imgW="56768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541" y="4440665"/>
                        <a:ext cx="567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3229" y="5085190"/>
            <a:ext cx="75761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分别作为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的估计量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这种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估计量称为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矩估计量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矩估计量的观察值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矩估计值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173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73273" y="1245935"/>
            <a:ext cx="802174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4  </a:t>
            </a:r>
            <a:r>
              <a:rPr lang="zh-CN" altLang="en-US" dirty="0"/>
              <a:t>设总体 </a:t>
            </a:r>
            <a:r>
              <a:rPr lang="en-US" altLang="zh-CN" i="1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</a:rPr>
              <a:t>~ 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),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zh-CN" altLang="en-US" dirty="0"/>
              <a:t>未知</a:t>
            </a:r>
            <a:r>
              <a:rPr lang="en-US" altLang="zh-CN" dirty="0"/>
              <a:t>.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</a:p>
          <a:p>
            <a:pPr eaLnBrk="1" hangingPunct="1"/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/>
              <a:t>是来自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的样本</a:t>
            </a:r>
            <a:r>
              <a:rPr lang="en-US" altLang="zh-CN" dirty="0"/>
              <a:t>, </a:t>
            </a:r>
            <a:r>
              <a:rPr lang="zh-CN" altLang="en-US" dirty="0"/>
              <a:t>求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zh-CN" altLang="en-US" dirty="0"/>
              <a:t>的矩估计量</a:t>
            </a:r>
            <a:r>
              <a:rPr lang="en-US" altLang="zh-CN" dirty="0"/>
              <a:t>.</a:t>
            </a:r>
            <a:endParaRPr lang="en-US" altLang="zh-CN" i="1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73273" y="2469897"/>
            <a:ext cx="835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67242"/>
              </p:ext>
            </p:extLst>
          </p:nvPr>
        </p:nvGraphicFramePr>
        <p:xfrm>
          <a:off x="1290890" y="2292384"/>
          <a:ext cx="322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3" imgW="3219480" imgH="933540" progId="Equation.3">
                  <p:embed/>
                </p:oleObj>
              </mc:Choice>
              <mc:Fallback>
                <p:oleObj name="公式" r:id="rId3" imgW="3219480" imgH="933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890" y="2292384"/>
                        <a:ext cx="322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59438"/>
              </p:ext>
            </p:extLst>
          </p:nvPr>
        </p:nvGraphicFramePr>
        <p:xfrm>
          <a:off x="1295454" y="3234090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5" imgW="2009880" imgH="514350" progId="Equation.3">
                  <p:embed/>
                </p:oleObj>
              </mc:Choice>
              <mc:Fallback>
                <p:oleObj name="公式" r:id="rId5" imgW="200988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54" y="3234090"/>
                        <a:ext cx="201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8884"/>
              </p:ext>
            </p:extLst>
          </p:nvPr>
        </p:nvGraphicFramePr>
        <p:xfrm>
          <a:off x="3455694" y="3246790"/>
          <a:ext cx="307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7" imgW="3066930" imgH="495210" progId="Equation.3">
                  <p:embed/>
                </p:oleObj>
              </mc:Choice>
              <mc:Fallback>
                <p:oleObj name="公式" r:id="rId7" imgW="3066930" imgH="495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694" y="3246790"/>
                        <a:ext cx="307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86965"/>
              </p:ext>
            </p:extLst>
          </p:nvPr>
        </p:nvGraphicFramePr>
        <p:xfrm>
          <a:off x="3455694" y="3748945"/>
          <a:ext cx="335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9" imgW="3343410" imgH="971550" progId="Equation.3">
                  <p:embed/>
                </p:oleObj>
              </mc:Choice>
              <mc:Fallback>
                <p:oleObj name="公式" r:id="rId9" imgW="334341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694" y="3748945"/>
                        <a:ext cx="335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00343" y="4890863"/>
            <a:ext cx="69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33168"/>
              </p:ext>
            </p:extLst>
          </p:nvPr>
        </p:nvGraphicFramePr>
        <p:xfrm>
          <a:off x="1461794" y="4920259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11" imgW="1981260" imgH="457200" progId="Equation.3">
                  <p:embed/>
                </p:oleObj>
              </mc:Choice>
              <mc:Fallback>
                <p:oleObj name="公式" r:id="rId11" imgW="19812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794" y="4920259"/>
                        <a:ext cx="199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63094"/>
              </p:ext>
            </p:extLst>
          </p:nvPr>
        </p:nvGraphicFramePr>
        <p:xfrm>
          <a:off x="1425520" y="5390159"/>
          <a:ext cx="347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13" imgW="3467070" imgH="552360" progId="Equation.3">
                  <p:embed/>
                </p:oleObj>
              </mc:Choice>
              <mc:Fallback>
                <p:oleObj name="公式" r:id="rId13" imgW="3467070" imgH="55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20" y="5390159"/>
                        <a:ext cx="347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13"/>
          <p:cNvSpPr>
            <a:spLocks/>
          </p:cNvSpPr>
          <p:nvPr/>
        </p:nvSpPr>
        <p:spPr bwMode="auto">
          <a:xfrm>
            <a:off x="1218658" y="5146451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882500" y="473841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解得 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20957"/>
              </p:ext>
            </p:extLst>
          </p:nvPr>
        </p:nvGraphicFramePr>
        <p:xfrm>
          <a:off x="5197057" y="5234795"/>
          <a:ext cx="36972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15" imgW="3695760" imgH="552360" progId="Equation.3">
                  <p:embed/>
                </p:oleObj>
              </mc:Choice>
              <mc:Fallback>
                <p:oleObj name="公式" r:id="rId15" imgW="3695760" imgH="55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057" y="5234795"/>
                        <a:ext cx="36972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87556"/>
              </p:ext>
            </p:extLst>
          </p:nvPr>
        </p:nvGraphicFramePr>
        <p:xfrm>
          <a:off x="5231725" y="5845193"/>
          <a:ext cx="36052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17" imgW="3581280" imgH="552360" progId="Equation.3">
                  <p:embed/>
                </p:oleObj>
              </mc:Choice>
              <mc:Fallback>
                <p:oleObj name="公式" r:id="rId17" imgW="3581280" imgH="55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725" y="5845193"/>
                        <a:ext cx="36052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622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5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4793" y="1307225"/>
            <a:ext cx="82216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分别以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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, </a:t>
            </a:r>
            <a:r>
              <a:rPr lang="zh-CN" altLang="en-US" dirty="0">
                <a:sym typeface="Symbol" panose="05050102010706020507" pitchFamily="18" charset="2"/>
              </a:rPr>
              <a:t>得到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b </a:t>
            </a:r>
            <a:r>
              <a:rPr lang="zh-CN" altLang="en-US" dirty="0">
                <a:sym typeface="Symbol" panose="05050102010706020507" pitchFamily="18" charset="2"/>
              </a:rPr>
              <a:t>的矩估计 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量分别为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25577"/>
              </p:ext>
            </p:extLst>
          </p:nvPr>
        </p:nvGraphicFramePr>
        <p:xfrm>
          <a:off x="612205" y="2388230"/>
          <a:ext cx="378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公式" r:id="rId3" imgW="3771900" imgH="552360" progId="Equation.3">
                  <p:embed/>
                </p:oleObj>
              </mc:Choice>
              <mc:Fallback>
                <p:oleObj name="公式" r:id="rId3" imgW="3771900" imgH="55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05" y="2388230"/>
                        <a:ext cx="378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27577"/>
              </p:ext>
            </p:extLst>
          </p:nvPr>
        </p:nvGraphicFramePr>
        <p:xfrm>
          <a:off x="612205" y="3612193"/>
          <a:ext cx="3668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公式" r:id="rId5" imgW="3657690" imgH="552360" progId="Equation.3">
                  <p:embed/>
                </p:oleObj>
              </mc:Choice>
              <mc:Fallback>
                <p:oleObj name="公式" r:id="rId5" imgW="3657690" imgH="55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05" y="3612193"/>
                        <a:ext cx="3668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14100"/>
              </p:ext>
            </p:extLst>
          </p:nvPr>
        </p:nvGraphicFramePr>
        <p:xfrm>
          <a:off x="4499992" y="2172330"/>
          <a:ext cx="392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7" imgW="3914730" imgH="1009560" progId="Equation.3">
                  <p:embed/>
                </p:oleObj>
              </mc:Choice>
              <mc:Fallback>
                <p:oleObj name="公式" r:id="rId7" imgW="3914730" imgH="100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172330"/>
                        <a:ext cx="392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58616"/>
              </p:ext>
            </p:extLst>
          </p:nvPr>
        </p:nvGraphicFramePr>
        <p:xfrm>
          <a:off x="4499992" y="3396293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公式" r:id="rId9" imgW="3809970" imgH="1009560" progId="Equation.3">
                  <p:embed/>
                </p:oleObj>
              </mc:Choice>
              <mc:Fallback>
                <p:oleObj name="公式" r:id="rId9" imgW="3809970" imgH="100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96293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9572"/>
              </p:ext>
            </p:extLst>
          </p:nvPr>
        </p:nvGraphicFramePr>
        <p:xfrm>
          <a:off x="641804" y="4601470"/>
          <a:ext cx="130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11" imgW="1295460" imgH="514350" progId="Equation.3">
                  <p:embed/>
                </p:oleObj>
              </mc:Choice>
              <mc:Fallback>
                <p:oleObj name="公式" r:id="rId11" imgW="129546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04" y="4601470"/>
                        <a:ext cx="1308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64844"/>
              </p:ext>
            </p:extLst>
          </p:nvPr>
        </p:nvGraphicFramePr>
        <p:xfrm>
          <a:off x="4677229" y="4425257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公式" r:id="rId13" imgW="3066930" imgH="971550" progId="Equation.3">
                  <p:embed/>
                </p:oleObj>
              </mc:Choice>
              <mc:Fallback>
                <p:oleObj name="公式" r:id="rId13" imgW="306693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229" y="4425257"/>
                        <a:ext cx="307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69920"/>
              </p:ext>
            </p:extLst>
          </p:nvPr>
        </p:nvGraphicFramePr>
        <p:xfrm>
          <a:off x="4677229" y="5416121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公式" r:id="rId15" imgW="2762370" imgH="971550" progId="Equation.3">
                  <p:embed/>
                </p:oleObj>
              </mc:Choice>
              <mc:Fallback>
                <p:oleObj name="公式" r:id="rId15" imgW="276237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229" y="5416121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61571"/>
              </p:ext>
            </p:extLst>
          </p:nvPr>
        </p:nvGraphicFramePr>
        <p:xfrm>
          <a:off x="2086429" y="4426845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17" imgW="2514510" imgH="971550" progId="Equation.3">
                  <p:embed/>
                </p:oleObj>
              </mc:Choice>
              <mc:Fallback>
                <p:oleObj name="公式" r:id="rId17" imgW="251451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429" y="4426845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32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9308" y="1272738"/>
            <a:ext cx="80457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5  </a:t>
            </a:r>
            <a:r>
              <a:rPr lang="zh-CN" altLang="en-US" dirty="0"/>
              <a:t>设总体 </a:t>
            </a:r>
            <a:r>
              <a:rPr lang="en-US" altLang="zh-CN" i="1" dirty="0"/>
              <a:t>X </a:t>
            </a:r>
            <a:r>
              <a:rPr lang="zh-CN" altLang="en-US" dirty="0"/>
              <a:t>的均值 </a:t>
            </a:r>
            <a:r>
              <a:rPr lang="zh-CN" altLang="en-US" i="1" dirty="0">
                <a:sym typeface="Symbol" panose="05050102010706020507" pitchFamily="18" charset="2"/>
              </a:rPr>
              <a:t> </a:t>
            </a:r>
            <a:r>
              <a:rPr lang="zh-CN" altLang="en-US" dirty="0">
                <a:sym typeface="Symbol" panose="05050102010706020507" pitchFamily="18" charset="2"/>
              </a:rPr>
              <a:t>及方差 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baseline="30000" dirty="0">
                <a:sym typeface="Symbol" panose="05050102010706020507" pitchFamily="18" charset="2"/>
              </a:rPr>
              <a:t>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都存在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有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baseline="30000" dirty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&gt; 0. </a:t>
            </a:r>
            <a:r>
              <a:rPr lang="zh-CN" altLang="en-US" dirty="0">
                <a:sym typeface="Symbol" panose="05050102010706020507" pitchFamily="18" charset="2"/>
              </a:rPr>
              <a:t>但 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</a:t>
            </a:r>
            <a:r>
              <a:rPr lang="en-US" altLang="zh-CN" baseline="30000" dirty="0">
                <a:sym typeface="Symbol" panose="05050102010706020507" pitchFamily="18" charset="2"/>
              </a:rPr>
              <a:t> 2</a:t>
            </a:r>
            <a:r>
              <a:rPr lang="zh-CN" altLang="en-US" dirty="0">
                <a:sym typeface="Symbol" panose="05050102010706020507" pitchFamily="18" charset="2"/>
              </a:rPr>
              <a:t>均为未知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又设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</a:t>
            </a:r>
          </a:p>
          <a:p>
            <a:pPr eaLnBrk="1" hangingPunct="1"/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是来自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的样本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求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的矩估计量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2321" y="2961838"/>
            <a:ext cx="835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80169"/>
              </p:ext>
            </p:extLst>
          </p:nvPr>
        </p:nvGraphicFramePr>
        <p:xfrm>
          <a:off x="1065833" y="4449602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3" imgW="3448170" imgH="476340" progId="Equation.3">
                  <p:embed/>
                </p:oleObj>
              </mc:Choice>
              <mc:Fallback>
                <p:oleObj name="公式" r:id="rId3" imgW="3448170" imgH="476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833" y="4449602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7420"/>
              </p:ext>
            </p:extLst>
          </p:nvPr>
        </p:nvGraphicFramePr>
        <p:xfrm>
          <a:off x="1077681" y="5228158"/>
          <a:ext cx="415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5" imgW="4143420" imgH="514350" progId="Equation.3">
                  <p:embed/>
                </p:oleObj>
              </mc:Choice>
              <mc:Fallback>
                <p:oleObj name="公式" r:id="rId5" imgW="414342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1" y="5228158"/>
                        <a:ext cx="415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4582"/>
              </p:ext>
            </p:extLst>
          </p:nvPr>
        </p:nvGraphicFramePr>
        <p:xfrm>
          <a:off x="1167658" y="3574613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7" imgW="2114640" imgH="514350" progId="Equation.3">
                  <p:embed/>
                </p:oleObj>
              </mc:Choice>
              <mc:Fallback>
                <p:oleObj name="公式" r:id="rId7" imgW="211464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658" y="3574613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45811"/>
              </p:ext>
            </p:extLst>
          </p:nvPr>
        </p:nvGraphicFramePr>
        <p:xfrm>
          <a:off x="3337771" y="3601601"/>
          <a:ext cx="47958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9" imgW="4791150" imgH="495210" progId="Equation.3">
                  <p:embed/>
                </p:oleObj>
              </mc:Choice>
              <mc:Fallback>
                <p:oleObj name="公式" r:id="rId9" imgW="4791150" imgH="495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771" y="3601601"/>
                        <a:ext cx="47958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56475"/>
              </p:ext>
            </p:extLst>
          </p:nvPr>
        </p:nvGraphicFramePr>
        <p:xfrm>
          <a:off x="1348633" y="2999938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11" imgW="2609820" imgH="457200" progId="Equation.3">
                  <p:embed/>
                </p:oleObj>
              </mc:Choice>
              <mc:Fallback>
                <p:oleObj name="公式" r:id="rId11" imgW="26098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633" y="2999938"/>
                        <a:ext cx="261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9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23833"/>
              </p:ext>
            </p:extLst>
          </p:nvPr>
        </p:nvGraphicFramePr>
        <p:xfrm>
          <a:off x="899815" y="1411561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3" imgW="2886030" imgH="495210" progId="Equation.3">
                  <p:embed/>
                </p:oleObj>
              </mc:Choice>
              <mc:Fallback>
                <p:oleObj name="公式" r:id="rId3" imgW="2886030" imgH="495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815" y="1411561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80788"/>
              </p:ext>
            </p:extLst>
          </p:nvPr>
        </p:nvGraphicFramePr>
        <p:xfrm>
          <a:off x="828378" y="2276748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5" imgW="2171610" imgH="514350" progId="Equation.3">
                  <p:embed/>
                </p:oleObj>
              </mc:Choice>
              <mc:Fallback>
                <p:oleObj name="公式" r:id="rId5" imgW="217161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78" y="2276748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58432"/>
              </p:ext>
            </p:extLst>
          </p:nvPr>
        </p:nvGraphicFramePr>
        <p:xfrm>
          <a:off x="3131840" y="2060848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7" imgW="2514510" imgH="971550" progId="Equation.3">
                  <p:embed/>
                </p:oleObj>
              </mc:Choice>
              <mc:Fallback>
                <p:oleObj name="公式" r:id="rId7" imgW="251451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97102"/>
              </p:ext>
            </p:extLst>
          </p:nvPr>
        </p:nvGraphicFramePr>
        <p:xfrm>
          <a:off x="5724228" y="2060848"/>
          <a:ext cx="273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公式" r:id="rId9" imgW="2724030" imgH="971550" progId="Equation.3">
                  <p:embed/>
                </p:oleObj>
              </mc:Choice>
              <mc:Fallback>
                <p:oleObj name="公式" r:id="rId9" imgW="272403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28" y="2060848"/>
                        <a:ext cx="273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54559"/>
              </p:ext>
            </p:extLst>
          </p:nvPr>
        </p:nvGraphicFramePr>
        <p:xfrm>
          <a:off x="967160" y="3424535"/>
          <a:ext cx="6016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11" imgW="6010200" imgH="495210" progId="Equation.3">
                  <p:embed/>
                </p:oleObj>
              </mc:Choice>
              <mc:Fallback>
                <p:oleObj name="公式" r:id="rId11" imgW="6010200" imgH="495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160" y="3424535"/>
                        <a:ext cx="6016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21399"/>
              </p:ext>
            </p:extLst>
          </p:nvPr>
        </p:nvGraphicFramePr>
        <p:xfrm>
          <a:off x="611560" y="4113510"/>
          <a:ext cx="53038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公式" r:id="rId13" imgW="5295780" imgH="971550" progId="Equation.3">
                  <p:embed/>
                </p:oleObj>
              </mc:Choice>
              <mc:Fallback>
                <p:oleObj name="公式" r:id="rId13" imgW="529578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13510"/>
                        <a:ext cx="53038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51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2687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8.1.2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极大似然估计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1853535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先看一个简单的例子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2438310"/>
            <a:ext cx="79816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某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位同学与一位猎人一起外出打猎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只野兔从前方窜过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听到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一声枪响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野兔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应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声倒下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要你推测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谁打中的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?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你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会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如何想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122" y="4500413"/>
            <a:ext cx="7907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你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就会想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发一枪便打中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猎人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命中的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概率一般大于这位同学命中的概率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看来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这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一枪是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猎人射中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24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268760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极大似然估计法的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思想方法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844824"/>
            <a:ext cx="698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一次试验就出现的事件有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较大的概率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2429599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引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袋中装有许多白球和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黑球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知两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种球的数目之比为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3:1,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试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判断是白球多还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黑球多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3999259"/>
            <a:ext cx="5633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从袋中有放回的任取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只球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4584034"/>
            <a:ext cx="760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则每次取到黑球的概率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1/4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3/4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4787" y="5244837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设取到黑球的数目为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5287" y="5244837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(3,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090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3079" y="202570"/>
            <a:ext cx="49455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 参数估计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3" y="1215922"/>
            <a:ext cx="8022095" cy="46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8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68760"/>
            <a:ext cx="833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=1/4,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3/4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列表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78687"/>
            <a:ext cx="6131024" cy="26059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76" y="4581128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结论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411760" y="4595548"/>
                <a:ext cx="3825471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acc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den>
                            </m:f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95548"/>
                <a:ext cx="3825471" cy="1915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6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196752"/>
            <a:ext cx="4543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极大似然估计法的过程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541" y="1764697"/>
            <a:ext cx="83247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 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概率密度函数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未知参数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已知函数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).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为样本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的样本观察值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记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89679"/>
              </p:ext>
            </p:extLst>
          </p:nvPr>
        </p:nvGraphicFramePr>
        <p:xfrm>
          <a:off x="1403648" y="3585500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3" imgW="3676590" imgH="476340" progId="Equation.3">
                  <p:embed/>
                </p:oleObj>
              </mc:Choice>
              <mc:Fallback>
                <p:oleObj name="公式" r:id="rId3" imgW="3676590" imgH="476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85500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10082"/>
              </p:ext>
            </p:extLst>
          </p:nvPr>
        </p:nvGraphicFramePr>
        <p:xfrm>
          <a:off x="5226348" y="3337850"/>
          <a:ext cx="219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5" imgW="2190780" imgH="942975" progId="Equation.3">
                  <p:embed/>
                </p:oleObj>
              </mc:Choice>
              <mc:Fallback>
                <p:oleObj name="公式" r:id="rId5" imgW="219078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348" y="3337850"/>
                        <a:ext cx="219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27511" y="4254041"/>
                <a:ext cx="808798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为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样本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3200" b="1" i="1" dirty="0" err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i="1" baseline="-25000" dirty="0" err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样本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观察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3200" b="1" i="1" dirty="0" err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i="1" baseline="-25000" dirty="0" err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似然函数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11" y="4254041"/>
                <a:ext cx="8087983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1961" t="-9605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11560" y="5331259"/>
            <a:ext cx="783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是离散型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似然函数定义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73004" y="5919641"/>
                <a:ext cx="59677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zh-CN" alt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3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zh-CN" altLang="en-US" sz="3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zh-CN" altLang="en-US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04" y="5919641"/>
                <a:ext cx="5967788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1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39552" y="1268760"/>
                <a:ext cx="7776873" cy="1590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如果似然函数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zh-CN" alt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在 </a:t>
                </a:r>
                <a:endParaRPr lang="en-US" altLang="zh-CN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达到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最大值</a:t>
                </a:r>
                <a:r>
                  <a:rPr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是参数 </a:t>
                </a:r>
                <a:r>
                  <a:rPr lang="zh-CN" altLang="en-US" sz="3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 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极大似 </a:t>
                </a:r>
                <a:endParaRPr lang="en-US" altLang="zh-CN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然估计</a:t>
                </a:r>
                <a:r>
                  <a:rPr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776873" cy="1590435"/>
              </a:xfrm>
              <a:prstGeom prst="rect">
                <a:avLst/>
              </a:prstGeom>
              <a:blipFill rotWithShape="0">
                <a:blip r:embed="rId3"/>
                <a:stretch>
                  <a:fillRect l="-2039" t="-6513" b="-1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26782" y="2868527"/>
            <a:ext cx="7699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极大似然法求估计量的步骤</a:t>
            </a:r>
            <a:r>
              <a:rPr kumimoji="1" lang="en-US" altLang="zh-CN" dirty="0">
                <a:solidFill>
                  <a:srgbClr val="0000FF"/>
                </a:solidFill>
              </a:rPr>
              <a:t>: </a:t>
            </a:r>
            <a:r>
              <a:rPr kumimoji="1" lang="en-US" altLang="zh-CN" dirty="0"/>
              <a:t>(</a:t>
            </a:r>
            <a:r>
              <a:rPr kumimoji="1" lang="zh-CN" altLang="en-US" dirty="0"/>
              <a:t>一般情况下</a:t>
            </a:r>
            <a:r>
              <a:rPr kumimoji="1" lang="en-US" altLang="zh-CN" dirty="0"/>
              <a:t>)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80202"/>
              </p:ext>
            </p:extLst>
          </p:nvPr>
        </p:nvGraphicFramePr>
        <p:xfrm>
          <a:off x="1763688" y="4039345"/>
          <a:ext cx="441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4" imgW="4410180" imgH="942975" progId="Equation.3">
                  <p:embed/>
                </p:oleObj>
              </mc:Choice>
              <mc:Fallback>
                <p:oleObj name="公式" r:id="rId4" imgW="441018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39345"/>
                        <a:ext cx="441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13681"/>
              </p:ext>
            </p:extLst>
          </p:nvPr>
        </p:nvGraphicFramePr>
        <p:xfrm>
          <a:off x="1763688" y="5058194"/>
          <a:ext cx="447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6" imgW="4457700" imgH="942975" progId="Equation.3">
                  <p:embed/>
                </p:oleObj>
              </mc:Choice>
              <mc:Fallback>
                <p:oleObj name="公式" r:id="rId6" imgW="445770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58194"/>
                        <a:ext cx="4470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26782" y="3512798"/>
            <a:ext cx="436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构造似然函数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</a:t>
            </a:r>
            <a:r>
              <a:rPr lang="en-US" altLang="zh-CN">
                <a:sym typeface="Symbol" panose="05050102010706020507" pitchFamily="18" charset="2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2033090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74960"/>
              </p:ext>
            </p:extLst>
          </p:nvPr>
        </p:nvGraphicFramePr>
        <p:xfrm>
          <a:off x="899592" y="2204864"/>
          <a:ext cx="26860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公式" r:id="rId3" imgW="2685960" imgH="942975" progId="Equation.3">
                  <p:embed/>
                </p:oleObj>
              </mc:Choice>
              <mc:Fallback>
                <p:oleObj name="公式" r:id="rId3" imgW="268596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4864"/>
                        <a:ext cx="26860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76541"/>
              </p:ext>
            </p:extLst>
          </p:nvPr>
        </p:nvGraphicFramePr>
        <p:xfrm>
          <a:off x="899592" y="3284364"/>
          <a:ext cx="73136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5" imgW="7067520" imgH="514350" progId="Equation.3">
                  <p:embed/>
                </p:oleObj>
              </mc:Choice>
              <mc:Fallback>
                <p:oleObj name="公式" r:id="rId5" imgW="706752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84364"/>
                        <a:ext cx="73136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26567" y="1484139"/>
            <a:ext cx="3621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取对数</a:t>
            </a:r>
            <a:r>
              <a:rPr lang="en-US" altLang="zh-CN"/>
              <a:t>: ln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 </a:t>
            </a:r>
            <a:r>
              <a:rPr lang="en-US" altLang="zh-CN">
                <a:sym typeface="Symbol" panose="05050102010706020507" pitchFamily="18" charset="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24298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68760"/>
            <a:ext cx="8302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服从参数为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的指数分布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即具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概率密度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75742" y="1988840"/>
                <a:ext cx="500297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sup>
                              </m:s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42" y="1988840"/>
                <a:ext cx="5002973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9552" y="3179679"/>
            <a:ext cx="81035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为来自总体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的样本值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求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endParaRPr lang="en-US" altLang="zh-CN" sz="3200" b="1" i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极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大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似然估计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4256897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似然函数为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7594" y="4549284"/>
                <a:ext cx="7811097" cy="1988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  <m:nary>
                            <m:naryPr>
                              <m:chr m:val="∑"/>
                              <m:ctrlP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4" y="4549284"/>
                <a:ext cx="7811097" cy="1988108"/>
              </a:xfrm>
              <a:prstGeom prst="rect">
                <a:avLst/>
              </a:prstGeom>
              <a:blipFill rotWithShape="0">
                <a:blip r:embed="rId3"/>
                <a:stretch>
                  <a:fillRect b="-3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119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9592" y="1268760"/>
                <a:ext cx="6511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取对数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得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zh-CN" alt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fun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𝝀</m:t>
                    </m:r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651114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434" t="-18750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195736" y="2060848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令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94966" y="1873422"/>
                <a:ext cx="4308039" cy="143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66" y="1873422"/>
                <a:ext cx="4308039" cy="14345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47664" y="3573016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71800" y="3359559"/>
                <a:ext cx="2973891" cy="1011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359559"/>
                <a:ext cx="2973891" cy="1011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70358" y="4499798"/>
                <a:ext cx="7813742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而 </a:t>
                </a:r>
                <a:r>
                  <a:rPr lang="en-US" altLang="zh-CN" sz="3200" b="1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ln</a:t>
                </a:r>
                <a:r>
                  <a:rPr lang="en-US" altLang="zh-CN" sz="3200" b="1" i="1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关于 </a:t>
                </a:r>
                <a:r>
                  <a:rPr lang="zh-CN" altLang="en-US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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的二阶导数 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&lt; 0,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 </a:t>
                </a:r>
                <a:r>
                  <a:rPr lang="en-US" altLang="zh-CN" sz="3200" b="1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ln</a:t>
                </a:r>
                <a:r>
                  <a:rPr lang="en-US" altLang="zh-CN" sz="3200" b="1" i="1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处取得最大值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所以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是 </a:t>
                </a:r>
                <a:r>
                  <a:rPr lang="zh-CN" altLang="en-US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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的极大似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然估计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8" y="4499798"/>
                <a:ext cx="7813742" cy="1597681"/>
              </a:xfrm>
              <a:prstGeom prst="rect">
                <a:avLst/>
              </a:prstGeom>
              <a:blipFill rotWithShape="0">
                <a:blip r:embed="rId5"/>
                <a:stretch>
                  <a:fillRect l="-1950" t="-6489" b="-1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93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5288" y="1241565"/>
            <a:ext cx="76258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7  </a:t>
            </a:r>
            <a:r>
              <a:rPr lang="zh-CN" altLang="en-US" dirty="0"/>
              <a:t>设 </a:t>
            </a:r>
            <a:r>
              <a:rPr lang="en-US" altLang="zh-CN" i="1" dirty="0"/>
              <a:t>X </a:t>
            </a:r>
            <a:r>
              <a:rPr lang="en-US" altLang="zh-CN" dirty="0"/>
              <a:t>~ 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), </a:t>
            </a:r>
            <a:r>
              <a:rPr lang="en-US" altLang="zh-CN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为未知参数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 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是来自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的一个样本值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求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的最大似然估计量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5288" y="2970352"/>
            <a:ext cx="37866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en-US" altLang="zh-CN" i="1" dirty="0"/>
              <a:t>X </a:t>
            </a:r>
            <a:r>
              <a:rPr lang="zh-CN" altLang="en-US" dirty="0"/>
              <a:t>的概率密度为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135506"/>
              </p:ext>
            </p:extLst>
          </p:nvPr>
        </p:nvGraphicFramePr>
        <p:xfrm>
          <a:off x="971550" y="3689490"/>
          <a:ext cx="68738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公式" r:id="rId3" imgW="6838830" imgH="1019265" progId="Equation.3">
                  <p:embed/>
                </p:oleObj>
              </mc:Choice>
              <mc:Fallback>
                <p:oleObj name="公式" r:id="rId3" imgW="6838830" imgH="1019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89490"/>
                        <a:ext cx="68738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850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9274"/>
              </p:ext>
            </p:extLst>
          </p:nvPr>
        </p:nvGraphicFramePr>
        <p:xfrm>
          <a:off x="1475656" y="1663110"/>
          <a:ext cx="7021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6991380" imgH="1019265" progId="Equation.3">
                  <p:embed/>
                </p:oleObj>
              </mc:Choice>
              <mc:Fallback>
                <p:oleObj name="公式" r:id="rId3" imgW="6991380" imgH="1019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63110"/>
                        <a:ext cx="70215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42354"/>
              </p:ext>
            </p:extLst>
          </p:nvPr>
        </p:nvGraphicFramePr>
        <p:xfrm>
          <a:off x="3634656" y="4039597"/>
          <a:ext cx="147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5" imgW="1466910" imgH="933540" progId="Equation.3">
                  <p:embed/>
                </p:oleObj>
              </mc:Choice>
              <mc:Fallback>
                <p:oleObj name="公式" r:id="rId5" imgW="1466910" imgH="933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656" y="4039597"/>
                        <a:ext cx="147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74720"/>
              </p:ext>
            </p:extLst>
          </p:nvPr>
        </p:nvGraphicFramePr>
        <p:xfrm>
          <a:off x="5292006" y="3968160"/>
          <a:ext cx="3022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7" imgW="3009960" imgH="971550" progId="Equation.3">
                  <p:embed/>
                </p:oleObj>
              </mc:Choice>
              <mc:Fallback>
                <p:oleObj name="公式" r:id="rId7" imgW="300996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06" y="3968160"/>
                        <a:ext cx="3022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83762"/>
              </p:ext>
            </p:extLst>
          </p:nvPr>
        </p:nvGraphicFramePr>
        <p:xfrm>
          <a:off x="761281" y="4045947"/>
          <a:ext cx="28225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9" imgW="2809890" imgH="933540" progId="Equation.3">
                  <p:embed/>
                </p:oleObj>
              </mc:Choice>
              <mc:Fallback>
                <p:oleObj name="公式" r:id="rId9" imgW="2809890" imgH="933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81" y="4045947"/>
                        <a:ext cx="28225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324922"/>
              </p:ext>
            </p:extLst>
          </p:nvPr>
        </p:nvGraphicFramePr>
        <p:xfrm>
          <a:off x="2915519" y="2671172"/>
          <a:ext cx="3506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11" imgW="3495690" imgH="1285875" progId="Equation.3">
                  <p:embed/>
                </p:oleObj>
              </mc:Choice>
              <mc:Fallback>
                <p:oleObj name="公式" r:id="rId11" imgW="3495690" imgH="1285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519" y="2671172"/>
                        <a:ext cx="35067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9506" y="1224960"/>
            <a:ext cx="2452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似然函数为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85392"/>
              </p:ext>
            </p:extLst>
          </p:nvPr>
        </p:nvGraphicFramePr>
        <p:xfrm>
          <a:off x="1498078" y="4861994"/>
          <a:ext cx="3168649" cy="181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13" imgW="3752730" imgH="2133690" progId="Equation.3">
                  <p:embed/>
                </p:oleObj>
              </mc:Choice>
              <mc:Fallback>
                <p:oleObj name="公式" r:id="rId13" imgW="3752730" imgH="2133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78" y="4861994"/>
                        <a:ext cx="3168649" cy="181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414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25199"/>
              </p:ext>
            </p:extLst>
          </p:nvPr>
        </p:nvGraphicFramePr>
        <p:xfrm>
          <a:off x="654561" y="3860875"/>
          <a:ext cx="400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公式" r:id="rId3" imgW="3990870" imgH="971550" progId="Equation.3">
                  <p:embed/>
                </p:oleObj>
              </mc:Choice>
              <mc:Fallback>
                <p:oleObj name="公式" r:id="rId3" imgW="399087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61" y="3860875"/>
                        <a:ext cx="400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74352"/>
              </p:ext>
            </p:extLst>
          </p:nvPr>
        </p:nvGraphicFramePr>
        <p:xfrm>
          <a:off x="2919923" y="1384375"/>
          <a:ext cx="3340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5" imgW="3333690" imgH="980985" progId="Equation.3">
                  <p:embed/>
                </p:oleObj>
              </mc:Choice>
              <mc:Fallback>
                <p:oleObj name="公式" r:id="rId5" imgW="3333690" imgH="980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923" y="1384375"/>
                        <a:ext cx="3340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31001"/>
              </p:ext>
            </p:extLst>
          </p:nvPr>
        </p:nvGraphicFramePr>
        <p:xfrm>
          <a:off x="3031048" y="2636912"/>
          <a:ext cx="472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7" imgW="4715010" imgH="971550" progId="Equation.3">
                  <p:embed/>
                </p:oleObj>
              </mc:Choice>
              <mc:Fallback>
                <p:oleObj name="公式" r:id="rId7" imgW="471501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048" y="2636912"/>
                        <a:ext cx="472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63597"/>
              </p:ext>
            </p:extLst>
          </p:nvPr>
        </p:nvGraphicFramePr>
        <p:xfrm>
          <a:off x="4831273" y="3860875"/>
          <a:ext cx="322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9" imgW="3219480" imgH="971550" progId="Equation.3">
                  <p:embed/>
                </p:oleObj>
              </mc:Choice>
              <mc:Fallback>
                <p:oleObj name="公式" r:id="rId9" imgW="321948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273" y="3860875"/>
                        <a:ext cx="322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9552" y="2279149"/>
            <a:ext cx="69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即 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186498" y="1851100"/>
            <a:ext cx="288925" cy="1368425"/>
          </a:xfrm>
          <a:prstGeom prst="leftBrace">
            <a:avLst>
              <a:gd name="adj1" fmla="val 394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5288" y="4932515"/>
            <a:ext cx="618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因此得</a:t>
            </a:r>
            <a:r>
              <a:rPr lang="zh-CN" altLang="en-US" i="1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  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的最大似然估计量为 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231387"/>
              </p:ext>
            </p:extLst>
          </p:nvPr>
        </p:nvGraphicFramePr>
        <p:xfrm>
          <a:off x="1280773" y="5453904"/>
          <a:ext cx="67929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11" imgW="6772410" imgH="971550" progId="Equation.3">
                  <p:embed/>
                </p:oleObj>
              </mc:Choice>
              <mc:Fallback>
                <p:oleObj name="公式" r:id="rId11" imgW="6772410" imgH="971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773" y="5453904"/>
                        <a:ext cx="67929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36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41565"/>
            <a:ext cx="7350991" cy="5179061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063079" y="202570"/>
            <a:ext cx="49455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 参数估计 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954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3440" y="1628800"/>
            <a:ext cx="84248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kumimoji="1"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总体分布的类型是已知的</a:t>
            </a:r>
            <a:r>
              <a:rPr kumimoji="1"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kumimoji="1"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但其中包含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未知参数</a:t>
            </a:r>
            <a:r>
              <a:rPr kumimoji="1"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  <a:r>
              <a:rPr kumimoji="1"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我们的任务就是通过样本来估计这些未知参数</a:t>
            </a:r>
            <a:r>
              <a:rPr kumimoji="1"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  <a:r>
              <a:rPr kumimoji="1"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这就是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参数的点估计问题</a:t>
            </a:r>
            <a:r>
              <a:rPr kumimoji="1"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411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26876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8.1.1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矩估计法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1853535"/>
            <a:ext cx="83503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某灯泡厂生产的一批灯泡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由于随机因素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的影响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每个灯泡的使用寿命是不一样的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中心极限定理和实际经验知道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灯泡的使用寿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命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但不知道其中参数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具体数值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为了确定该批灯泡的质量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如何估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计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1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2887" y="1241565"/>
            <a:ext cx="83535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分别用样本均值和样本方差作为总体均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值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和总体方差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的估计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32839" y="2435603"/>
                <a:ext cx="2158540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39" y="2435603"/>
                <a:ext cx="2158540" cy="1266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32839" y="4005064"/>
                <a:ext cx="4743414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39" y="4005064"/>
                <a:ext cx="4743414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18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228" y="1274388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43608" y="1803567"/>
                <a:ext cx="745851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(1)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</m:acc>
                  </m:oMath>
                </a14:m>
                <a:r>
                  <a:rPr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都是样本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-25000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3200" b="1" i="1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i="1" baseline="-25000" dirty="0" err="1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的函数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03567"/>
                <a:ext cx="7458517" cy="595932"/>
              </a:xfrm>
              <a:prstGeom prst="rect">
                <a:avLst/>
              </a:prstGeom>
              <a:blipFill rotWithShape="0">
                <a:blip r:embed="rId2"/>
                <a:stretch>
                  <a:fillRect l="-2042" t="-15306" r="-1062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603016" y="2465175"/>
            <a:ext cx="718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是统计量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分别称为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矩估计量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3155154"/>
            <a:ext cx="612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为样本值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73080" y="3789040"/>
                <a:ext cx="2116862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80" y="3789040"/>
                <a:ext cx="2116862" cy="1266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74453" y="3822470"/>
                <a:ext cx="4743414" cy="126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53" y="3822470"/>
                <a:ext cx="4743414" cy="1266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5303" y="5130929"/>
            <a:ext cx="7394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分别为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矩估计值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样本不同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估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计值不同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38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288" y="1268760"/>
            <a:ext cx="8242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有一批零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其长度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~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现从中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任取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测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长度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mm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12.6, 13.4, 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12.8, 13.2,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估计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的值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3140968"/>
            <a:ext cx="857379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参数的点估计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288" y="1268760"/>
            <a:ext cx="601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的概率密度为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403648" y="1887427"/>
                <a:ext cx="5519524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  <m:sSup>
                              <m:sSup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其他</m:t>
                            </m:r>
                          </m:e>
                        </m:eqAr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87427"/>
                <a:ext cx="5519524" cy="11908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4589" y="3078266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求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的矩估计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89" y="3663041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3663041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514850" y="3557512"/>
                <a:ext cx="4038541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50" y="3557512"/>
                <a:ext cx="4038541" cy="772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22497" y="4247816"/>
                <a:ext cx="2139625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sup>
                        </m:s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497" y="4247816"/>
                <a:ext cx="2139625" cy="7729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29974" y="5229200"/>
                <a:ext cx="1292533" cy="806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</m:num>
                      <m:den>
                        <m:r>
                          <a:rPr lang="zh-CN" alt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US" altLang="zh-CN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4" y="5229200"/>
                <a:ext cx="1292533" cy="8068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394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ea typeface="楷体_GB2312" panose="02010609030101010101" pitchFamily="49" charset="-122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商务设计幻灯片(绿色波形设计)</Template>
  <TotalTime>2243</TotalTime>
  <Words>1209</Words>
  <Application>Microsoft Office PowerPoint</Application>
  <PresentationFormat>全屏显示(4:3)</PresentationFormat>
  <Paragraphs>152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华文新魏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Business design slide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张奇业</dc:creator>
  <cp:keywords/>
  <cp:lastModifiedBy>zhangqiye</cp:lastModifiedBy>
  <cp:revision>63</cp:revision>
  <dcterms:created xsi:type="dcterms:W3CDTF">2013-09-14T04:54:00Z</dcterms:created>
  <dcterms:modified xsi:type="dcterms:W3CDTF">2013-11-21T14:16:54Z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