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8" autoAdjust="0"/>
  </p:normalViewPr>
  <p:slideViewPr>
    <p:cSldViewPr>
      <p:cViewPr varScale="1">
        <p:scale>
          <a:sx n="92" d="100"/>
          <a:sy n="92" d="100"/>
        </p:scale>
        <p:origin x="4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概率统计及随机过程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北京航空航天大学国际</a:t>
            </a:r>
            <a:r>
              <a:rPr kumimoji="1" lang="zh-CN" altLang="en-US" sz="4300" b="1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340768"/>
            <a:ext cx="8375600" cy="35139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6" y="4928542"/>
            <a:ext cx="8281168" cy="14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9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241565"/>
            <a:ext cx="79239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设总体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服从指数分布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其概率密度为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52502"/>
              </p:ext>
            </p:extLst>
          </p:nvPr>
        </p:nvGraphicFramePr>
        <p:xfrm>
          <a:off x="2628900" y="1889125"/>
          <a:ext cx="4013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3" imgW="4012920" imgH="1612800" progId="Equation.3">
                  <p:embed/>
                </p:oleObj>
              </mc:Choice>
              <mc:Fallback>
                <p:oleObj name="公式" r:id="rId3" imgW="401292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889125"/>
                        <a:ext cx="40132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39552" y="3618052"/>
            <a:ext cx="8280402" cy="1570038"/>
            <a:chOff x="385" y="1888"/>
            <a:chExt cx="5216" cy="98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5" y="1888"/>
              <a:ext cx="521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其中参数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&gt; 0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未知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有设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sz="3200" b="1" i="1" dirty="0" err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i="1" baseline="-25000" dirty="0" err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是来 </a:t>
              </a:r>
            </a:p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自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的样本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证明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(1)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和 </a:t>
              </a:r>
              <a:r>
                <a:rPr lang="en-US" altLang="zh-CN" sz="3200" b="1" i="1" dirty="0" err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nZ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[min(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</a:p>
            <a:p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…, </a:t>
              </a:r>
              <a:r>
                <a:rPr lang="en-US" altLang="zh-CN" sz="3200" b="1" i="1" dirty="0" err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3200" b="1" i="1" baseline="-25000" dirty="0" err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)]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都是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的无偏估计量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380691"/>
                </p:ext>
              </p:extLst>
            </p:nvPr>
          </p:nvGraphicFramePr>
          <p:xfrm>
            <a:off x="2841" y="2255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9" name="公式" r:id="rId5" imgW="393480" imgH="406080" progId="Equation.3">
                    <p:embed/>
                  </p:oleObj>
                </mc:Choice>
                <mc:Fallback>
                  <p:oleObj name="公式" r:id="rId5" imgW="393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255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11560" y="5236868"/>
            <a:ext cx="66896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证明当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&gt; 1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无偏估计量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86372"/>
              </p:ext>
            </p:extLst>
          </p:nvPr>
        </p:nvGraphicFramePr>
        <p:xfrm>
          <a:off x="1403648" y="5870421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7" imgW="2197080" imgH="457200" progId="Equation.3">
                  <p:embed/>
                </p:oleObj>
              </mc:Choice>
              <mc:Fallback>
                <p:oleObj name="公式" r:id="rId7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870421"/>
                        <a:ext cx="219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953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07898" y="1355281"/>
            <a:ext cx="2173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因为 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94016"/>
              </p:ext>
            </p:extLst>
          </p:nvPr>
        </p:nvGraphicFramePr>
        <p:xfrm>
          <a:off x="2699792" y="1412776"/>
          <a:ext cx="314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公式" r:id="rId3" imgW="3149280" imgH="495000" progId="Equation.3">
                  <p:embed/>
                </p:oleObj>
              </mc:Choice>
              <mc:Fallback>
                <p:oleObj name="公式" r:id="rId3" imgW="3149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12776"/>
                        <a:ext cx="314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507898" y="2060136"/>
            <a:ext cx="5357812" cy="600076"/>
            <a:chOff x="385" y="3466"/>
            <a:chExt cx="3375" cy="378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85" y="3476"/>
              <a:ext cx="6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所以 </a:t>
              </a: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090" y="3495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3" name="公式" r:id="rId5" imgW="393480" imgH="406080" progId="Equation.3">
                    <p:embed/>
                  </p:oleObj>
                </mc:Choice>
                <mc:Fallback>
                  <p:oleObj name="公式" r:id="rId5" imgW="393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495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441" y="3466"/>
              <a:ext cx="23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是 </a:t>
              </a:r>
              <a:r>
                <a:rPr lang="zh-CN" altLang="en-US" sz="3200" b="1" i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zh-CN" altLang="en-US" sz="32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的无偏估计量</a:t>
              </a:r>
              <a:r>
                <a:rPr lang="en-US" altLang="zh-CN" sz="32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7898" y="2583059"/>
            <a:ext cx="72603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而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min(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具有概率密度 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82557"/>
              </p:ext>
            </p:extLst>
          </p:nvPr>
        </p:nvGraphicFramePr>
        <p:xfrm>
          <a:off x="2273198" y="3212976"/>
          <a:ext cx="4597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公式" r:id="rId7" imgW="4597200" imgH="1612800" progId="Equation.3">
                  <p:embed/>
                </p:oleObj>
              </mc:Choice>
              <mc:Fallback>
                <p:oleObj name="公式" r:id="rId7" imgW="459720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198" y="3212976"/>
                        <a:ext cx="45974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52361" y="5020990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7594"/>
              </p:ext>
            </p:extLst>
          </p:nvPr>
        </p:nvGraphicFramePr>
        <p:xfrm>
          <a:off x="2363686" y="4797152"/>
          <a:ext cx="177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9" imgW="1777680" imgH="952200" progId="Equation.3">
                  <p:embed/>
                </p:oleObj>
              </mc:Choice>
              <mc:Fallback>
                <p:oleObj name="公式" r:id="rId9" imgW="17776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686" y="4797152"/>
                        <a:ext cx="177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116411" y="4941615"/>
            <a:ext cx="2170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nZ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.</a:t>
            </a:r>
            <a:endParaRPr lang="en-US" altLang="zh-CN" sz="3200" b="1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80923" y="5878240"/>
            <a:ext cx="60244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nZ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也是参数 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的无偏估计量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1159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7090" y="1335360"/>
            <a:ext cx="3599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95065" y="2264048"/>
            <a:ext cx="1107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故有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33078"/>
              </p:ext>
            </p:extLst>
          </p:nvPr>
        </p:nvGraphicFramePr>
        <p:xfrm>
          <a:off x="3131840" y="2060848"/>
          <a:ext cx="1993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公式" r:id="rId3" imgW="1993680" imgH="990360" progId="Equation.3">
                  <p:embed/>
                </p:oleObj>
              </mc:Choice>
              <mc:Fallback>
                <p:oleObj name="公式" r:id="rId3" imgW="19936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1993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22040" y="3272110"/>
            <a:ext cx="1107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又由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28408"/>
              </p:ext>
            </p:extLst>
          </p:nvPr>
        </p:nvGraphicFramePr>
        <p:xfrm>
          <a:off x="2260302" y="3068910"/>
          <a:ext cx="195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5" imgW="1955520" imgH="990360" progId="Equation.3">
                  <p:embed/>
                </p:oleObj>
              </mc:Choice>
              <mc:Fallback>
                <p:oleObj name="公式" r:id="rId5" imgW="19555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302" y="3068910"/>
                        <a:ext cx="195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51052" y="3264173"/>
            <a:ext cx="3461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故有  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nZ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4427" y="4151585"/>
            <a:ext cx="27029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故当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&gt; 1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 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67827"/>
              </p:ext>
            </p:extLst>
          </p:nvPr>
        </p:nvGraphicFramePr>
        <p:xfrm>
          <a:off x="3782715" y="4215085"/>
          <a:ext cx="264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公式" r:id="rId7" imgW="2641320" imgH="495000" progId="Equation.3">
                  <p:embed/>
                </p:oleObj>
              </mc:Choice>
              <mc:Fallback>
                <p:oleObj name="公式" r:id="rId7" imgW="2641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715" y="4215085"/>
                        <a:ext cx="264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27" y="4799285"/>
            <a:ext cx="1107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68329"/>
              </p:ext>
            </p:extLst>
          </p:nvPr>
        </p:nvGraphicFramePr>
        <p:xfrm>
          <a:off x="1982490" y="4862785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公式" r:id="rId9" imgW="2197080" imgH="457200" progId="Equation.3">
                  <p:embed/>
                </p:oleObj>
              </mc:Choice>
              <mc:Fallback>
                <p:oleObj name="公式" r:id="rId9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490" y="4862785"/>
                        <a:ext cx="219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572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6775" y="1230786"/>
            <a:ext cx="29610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8.2.3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一致估计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24123"/>
              </p:ext>
            </p:extLst>
          </p:nvPr>
        </p:nvGraphicFramePr>
        <p:xfrm>
          <a:off x="971600" y="2045173"/>
          <a:ext cx="6867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公式" r:id="rId3" imgW="6870600" imgH="1409400" progId="Equation.3">
                  <p:embed/>
                </p:oleObj>
              </mc:Choice>
              <mc:Fallback>
                <p:oleObj name="公式" r:id="rId3" imgW="687060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45173"/>
                        <a:ext cx="68675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09743"/>
              </p:ext>
            </p:extLst>
          </p:nvPr>
        </p:nvGraphicFramePr>
        <p:xfrm>
          <a:off x="971550" y="3629025"/>
          <a:ext cx="455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公式" r:id="rId5" imgW="4559040" imgH="520560" progId="Equation.3">
                  <p:embed/>
                </p:oleObj>
              </mc:Choice>
              <mc:Fallback>
                <p:oleObj name="公式" r:id="rId5" imgW="4559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29025"/>
                        <a:ext cx="4559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55576" y="4854264"/>
            <a:ext cx="77524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根据大数定律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样本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1)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阶矩是 </a:t>
            </a:r>
          </a:p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总体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阶矩 </a:t>
            </a:r>
            <a:r>
              <a:rPr lang="zh-CN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的一致估计量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35896" y="4142382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----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一致估计量 </a:t>
            </a:r>
            <a:endParaRPr lang="zh-CN" alt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56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6725" y="1253025"/>
            <a:ext cx="2858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8.2.1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无偏估计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288" y="1900725"/>
            <a:ext cx="83391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i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是总体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的一个样本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 </a:t>
            </a:r>
          </a:p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是包含在总体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的分布中的待估参数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 </a:t>
            </a:r>
          </a:p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的取值范围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73871" y="3478986"/>
            <a:ext cx="8181975" cy="595313"/>
            <a:chOff x="424" y="1795"/>
            <a:chExt cx="5154" cy="37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24" y="1797"/>
              <a:ext cx="19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32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若估计量 </a:t>
              </a: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8824619"/>
                </p:ext>
              </p:extLst>
            </p:nvPr>
          </p:nvGraphicFramePr>
          <p:xfrm>
            <a:off x="2327" y="1826"/>
            <a:ext cx="184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0" name="公式" r:id="rId3" imgW="2920680" imgH="545760" progId="Equation.3">
                    <p:embed/>
                  </p:oleObj>
                </mc:Choice>
                <mc:Fallback>
                  <p:oleObj name="公式" r:id="rId3" imgW="2920680" imgH="545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1826"/>
                          <a:ext cx="184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105" y="1795"/>
              <a:ext cx="14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的数学期望 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5288" y="4132750"/>
            <a:ext cx="4791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且对于任意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696237"/>
              </p:ext>
            </p:extLst>
          </p:nvPr>
        </p:nvGraphicFramePr>
        <p:xfrm>
          <a:off x="3716722" y="4736664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5" imgW="1638000" imgH="520560" progId="Equation.3">
                  <p:embed/>
                </p:oleObj>
              </mc:Choice>
              <mc:Fallback>
                <p:oleObj name="公式" r:id="rId5" imgW="16380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722" y="4736664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12970" y="5206817"/>
            <a:ext cx="5116513" cy="584201"/>
            <a:chOff x="191" y="3013"/>
            <a:chExt cx="3223" cy="368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91" y="3013"/>
              <a:ext cx="32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则称     是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无偏估计量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892" y="3034"/>
            <a:ext cx="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name="公式" r:id="rId7" imgW="279360" imgH="444240" progId="Equation.3">
                    <p:embed/>
                  </p:oleObj>
                </mc:Choice>
                <mc:Fallback>
                  <p:oleObj name="公式" r:id="rId7" imgW="279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034"/>
                          <a:ext cx="1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25500" y="5874078"/>
            <a:ext cx="3991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意义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没有系统误差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34118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5288" y="1196752"/>
            <a:ext cx="7782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样本均值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和样本方差分别是总体均值</a:t>
            </a:r>
          </a:p>
          <a:p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和总体方差的无偏估计量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3970"/>
            <a:ext cx="7056784" cy="413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29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71" y="1412776"/>
            <a:ext cx="7416801" cy="50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28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5" y="1241565"/>
            <a:ext cx="806489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7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1565"/>
            <a:ext cx="6669112" cy="50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6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2483"/>
            <a:ext cx="7617544" cy="49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97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4807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7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4881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1124744"/>
            <a:ext cx="8281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4207" y="1257589"/>
            <a:ext cx="3063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8.2.2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有效估计 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6594" y="1772816"/>
            <a:ext cx="17235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设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13275"/>
              </p:ext>
            </p:extLst>
          </p:nvPr>
        </p:nvGraphicFramePr>
        <p:xfrm>
          <a:off x="628669" y="2333203"/>
          <a:ext cx="800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3" imgW="8001000" imgH="545760" progId="Equation.3">
                  <p:embed/>
                </p:oleObj>
              </mc:Choice>
              <mc:Fallback>
                <p:oleObj name="公式" r:id="rId3" imgW="8001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69" y="2333203"/>
                        <a:ext cx="800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2769" y="2980903"/>
            <a:ext cx="76722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都是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的无偏估计量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若对于任意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 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8632"/>
              </p:ext>
            </p:extLst>
          </p:nvPr>
        </p:nvGraphicFramePr>
        <p:xfrm>
          <a:off x="3295669" y="3573016"/>
          <a:ext cx="237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5" imgW="2374560" imgH="533160" progId="Equation.3">
                  <p:embed/>
                </p:oleObj>
              </mc:Choice>
              <mc:Fallback>
                <p:oleObj name="公式" r:id="rId5" imgW="2374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69" y="3573016"/>
                        <a:ext cx="2374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63569" y="4149080"/>
            <a:ext cx="74590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且至少对于某一个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上式中的不等号 </a:t>
            </a:r>
          </a:p>
          <a:p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40022"/>
              </p:ext>
            </p:extLst>
          </p:nvPr>
        </p:nvGraphicFramePr>
        <p:xfrm>
          <a:off x="2428894" y="4717405"/>
          <a:ext cx="207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7" imgW="2070000" imgH="533160" progId="Equation.3">
                  <p:embed/>
                </p:oleObj>
              </mc:Choice>
              <mc:Fallback>
                <p:oleObj name="公式" r:id="rId7" imgW="2070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94" y="4717405"/>
                        <a:ext cx="2070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84207" y="5365105"/>
            <a:ext cx="77764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估计量的有效性考察的是估计量的 </a:t>
            </a:r>
          </a:p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偏离程度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706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ea typeface="楷体_GB2312" panose="02010609030101010101" pitchFamily="49" charset="-122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商务设计幻灯片(绿色波形设计)</Template>
  <TotalTime>2322</TotalTime>
  <Words>363</Words>
  <Application>Microsoft Office PowerPoint</Application>
  <PresentationFormat>全屏显示(4:3)</PresentationFormat>
  <Paragraphs>56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华文新魏</vt:lpstr>
      <vt:lpstr>楷体_GB2312</vt:lpstr>
      <vt:lpstr>宋体</vt:lpstr>
      <vt:lpstr>Arial</vt:lpstr>
      <vt:lpstr>Calibri</vt:lpstr>
      <vt:lpstr>Symbol</vt:lpstr>
      <vt:lpstr>Times New Roman</vt:lpstr>
      <vt:lpstr>Business design slide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张奇业</dc:creator>
  <cp:keywords/>
  <cp:lastModifiedBy>zhangqiye</cp:lastModifiedBy>
  <cp:revision>68</cp:revision>
  <dcterms:created xsi:type="dcterms:W3CDTF">2013-09-14T04:54:00Z</dcterms:created>
  <dcterms:modified xsi:type="dcterms:W3CDTF">2013-11-22T14:01:56Z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