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8" autoAdjust="0"/>
  </p:normalViewPr>
  <p:slideViewPr>
    <p:cSldViewPr>
      <p:cViewPr varScale="1">
        <p:scale>
          <a:sx n="74" d="100"/>
          <a:sy n="74" d="100"/>
        </p:scale>
        <p:origin x="6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概率统计及随机过程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 b="1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北京航空航天大学国际</a:t>
            </a:r>
            <a:r>
              <a:rPr kumimoji="1" lang="zh-CN" altLang="en-US" sz="4300" b="1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5576" y="1484784"/>
            <a:ext cx="4948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比较两个置信区间的长度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58329"/>
              </p:ext>
            </p:extLst>
          </p:nvPr>
        </p:nvGraphicFramePr>
        <p:xfrm>
          <a:off x="1547416" y="4172095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公式" r:id="rId3" imgW="2222280" imgH="469800" progId="Equation.3">
                  <p:embed/>
                </p:oleObj>
              </mc:Choice>
              <mc:Fallback>
                <p:oleObj name="公式" r:id="rId3" imgW="2222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416" y="4172095"/>
                        <a:ext cx="222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3612" y="4893146"/>
            <a:ext cx="58846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置信区间短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表示估计的精度高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kumimoji="1"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87624" y="2064222"/>
                <a:ext cx="6017801" cy="1031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𝟗𝟕𝟓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𝟗𝟐</m:t>
                      </m:r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064222"/>
                <a:ext cx="6017801" cy="10316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187624" y="3040807"/>
                <a:ext cx="6927987" cy="1031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𝟗𝟗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𝟗𝟔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𝟎𝟖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040807"/>
                <a:ext cx="6927987" cy="10316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68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utoUpdateAnimBg="0"/>
      <p:bldP spid="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6153" y="1232567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8.3.2  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单侧置信区间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5536" y="1878898"/>
            <a:ext cx="85603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有些实际问题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只关心置信区间的上限或下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限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即只用求出置信区间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+)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(,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比如考虑元器件的使用寿命时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平均寿命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越长越好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平均寿命过短就有问题了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这时关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心的主要是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置信下限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平均寿命至少多长时间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98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5831" y="1268760"/>
            <a:ext cx="85122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若对于给定的 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( 0 &lt;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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1),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统计量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满足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15816" y="2006551"/>
                <a:ext cx="56192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06551"/>
                <a:ext cx="561923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54019" y="2553167"/>
            <a:ext cx="8331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则称区间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+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)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对应于置信度是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单侧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置信区间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置信度是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1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单侧置 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信下限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662" y="4076958"/>
            <a:ext cx="6168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若统计量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满足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71011" y="4622463"/>
                <a:ext cx="56192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11" y="4622463"/>
                <a:ext cx="561923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55779" y="5068977"/>
            <a:ext cx="84882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则称区间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,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对应于置信度是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单侧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置信区间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置信度是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1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单侧置 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信上限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92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8" y="1241565"/>
            <a:ext cx="61430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求未知参数</a:t>
            </a:r>
            <a:r>
              <a:rPr lang="zh-CN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的置信区间的步骤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5288" y="1874977"/>
            <a:ext cx="85282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寻求一个样本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统计量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411760" y="2459752"/>
            <a:ext cx="46544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773" y="3138133"/>
            <a:ext cx="84305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它包含待估参数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而不含其他未知参数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并且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W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的分布已知且不依赖于任何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未知参数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7078" y="4308957"/>
            <a:ext cx="802174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对于给定的置信水平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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确定常数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使得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98877" y="5479781"/>
            <a:ext cx="70775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&lt;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W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&lt;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 1 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9580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788869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若能从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;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&lt;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得到 </a:t>
            </a:r>
          </a:p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等价的不等式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405268"/>
              </p:ext>
            </p:extLst>
          </p:nvPr>
        </p:nvGraphicFramePr>
        <p:xfrm>
          <a:off x="3764335" y="2250405"/>
          <a:ext cx="166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公式" r:id="rId3" imgW="1663560" imgH="482400" progId="Equation.3">
                  <p:embed/>
                </p:oleObj>
              </mc:Choice>
              <mc:Fallback>
                <p:oleObj name="公式" r:id="rId3" imgW="1663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335" y="2250405"/>
                        <a:ext cx="1663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1560" y="2788568"/>
            <a:ext cx="1107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其中 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479508"/>
              </p:ext>
            </p:extLst>
          </p:nvPr>
        </p:nvGraphicFramePr>
        <p:xfrm>
          <a:off x="1319585" y="3402930"/>
          <a:ext cx="725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公式" r:id="rId5" imgW="7251480" imgH="520560" progId="Equation.3">
                  <p:embed/>
                </p:oleObj>
              </mc:Choice>
              <mc:Fallback>
                <p:oleObj name="公式" r:id="rId5" imgW="7251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585" y="3402930"/>
                        <a:ext cx="7251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560" y="4012530"/>
            <a:ext cx="33650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都是统计量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那么 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628869"/>
              </p:ext>
            </p:extLst>
          </p:nvPr>
        </p:nvGraphicFramePr>
        <p:xfrm>
          <a:off x="3994522" y="4626893"/>
          <a:ext cx="939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公式" r:id="rId7" imgW="939600" imgH="495000" progId="Equation.3">
                  <p:embed/>
                </p:oleObj>
              </mc:Choice>
              <mc:Fallback>
                <p:oleObj name="公式" r:id="rId7" imgW="9396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522" y="4626893"/>
                        <a:ext cx="939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76660" y="5222205"/>
            <a:ext cx="78854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就是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的一个置信水平为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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的置信区间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3673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4623" y="1628800"/>
            <a:ext cx="842249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通过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点估计算出参数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的估计值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它是未知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参数的近似值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但在理论与实际应用中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还需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要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知道这种估计的精度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为此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要求由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样本构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造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一个 以较大的概率包含真实参数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的一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范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围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或区间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这种带有概率的区间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置信区间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通过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构造一个置信区间对未知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参数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进行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估计 </a:t>
            </a:r>
            <a:endParaRPr lang="en-US" altLang="zh-CN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方法称为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区间估计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4118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90468" y="2128278"/>
            <a:ext cx="81419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设总体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的分布函数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含有一个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未知参数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的可能取值范围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对于给定值 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( 0 &lt;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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1),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若由样本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确定的两个统计量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1905" y="4216510"/>
            <a:ext cx="5279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89517" y="4793738"/>
                <a:ext cx="73590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17" y="4793738"/>
                <a:ext cx="7359066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4832940" y="5292497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zh-CN" altLang="en-US" sz="3200" b="1" i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153" y="1232567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8.3.1  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置信区间的概念 </a:t>
            </a:r>
          </a:p>
        </p:txBody>
      </p:sp>
    </p:spTree>
    <p:extLst>
      <p:ext uri="{BB962C8B-B14F-4D97-AF65-F5344CB8AC3E}">
        <p14:creationId xmlns:p14="http://schemas.microsoft.com/office/powerpoint/2010/main" val="3143257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5192" y="1323865"/>
            <a:ext cx="79271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则称随机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区间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置信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度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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</a:p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置信区间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分别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置信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度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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95288" y="2423015"/>
            <a:ext cx="828944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的双侧置信区间的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置信下限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置信上限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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置信度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置信水平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32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9137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8606" y="1271964"/>
            <a:ext cx="795442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含义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若反复抽样多次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各次样本容量相同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).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每个样本值确定一个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区间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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每个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区间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要么包含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的真值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要么不包含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的真值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90691" y="2988843"/>
            <a:ext cx="79816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根据伯努利大数定理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在这样多的区间中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包含</a:t>
            </a:r>
            <a:r>
              <a:rPr lang="zh-C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真值的区间约占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100(1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)%,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不包含</a:t>
            </a:r>
          </a:p>
          <a:p>
            <a:r>
              <a:rPr lang="zh-C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的仅占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100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%.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例如取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0.05,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100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次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区间估计中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大约有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95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个区间包含真值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而不包含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的约占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9377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0284" y="1262286"/>
            <a:ext cx="78486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设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为来自正态总体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已知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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未知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试求出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水平为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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的置信区间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1234" y="2898809"/>
            <a:ext cx="8354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491312"/>
              </p:ext>
            </p:extLst>
          </p:nvPr>
        </p:nvGraphicFramePr>
        <p:xfrm>
          <a:off x="1418346" y="2997234"/>
          <a:ext cx="497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公式" r:id="rId3" imgW="4978080" imgH="495000" progId="Equation.3">
                  <p:embed/>
                </p:oleObj>
              </mc:Choice>
              <mc:Fallback>
                <p:oleObj name="公式" r:id="rId3" imgW="49780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346" y="2997234"/>
                        <a:ext cx="4978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79090"/>
              </p:ext>
            </p:extLst>
          </p:nvPr>
        </p:nvGraphicFramePr>
        <p:xfrm>
          <a:off x="3463046" y="3557622"/>
          <a:ext cx="27305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公式" r:id="rId5" imgW="2730240" imgH="1054080" progId="Equation.3">
                  <p:embed/>
                </p:oleObj>
              </mc:Choice>
              <mc:Fallback>
                <p:oleObj name="公式" r:id="rId5" imgW="273024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046" y="3557622"/>
                        <a:ext cx="27305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0284" y="4631913"/>
            <a:ext cx="775564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于是根据标准正态分布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的下 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分位点的定 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义可知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977166" y="5292501"/>
                <a:ext cx="4835363" cy="973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sz="32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𝝁</m:t>
                                </m:r>
                              </m:num>
                              <m:den>
                                <m:f>
                                  <m:fPr>
                                    <m:type m:val="lin"/>
                                    <m:ctrlP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3200" b="1" i="1" smtClean="0"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3200" b="1" i="1" smtClean="0"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3200" b="1" i="1" smtClean="0">
                                            <a:latin typeface="Cambria Math" panose="02040503050406030204" pitchFamily="18" charset="0"/>
                                            <a:ea typeface="楷体_GB2312" panose="0201060903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e>
                                    </m:rad>
                                  </m:den>
                                </m:f>
                              </m:den>
                            </m:f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66" y="5292501"/>
                <a:ext cx="4835363" cy="9736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636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2173" y="1210202"/>
            <a:ext cx="699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92811" y="2132856"/>
            <a:ext cx="7290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所以 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的置信水平为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1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的置信区间为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92811" y="4100850"/>
            <a:ext cx="36872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上述区间常常记作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08661" y="4725144"/>
            <a:ext cx="7821372" cy="147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若取 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0.05,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16,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水平为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0.95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的置信区间为</a:t>
            </a:r>
            <a:endParaRPr lang="zh-CN" altLang="en-US" sz="3200" b="1" i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434170"/>
              </p:ext>
            </p:extLst>
          </p:nvPr>
        </p:nvGraphicFramePr>
        <p:xfrm>
          <a:off x="5233073" y="5379526"/>
          <a:ext cx="30241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公式" r:id="rId3" imgW="3022560" imgH="1028520" progId="Equation.3">
                  <p:embed/>
                </p:oleObj>
              </mc:Choice>
              <mc:Fallback>
                <p:oleObj name="公式" r:id="rId3" imgW="30225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073" y="5379526"/>
                        <a:ext cx="3024188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271403" y="1196752"/>
                <a:ext cx="6989029" cy="863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03" y="1196752"/>
                <a:ext cx="6989029" cy="8630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417144" y="2713176"/>
                <a:ext cx="4677626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44" y="2713176"/>
                <a:ext cx="4677626" cy="10604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117024" y="3769042"/>
                <a:ext cx="2693814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∓</m:t>
                          </m:r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024" y="3769042"/>
                <a:ext cx="2693814" cy="10604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996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" grpId="0"/>
      <p:bldP spid="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6843" y="3645024"/>
            <a:ext cx="678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由一个样本值算得样本均值的观察值 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29712"/>
              </p:ext>
            </p:extLst>
          </p:nvPr>
        </p:nvGraphicFramePr>
        <p:xfrm>
          <a:off x="7184355" y="3716461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公式" r:id="rId3" imgW="1523880" imgH="406080" progId="Equation.3">
                  <p:embed/>
                </p:oleObj>
              </mc:Choice>
              <mc:Fallback>
                <p:oleObj name="公式" r:id="rId3" imgW="1523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355" y="3716461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88280" y="4148261"/>
            <a:ext cx="297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则置信区间为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569476"/>
              </p:ext>
            </p:extLst>
          </p:nvPr>
        </p:nvGraphicFramePr>
        <p:xfrm>
          <a:off x="3152105" y="4292724"/>
          <a:ext cx="222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公式" r:id="rId5" imgW="2222280" imgH="419040" progId="Equation.3">
                  <p:embed/>
                </p:oleObj>
              </mc:Choice>
              <mc:Fallback>
                <p:oleObj name="公式" r:id="rId5" imgW="2222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105" y="4292724"/>
                        <a:ext cx="222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08340"/>
              </p:ext>
            </p:extLst>
          </p:nvPr>
        </p:nvGraphicFramePr>
        <p:xfrm>
          <a:off x="5457155" y="4292724"/>
          <a:ext cx="245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公式" r:id="rId7" imgW="2450880" imgH="444240" progId="Equation.3">
                  <p:embed/>
                </p:oleObj>
              </mc:Choice>
              <mc:Fallback>
                <p:oleObj name="公式" r:id="rId7" imgW="2450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155" y="4292724"/>
                        <a:ext cx="245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67544" y="1260049"/>
            <a:ext cx="83231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置信水平为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1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的置信区间不是唯一的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88280" y="1772816"/>
            <a:ext cx="7821372" cy="147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若取 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0.05,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16,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水平为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0.95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的置信区间为</a:t>
            </a:r>
            <a:endParaRPr lang="zh-CN" altLang="en-US" sz="3200" b="1" i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60582"/>
              </p:ext>
            </p:extLst>
          </p:nvPr>
        </p:nvGraphicFramePr>
        <p:xfrm>
          <a:off x="5351196" y="2519201"/>
          <a:ext cx="30241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公式" r:id="rId9" imgW="3022560" imgH="1028520" progId="Equation.3">
                  <p:embed/>
                </p:oleObj>
              </mc:Choice>
              <mc:Fallback>
                <p:oleObj name="公式" r:id="rId9" imgW="30225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196" y="2519201"/>
                        <a:ext cx="3024187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418537"/>
              </p:ext>
            </p:extLst>
          </p:nvPr>
        </p:nvGraphicFramePr>
        <p:xfrm>
          <a:off x="848643" y="4868986"/>
          <a:ext cx="347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公式" r:id="rId11" imgW="3479760" imgH="469800" progId="Equation.3">
                  <p:embed/>
                </p:oleObj>
              </mc:Choice>
              <mc:Fallback>
                <p:oleObj name="公式" r:id="rId11" imgW="3479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43" y="4868986"/>
                        <a:ext cx="347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88280" y="5422713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则又有 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922693" y="5416378"/>
                <a:ext cx="706892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𝟎𝟒</m:t>
                            </m:r>
                          </m:sub>
                        </m:s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sz="32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altLang="zh-CN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3200" b="1" i="1"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  <a:ea typeface="楷体_GB2312" panose="02010609030101010101" pitchFamily="49" charset="-122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𝟎𝟏</m:t>
                            </m:r>
                          </m:sub>
                        </m:sSub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𝟗𝟓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93" y="5416378"/>
                <a:ext cx="7068923" cy="8989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292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  <p:bldP spid="12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217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置信区间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3195" y="4058444"/>
            <a:ext cx="4710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其置信区间的长度为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3195" y="1340645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271403" y="1196752"/>
                <a:ext cx="6978129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𝟗𝟔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  <m:t>𝟗𝟗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𝟗𝟓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03" y="1196752"/>
                <a:ext cx="6978129" cy="7679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38810" y="2407156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故 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271403" y="2174955"/>
                <a:ext cx="4680833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𝟗𝟔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𝟗𝟗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03" y="2174955"/>
                <a:ext cx="4680833" cy="10604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032810" y="3235438"/>
            <a:ext cx="6596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是 </a:t>
            </a:r>
            <a:r>
              <a:rPr lang="zh-CN" altLang="en-US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的置信度为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0.95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的置信区间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535872" y="3849003"/>
                <a:ext cx="3461717" cy="1031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𝟗𝟗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𝟗𝟔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72" y="3849003"/>
                <a:ext cx="3461717" cy="10316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828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/>
      <p:bldP spid="3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 smtClean="0">
            <a:latin typeface="Times New Roman" panose="02020603050405020304" pitchFamily="18" charset="0"/>
            <a:ea typeface="楷体_GB2312" panose="02010609030101010101" pitchFamily="49" charset="-122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商务设计幻灯片(绿色波形设计)</Template>
  <TotalTime>2372</TotalTime>
  <Words>877</Words>
  <Application>Microsoft Office PowerPoint</Application>
  <PresentationFormat>全屏显示(4:3)</PresentationFormat>
  <Paragraphs>106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华文新魏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Business design slide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张奇业</dc:creator>
  <cp:keywords/>
  <cp:lastModifiedBy>张奇业</cp:lastModifiedBy>
  <cp:revision>77</cp:revision>
  <dcterms:created xsi:type="dcterms:W3CDTF">2013-09-14T04:54:00Z</dcterms:created>
  <dcterms:modified xsi:type="dcterms:W3CDTF">2013-11-25T14:01:25Z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