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8" autoAdjust="0"/>
  </p:normalViewPr>
  <p:slideViewPr>
    <p:cSldViewPr>
      <p:cViewPr varScale="1">
        <p:scale>
          <a:sx n="74" d="100"/>
          <a:sy n="74" d="100"/>
        </p:scale>
        <p:origin x="6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8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概率统计及随机过程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 b="1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北京航空航天大学国际</a:t>
            </a:r>
            <a:r>
              <a:rPr kumimoji="1" lang="zh-CN" altLang="en-US" sz="4300" b="1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471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正态总体均值和样本的区间估计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95288" y="1268760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8.4.2  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方差的区间估计 </a:t>
            </a:r>
            <a:endParaRPr lang="zh-CN" altLang="en-US" sz="36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527536" y="2009614"/>
            <a:ext cx="4432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sym typeface="Symbol" panose="05050102010706020507" pitchFamily="18" charset="2"/>
              </a:rPr>
              <a:t> 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的无偏估计为 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且 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8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190840"/>
              </p:ext>
            </p:extLst>
          </p:nvPr>
        </p:nvGraphicFramePr>
        <p:xfrm>
          <a:off x="5027428" y="1747956"/>
          <a:ext cx="3644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公式" r:id="rId3" imgW="3638449" imgH="981143" progId="Equation.3">
                  <p:embed/>
                </p:oleObj>
              </mc:Choice>
              <mc:Fallback>
                <p:oleObj name="公式" r:id="rId3" imgW="3638449" imgH="9811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428" y="1747956"/>
                        <a:ext cx="3644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395288" y="2900481"/>
            <a:ext cx="7629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并且上式右端的分布不依赖于任何未知参 </a:t>
            </a:r>
          </a:p>
          <a:p>
            <a:pPr eaLnBrk="1" hangingPunct="1"/>
            <a:r>
              <a:rPr lang="zh-CN" altLang="en-US" dirty="0"/>
              <a:t>数</a:t>
            </a:r>
            <a:r>
              <a:rPr lang="en-US" altLang="zh-CN" dirty="0"/>
              <a:t>, </a:t>
            </a:r>
            <a:r>
              <a:rPr lang="zh-CN" altLang="en-US" dirty="0"/>
              <a:t>故有</a:t>
            </a:r>
          </a:p>
        </p:txBody>
      </p:sp>
      <p:graphicFrame>
        <p:nvGraphicFramePr>
          <p:cNvPr id="10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534999"/>
              </p:ext>
            </p:extLst>
          </p:nvPr>
        </p:nvGraphicFramePr>
        <p:xfrm>
          <a:off x="1705467" y="3793744"/>
          <a:ext cx="70008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公式" r:id="rId5" imgW="7810200" imgH="1155600" progId="Equation.3">
                  <p:embed/>
                </p:oleObj>
              </mc:Choice>
              <mc:Fallback>
                <p:oleObj name="公式" r:id="rId5" imgW="781020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467" y="3793744"/>
                        <a:ext cx="70008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9"/>
          <p:cNvSpPr txBox="1">
            <a:spLocks noChangeArrowheads="1"/>
          </p:cNvSpPr>
          <p:nvPr/>
        </p:nvSpPr>
        <p:spPr bwMode="auto">
          <a:xfrm>
            <a:off x="615716" y="4768292"/>
            <a:ext cx="693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即 </a:t>
            </a:r>
          </a:p>
        </p:txBody>
      </p:sp>
      <p:graphicFrame>
        <p:nvGraphicFramePr>
          <p:cNvPr id="12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246145"/>
              </p:ext>
            </p:extLst>
          </p:nvPr>
        </p:nvGraphicFramePr>
        <p:xfrm>
          <a:off x="1475656" y="4893205"/>
          <a:ext cx="6748462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公式" r:id="rId7" imgW="6769080" imgH="1739880" progId="Equation.3">
                  <p:embed/>
                </p:oleObj>
              </mc:Choice>
              <mc:Fallback>
                <p:oleObj name="公式" r:id="rId7" imgW="676908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893205"/>
                        <a:ext cx="6748462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247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471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正态总体均值和样本的区间估计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87164" y="1314450"/>
            <a:ext cx="746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所以 </a:t>
            </a:r>
            <a:r>
              <a:rPr lang="zh-CN" altLang="en-US" i="1">
                <a:sym typeface="Symbol" panose="05050102010706020507" pitchFamily="18" charset="2"/>
              </a:rPr>
              <a:t> 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en-US" altLang="zh-CN" i="1"/>
              <a:t> </a:t>
            </a:r>
            <a:r>
              <a:rPr lang="zh-CN" altLang="en-US">
                <a:sym typeface="Symbol" panose="05050102010706020507" pitchFamily="18" charset="2"/>
              </a:rPr>
              <a:t>的置信水平为</a:t>
            </a:r>
            <a:r>
              <a:rPr lang="en-US" altLang="zh-CN">
                <a:sym typeface="Symbol" panose="05050102010706020507" pitchFamily="18" charset="2"/>
              </a:rPr>
              <a:t>1</a:t>
            </a:r>
            <a:r>
              <a:rPr lang="en-US" altLang="zh-CN" i="1">
                <a:sym typeface="Symbol" panose="05050102010706020507" pitchFamily="18" charset="2"/>
              </a:rPr>
              <a:t></a:t>
            </a:r>
            <a:r>
              <a:rPr lang="en-US" altLang="zh-CN" i="1"/>
              <a:t> </a:t>
            </a:r>
            <a:r>
              <a:rPr lang="zh-CN" altLang="en-US">
                <a:sym typeface="Symbol" panose="05050102010706020507" pitchFamily="18" charset="2"/>
              </a:rPr>
              <a:t>的置信区间为 </a:t>
            </a:r>
          </a:p>
        </p:txBody>
      </p:sp>
      <p:graphicFrame>
        <p:nvGraphicFramePr>
          <p:cNvPr id="7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482881"/>
              </p:ext>
            </p:extLst>
          </p:nvPr>
        </p:nvGraphicFramePr>
        <p:xfrm>
          <a:off x="2498315" y="1961132"/>
          <a:ext cx="4075113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公式" r:id="rId3" imgW="4089240" imgH="1739880" progId="Equation.3">
                  <p:embed/>
                </p:oleObj>
              </mc:Choice>
              <mc:Fallback>
                <p:oleObj name="公式" r:id="rId3" imgW="408924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315" y="1961132"/>
                        <a:ext cx="4075113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6"/>
          <p:cNvSpPr txBox="1">
            <a:spLocks noChangeArrowheads="1"/>
          </p:cNvSpPr>
          <p:nvPr/>
        </p:nvSpPr>
        <p:spPr bwMode="auto">
          <a:xfrm>
            <a:off x="460269" y="3942399"/>
            <a:ext cx="7843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标准差 </a:t>
            </a:r>
            <a:r>
              <a:rPr lang="zh-CN" altLang="en-US" i="1">
                <a:sym typeface="Symbol" panose="05050102010706020507" pitchFamily="18" charset="2"/>
              </a:rPr>
              <a:t> </a:t>
            </a:r>
            <a:r>
              <a:rPr lang="zh-CN" altLang="en-US" i="1"/>
              <a:t> </a:t>
            </a:r>
            <a:r>
              <a:rPr lang="zh-CN" altLang="en-US">
                <a:sym typeface="Symbol" panose="05050102010706020507" pitchFamily="18" charset="2"/>
              </a:rPr>
              <a:t>的置信水平为</a:t>
            </a:r>
            <a:r>
              <a:rPr lang="en-US" altLang="zh-CN">
                <a:sym typeface="Symbol" panose="05050102010706020507" pitchFamily="18" charset="2"/>
              </a:rPr>
              <a:t>1</a:t>
            </a:r>
            <a:r>
              <a:rPr lang="en-US" altLang="zh-CN" i="1">
                <a:sym typeface="Symbol" panose="05050102010706020507" pitchFamily="18" charset="2"/>
              </a:rPr>
              <a:t></a:t>
            </a:r>
            <a:r>
              <a:rPr lang="en-US" altLang="zh-CN" i="1"/>
              <a:t> </a:t>
            </a:r>
            <a:r>
              <a:rPr lang="zh-CN" altLang="en-US">
                <a:sym typeface="Symbol" panose="05050102010706020507" pitchFamily="18" charset="2"/>
              </a:rPr>
              <a:t>的置信区间为 </a:t>
            </a:r>
            <a:r>
              <a:rPr lang="zh-CN" altLang="en-US"/>
              <a:t> </a:t>
            </a:r>
          </a:p>
        </p:txBody>
      </p:sp>
      <p:graphicFrame>
        <p:nvGraphicFramePr>
          <p:cNvPr id="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079203"/>
              </p:ext>
            </p:extLst>
          </p:nvPr>
        </p:nvGraphicFramePr>
        <p:xfrm>
          <a:off x="2500663" y="4735328"/>
          <a:ext cx="51054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公式" r:id="rId5" imgW="5117760" imgH="1206360" progId="Equation.3">
                  <p:embed/>
                </p:oleObj>
              </mc:Choice>
              <mc:Fallback>
                <p:oleObj name="公式" r:id="rId5" imgW="5117760" imgH="1206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663" y="4735328"/>
                        <a:ext cx="51054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064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471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正态总体均值和样本的区间估计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5288" y="1241565"/>
            <a:ext cx="86950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某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自动车床生产的零件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其长度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服从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正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态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分布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现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抽取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零件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测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得长度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单位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mm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如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下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2564904"/>
            <a:ext cx="72635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12.15</a:t>
            </a:r>
            <a:r>
              <a:rPr lang="en-US" altLang="zh-CN" sz="3200" dirty="0" smtClean="0"/>
              <a:t>, 12.12</a:t>
            </a:r>
            <a:r>
              <a:rPr lang="en-US" altLang="zh-CN" sz="3200" dirty="0"/>
              <a:t>, </a:t>
            </a:r>
            <a:r>
              <a:rPr lang="en-US" altLang="zh-CN" sz="3200" dirty="0" smtClean="0"/>
              <a:t>12.01, </a:t>
            </a:r>
            <a:r>
              <a:rPr lang="en-US" altLang="zh-CN" sz="3200" dirty="0"/>
              <a:t>12.08, </a:t>
            </a:r>
            <a:r>
              <a:rPr lang="en-US" altLang="zh-CN" sz="3200" dirty="0" smtClean="0"/>
              <a:t>12.09, 12.16,  </a:t>
            </a:r>
          </a:p>
          <a:p>
            <a:r>
              <a:rPr lang="en-US" altLang="zh-CN" sz="3200" dirty="0" smtClean="0"/>
              <a:t>12.03, 12.01, 12.06, 12.13, 12.07, 12.11, </a:t>
            </a:r>
          </a:p>
          <a:p>
            <a:r>
              <a:rPr lang="en-US" altLang="zh-CN" sz="3200" dirty="0" smtClean="0"/>
              <a:t>12.08</a:t>
            </a:r>
            <a:r>
              <a:rPr lang="en-US" altLang="zh-CN" sz="3200" dirty="0"/>
              <a:t>, </a:t>
            </a:r>
            <a:r>
              <a:rPr lang="en-US" altLang="zh-CN" sz="3200" dirty="0" smtClean="0"/>
              <a:t>12.01, 12.03, </a:t>
            </a:r>
            <a:r>
              <a:rPr lang="en-US" altLang="zh-CN" sz="3200" dirty="0"/>
              <a:t>12.06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4221088"/>
            <a:ext cx="7511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求方差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的置信度为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95%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的置信区间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56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471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正态总体均值和样本的区间估计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48" y="1241565"/>
            <a:ext cx="6605447" cy="25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87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471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正态总体均值和样本的区间估计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32" y="1383796"/>
            <a:ext cx="5182736" cy="40904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552" y="5733256"/>
            <a:ext cx="4554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P156,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12, 14.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87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471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正态总体均值和样本的区间估计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5288" y="1268760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8.4.1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均值的区间估计 </a:t>
            </a:r>
            <a:endParaRPr lang="zh-CN" altLang="en-US" sz="36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14"/>
          <p:cNvGrpSpPr>
            <a:grpSpLocks/>
          </p:cNvGrpSpPr>
          <p:nvPr/>
        </p:nvGrpSpPr>
        <p:grpSpPr bwMode="auto">
          <a:xfrm>
            <a:off x="755576" y="1915091"/>
            <a:ext cx="7799387" cy="1668462"/>
            <a:chOff x="385" y="845"/>
            <a:chExt cx="4913" cy="1051"/>
          </a:xfrm>
        </p:grpSpPr>
        <p:sp>
          <p:nvSpPr>
            <p:cNvPr id="8" name="文本框 5"/>
            <p:cNvSpPr txBox="1">
              <a:spLocks noChangeArrowheads="1"/>
            </p:cNvSpPr>
            <p:nvPr/>
          </p:nvSpPr>
          <p:spPr bwMode="auto">
            <a:xfrm>
              <a:off x="385" y="845"/>
              <a:ext cx="470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设已给定置信水平为 </a:t>
              </a:r>
              <a:r>
                <a:rPr lang="en-US" altLang="zh-CN" dirty="0"/>
                <a:t>1 </a:t>
              </a:r>
              <a:r>
                <a:rPr lang="en-US" altLang="zh-CN" dirty="0">
                  <a:sym typeface="Symbol" panose="05050102010706020507" pitchFamily="18" charset="2"/>
                </a:rPr>
                <a:t> </a:t>
              </a:r>
              <a:r>
                <a:rPr lang="en-US" altLang="zh-CN" i="1" dirty="0">
                  <a:sym typeface="Symbol" panose="05050102010706020507" pitchFamily="18" charset="2"/>
                </a:rPr>
                <a:t></a:t>
              </a:r>
              <a:r>
                <a:rPr lang="en-US" altLang="zh-CN" dirty="0">
                  <a:sym typeface="Symbol" panose="05050102010706020507" pitchFamily="18" charset="2"/>
                </a:rPr>
                <a:t> , </a:t>
              </a:r>
              <a:r>
                <a:rPr lang="en-US" altLang="zh-CN" i="1" dirty="0">
                  <a:sym typeface="Symbol" panose="05050102010706020507" pitchFamily="18" charset="2"/>
                </a:rPr>
                <a:t>X</a:t>
              </a:r>
              <a:r>
                <a:rPr lang="en-US" altLang="zh-CN" baseline="-25000" dirty="0">
                  <a:sym typeface="Symbol" panose="05050102010706020507" pitchFamily="18" charset="2"/>
                </a:rPr>
                <a:t>1</a:t>
              </a:r>
              <a:r>
                <a:rPr lang="en-US" altLang="zh-CN" dirty="0">
                  <a:sym typeface="Symbol" panose="05050102010706020507" pitchFamily="18" charset="2"/>
                </a:rPr>
                <a:t>, </a:t>
              </a:r>
              <a:r>
                <a:rPr lang="en-US" altLang="zh-CN" i="1" dirty="0">
                  <a:sym typeface="Symbol" panose="05050102010706020507" pitchFamily="18" charset="2"/>
                </a:rPr>
                <a:t>X</a:t>
              </a:r>
              <a:r>
                <a:rPr lang="en-US" altLang="zh-CN" baseline="-25000" dirty="0"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sym typeface="Symbol" panose="05050102010706020507" pitchFamily="18" charset="2"/>
                </a:rPr>
                <a:t>, …, </a:t>
              </a:r>
              <a:r>
                <a:rPr lang="en-US" altLang="zh-CN" i="1" dirty="0">
                  <a:sym typeface="Symbol" panose="05050102010706020507" pitchFamily="18" charset="2"/>
                </a:rPr>
                <a:t>X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n </a:t>
              </a:r>
              <a:endParaRPr lang="en-US" altLang="zh-CN" dirty="0">
                <a:sym typeface="Symbol" panose="05050102010706020507" pitchFamily="18" charset="2"/>
              </a:endParaRPr>
            </a:p>
            <a:p>
              <a:pPr eaLnBrk="1" hangingPunct="1"/>
              <a:r>
                <a:rPr lang="zh-CN" altLang="en-US" dirty="0">
                  <a:sym typeface="Symbol" panose="05050102010706020507" pitchFamily="18" charset="2"/>
                </a:rPr>
                <a:t>为总体 </a:t>
              </a:r>
              <a:r>
                <a:rPr lang="en-US" altLang="zh-CN" i="1" dirty="0">
                  <a:sym typeface="Symbol" panose="05050102010706020507" pitchFamily="18" charset="2"/>
                </a:rPr>
                <a:t>N</a:t>
              </a:r>
              <a:r>
                <a:rPr lang="en-US" altLang="zh-CN" dirty="0"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ym typeface="Symbol" panose="05050102010706020507" pitchFamily="18" charset="2"/>
                </a:rPr>
                <a:t></a:t>
              </a:r>
              <a:r>
                <a:rPr lang="en-US" altLang="zh-CN" dirty="0">
                  <a:sym typeface="Symbol" panose="05050102010706020507" pitchFamily="18" charset="2"/>
                </a:rPr>
                <a:t>, </a:t>
              </a:r>
              <a:r>
                <a:rPr lang="en-US" altLang="zh-CN" i="1" dirty="0">
                  <a:sym typeface="Symbol" panose="05050102010706020507" pitchFamily="18" charset="2"/>
                </a:rPr>
                <a:t> </a:t>
              </a:r>
              <a:r>
                <a:rPr lang="en-US" altLang="zh-CN" baseline="30000" dirty="0"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sym typeface="Symbol" panose="05050102010706020507" pitchFamily="18" charset="2"/>
                </a:rPr>
                <a:t>)</a:t>
              </a:r>
              <a:r>
                <a:rPr lang="zh-CN" altLang="en-US" dirty="0">
                  <a:sym typeface="Symbol" panose="05050102010706020507" pitchFamily="18" charset="2"/>
                </a:rPr>
                <a:t>的样本</a:t>
              </a:r>
              <a:r>
                <a:rPr lang="en-US" altLang="zh-CN" dirty="0">
                  <a:sym typeface="Symbol" panose="05050102010706020507" pitchFamily="18" charset="2"/>
                </a:rPr>
                <a:t>, </a:t>
              </a:r>
            </a:p>
          </p:txBody>
        </p:sp>
        <p:graphicFrame>
          <p:nvGraphicFramePr>
            <p:cNvPr id="9" name="对象 6"/>
            <p:cNvGraphicFramePr>
              <a:graphicFrameLocks noChangeAspect="1"/>
            </p:cNvGraphicFramePr>
            <p:nvPr/>
          </p:nvGraphicFramePr>
          <p:xfrm>
            <a:off x="3198" y="1207"/>
            <a:ext cx="6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0" name="公式" r:id="rId3" imgW="952433" imgH="485843" progId="Equation.3">
                    <p:embed/>
                  </p:oleObj>
                </mc:Choice>
                <mc:Fallback>
                  <p:oleObj name="公式" r:id="rId3" imgW="952433" imgH="4858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207"/>
                          <a:ext cx="60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7"/>
            <p:cNvSpPr txBox="1">
              <a:spLocks noChangeArrowheads="1"/>
            </p:cNvSpPr>
            <p:nvPr/>
          </p:nvSpPr>
          <p:spPr bwMode="auto">
            <a:xfrm>
              <a:off x="3833" y="1162"/>
              <a:ext cx="14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分别是样本 </a:t>
              </a:r>
            </a:p>
          </p:txBody>
        </p:sp>
        <p:sp>
          <p:nvSpPr>
            <p:cNvPr id="11" name="文本框 8"/>
            <p:cNvSpPr txBox="1">
              <a:spLocks noChangeArrowheads="1"/>
            </p:cNvSpPr>
            <p:nvPr/>
          </p:nvSpPr>
          <p:spPr bwMode="auto">
            <a:xfrm>
              <a:off x="385" y="1531"/>
              <a:ext cx="20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均值和样本方差</a:t>
              </a:r>
              <a:r>
                <a:rPr lang="en-US" altLang="zh-CN"/>
                <a:t>. </a:t>
              </a:r>
            </a:p>
          </p:txBody>
        </p:sp>
      </p:grp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808038" y="3724275"/>
            <a:ext cx="2281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 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已知 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39750" y="4365625"/>
            <a:ext cx="7626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      </a:t>
            </a:r>
            <a:r>
              <a:rPr lang="zh-CN" altLang="en-US"/>
              <a:t>根据上节例题</a:t>
            </a:r>
            <a:r>
              <a:rPr lang="en-US" altLang="zh-CN"/>
              <a:t>, </a:t>
            </a:r>
            <a:r>
              <a:rPr lang="en-US" altLang="zh-CN" i="1">
                <a:sym typeface="Symbol" panose="05050102010706020507" pitchFamily="18" charset="2"/>
              </a:rPr>
              <a:t></a:t>
            </a:r>
            <a:r>
              <a:rPr lang="en-US" altLang="zh-CN"/>
              <a:t> </a:t>
            </a:r>
            <a:r>
              <a:rPr lang="zh-CN" altLang="en-US">
                <a:sym typeface="Symbol" panose="05050102010706020507" pitchFamily="18" charset="2"/>
              </a:rPr>
              <a:t>的置信水平为</a:t>
            </a:r>
            <a:r>
              <a:rPr lang="en-US" altLang="zh-CN">
                <a:sym typeface="Symbol" panose="05050102010706020507" pitchFamily="18" charset="2"/>
              </a:rPr>
              <a:t>1  </a:t>
            </a:r>
            <a:r>
              <a:rPr lang="en-US" altLang="zh-CN" i="1">
                <a:sym typeface="Symbol" panose="05050102010706020507" pitchFamily="18" charset="2"/>
              </a:rPr>
              <a:t> </a:t>
            </a:r>
            <a:r>
              <a:rPr lang="zh-CN" altLang="en-US"/>
              <a:t>的</a:t>
            </a:r>
          </a:p>
          <a:p>
            <a:pPr eaLnBrk="1" hangingPunct="1"/>
            <a:r>
              <a:rPr lang="zh-CN" altLang="en-US"/>
              <a:t>置信区间为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276600" y="5157788"/>
          <a:ext cx="2514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公式" r:id="rId5" imgW="2505024" imgH="1019243" progId="Equation.3">
                  <p:embed/>
                </p:oleObj>
              </mc:Choice>
              <mc:Fallback>
                <p:oleObj name="公式" r:id="rId5" imgW="2505024" imgH="10192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57788"/>
                        <a:ext cx="25146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118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471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正态总体均值和样本的区间估计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4213" y="1248195"/>
            <a:ext cx="8730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已知某种滚珠的直径服从正态分布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且方差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0.06,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现从某日生产的一批滚珠中随机地抽取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只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测得直径的数据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单位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mm)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4846" y="2817855"/>
            <a:ext cx="5622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14.6  15.1  14.9  14.8  15.2  15.1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3402630"/>
            <a:ext cx="883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试求该批滚珠平均直径置信度为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0.95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的置信区间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65" y="4221088"/>
            <a:ext cx="7164370" cy="196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80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471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正态总体均值和样本的区间估计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48" y="1340768"/>
            <a:ext cx="6554636" cy="48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38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471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正态总体均值和样本的区间估计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32198" y="1224292"/>
            <a:ext cx="2281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(2) 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 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未知 </a:t>
            </a: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632198" y="1871992"/>
            <a:ext cx="7648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      </a:t>
            </a:r>
            <a:r>
              <a:rPr lang="zh-CN" altLang="en-US"/>
              <a:t>由 </a:t>
            </a:r>
            <a:r>
              <a:rPr lang="en-US" altLang="zh-CN" i="1"/>
              <a:t>S</a:t>
            </a:r>
            <a:r>
              <a:rPr lang="en-US" altLang="zh-CN" baseline="30000"/>
              <a:t>2</a:t>
            </a:r>
            <a:r>
              <a:rPr lang="en-US" altLang="zh-CN"/>
              <a:t> </a:t>
            </a:r>
            <a:r>
              <a:rPr lang="zh-CN" altLang="en-US"/>
              <a:t>是 </a:t>
            </a:r>
            <a:r>
              <a:rPr lang="zh-CN" altLang="en-US" i="1">
                <a:sym typeface="Symbol" panose="05050102010706020507" pitchFamily="18" charset="2"/>
              </a:rPr>
              <a:t> 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的无偏估计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根据第六章定 </a:t>
            </a:r>
          </a:p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理三</a:t>
            </a:r>
            <a:r>
              <a:rPr lang="en-US" altLang="zh-CN">
                <a:sym typeface="Symbol" panose="05050102010706020507" pitchFamily="18" charset="2"/>
              </a:rPr>
              <a:t>, </a:t>
            </a:r>
          </a:p>
        </p:txBody>
      </p:sp>
      <p:graphicFrame>
        <p:nvGraphicFramePr>
          <p:cNvPr id="8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141188"/>
              </p:ext>
            </p:extLst>
          </p:nvPr>
        </p:nvGraphicFramePr>
        <p:xfrm>
          <a:off x="3107110" y="2616530"/>
          <a:ext cx="2836863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公式" r:id="rId3" imgW="2819535" imgH="1047885" progId="Equation.3">
                  <p:embed/>
                </p:oleObj>
              </mc:Choice>
              <mc:Fallback>
                <p:oleObj name="公式" r:id="rId3" imgW="2819535" imgH="1047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110" y="2616530"/>
                        <a:ext cx="2836863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47753" y="3757149"/>
            <a:ext cx="7642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并且 </a:t>
            </a:r>
            <a:r>
              <a:rPr lang="en-US" altLang="zh-CN" i="1"/>
              <a:t>t 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 1)</a:t>
            </a:r>
            <a:r>
              <a:rPr lang="zh-CN" altLang="en-US">
                <a:sym typeface="Symbol" panose="05050102010706020507" pitchFamily="18" charset="2"/>
              </a:rPr>
              <a:t>分布不依赖于任何未知参数</a:t>
            </a:r>
            <a:r>
              <a:rPr lang="en-US" altLang="zh-CN">
                <a:sym typeface="Symbol" panose="05050102010706020507" pitchFamily="18" charset="2"/>
              </a:rPr>
              <a:t>.  </a:t>
            </a:r>
          </a:p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可得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91504" y="5013176"/>
                <a:ext cx="7784952" cy="863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)≤</m:t>
                        </m:r>
                        <m:f>
                          <m:f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zh-CN" alt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4" y="5013176"/>
                <a:ext cx="7784952" cy="8630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500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471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正态总体均值和样本的区间估计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01914" y="1402482"/>
            <a:ext cx="693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 </a:t>
            </a:r>
          </a:p>
        </p:txBody>
      </p:sp>
      <p:graphicFrame>
        <p:nvGraphicFramePr>
          <p:cNvPr id="7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32394"/>
              </p:ext>
            </p:extLst>
          </p:nvPr>
        </p:nvGraphicFramePr>
        <p:xfrm>
          <a:off x="898525" y="1584325"/>
          <a:ext cx="78343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公式" r:id="rId3" imgW="7823160" imgH="1155600" progId="Equation.3">
                  <p:embed/>
                </p:oleObj>
              </mc:Choice>
              <mc:Fallback>
                <p:oleObj name="公式" r:id="rId3" imgW="782316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584325"/>
                        <a:ext cx="78343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485550" y="3254452"/>
            <a:ext cx="7221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所以 </a:t>
            </a:r>
            <a:r>
              <a:rPr lang="zh-CN" altLang="en-US" i="1" dirty="0">
                <a:sym typeface="Symbol" panose="05050102010706020507" pitchFamily="18" charset="2"/>
              </a:rPr>
              <a:t></a:t>
            </a:r>
            <a:r>
              <a:rPr lang="zh-CN" altLang="en-US" i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的置信水平为</a:t>
            </a:r>
            <a:r>
              <a:rPr lang="en-US" altLang="zh-CN" dirty="0">
                <a:sym typeface="Symbol" panose="05050102010706020507" pitchFamily="18" charset="2"/>
              </a:rPr>
              <a:t>1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的置信区间为 </a:t>
            </a:r>
          </a:p>
        </p:txBody>
      </p:sp>
      <p:graphicFrame>
        <p:nvGraphicFramePr>
          <p:cNvPr id="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977210"/>
              </p:ext>
            </p:extLst>
          </p:nvPr>
        </p:nvGraphicFramePr>
        <p:xfrm>
          <a:off x="1214822" y="3925491"/>
          <a:ext cx="66421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公式" r:id="rId5" imgW="6629400" imgH="1155600" progId="Equation.3">
                  <p:embed/>
                </p:oleObj>
              </mc:Choice>
              <mc:Fallback>
                <p:oleObj name="公式" r:id="rId5" imgW="662940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822" y="3925491"/>
                        <a:ext cx="66421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1475656" y="5403323"/>
            <a:ext cx="110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记作 </a:t>
            </a:r>
          </a:p>
        </p:txBody>
      </p:sp>
      <p:graphicFrame>
        <p:nvGraphicFramePr>
          <p:cNvPr id="12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008351"/>
              </p:ext>
            </p:extLst>
          </p:nvPr>
        </p:nvGraphicFramePr>
        <p:xfrm>
          <a:off x="7164288" y="2790260"/>
          <a:ext cx="129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公式" r:id="rId7" imgW="1285824" imgH="333443" progId="Equation.3">
                  <p:embed/>
                </p:oleObj>
              </mc:Choice>
              <mc:Fallback>
                <p:oleObj name="公式" r:id="rId7" imgW="1285824" imgH="3334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790260"/>
                        <a:ext cx="1295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674309" y="5208037"/>
                <a:ext cx="4015202" cy="97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num>
                              <m:den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309" y="5208037"/>
                <a:ext cx="4015202" cy="970009"/>
              </a:xfrm>
              <a:prstGeom prst="rect">
                <a:avLst/>
              </a:prstGeom>
              <a:blipFill rotWithShape="0">
                <a:blip r:embed="rId9"/>
                <a:stretch>
                  <a:fillRect r="-3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168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471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正态总体均值和样本的区间估计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95288" y="1268760"/>
                <a:ext cx="8249374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设有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某种产品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其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长度服从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正态分布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现 </a:t>
                </a:r>
                <a:endParaRPr lang="en-US" altLang="zh-CN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从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该种产品中随机抽取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件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得样本均值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endParaRPr lang="en-US" altLang="zh-CN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9.28cm,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样本标准差 </a:t>
                </a:r>
                <a:r>
                  <a:rPr lang="en-US" altLang="zh-CN" sz="3200" b="1" i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0.36(cm),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试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求该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产品 </a:t>
                </a:r>
                <a:endParaRPr lang="en-US" altLang="zh-CN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平均长度的置信度为 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90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％置信区间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1268760"/>
                <a:ext cx="8249374" cy="2062103"/>
              </a:xfrm>
              <a:prstGeom prst="rect">
                <a:avLst/>
              </a:prstGeom>
              <a:blipFill rotWithShape="0">
                <a:blip r:embed="rId2"/>
                <a:stretch>
                  <a:fillRect l="-1922" t="-5030" b="-8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36" y="3330863"/>
            <a:ext cx="6656259" cy="33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471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正态总体均值和样本的区间估计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5288" y="1268760"/>
            <a:ext cx="84401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灯泡的寿命服从正态分布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现从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一批灯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泡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中随机地抽取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只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测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得寿命的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数据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单位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h) </a:t>
            </a: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8866" y="2519549"/>
            <a:ext cx="6454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1020, 1010, 1050, 1040 , 1050, 1030</a:t>
            </a:r>
            <a:r>
              <a:rPr lang="en-US" altLang="zh-CN" sz="3200" dirty="0" smtClean="0"/>
              <a:t>.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990" y="3068960"/>
            <a:ext cx="86340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求灯泡寿命平均值的置信度为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0.95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的单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侧置信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下限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560" y="4146178"/>
            <a:ext cx="6189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由题意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方差未知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选择统计量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124004" y="4639772"/>
                <a:ext cx="3650615" cy="897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𝝁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num>
                          <m:den>
                            <m:r>
                              <a:rPr lang="zh-CN" alt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den>
                        </m:f>
                      </m:den>
                    </m:f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004" y="4639772"/>
                <a:ext cx="3650615" cy="8974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11560" y="5052573"/>
            <a:ext cx="335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于是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对 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 0,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得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027675" y="5637348"/>
                <a:ext cx="5807744" cy="897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num>
                              <m:den>
                                <m:r>
                                  <a:rPr lang="zh-CN" alt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den>
                            </m:f>
                          </m:den>
                        </m:f>
                        <m: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zh-CN" alt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675" y="5637348"/>
                <a:ext cx="5807744" cy="8974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678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471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正态总体均值和样本的区间估计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23414" y="1340768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即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619672" y="1340768"/>
                <a:ext cx="6638356" cy="864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𝝁</m:t>
                        </m:r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  <m:f>
                          <m:f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40768"/>
                <a:ext cx="6638356" cy="8644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23414" y="2205235"/>
            <a:ext cx="84224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由此得 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的置信水平为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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的单侧置信区间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130598" y="2849129"/>
                <a:ext cx="4810548" cy="866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,+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598" y="2849129"/>
                <a:ext cx="4810548" cy="8666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539552" y="3702821"/>
            <a:ext cx="4859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本例中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1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0.95,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6.</a:t>
            </a:r>
            <a:endParaRPr lang="zh-CN" altLang="en-US" sz="3200" b="1" i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22644" y="4335679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查表得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1)=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0.95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(5) = 2.015, </a:t>
            </a:r>
            <a:endParaRPr lang="zh-CN" altLang="en-US" sz="3200" b="1" i="1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35573" y="4941168"/>
                <a:ext cx="8245399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又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𝟏𝟎𝟑𝟑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𝟏𝟖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𝟔𝟗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代入得单侧置信 </a:t>
                </a:r>
                <a:endParaRPr lang="en-US" altLang="zh-CN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下限为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73" y="4941168"/>
                <a:ext cx="8245399" cy="1077218"/>
              </a:xfrm>
              <a:prstGeom prst="rect">
                <a:avLst/>
              </a:prstGeom>
              <a:blipFill rotWithShape="0">
                <a:blip r:embed="rId4"/>
                <a:stretch>
                  <a:fillRect l="-1923" t="-9659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241655" y="5782444"/>
                <a:ext cx="7530716" cy="826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𝟏𝟎𝟑𝟑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𝟏𝟖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𝟔𝟗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e>
                        </m:rad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𝟎𝟏𝟓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𝟏𝟎𝟏𝟕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𝟗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655" y="5782444"/>
                <a:ext cx="7530716" cy="82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420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Business design slid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 smtClean="0">
            <a:latin typeface="Times New Roman" panose="02020603050405020304" pitchFamily="18" charset="0"/>
            <a:ea typeface="楷体_GB2312" panose="02010609030101010101" pitchFamily="49" charset="-122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商务设计幻灯片(绿色波形设计)</Template>
  <TotalTime>2470</TotalTime>
  <Words>618</Words>
  <Application>Microsoft Office PowerPoint</Application>
  <PresentationFormat>全屏显示(4:3)</PresentationFormat>
  <Paragraphs>78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华文新魏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Business design slide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张奇业</dc:creator>
  <cp:keywords/>
  <cp:lastModifiedBy>张奇业</cp:lastModifiedBy>
  <cp:revision>82</cp:revision>
  <dcterms:created xsi:type="dcterms:W3CDTF">2013-09-14T04:54:00Z</dcterms:created>
  <dcterms:modified xsi:type="dcterms:W3CDTF">2013-11-25T15:17:40Z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