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notesMasterIdLst>
    <p:notesMasterId r:id="rId17"/>
  </p:notesMasterIdLst>
  <p:handoutMasterIdLst>
    <p:handoutMasterId r:id="rId18"/>
  </p:handoutMasterIdLst>
  <p:sldIdLst>
    <p:sldId id="256" r:id="rId3"/>
    <p:sldId id="259" r:id="rId4"/>
    <p:sldId id="263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3508" autoAdjust="0"/>
  </p:normalViewPr>
  <p:slideViewPr>
    <p:cSldViewPr>
      <p:cViewPr varScale="1">
        <p:scale>
          <a:sx n="92" d="100"/>
          <a:sy n="92" d="100"/>
        </p:scale>
        <p:origin x="408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1" d="100"/>
          <a:sy n="81" d="100"/>
        </p:scale>
        <p:origin x="-2088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Relationship Id="rId4" Type="http://schemas.openxmlformats.org/officeDocument/2006/relationships/image" Target="../media/image39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image" Target="../media/image2.emf"/><Relationship Id="rId4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5" Type="http://schemas.openxmlformats.org/officeDocument/2006/relationships/image" Target="../media/image20.wmf"/><Relationship Id="rId4" Type="http://schemas.openxmlformats.org/officeDocument/2006/relationships/image" Target="../media/image19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4" Type="http://schemas.openxmlformats.org/officeDocument/2006/relationships/image" Target="../media/image26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image" Target="../media/image30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721B00-6FC2-41C5-8CC8-B9EEA04C504C}" type="datetimeFigureOut">
              <a:rPr lang="en-US" smtClean="0"/>
              <a:pPr/>
              <a:t>11/28/2013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498FED-E309-4234-8533-7FE78C0777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9177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64F934-0B1F-4A2D-B327-660F7F58F120}" type="datetimeFigureOut">
              <a:rPr lang="en-US" smtClean="0"/>
              <a:pPr/>
              <a:t>11/28/2013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4592BD-A84E-44A3-8DF7-E6ED0C1DA78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885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4592BD-A84E-44A3-8DF7-E6ED0C1DA784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389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/>
          <p:cNvGrpSpPr/>
          <p:nvPr userDrawn="1"/>
        </p:nvGrpSpPr>
        <p:grpSpPr>
          <a:xfrm>
            <a:off x="0" y="2267858"/>
            <a:ext cx="4191000" cy="4590144"/>
            <a:chOff x="-1" y="1600199"/>
            <a:chExt cx="4501019" cy="5257801"/>
          </a:xfrm>
        </p:grpSpPr>
        <p:sp>
          <p:nvSpPr>
            <p:cNvPr id="39" name="Freeform 7"/>
            <p:cNvSpPr>
              <a:spLocks/>
            </p:cNvSpPr>
            <p:nvPr userDrawn="1"/>
          </p:nvSpPr>
          <p:spPr bwMode="auto">
            <a:xfrm>
              <a:off x="-1" y="1600199"/>
              <a:ext cx="4127498" cy="25146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4" y="18"/>
                </a:cxn>
                <a:cxn ang="0">
                  <a:pos x="246" y="40"/>
                </a:cxn>
                <a:cxn ang="0">
                  <a:pos x="365" y="64"/>
                </a:cxn>
                <a:cxn ang="0">
                  <a:pos x="596" y="127"/>
                </a:cxn>
                <a:cxn ang="0">
                  <a:pos x="815" y="200"/>
                </a:cxn>
                <a:cxn ang="0">
                  <a:pos x="1025" y="286"/>
                </a:cxn>
                <a:cxn ang="0">
                  <a:pos x="1223" y="380"/>
                </a:cxn>
                <a:cxn ang="0">
                  <a:pos x="1411" y="482"/>
                </a:cxn>
                <a:cxn ang="0">
                  <a:pos x="1588" y="591"/>
                </a:cxn>
                <a:cxn ang="0">
                  <a:pos x="1753" y="707"/>
                </a:cxn>
                <a:cxn ang="0">
                  <a:pos x="1907" y="824"/>
                </a:cxn>
                <a:cxn ang="0">
                  <a:pos x="2047" y="946"/>
                </a:cxn>
                <a:cxn ang="0">
                  <a:pos x="2177" y="1066"/>
                </a:cxn>
                <a:cxn ang="0">
                  <a:pos x="2293" y="1189"/>
                </a:cxn>
                <a:cxn ang="0">
                  <a:pos x="2397" y="1308"/>
                </a:cxn>
                <a:cxn ang="0">
                  <a:pos x="2488" y="1423"/>
                </a:cxn>
                <a:cxn ang="0">
                  <a:pos x="2565" y="1534"/>
                </a:cxn>
                <a:cxn ang="0">
                  <a:pos x="2600" y="1587"/>
                </a:cxn>
                <a:cxn ang="0">
                  <a:pos x="2535" y="1522"/>
                </a:cxn>
                <a:cxn ang="0">
                  <a:pos x="2455" y="1451"/>
                </a:cxn>
                <a:cxn ang="0">
                  <a:pos x="2359" y="1375"/>
                </a:cxn>
                <a:cxn ang="0">
                  <a:pos x="2247" y="1294"/>
                </a:cxn>
                <a:cxn ang="0">
                  <a:pos x="2119" y="1215"/>
                </a:cxn>
                <a:cxn ang="0">
                  <a:pos x="1981" y="1134"/>
                </a:cxn>
                <a:cxn ang="0">
                  <a:pos x="1827" y="1058"/>
                </a:cxn>
                <a:cxn ang="0">
                  <a:pos x="1662" y="986"/>
                </a:cxn>
                <a:cxn ang="0">
                  <a:pos x="1486" y="921"/>
                </a:cxn>
                <a:cxn ang="0">
                  <a:pos x="1299" y="865"/>
                </a:cxn>
                <a:cxn ang="0">
                  <a:pos x="1103" y="819"/>
                </a:cxn>
                <a:cxn ang="0">
                  <a:pos x="896" y="787"/>
                </a:cxn>
                <a:cxn ang="0">
                  <a:pos x="791" y="776"/>
                </a:cxn>
                <a:cxn ang="0">
                  <a:pos x="683" y="769"/>
                </a:cxn>
                <a:cxn ang="0">
                  <a:pos x="573" y="768"/>
                </a:cxn>
                <a:cxn ang="0">
                  <a:pos x="462" y="769"/>
                </a:cxn>
                <a:cxn ang="0">
                  <a:pos x="348" y="776"/>
                </a:cxn>
                <a:cxn ang="0">
                  <a:pos x="234" y="787"/>
                </a:cxn>
                <a:cxn ang="0">
                  <a:pos x="117" y="806"/>
                </a:cxn>
                <a:cxn ang="0">
                  <a:pos x="0" y="827"/>
                </a:cxn>
                <a:cxn ang="0">
                  <a:pos x="0" y="0"/>
                </a:cxn>
              </a:cxnLst>
              <a:rect l="0" t="0" r="r" b="b"/>
              <a:pathLst>
                <a:path w="2600" h="1587">
                  <a:moveTo>
                    <a:pt x="0" y="0"/>
                  </a:moveTo>
                  <a:lnTo>
                    <a:pt x="0" y="0"/>
                  </a:lnTo>
                  <a:lnTo>
                    <a:pt x="63" y="8"/>
                  </a:lnTo>
                  <a:lnTo>
                    <a:pt x="124" y="18"/>
                  </a:lnTo>
                  <a:lnTo>
                    <a:pt x="185" y="28"/>
                  </a:lnTo>
                  <a:lnTo>
                    <a:pt x="246" y="40"/>
                  </a:lnTo>
                  <a:lnTo>
                    <a:pt x="305" y="53"/>
                  </a:lnTo>
                  <a:lnTo>
                    <a:pt x="365" y="64"/>
                  </a:lnTo>
                  <a:lnTo>
                    <a:pt x="480" y="94"/>
                  </a:lnTo>
                  <a:lnTo>
                    <a:pt x="596" y="127"/>
                  </a:lnTo>
                  <a:lnTo>
                    <a:pt x="706" y="162"/>
                  </a:lnTo>
                  <a:lnTo>
                    <a:pt x="815" y="200"/>
                  </a:lnTo>
                  <a:lnTo>
                    <a:pt x="921" y="241"/>
                  </a:lnTo>
                  <a:lnTo>
                    <a:pt x="1025" y="286"/>
                  </a:lnTo>
                  <a:lnTo>
                    <a:pt x="1126" y="330"/>
                  </a:lnTo>
                  <a:lnTo>
                    <a:pt x="1223" y="380"/>
                  </a:lnTo>
                  <a:lnTo>
                    <a:pt x="1319" y="429"/>
                  </a:lnTo>
                  <a:lnTo>
                    <a:pt x="1411" y="482"/>
                  </a:lnTo>
                  <a:lnTo>
                    <a:pt x="1502" y="537"/>
                  </a:lnTo>
                  <a:lnTo>
                    <a:pt x="1588" y="591"/>
                  </a:lnTo>
                  <a:lnTo>
                    <a:pt x="1672" y="649"/>
                  </a:lnTo>
                  <a:lnTo>
                    <a:pt x="1753" y="707"/>
                  </a:lnTo>
                  <a:lnTo>
                    <a:pt x="1831" y="764"/>
                  </a:lnTo>
                  <a:lnTo>
                    <a:pt x="1907" y="824"/>
                  </a:lnTo>
                  <a:lnTo>
                    <a:pt x="1979" y="885"/>
                  </a:lnTo>
                  <a:lnTo>
                    <a:pt x="2047" y="946"/>
                  </a:lnTo>
                  <a:lnTo>
                    <a:pt x="2113" y="1005"/>
                  </a:lnTo>
                  <a:lnTo>
                    <a:pt x="2177" y="1066"/>
                  </a:lnTo>
                  <a:lnTo>
                    <a:pt x="2237" y="1128"/>
                  </a:lnTo>
                  <a:lnTo>
                    <a:pt x="2293" y="1189"/>
                  </a:lnTo>
                  <a:lnTo>
                    <a:pt x="2347" y="1248"/>
                  </a:lnTo>
                  <a:lnTo>
                    <a:pt x="2397" y="1308"/>
                  </a:lnTo>
                  <a:lnTo>
                    <a:pt x="2445" y="1365"/>
                  </a:lnTo>
                  <a:lnTo>
                    <a:pt x="2488" y="1423"/>
                  </a:lnTo>
                  <a:lnTo>
                    <a:pt x="2529" y="1479"/>
                  </a:lnTo>
                  <a:lnTo>
                    <a:pt x="2565" y="1534"/>
                  </a:lnTo>
                  <a:lnTo>
                    <a:pt x="2600" y="1587"/>
                  </a:lnTo>
                  <a:lnTo>
                    <a:pt x="2600" y="1587"/>
                  </a:lnTo>
                  <a:lnTo>
                    <a:pt x="2570" y="1555"/>
                  </a:lnTo>
                  <a:lnTo>
                    <a:pt x="2535" y="1522"/>
                  </a:lnTo>
                  <a:lnTo>
                    <a:pt x="2497" y="1487"/>
                  </a:lnTo>
                  <a:lnTo>
                    <a:pt x="2455" y="1451"/>
                  </a:lnTo>
                  <a:lnTo>
                    <a:pt x="2408" y="1413"/>
                  </a:lnTo>
                  <a:lnTo>
                    <a:pt x="2359" y="1375"/>
                  </a:lnTo>
                  <a:lnTo>
                    <a:pt x="2304" y="1336"/>
                  </a:lnTo>
                  <a:lnTo>
                    <a:pt x="2247" y="1294"/>
                  </a:lnTo>
                  <a:lnTo>
                    <a:pt x="2185" y="1255"/>
                  </a:lnTo>
                  <a:lnTo>
                    <a:pt x="2119" y="1215"/>
                  </a:lnTo>
                  <a:lnTo>
                    <a:pt x="2052" y="1174"/>
                  </a:lnTo>
                  <a:lnTo>
                    <a:pt x="1981" y="1134"/>
                  </a:lnTo>
                  <a:lnTo>
                    <a:pt x="1905" y="1096"/>
                  </a:lnTo>
                  <a:lnTo>
                    <a:pt x="1827" y="1058"/>
                  </a:lnTo>
                  <a:lnTo>
                    <a:pt x="1746" y="1020"/>
                  </a:lnTo>
                  <a:lnTo>
                    <a:pt x="1662" y="986"/>
                  </a:lnTo>
                  <a:lnTo>
                    <a:pt x="1576" y="953"/>
                  </a:lnTo>
                  <a:lnTo>
                    <a:pt x="1486" y="921"/>
                  </a:lnTo>
                  <a:lnTo>
                    <a:pt x="1393" y="891"/>
                  </a:lnTo>
                  <a:lnTo>
                    <a:pt x="1299" y="865"/>
                  </a:lnTo>
                  <a:lnTo>
                    <a:pt x="1202" y="840"/>
                  </a:lnTo>
                  <a:lnTo>
                    <a:pt x="1103" y="819"/>
                  </a:lnTo>
                  <a:lnTo>
                    <a:pt x="1000" y="801"/>
                  </a:lnTo>
                  <a:lnTo>
                    <a:pt x="896" y="787"/>
                  </a:lnTo>
                  <a:lnTo>
                    <a:pt x="843" y="781"/>
                  </a:lnTo>
                  <a:lnTo>
                    <a:pt x="791" y="776"/>
                  </a:lnTo>
                  <a:lnTo>
                    <a:pt x="738" y="773"/>
                  </a:lnTo>
                  <a:lnTo>
                    <a:pt x="683" y="769"/>
                  </a:lnTo>
                  <a:lnTo>
                    <a:pt x="629" y="768"/>
                  </a:lnTo>
                  <a:lnTo>
                    <a:pt x="573" y="768"/>
                  </a:lnTo>
                  <a:lnTo>
                    <a:pt x="518" y="768"/>
                  </a:lnTo>
                  <a:lnTo>
                    <a:pt x="462" y="769"/>
                  </a:lnTo>
                  <a:lnTo>
                    <a:pt x="406" y="773"/>
                  </a:lnTo>
                  <a:lnTo>
                    <a:pt x="348" y="776"/>
                  </a:lnTo>
                  <a:lnTo>
                    <a:pt x="292" y="781"/>
                  </a:lnTo>
                  <a:lnTo>
                    <a:pt x="234" y="787"/>
                  </a:lnTo>
                  <a:lnTo>
                    <a:pt x="177" y="796"/>
                  </a:lnTo>
                  <a:lnTo>
                    <a:pt x="117" y="806"/>
                  </a:lnTo>
                  <a:lnTo>
                    <a:pt x="59" y="816"/>
                  </a:lnTo>
                  <a:lnTo>
                    <a:pt x="0" y="82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8"/>
            <p:cNvSpPr>
              <a:spLocks/>
            </p:cNvSpPr>
            <p:nvPr userDrawn="1"/>
          </p:nvSpPr>
          <p:spPr bwMode="auto">
            <a:xfrm>
              <a:off x="-1" y="3581398"/>
              <a:ext cx="1600200" cy="3276599"/>
            </a:xfrm>
            <a:custGeom>
              <a:avLst/>
              <a:gdLst/>
              <a:ahLst/>
              <a:cxnLst>
                <a:cxn ang="0">
                  <a:pos x="0" y="776"/>
                </a:cxn>
                <a:cxn ang="0">
                  <a:pos x="0" y="776"/>
                </a:cxn>
                <a:cxn ang="0">
                  <a:pos x="38" y="703"/>
                </a:cxn>
                <a:cxn ang="0">
                  <a:pos x="78" y="634"/>
                </a:cxn>
                <a:cxn ang="0">
                  <a:pos x="119" y="566"/>
                </a:cxn>
                <a:cxn ang="0">
                  <a:pos x="162" y="502"/>
                </a:cxn>
                <a:cxn ang="0">
                  <a:pos x="208" y="441"/>
                </a:cxn>
                <a:cxn ang="0">
                  <a:pos x="256" y="381"/>
                </a:cxn>
                <a:cxn ang="0">
                  <a:pos x="305" y="327"/>
                </a:cxn>
                <a:cxn ang="0">
                  <a:pos x="330" y="300"/>
                </a:cxn>
                <a:cxn ang="0">
                  <a:pos x="357" y="274"/>
                </a:cxn>
                <a:cxn ang="0">
                  <a:pos x="385" y="249"/>
                </a:cxn>
                <a:cxn ang="0">
                  <a:pos x="411" y="226"/>
                </a:cxn>
                <a:cxn ang="0">
                  <a:pos x="439" y="203"/>
                </a:cxn>
                <a:cxn ang="0">
                  <a:pos x="469" y="182"/>
                </a:cxn>
                <a:cxn ang="0">
                  <a:pos x="497" y="160"/>
                </a:cxn>
                <a:cxn ang="0">
                  <a:pos x="527" y="140"/>
                </a:cxn>
                <a:cxn ang="0">
                  <a:pos x="558" y="122"/>
                </a:cxn>
                <a:cxn ang="0">
                  <a:pos x="588" y="104"/>
                </a:cxn>
                <a:cxn ang="0">
                  <a:pos x="619" y="87"/>
                </a:cxn>
                <a:cxn ang="0">
                  <a:pos x="652" y="71"/>
                </a:cxn>
                <a:cxn ang="0">
                  <a:pos x="685" y="56"/>
                </a:cxn>
                <a:cxn ang="0">
                  <a:pos x="718" y="43"/>
                </a:cxn>
                <a:cxn ang="0">
                  <a:pos x="751" y="31"/>
                </a:cxn>
                <a:cxn ang="0">
                  <a:pos x="786" y="20"/>
                </a:cxn>
                <a:cxn ang="0">
                  <a:pos x="822" y="10"/>
                </a:cxn>
                <a:cxn ang="0">
                  <a:pos x="857" y="0"/>
                </a:cxn>
                <a:cxn ang="0">
                  <a:pos x="857" y="0"/>
                </a:cxn>
                <a:cxn ang="0">
                  <a:pos x="806" y="46"/>
                </a:cxn>
                <a:cxn ang="0">
                  <a:pos x="754" y="94"/>
                </a:cxn>
                <a:cxn ang="0">
                  <a:pos x="706" y="144"/>
                </a:cxn>
                <a:cxn ang="0">
                  <a:pos x="660" y="196"/>
                </a:cxn>
                <a:cxn ang="0">
                  <a:pos x="617" y="249"/>
                </a:cxn>
                <a:cxn ang="0">
                  <a:pos x="576" y="304"/>
                </a:cxn>
                <a:cxn ang="0">
                  <a:pos x="536" y="362"/>
                </a:cxn>
                <a:cxn ang="0">
                  <a:pos x="498" y="419"/>
                </a:cxn>
                <a:cxn ang="0">
                  <a:pos x="462" y="479"/>
                </a:cxn>
                <a:cxn ang="0">
                  <a:pos x="429" y="538"/>
                </a:cxn>
                <a:cxn ang="0">
                  <a:pos x="398" y="601"/>
                </a:cxn>
                <a:cxn ang="0">
                  <a:pos x="368" y="664"/>
                </a:cxn>
                <a:cxn ang="0">
                  <a:pos x="340" y="728"/>
                </a:cxn>
                <a:cxn ang="0">
                  <a:pos x="315" y="792"/>
                </a:cxn>
                <a:cxn ang="0">
                  <a:pos x="291" y="858"/>
                </a:cxn>
                <a:cxn ang="0">
                  <a:pos x="269" y="925"/>
                </a:cxn>
                <a:cxn ang="0">
                  <a:pos x="249" y="992"/>
                </a:cxn>
                <a:cxn ang="0">
                  <a:pos x="229" y="1060"/>
                </a:cxn>
                <a:cxn ang="0">
                  <a:pos x="213" y="1128"/>
                </a:cxn>
                <a:cxn ang="0">
                  <a:pos x="198" y="1197"/>
                </a:cxn>
                <a:cxn ang="0">
                  <a:pos x="185" y="1266"/>
                </a:cxn>
                <a:cxn ang="0">
                  <a:pos x="173" y="1336"/>
                </a:cxn>
                <a:cxn ang="0">
                  <a:pos x="162" y="1405"/>
                </a:cxn>
                <a:cxn ang="0">
                  <a:pos x="154" y="1474"/>
                </a:cxn>
                <a:cxn ang="0">
                  <a:pos x="147" y="1544"/>
                </a:cxn>
                <a:cxn ang="0">
                  <a:pos x="140" y="1613"/>
                </a:cxn>
                <a:cxn ang="0">
                  <a:pos x="137" y="1682"/>
                </a:cxn>
                <a:cxn ang="0">
                  <a:pos x="134" y="1752"/>
                </a:cxn>
                <a:cxn ang="0">
                  <a:pos x="132" y="1821"/>
                </a:cxn>
                <a:cxn ang="0">
                  <a:pos x="132" y="1889"/>
                </a:cxn>
                <a:cxn ang="0">
                  <a:pos x="134" y="1956"/>
                </a:cxn>
                <a:cxn ang="0">
                  <a:pos x="135" y="2024"/>
                </a:cxn>
                <a:cxn ang="0">
                  <a:pos x="0" y="2024"/>
                </a:cxn>
                <a:cxn ang="0">
                  <a:pos x="0" y="776"/>
                </a:cxn>
                <a:cxn ang="0">
                  <a:pos x="0" y="776"/>
                </a:cxn>
              </a:cxnLst>
              <a:rect l="0" t="0" r="r" b="b"/>
              <a:pathLst>
                <a:path w="857" h="2024">
                  <a:moveTo>
                    <a:pt x="0" y="776"/>
                  </a:moveTo>
                  <a:lnTo>
                    <a:pt x="0" y="776"/>
                  </a:lnTo>
                  <a:lnTo>
                    <a:pt x="38" y="703"/>
                  </a:lnTo>
                  <a:lnTo>
                    <a:pt x="78" y="634"/>
                  </a:lnTo>
                  <a:lnTo>
                    <a:pt x="119" y="566"/>
                  </a:lnTo>
                  <a:lnTo>
                    <a:pt x="162" y="502"/>
                  </a:lnTo>
                  <a:lnTo>
                    <a:pt x="208" y="441"/>
                  </a:lnTo>
                  <a:lnTo>
                    <a:pt x="256" y="381"/>
                  </a:lnTo>
                  <a:lnTo>
                    <a:pt x="305" y="327"/>
                  </a:lnTo>
                  <a:lnTo>
                    <a:pt x="330" y="300"/>
                  </a:lnTo>
                  <a:lnTo>
                    <a:pt x="357" y="274"/>
                  </a:lnTo>
                  <a:lnTo>
                    <a:pt x="385" y="249"/>
                  </a:lnTo>
                  <a:lnTo>
                    <a:pt x="411" y="226"/>
                  </a:lnTo>
                  <a:lnTo>
                    <a:pt x="439" y="203"/>
                  </a:lnTo>
                  <a:lnTo>
                    <a:pt x="469" y="182"/>
                  </a:lnTo>
                  <a:lnTo>
                    <a:pt x="497" y="160"/>
                  </a:lnTo>
                  <a:lnTo>
                    <a:pt x="527" y="140"/>
                  </a:lnTo>
                  <a:lnTo>
                    <a:pt x="558" y="122"/>
                  </a:lnTo>
                  <a:lnTo>
                    <a:pt x="588" y="104"/>
                  </a:lnTo>
                  <a:lnTo>
                    <a:pt x="619" y="87"/>
                  </a:lnTo>
                  <a:lnTo>
                    <a:pt x="652" y="71"/>
                  </a:lnTo>
                  <a:lnTo>
                    <a:pt x="685" y="56"/>
                  </a:lnTo>
                  <a:lnTo>
                    <a:pt x="718" y="43"/>
                  </a:lnTo>
                  <a:lnTo>
                    <a:pt x="751" y="31"/>
                  </a:lnTo>
                  <a:lnTo>
                    <a:pt x="786" y="20"/>
                  </a:lnTo>
                  <a:lnTo>
                    <a:pt x="822" y="10"/>
                  </a:lnTo>
                  <a:lnTo>
                    <a:pt x="857" y="0"/>
                  </a:lnTo>
                  <a:lnTo>
                    <a:pt x="857" y="0"/>
                  </a:lnTo>
                  <a:lnTo>
                    <a:pt x="806" y="46"/>
                  </a:lnTo>
                  <a:lnTo>
                    <a:pt x="754" y="94"/>
                  </a:lnTo>
                  <a:lnTo>
                    <a:pt x="706" y="144"/>
                  </a:lnTo>
                  <a:lnTo>
                    <a:pt x="660" y="196"/>
                  </a:lnTo>
                  <a:lnTo>
                    <a:pt x="617" y="249"/>
                  </a:lnTo>
                  <a:lnTo>
                    <a:pt x="576" y="304"/>
                  </a:lnTo>
                  <a:lnTo>
                    <a:pt x="536" y="362"/>
                  </a:lnTo>
                  <a:lnTo>
                    <a:pt x="498" y="419"/>
                  </a:lnTo>
                  <a:lnTo>
                    <a:pt x="462" y="479"/>
                  </a:lnTo>
                  <a:lnTo>
                    <a:pt x="429" y="538"/>
                  </a:lnTo>
                  <a:lnTo>
                    <a:pt x="398" y="601"/>
                  </a:lnTo>
                  <a:lnTo>
                    <a:pt x="368" y="664"/>
                  </a:lnTo>
                  <a:lnTo>
                    <a:pt x="340" y="728"/>
                  </a:lnTo>
                  <a:lnTo>
                    <a:pt x="315" y="792"/>
                  </a:lnTo>
                  <a:lnTo>
                    <a:pt x="291" y="858"/>
                  </a:lnTo>
                  <a:lnTo>
                    <a:pt x="269" y="925"/>
                  </a:lnTo>
                  <a:lnTo>
                    <a:pt x="249" y="992"/>
                  </a:lnTo>
                  <a:lnTo>
                    <a:pt x="229" y="1060"/>
                  </a:lnTo>
                  <a:lnTo>
                    <a:pt x="213" y="1128"/>
                  </a:lnTo>
                  <a:lnTo>
                    <a:pt x="198" y="1197"/>
                  </a:lnTo>
                  <a:lnTo>
                    <a:pt x="185" y="1266"/>
                  </a:lnTo>
                  <a:lnTo>
                    <a:pt x="173" y="1336"/>
                  </a:lnTo>
                  <a:lnTo>
                    <a:pt x="162" y="1405"/>
                  </a:lnTo>
                  <a:lnTo>
                    <a:pt x="154" y="1474"/>
                  </a:lnTo>
                  <a:lnTo>
                    <a:pt x="147" y="1544"/>
                  </a:lnTo>
                  <a:lnTo>
                    <a:pt x="140" y="1613"/>
                  </a:lnTo>
                  <a:lnTo>
                    <a:pt x="137" y="1682"/>
                  </a:lnTo>
                  <a:lnTo>
                    <a:pt x="134" y="1752"/>
                  </a:lnTo>
                  <a:lnTo>
                    <a:pt x="132" y="1821"/>
                  </a:lnTo>
                  <a:lnTo>
                    <a:pt x="132" y="1889"/>
                  </a:lnTo>
                  <a:lnTo>
                    <a:pt x="134" y="1956"/>
                  </a:lnTo>
                  <a:lnTo>
                    <a:pt x="135" y="2024"/>
                  </a:lnTo>
                  <a:lnTo>
                    <a:pt x="0" y="2024"/>
                  </a:lnTo>
                  <a:lnTo>
                    <a:pt x="0" y="776"/>
                  </a:lnTo>
                  <a:lnTo>
                    <a:pt x="0" y="776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44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9"/>
            <p:cNvSpPr>
              <a:spLocks/>
            </p:cNvSpPr>
            <p:nvPr userDrawn="1"/>
          </p:nvSpPr>
          <p:spPr bwMode="auto">
            <a:xfrm>
              <a:off x="0" y="2438399"/>
              <a:ext cx="2895599" cy="2154237"/>
            </a:xfrm>
            <a:custGeom>
              <a:avLst/>
              <a:gdLst/>
              <a:ahLst/>
              <a:cxnLst>
                <a:cxn ang="0">
                  <a:pos x="0" y="118"/>
                </a:cxn>
                <a:cxn ang="0">
                  <a:pos x="165" y="69"/>
                </a:cxn>
                <a:cxn ang="0">
                  <a:pos x="327" y="33"/>
                </a:cxn>
                <a:cxn ang="0">
                  <a:pos x="487" y="11"/>
                </a:cxn>
                <a:cxn ang="0">
                  <a:pos x="645" y="1"/>
                </a:cxn>
                <a:cxn ang="0">
                  <a:pos x="797" y="1"/>
                </a:cxn>
                <a:cxn ang="0">
                  <a:pos x="946" y="13"/>
                </a:cxn>
                <a:cxn ang="0">
                  <a:pos x="1088" y="33"/>
                </a:cxn>
                <a:cxn ang="0">
                  <a:pos x="1225" y="62"/>
                </a:cxn>
                <a:cxn ang="0">
                  <a:pos x="1352" y="97"/>
                </a:cxn>
                <a:cxn ang="0">
                  <a:pos x="1472" y="138"/>
                </a:cxn>
                <a:cxn ang="0">
                  <a:pos x="1585" y="184"/>
                </a:cxn>
                <a:cxn ang="0">
                  <a:pos x="1685" y="236"/>
                </a:cxn>
                <a:cxn ang="0">
                  <a:pos x="1776" y="288"/>
                </a:cxn>
                <a:cxn ang="0">
                  <a:pos x="1854" y="343"/>
                </a:cxn>
                <a:cxn ang="0">
                  <a:pos x="1921" y="399"/>
                </a:cxn>
                <a:cxn ang="0">
                  <a:pos x="1974" y="455"/>
                </a:cxn>
                <a:cxn ang="0">
                  <a:pos x="1920" y="434"/>
                </a:cxn>
                <a:cxn ang="0">
                  <a:pos x="1804" y="394"/>
                </a:cxn>
                <a:cxn ang="0">
                  <a:pos x="1680" y="361"/>
                </a:cxn>
                <a:cxn ang="0">
                  <a:pos x="1548" y="338"/>
                </a:cxn>
                <a:cxn ang="0">
                  <a:pos x="1413" y="323"/>
                </a:cxn>
                <a:cxn ang="0">
                  <a:pos x="1273" y="321"/>
                </a:cxn>
                <a:cxn ang="0">
                  <a:pos x="1132" y="331"/>
                </a:cxn>
                <a:cxn ang="0">
                  <a:pos x="990" y="356"/>
                </a:cxn>
                <a:cxn ang="0">
                  <a:pos x="919" y="374"/>
                </a:cxn>
                <a:cxn ang="0">
                  <a:pos x="850" y="396"/>
                </a:cxn>
                <a:cxn ang="0">
                  <a:pos x="781" y="424"/>
                </a:cxn>
                <a:cxn ang="0">
                  <a:pos x="711" y="455"/>
                </a:cxn>
                <a:cxn ang="0">
                  <a:pos x="645" y="490"/>
                </a:cxn>
                <a:cxn ang="0">
                  <a:pos x="579" y="531"/>
                </a:cxn>
                <a:cxn ang="0">
                  <a:pos x="515" y="577"/>
                </a:cxn>
                <a:cxn ang="0">
                  <a:pos x="452" y="629"/>
                </a:cxn>
                <a:cxn ang="0">
                  <a:pos x="391" y="685"/>
                </a:cxn>
                <a:cxn ang="0">
                  <a:pos x="333" y="747"/>
                </a:cxn>
                <a:cxn ang="0">
                  <a:pos x="277" y="815"/>
                </a:cxn>
                <a:cxn ang="0">
                  <a:pos x="223" y="889"/>
                </a:cxn>
                <a:cxn ang="0">
                  <a:pos x="172" y="970"/>
                </a:cxn>
                <a:cxn ang="0">
                  <a:pos x="124" y="1056"/>
                </a:cxn>
                <a:cxn ang="0">
                  <a:pos x="79" y="1150"/>
                </a:cxn>
                <a:cxn ang="0">
                  <a:pos x="38" y="1249"/>
                </a:cxn>
                <a:cxn ang="0">
                  <a:pos x="0" y="1357"/>
                </a:cxn>
                <a:cxn ang="0">
                  <a:pos x="0" y="118"/>
                </a:cxn>
              </a:cxnLst>
              <a:rect l="0" t="0" r="r" b="b"/>
              <a:pathLst>
                <a:path w="1974" h="1357">
                  <a:moveTo>
                    <a:pt x="0" y="118"/>
                  </a:moveTo>
                  <a:lnTo>
                    <a:pt x="0" y="118"/>
                  </a:lnTo>
                  <a:lnTo>
                    <a:pt x="83" y="92"/>
                  </a:lnTo>
                  <a:lnTo>
                    <a:pt x="165" y="69"/>
                  </a:lnTo>
                  <a:lnTo>
                    <a:pt x="246" y="49"/>
                  </a:lnTo>
                  <a:lnTo>
                    <a:pt x="327" y="33"/>
                  </a:lnTo>
                  <a:lnTo>
                    <a:pt x="408" y="21"/>
                  </a:lnTo>
                  <a:lnTo>
                    <a:pt x="487" y="11"/>
                  </a:lnTo>
                  <a:lnTo>
                    <a:pt x="566" y="5"/>
                  </a:lnTo>
                  <a:lnTo>
                    <a:pt x="645" y="1"/>
                  </a:lnTo>
                  <a:lnTo>
                    <a:pt x="721" y="0"/>
                  </a:lnTo>
                  <a:lnTo>
                    <a:pt x="797" y="1"/>
                  </a:lnTo>
                  <a:lnTo>
                    <a:pt x="873" y="6"/>
                  </a:lnTo>
                  <a:lnTo>
                    <a:pt x="946" y="13"/>
                  </a:lnTo>
                  <a:lnTo>
                    <a:pt x="1018" y="23"/>
                  </a:lnTo>
                  <a:lnTo>
                    <a:pt x="1088" y="33"/>
                  </a:lnTo>
                  <a:lnTo>
                    <a:pt x="1157" y="47"/>
                  </a:lnTo>
                  <a:lnTo>
                    <a:pt x="1225" y="62"/>
                  </a:lnTo>
                  <a:lnTo>
                    <a:pt x="1289" y="79"/>
                  </a:lnTo>
                  <a:lnTo>
                    <a:pt x="1352" y="97"/>
                  </a:lnTo>
                  <a:lnTo>
                    <a:pt x="1413" y="117"/>
                  </a:lnTo>
                  <a:lnTo>
                    <a:pt x="1472" y="138"/>
                  </a:lnTo>
                  <a:lnTo>
                    <a:pt x="1530" y="161"/>
                  </a:lnTo>
                  <a:lnTo>
                    <a:pt x="1585" y="184"/>
                  </a:lnTo>
                  <a:lnTo>
                    <a:pt x="1636" y="209"/>
                  </a:lnTo>
                  <a:lnTo>
                    <a:pt x="1685" y="236"/>
                  </a:lnTo>
                  <a:lnTo>
                    <a:pt x="1732" y="262"/>
                  </a:lnTo>
                  <a:lnTo>
                    <a:pt x="1776" y="288"/>
                  </a:lnTo>
                  <a:lnTo>
                    <a:pt x="1816" y="315"/>
                  </a:lnTo>
                  <a:lnTo>
                    <a:pt x="1854" y="343"/>
                  </a:lnTo>
                  <a:lnTo>
                    <a:pt x="1888" y="371"/>
                  </a:lnTo>
                  <a:lnTo>
                    <a:pt x="1921" y="399"/>
                  </a:lnTo>
                  <a:lnTo>
                    <a:pt x="1949" y="427"/>
                  </a:lnTo>
                  <a:lnTo>
                    <a:pt x="1974" y="455"/>
                  </a:lnTo>
                  <a:lnTo>
                    <a:pt x="1974" y="455"/>
                  </a:lnTo>
                  <a:lnTo>
                    <a:pt x="1920" y="434"/>
                  </a:lnTo>
                  <a:lnTo>
                    <a:pt x="1864" y="412"/>
                  </a:lnTo>
                  <a:lnTo>
                    <a:pt x="1804" y="394"/>
                  </a:lnTo>
                  <a:lnTo>
                    <a:pt x="1743" y="376"/>
                  </a:lnTo>
                  <a:lnTo>
                    <a:pt x="1680" y="361"/>
                  </a:lnTo>
                  <a:lnTo>
                    <a:pt x="1614" y="348"/>
                  </a:lnTo>
                  <a:lnTo>
                    <a:pt x="1548" y="338"/>
                  </a:lnTo>
                  <a:lnTo>
                    <a:pt x="1481" y="330"/>
                  </a:lnTo>
                  <a:lnTo>
                    <a:pt x="1413" y="323"/>
                  </a:lnTo>
                  <a:lnTo>
                    <a:pt x="1344" y="320"/>
                  </a:lnTo>
                  <a:lnTo>
                    <a:pt x="1273" y="321"/>
                  </a:lnTo>
                  <a:lnTo>
                    <a:pt x="1203" y="325"/>
                  </a:lnTo>
                  <a:lnTo>
                    <a:pt x="1132" y="331"/>
                  </a:lnTo>
                  <a:lnTo>
                    <a:pt x="1061" y="341"/>
                  </a:lnTo>
                  <a:lnTo>
                    <a:pt x="990" y="356"/>
                  </a:lnTo>
                  <a:lnTo>
                    <a:pt x="954" y="364"/>
                  </a:lnTo>
                  <a:lnTo>
                    <a:pt x="919" y="374"/>
                  </a:lnTo>
                  <a:lnTo>
                    <a:pt x="885" y="384"/>
                  </a:lnTo>
                  <a:lnTo>
                    <a:pt x="850" y="396"/>
                  </a:lnTo>
                  <a:lnTo>
                    <a:pt x="815" y="409"/>
                  </a:lnTo>
                  <a:lnTo>
                    <a:pt x="781" y="424"/>
                  </a:lnTo>
                  <a:lnTo>
                    <a:pt x="746" y="439"/>
                  </a:lnTo>
                  <a:lnTo>
                    <a:pt x="711" y="455"/>
                  </a:lnTo>
                  <a:lnTo>
                    <a:pt x="678" y="472"/>
                  </a:lnTo>
                  <a:lnTo>
                    <a:pt x="645" y="490"/>
                  </a:lnTo>
                  <a:lnTo>
                    <a:pt x="612" y="510"/>
                  </a:lnTo>
                  <a:lnTo>
                    <a:pt x="579" y="531"/>
                  </a:lnTo>
                  <a:lnTo>
                    <a:pt x="546" y="554"/>
                  </a:lnTo>
                  <a:lnTo>
                    <a:pt x="515" y="577"/>
                  </a:lnTo>
                  <a:lnTo>
                    <a:pt x="484" y="602"/>
                  </a:lnTo>
                  <a:lnTo>
                    <a:pt x="452" y="629"/>
                  </a:lnTo>
                  <a:lnTo>
                    <a:pt x="421" y="657"/>
                  </a:lnTo>
                  <a:lnTo>
                    <a:pt x="391" y="685"/>
                  </a:lnTo>
                  <a:lnTo>
                    <a:pt x="361" y="716"/>
                  </a:lnTo>
                  <a:lnTo>
                    <a:pt x="333" y="747"/>
                  </a:lnTo>
                  <a:lnTo>
                    <a:pt x="304" y="780"/>
                  </a:lnTo>
                  <a:lnTo>
                    <a:pt x="277" y="815"/>
                  </a:lnTo>
                  <a:lnTo>
                    <a:pt x="249" y="851"/>
                  </a:lnTo>
                  <a:lnTo>
                    <a:pt x="223" y="889"/>
                  </a:lnTo>
                  <a:lnTo>
                    <a:pt x="198" y="929"/>
                  </a:lnTo>
                  <a:lnTo>
                    <a:pt x="172" y="970"/>
                  </a:lnTo>
                  <a:lnTo>
                    <a:pt x="149" y="1012"/>
                  </a:lnTo>
                  <a:lnTo>
                    <a:pt x="124" y="1056"/>
                  </a:lnTo>
                  <a:lnTo>
                    <a:pt x="101" y="1102"/>
                  </a:lnTo>
                  <a:lnTo>
                    <a:pt x="79" y="1150"/>
                  </a:lnTo>
                  <a:lnTo>
                    <a:pt x="58" y="1198"/>
                  </a:lnTo>
                  <a:lnTo>
                    <a:pt x="38" y="1249"/>
                  </a:lnTo>
                  <a:lnTo>
                    <a:pt x="18" y="1302"/>
                  </a:lnTo>
                  <a:lnTo>
                    <a:pt x="0" y="1357"/>
                  </a:lnTo>
                  <a:lnTo>
                    <a:pt x="0" y="118"/>
                  </a:lnTo>
                  <a:lnTo>
                    <a:pt x="0" y="118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10"/>
            <p:cNvSpPr>
              <a:spLocks/>
            </p:cNvSpPr>
            <p:nvPr userDrawn="1"/>
          </p:nvSpPr>
          <p:spPr bwMode="auto">
            <a:xfrm>
              <a:off x="1224419" y="3886199"/>
              <a:ext cx="3276599" cy="2971800"/>
            </a:xfrm>
            <a:custGeom>
              <a:avLst/>
              <a:gdLst/>
              <a:ahLst/>
              <a:cxnLst>
                <a:cxn ang="0">
                  <a:pos x="1377" y="130"/>
                </a:cxn>
                <a:cxn ang="0">
                  <a:pos x="1299" y="89"/>
                </a:cxn>
                <a:cxn ang="0">
                  <a:pos x="1220" y="56"/>
                </a:cxn>
                <a:cxn ang="0">
                  <a:pos x="1137" y="30"/>
                </a:cxn>
                <a:cxn ang="0">
                  <a:pos x="1052" y="11"/>
                </a:cxn>
                <a:cxn ang="0">
                  <a:pos x="966" y="2"/>
                </a:cxn>
                <a:cxn ang="0">
                  <a:pos x="880" y="0"/>
                </a:cxn>
                <a:cxn ang="0">
                  <a:pos x="794" y="5"/>
                </a:cxn>
                <a:cxn ang="0">
                  <a:pos x="708" y="18"/>
                </a:cxn>
                <a:cxn ang="0">
                  <a:pos x="624" y="40"/>
                </a:cxn>
                <a:cxn ang="0">
                  <a:pos x="543" y="69"/>
                </a:cxn>
                <a:cxn ang="0">
                  <a:pos x="466" y="107"/>
                </a:cxn>
                <a:cxn ang="0">
                  <a:pos x="391" y="155"/>
                </a:cxn>
                <a:cxn ang="0">
                  <a:pos x="322" y="210"/>
                </a:cxn>
                <a:cxn ang="0">
                  <a:pos x="258" y="272"/>
                </a:cxn>
                <a:cxn ang="0">
                  <a:pos x="200" y="345"/>
                </a:cxn>
                <a:cxn ang="0">
                  <a:pos x="149" y="426"/>
                </a:cxn>
                <a:cxn ang="0">
                  <a:pos x="124" y="472"/>
                </a:cxn>
                <a:cxn ang="0">
                  <a:pos x="83" y="568"/>
                </a:cxn>
                <a:cxn ang="0">
                  <a:pos x="48" y="667"/>
                </a:cxn>
                <a:cxn ang="0">
                  <a:pos x="23" y="769"/>
                </a:cxn>
                <a:cxn ang="0">
                  <a:pos x="7" y="875"/>
                </a:cxn>
                <a:cxn ang="0">
                  <a:pos x="0" y="982"/>
                </a:cxn>
                <a:cxn ang="0">
                  <a:pos x="2" y="1090"/>
                </a:cxn>
                <a:cxn ang="0">
                  <a:pos x="12" y="1200"/>
                </a:cxn>
                <a:cxn ang="0">
                  <a:pos x="31" y="1311"/>
                </a:cxn>
                <a:cxn ang="0">
                  <a:pos x="61" y="1420"/>
                </a:cxn>
                <a:cxn ang="0">
                  <a:pos x="101" y="1529"/>
                </a:cxn>
                <a:cxn ang="0">
                  <a:pos x="149" y="1636"/>
                </a:cxn>
                <a:cxn ang="0">
                  <a:pos x="206" y="1742"/>
                </a:cxn>
                <a:cxn ang="0">
                  <a:pos x="274" y="1844"/>
                </a:cxn>
                <a:cxn ang="0">
                  <a:pos x="353" y="1943"/>
                </a:cxn>
                <a:cxn ang="0">
                  <a:pos x="441" y="2039"/>
                </a:cxn>
                <a:cxn ang="0">
                  <a:pos x="2552" y="2085"/>
                </a:cxn>
                <a:cxn ang="0">
                  <a:pos x="2526" y="2070"/>
                </a:cxn>
                <a:cxn ang="0">
                  <a:pos x="2336" y="1955"/>
                </a:cxn>
                <a:cxn ang="0">
                  <a:pos x="2192" y="1860"/>
                </a:cxn>
                <a:cxn ang="0">
                  <a:pos x="2025" y="1748"/>
                </a:cxn>
                <a:cxn ang="0">
                  <a:pos x="1849" y="1619"/>
                </a:cxn>
                <a:cxn ang="0">
                  <a:pos x="1667" y="1477"/>
                </a:cxn>
                <a:cxn ang="0">
                  <a:pos x="1492" y="1326"/>
                </a:cxn>
                <a:cxn ang="0">
                  <a:pos x="1410" y="1246"/>
                </a:cxn>
                <a:cxn ang="0">
                  <a:pos x="1332" y="1167"/>
                </a:cxn>
                <a:cxn ang="0">
                  <a:pos x="1261" y="1086"/>
                </a:cxn>
                <a:cxn ang="0">
                  <a:pos x="1195" y="1004"/>
                </a:cxn>
                <a:cxn ang="0">
                  <a:pos x="1139" y="923"/>
                </a:cxn>
                <a:cxn ang="0">
                  <a:pos x="1091" y="840"/>
                </a:cxn>
                <a:cxn ang="0">
                  <a:pos x="1055" y="761"/>
                </a:cxn>
                <a:cxn ang="0">
                  <a:pos x="1030" y="680"/>
                </a:cxn>
                <a:cxn ang="0">
                  <a:pos x="1017" y="602"/>
                </a:cxn>
                <a:cxn ang="0">
                  <a:pos x="1019" y="527"/>
                </a:cxn>
                <a:cxn ang="0">
                  <a:pos x="1028" y="470"/>
                </a:cxn>
                <a:cxn ang="0">
                  <a:pos x="1040" y="434"/>
                </a:cxn>
                <a:cxn ang="0">
                  <a:pos x="1057" y="398"/>
                </a:cxn>
                <a:cxn ang="0">
                  <a:pos x="1076" y="363"/>
                </a:cxn>
                <a:cxn ang="0">
                  <a:pos x="1101" y="330"/>
                </a:cxn>
                <a:cxn ang="0">
                  <a:pos x="1131" y="295"/>
                </a:cxn>
                <a:cxn ang="0">
                  <a:pos x="1182" y="248"/>
                </a:cxn>
                <a:cxn ang="0">
                  <a:pos x="1269" y="186"/>
                </a:cxn>
                <a:cxn ang="0">
                  <a:pos x="1377" y="130"/>
                </a:cxn>
              </a:cxnLst>
              <a:rect l="0" t="0" r="r" b="b"/>
              <a:pathLst>
                <a:path w="2552" h="2085">
                  <a:moveTo>
                    <a:pt x="1377" y="130"/>
                  </a:moveTo>
                  <a:lnTo>
                    <a:pt x="1377" y="130"/>
                  </a:lnTo>
                  <a:lnTo>
                    <a:pt x="1339" y="109"/>
                  </a:lnTo>
                  <a:lnTo>
                    <a:pt x="1299" y="89"/>
                  </a:lnTo>
                  <a:lnTo>
                    <a:pt x="1260" y="73"/>
                  </a:lnTo>
                  <a:lnTo>
                    <a:pt x="1220" y="56"/>
                  </a:lnTo>
                  <a:lnTo>
                    <a:pt x="1179" y="43"/>
                  </a:lnTo>
                  <a:lnTo>
                    <a:pt x="1137" y="30"/>
                  </a:lnTo>
                  <a:lnTo>
                    <a:pt x="1094" y="20"/>
                  </a:lnTo>
                  <a:lnTo>
                    <a:pt x="1052" y="11"/>
                  </a:lnTo>
                  <a:lnTo>
                    <a:pt x="1009" y="7"/>
                  </a:lnTo>
                  <a:lnTo>
                    <a:pt x="966" y="2"/>
                  </a:lnTo>
                  <a:lnTo>
                    <a:pt x="923" y="0"/>
                  </a:lnTo>
                  <a:lnTo>
                    <a:pt x="880" y="0"/>
                  </a:lnTo>
                  <a:lnTo>
                    <a:pt x="837" y="2"/>
                  </a:lnTo>
                  <a:lnTo>
                    <a:pt x="794" y="5"/>
                  </a:lnTo>
                  <a:lnTo>
                    <a:pt x="751" y="10"/>
                  </a:lnTo>
                  <a:lnTo>
                    <a:pt x="708" y="18"/>
                  </a:lnTo>
                  <a:lnTo>
                    <a:pt x="667" y="28"/>
                  </a:lnTo>
                  <a:lnTo>
                    <a:pt x="624" y="40"/>
                  </a:lnTo>
                  <a:lnTo>
                    <a:pt x="584" y="54"/>
                  </a:lnTo>
                  <a:lnTo>
                    <a:pt x="543" y="69"/>
                  </a:lnTo>
                  <a:lnTo>
                    <a:pt x="504" y="87"/>
                  </a:lnTo>
                  <a:lnTo>
                    <a:pt x="466" y="107"/>
                  </a:lnTo>
                  <a:lnTo>
                    <a:pt x="428" y="130"/>
                  </a:lnTo>
                  <a:lnTo>
                    <a:pt x="391" y="155"/>
                  </a:lnTo>
                  <a:lnTo>
                    <a:pt x="357" y="182"/>
                  </a:lnTo>
                  <a:lnTo>
                    <a:pt x="322" y="210"/>
                  </a:lnTo>
                  <a:lnTo>
                    <a:pt x="289" y="241"/>
                  </a:lnTo>
                  <a:lnTo>
                    <a:pt x="258" y="272"/>
                  </a:lnTo>
                  <a:lnTo>
                    <a:pt x="228" y="309"/>
                  </a:lnTo>
                  <a:lnTo>
                    <a:pt x="200" y="345"/>
                  </a:lnTo>
                  <a:lnTo>
                    <a:pt x="173" y="385"/>
                  </a:lnTo>
                  <a:lnTo>
                    <a:pt x="149" y="426"/>
                  </a:lnTo>
                  <a:lnTo>
                    <a:pt x="149" y="426"/>
                  </a:lnTo>
                  <a:lnTo>
                    <a:pt x="124" y="472"/>
                  </a:lnTo>
                  <a:lnTo>
                    <a:pt x="102" y="520"/>
                  </a:lnTo>
                  <a:lnTo>
                    <a:pt x="83" y="568"/>
                  </a:lnTo>
                  <a:lnTo>
                    <a:pt x="64" y="617"/>
                  </a:lnTo>
                  <a:lnTo>
                    <a:pt x="48" y="667"/>
                  </a:lnTo>
                  <a:lnTo>
                    <a:pt x="35" y="718"/>
                  </a:lnTo>
                  <a:lnTo>
                    <a:pt x="23" y="769"/>
                  </a:lnTo>
                  <a:lnTo>
                    <a:pt x="15" y="822"/>
                  </a:lnTo>
                  <a:lnTo>
                    <a:pt x="7" y="875"/>
                  </a:lnTo>
                  <a:lnTo>
                    <a:pt x="2" y="928"/>
                  </a:lnTo>
                  <a:lnTo>
                    <a:pt x="0" y="982"/>
                  </a:lnTo>
                  <a:lnTo>
                    <a:pt x="0" y="1035"/>
                  </a:lnTo>
                  <a:lnTo>
                    <a:pt x="2" y="1090"/>
                  </a:lnTo>
                  <a:lnTo>
                    <a:pt x="5" y="1146"/>
                  </a:lnTo>
                  <a:lnTo>
                    <a:pt x="12" y="1200"/>
                  </a:lnTo>
                  <a:lnTo>
                    <a:pt x="22" y="1255"/>
                  </a:lnTo>
                  <a:lnTo>
                    <a:pt x="31" y="1311"/>
                  </a:lnTo>
                  <a:lnTo>
                    <a:pt x="46" y="1365"/>
                  </a:lnTo>
                  <a:lnTo>
                    <a:pt x="61" y="1420"/>
                  </a:lnTo>
                  <a:lnTo>
                    <a:pt x="79" y="1474"/>
                  </a:lnTo>
                  <a:lnTo>
                    <a:pt x="101" y="1529"/>
                  </a:lnTo>
                  <a:lnTo>
                    <a:pt x="124" y="1583"/>
                  </a:lnTo>
                  <a:lnTo>
                    <a:pt x="149" y="1636"/>
                  </a:lnTo>
                  <a:lnTo>
                    <a:pt x="177" y="1689"/>
                  </a:lnTo>
                  <a:lnTo>
                    <a:pt x="206" y="1742"/>
                  </a:lnTo>
                  <a:lnTo>
                    <a:pt x="239" y="1793"/>
                  </a:lnTo>
                  <a:lnTo>
                    <a:pt x="274" y="1844"/>
                  </a:lnTo>
                  <a:lnTo>
                    <a:pt x="312" y="1895"/>
                  </a:lnTo>
                  <a:lnTo>
                    <a:pt x="353" y="1943"/>
                  </a:lnTo>
                  <a:lnTo>
                    <a:pt x="396" y="1993"/>
                  </a:lnTo>
                  <a:lnTo>
                    <a:pt x="441" y="2039"/>
                  </a:lnTo>
                  <a:lnTo>
                    <a:pt x="489" y="2085"/>
                  </a:lnTo>
                  <a:lnTo>
                    <a:pt x="2552" y="2085"/>
                  </a:lnTo>
                  <a:lnTo>
                    <a:pt x="2552" y="2085"/>
                  </a:lnTo>
                  <a:lnTo>
                    <a:pt x="2526" y="2070"/>
                  </a:lnTo>
                  <a:lnTo>
                    <a:pt x="2450" y="2026"/>
                  </a:lnTo>
                  <a:lnTo>
                    <a:pt x="2336" y="1955"/>
                  </a:lnTo>
                  <a:lnTo>
                    <a:pt x="2266" y="1910"/>
                  </a:lnTo>
                  <a:lnTo>
                    <a:pt x="2192" y="1860"/>
                  </a:lnTo>
                  <a:lnTo>
                    <a:pt x="2111" y="1808"/>
                  </a:lnTo>
                  <a:lnTo>
                    <a:pt x="2025" y="1748"/>
                  </a:lnTo>
                  <a:lnTo>
                    <a:pt x="1938" y="1685"/>
                  </a:lnTo>
                  <a:lnTo>
                    <a:pt x="1849" y="1619"/>
                  </a:lnTo>
                  <a:lnTo>
                    <a:pt x="1758" y="1550"/>
                  </a:lnTo>
                  <a:lnTo>
                    <a:pt x="1667" y="1477"/>
                  </a:lnTo>
                  <a:lnTo>
                    <a:pt x="1578" y="1403"/>
                  </a:lnTo>
                  <a:lnTo>
                    <a:pt x="1492" y="1326"/>
                  </a:lnTo>
                  <a:lnTo>
                    <a:pt x="1451" y="1286"/>
                  </a:lnTo>
                  <a:lnTo>
                    <a:pt x="1410" y="1246"/>
                  </a:lnTo>
                  <a:lnTo>
                    <a:pt x="1370" y="1207"/>
                  </a:lnTo>
                  <a:lnTo>
                    <a:pt x="1332" y="1167"/>
                  </a:lnTo>
                  <a:lnTo>
                    <a:pt x="1296" y="1126"/>
                  </a:lnTo>
                  <a:lnTo>
                    <a:pt x="1261" y="1086"/>
                  </a:lnTo>
                  <a:lnTo>
                    <a:pt x="1227" y="1045"/>
                  </a:lnTo>
                  <a:lnTo>
                    <a:pt x="1195" y="1004"/>
                  </a:lnTo>
                  <a:lnTo>
                    <a:pt x="1167" y="962"/>
                  </a:lnTo>
                  <a:lnTo>
                    <a:pt x="1139" y="923"/>
                  </a:lnTo>
                  <a:lnTo>
                    <a:pt x="1114" y="881"/>
                  </a:lnTo>
                  <a:lnTo>
                    <a:pt x="1091" y="840"/>
                  </a:lnTo>
                  <a:lnTo>
                    <a:pt x="1071" y="801"/>
                  </a:lnTo>
                  <a:lnTo>
                    <a:pt x="1055" y="761"/>
                  </a:lnTo>
                  <a:lnTo>
                    <a:pt x="1042" y="720"/>
                  </a:lnTo>
                  <a:lnTo>
                    <a:pt x="1030" y="680"/>
                  </a:lnTo>
                  <a:lnTo>
                    <a:pt x="1022" y="642"/>
                  </a:lnTo>
                  <a:lnTo>
                    <a:pt x="1017" y="602"/>
                  </a:lnTo>
                  <a:lnTo>
                    <a:pt x="1015" y="565"/>
                  </a:lnTo>
                  <a:lnTo>
                    <a:pt x="1019" y="527"/>
                  </a:lnTo>
                  <a:lnTo>
                    <a:pt x="1023" y="489"/>
                  </a:lnTo>
                  <a:lnTo>
                    <a:pt x="1028" y="470"/>
                  </a:lnTo>
                  <a:lnTo>
                    <a:pt x="1033" y="452"/>
                  </a:lnTo>
                  <a:lnTo>
                    <a:pt x="1040" y="434"/>
                  </a:lnTo>
                  <a:lnTo>
                    <a:pt x="1048" y="416"/>
                  </a:lnTo>
                  <a:lnTo>
                    <a:pt x="1057" y="398"/>
                  </a:lnTo>
                  <a:lnTo>
                    <a:pt x="1066" y="381"/>
                  </a:lnTo>
                  <a:lnTo>
                    <a:pt x="1076" y="363"/>
                  </a:lnTo>
                  <a:lnTo>
                    <a:pt x="1088" y="347"/>
                  </a:lnTo>
                  <a:lnTo>
                    <a:pt x="1101" y="330"/>
                  </a:lnTo>
                  <a:lnTo>
                    <a:pt x="1116" y="312"/>
                  </a:lnTo>
                  <a:lnTo>
                    <a:pt x="1131" y="295"/>
                  </a:lnTo>
                  <a:lnTo>
                    <a:pt x="1147" y="281"/>
                  </a:lnTo>
                  <a:lnTo>
                    <a:pt x="1182" y="248"/>
                  </a:lnTo>
                  <a:lnTo>
                    <a:pt x="1223" y="216"/>
                  </a:lnTo>
                  <a:lnTo>
                    <a:pt x="1269" y="186"/>
                  </a:lnTo>
                  <a:lnTo>
                    <a:pt x="1321" y="158"/>
                  </a:lnTo>
                  <a:lnTo>
                    <a:pt x="1377" y="130"/>
                  </a:lnTo>
                  <a:lnTo>
                    <a:pt x="1377" y="130"/>
                  </a:lnTo>
                  <a:close/>
                </a:path>
              </a:pathLst>
            </a:custGeom>
            <a:solidFill>
              <a:schemeClr val="bg1">
                <a:lumMod val="95000"/>
                <a:alpha val="34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11"/>
            <p:cNvSpPr>
              <a:spLocks/>
            </p:cNvSpPr>
            <p:nvPr userDrawn="1"/>
          </p:nvSpPr>
          <p:spPr bwMode="auto">
            <a:xfrm>
              <a:off x="876758" y="3994150"/>
              <a:ext cx="1719262" cy="2863850"/>
            </a:xfrm>
            <a:custGeom>
              <a:avLst/>
              <a:gdLst/>
              <a:ahLst/>
              <a:cxnLst>
                <a:cxn ang="0">
                  <a:pos x="99" y="1804"/>
                </a:cxn>
                <a:cxn ang="0">
                  <a:pos x="57" y="1647"/>
                </a:cxn>
                <a:cxn ang="0">
                  <a:pos x="29" y="1492"/>
                </a:cxn>
                <a:cxn ang="0">
                  <a:pos x="10" y="1342"/>
                </a:cxn>
                <a:cxn ang="0">
                  <a:pos x="1" y="1195"/>
                </a:cxn>
                <a:cxn ang="0">
                  <a:pos x="1" y="1054"/>
                </a:cxn>
                <a:cxn ang="0">
                  <a:pos x="10" y="919"/>
                </a:cxn>
                <a:cxn ang="0">
                  <a:pos x="26" y="790"/>
                </a:cxn>
                <a:cxn ang="0">
                  <a:pos x="49" y="667"/>
                </a:cxn>
                <a:cxn ang="0">
                  <a:pos x="81" y="553"/>
                </a:cxn>
                <a:cxn ang="0">
                  <a:pos x="117" y="445"/>
                </a:cxn>
                <a:cxn ang="0">
                  <a:pos x="158" y="346"/>
                </a:cxn>
                <a:cxn ang="0">
                  <a:pos x="203" y="255"/>
                </a:cxn>
                <a:cxn ang="0">
                  <a:pos x="254" y="176"/>
                </a:cxn>
                <a:cxn ang="0">
                  <a:pos x="307" y="105"/>
                </a:cxn>
                <a:cxn ang="0">
                  <a:pos x="363" y="47"/>
                </a:cxn>
                <a:cxn ang="0">
                  <a:pos x="421" y="0"/>
                </a:cxn>
                <a:cxn ang="0">
                  <a:pos x="383" y="57"/>
                </a:cxn>
                <a:cxn ang="0">
                  <a:pos x="317" y="176"/>
                </a:cxn>
                <a:cxn ang="0">
                  <a:pos x="265" y="298"/>
                </a:cxn>
                <a:cxn ang="0">
                  <a:pos x="226" y="421"/>
                </a:cxn>
                <a:cxn ang="0">
                  <a:pos x="201" y="544"/>
                </a:cxn>
                <a:cxn ang="0">
                  <a:pos x="188" y="667"/>
                </a:cxn>
                <a:cxn ang="0">
                  <a:pos x="186" y="789"/>
                </a:cxn>
                <a:cxn ang="0">
                  <a:pos x="196" y="911"/>
                </a:cxn>
                <a:cxn ang="0">
                  <a:pos x="219" y="1030"/>
                </a:cxn>
                <a:cxn ang="0">
                  <a:pos x="252" y="1147"/>
                </a:cxn>
                <a:cxn ang="0">
                  <a:pos x="297" y="1261"/>
                </a:cxn>
                <a:cxn ang="0">
                  <a:pos x="351" y="1371"/>
                </a:cxn>
                <a:cxn ang="0">
                  <a:pos x="416" y="1477"/>
                </a:cxn>
                <a:cxn ang="0">
                  <a:pos x="492" y="1578"/>
                </a:cxn>
                <a:cxn ang="0">
                  <a:pos x="576" y="1674"/>
                </a:cxn>
                <a:cxn ang="0">
                  <a:pos x="668" y="1763"/>
                </a:cxn>
                <a:cxn ang="0">
                  <a:pos x="99" y="1804"/>
                </a:cxn>
              </a:cxnLst>
              <a:rect l="0" t="0" r="r" b="b"/>
              <a:pathLst>
                <a:path w="718" h="1804">
                  <a:moveTo>
                    <a:pt x="99" y="1804"/>
                  </a:moveTo>
                  <a:lnTo>
                    <a:pt x="99" y="1804"/>
                  </a:lnTo>
                  <a:lnTo>
                    <a:pt x="77" y="1725"/>
                  </a:lnTo>
                  <a:lnTo>
                    <a:pt x="57" y="1647"/>
                  </a:lnTo>
                  <a:lnTo>
                    <a:pt x="43" y="1570"/>
                  </a:lnTo>
                  <a:lnTo>
                    <a:pt x="29" y="1492"/>
                  </a:lnTo>
                  <a:lnTo>
                    <a:pt x="18" y="1416"/>
                  </a:lnTo>
                  <a:lnTo>
                    <a:pt x="10" y="1342"/>
                  </a:lnTo>
                  <a:lnTo>
                    <a:pt x="5" y="1267"/>
                  </a:lnTo>
                  <a:lnTo>
                    <a:pt x="1" y="1195"/>
                  </a:lnTo>
                  <a:lnTo>
                    <a:pt x="0" y="1124"/>
                  </a:lnTo>
                  <a:lnTo>
                    <a:pt x="1" y="1054"/>
                  </a:lnTo>
                  <a:lnTo>
                    <a:pt x="5" y="987"/>
                  </a:lnTo>
                  <a:lnTo>
                    <a:pt x="10" y="919"/>
                  </a:lnTo>
                  <a:lnTo>
                    <a:pt x="18" y="853"/>
                  </a:lnTo>
                  <a:lnTo>
                    <a:pt x="26" y="790"/>
                  </a:lnTo>
                  <a:lnTo>
                    <a:pt x="38" y="728"/>
                  </a:lnTo>
                  <a:lnTo>
                    <a:pt x="49" y="667"/>
                  </a:lnTo>
                  <a:lnTo>
                    <a:pt x="64" y="609"/>
                  </a:lnTo>
                  <a:lnTo>
                    <a:pt x="81" y="553"/>
                  </a:lnTo>
                  <a:lnTo>
                    <a:pt x="97" y="496"/>
                  </a:lnTo>
                  <a:lnTo>
                    <a:pt x="117" y="445"/>
                  </a:lnTo>
                  <a:lnTo>
                    <a:pt x="137" y="394"/>
                  </a:lnTo>
                  <a:lnTo>
                    <a:pt x="158" y="346"/>
                  </a:lnTo>
                  <a:lnTo>
                    <a:pt x="180" y="300"/>
                  </a:lnTo>
                  <a:lnTo>
                    <a:pt x="203" y="255"/>
                  </a:lnTo>
                  <a:lnTo>
                    <a:pt x="227" y="214"/>
                  </a:lnTo>
                  <a:lnTo>
                    <a:pt x="254" y="176"/>
                  </a:lnTo>
                  <a:lnTo>
                    <a:pt x="280" y="140"/>
                  </a:lnTo>
                  <a:lnTo>
                    <a:pt x="307" y="105"/>
                  </a:lnTo>
                  <a:lnTo>
                    <a:pt x="335" y="76"/>
                  </a:lnTo>
                  <a:lnTo>
                    <a:pt x="363" y="47"/>
                  </a:lnTo>
                  <a:lnTo>
                    <a:pt x="391" y="21"/>
                  </a:lnTo>
                  <a:lnTo>
                    <a:pt x="421" y="0"/>
                  </a:lnTo>
                  <a:lnTo>
                    <a:pt x="421" y="0"/>
                  </a:lnTo>
                  <a:lnTo>
                    <a:pt x="383" y="57"/>
                  </a:lnTo>
                  <a:lnTo>
                    <a:pt x="348" y="117"/>
                  </a:lnTo>
                  <a:lnTo>
                    <a:pt x="317" y="176"/>
                  </a:lnTo>
                  <a:lnTo>
                    <a:pt x="289" y="237"/>
                  </a:lnTo>
                  <a:lnTo>
                    <a:pt x="265" y="298"/>
                  </a:lnTo>
                  <a:lnTo>
                    <a:pt x="244" y="359"/>
                  </a:lnTo>
                  <a:lnTo>
                    <a:pt x="226" y="421"/>
                  </a:lnTo>
                  <a:lnTo>
                    <a:pt x="213" y="482"/>
                  </a:lnTo>
                  <a:lnTo>
                    <a:pt x="201" y="544"/>
                  </a:lnTo>
                  <a:lnTo>
                    <a:pt x="193" y="605"/>
                  </a:lnTo>
                  <a:lnTo>
                    <a:pt x="188" y="667"/>
                  </a:lnTo>
                  <a:lnTo>
                    <a:pt x="185" y="728"/>
                  </a:lnTo>
                  <a:lnTo>
                    <a:pt x="186" y="789"/>
                  </a:lnTo>
                  <a:lnTo>
                    <a:pt x="189" y="850"/>
                  </a:lnTo>
                  <a:lnTo>
                    <a:pt x="196" y="911"/>
                  </a:lnTo>
                  <a:lnTo>
                    <a:pt x="206" y="970"/>
                  </a:lnTo>
                  <a:lnTo>
                    <a:pt x="219" y="1030"/>
                  </a:lnTo>
                  <a:lnTo>
                    <a:pt x="234" y="1089"/>
                  </a:lnTo>
                  <a:lnTo>
                    <a:pt x="252" y="1147"/>
                  </a:lnTo>
                  <a:lnTo>
                    <a:pt x="274" y="1205"/>
                  </a:lnTo>
                  <a:lnTo>
                    <a:pt x="297" y="1261"/>
                  </a:lnTo>
                  <a:lnTo>
                    <a:pt x="323" y="1317"/>
                  </a:lnTo>
                  <a:lnTo>
                    <a:pt x="351" y="1371"/>
                  </a:lnTo>
                  <a:lnTo>
                    <a:pt x="383" y="1424"/>
                  </a:lnTo>
                  <a:lnTo>
                    <a:pt x="416" y="1477"/>
                  </a:lnTo>
                  <a:lnTo>
                    <a:pt x="452" y="1528"/>
                  </a:lnTo>
                  <a:lnTo>
                    <a:pt x="492" y="1578"/>
                  </a:lnTo>
                  <a:lnTo>
                    <a:pt x="531" y="1626"/>
                  </a:lnTo>
                  <a:lnTo>
                    <a:pt x="576" y="1674"/>
                  </a:lnTo>
                  <a:lnTo>
                    <a:pt x="620" y="1718"/>
                  </a:lnTo>
                  <a:lnTo>
                    <a:pt x="668" y="1763"/>
                  </a:lnTo>
                  <a:lnTo>
                    <a:pt x="718" y="1804"/>
                  </a:lnTo>
                  <a:lnTo>
                    <a:pt x="99" y="1804"/>
                  </a:lnTo>
                  <a:lnTo>
                    <a:pt x="99" y="1804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  <a:alpha val="37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7" name="Freeform 46"/>
          <p:cNvSpPr>
            <a:spLocks/>
          </p:cNvSpPr>
          <p:nvPr userDrawn="1"/>
        </p:nvSpPr>
        <p:spPr bwMode="auto">
          <a:xfrm>
            <a:off x="7543800" y="0"/>
            <a:ext cx="1600201" cy="2209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432" y="0"/>
              </a:cxn>
              <a:cxn ang="0">
                <a:pos x="1432" y="3492"/>
              </a:cxn>
              <a:cxn ang="0">
                <a:pos x="1419" y="3252"/>
              </a:cxn>
              <a:cxn ang="0">
                <a:pos x="1406" y="3024"/>
              </a:cxn>
              <a:cxn ang="0">
                <a:pos x="1393" y="2807"/>
              </a:cxn>
              <a:cxn ang="0">
                <a:pos x="1379" y="2601"/>
              </a:cxn>
              <a:cxn ang="0">
                <a:pos x="1364" y="2407"/>
              </a:cxn>
              <a:cxn ang="0">
                <a:pos x="1348" y="2222"/>
              </a:cxn>
              <a:cxn ang="0">
                <a:pos x="1330" y="2047"/>
              </a:cxn>
              <a:cxn ang="0">
                <a:pos x="1311" y="1881"/>
              </a:cxn>
              <a:cxn ang="0">
                <a:pos x="1291" y="1726"/>
              </a:cxn>
              <a:cxn ang="0">
                <a:pos x="1268" y="1580"/>
              </a:cxn>
              <a:cxn ang="0">
                <a:pos x="1245" y="1442"/>
              </a:cxn>
              <a:cxn ang="0">
                <a:pos x="1218" y="1313"/>
              </a:cxn>
              <a:cxn ang="0">
                <a:pos x="1190" y="1192"/>
              </a:cxn>
              <a:cxn ang="0">
                <a:pos x="1158" y="1078"/>
              </a:cxn>
              <a:cxn ang="0">
                <a:pos x="1125" y="973"/>
              </a:cxn>
              <a:cxn ang="0">
                <a:pos x="1089" y="873"/>
              </a:cxn>
              <a:cxn ang="0">
                <a:pos x="1049" y="781"/>
              </a:cxn>
              <a:cxn ang="0">
                <a:pos x="1007" y="696"/>
              </a:cxn>
              <a:cxn ang="0">
                <a:pos x="962" y="617"/>
              </a:cxn>
              <a:cxn ang="0">
                <a:pos x="913" y="544"/>
              </a:cxn>
              <a:cxn ang="0">
                <a:pos x="860" y="475"/>
              </a:cxn>
              <a:cxn ang="0">
                <a:pos x="804" y="413"/>
              </a:cxn>
              <a:cxn ang="0">
                <a:pos x="744" y="354"/>
              </a:cxn>
              <a:cxn ang="0">
                <a:pos x="680" y="301"/>
              </a:cxn>
              <a:cxn ang="0">
                <a:pos x="611" y="252"/>
              </a:cxn>
              <a:cxn ang="0">
                <a:pos x="539" y="206"/>
              </a:cxn>
              <a:cxn ang="0">
                <a:pos x="461" y="165"/>
              </a:cxn>
              <a:cxn ang="0">
                <a:pos x="379" y="128"/>
              </a:cxn>
              <a:cxn ang="0">
                <a:pos x="292" y="92"/>
              </a:cxn>
              <a:cxn ang="0">
                <a:pos x="200" y="59"/>
              </a:cxn>
              <a:cxn ang="0">
                <a:pos x="103" y="28"/>
              </a:cxn>
              <a:cxn ang="0">
                <a:pos x="0" y="0"/>
              </a:cxn>
            </a:cxnLst>
            <a:rect l="0" t="0" r="r" b="b"/>
            <a:pathLst>
              <a:path w="1432" h="3492">
                <a:moveTo>
                  <a:pt x="0" y="0"/>
                </a:moveTo>
                <a:lnTo>
                  <a:pt x="1432" y="0"/>
                </a:lnTo>
                <a:lnTo>
                  <a:pt x="1432" y="3492"/>
                </a:lnTo>
                <a:lnTo>
                  <a:pt x="1419" y="3252"/>
                </a:lnTo>
                <a:lnTo>
                  <a:pt x="1406" y="3024"/>
                </a:lnTo>
                <a:lnTo>
                  <a:pt x="1393" y="2807"/>
                </a:lnTo>
                <a:lnTo>
                  <a:pt x="1379" y="2601"/>
                </a:lnTo>
                <a:lnTo>
                  <a:pt x="1364" y="2407"/>
                </a:lnTo>
                <a:lnTo>
                  <a:pt x="1348" y="2222"/>
                </a:lnTo>
                <a:lnTo>
                  <a:pt x="1330" y="2047"/>
                </a:lnTo>
                <a:lnTo>
                  <a:pt x="1311" y="1881"/>
                </a:lnTo>
                <a:lnTo>
                  <a:pt x="1291" y="1726"/>
                </a:lnTo>
                <a:lnTo>
                  <a:pt x="1268" y="1580"/>
                </a:lnTo>
                <a:lnTo>
                  <a:pt x="1245" y="1442"/>
                </a:lnTo>
                <a:lnTo>
                  <a:pt x="1218" y="1313"/>
                </a:lnTo>
                <a:lnTo>
                  <a:pt x="1190" y="1192"/>
                </a:lnTo>
                <a:lnTo>
                  <a:pt x="1158" y="1078"/>
                </a:lnTo>
                <a:lnTo>
                  <a:pt x="1125" y="973"/>
                </a:lnTo>
                <a:lnTo>
                  <a:pt x="1089" y="873"/>
                </a:lnTo>
                <a:lnTo>
                  <a:pt x="1049" y="781"/>
                </a:lnTo>
                <a:lnTo>
                  <a:pt x="1007" y="696"/>
                </a:lnTo>
                <a:lnTo>
                  <a:pt x="962" y="617"/>
                </a:lnTo>
                <a:lnTo>
                  <a:pt x="913" y="544"/>
                </a:lnTo>
                <a:lnTo>
                  <a:pt x="860" y="475"/>
                </a:lnTo>
                <a:lnTo>
                  <a:pt x="804" y="413"/>
                </a:lnTo>
                <a:lnTo>
                  <a:pt x="744" y="354"/>
                </a:lnTo>
                <a:lnTo>
                  <a:pt x="680" y="301"/>
                </a:lnTo>
                <a:lnTo>
                  <a:pt x="611" y="252"/>
                </a:lnTo>
                <a:lnTo>
                  <a:pt x="539" y="206"/>
                </a:lnTo>
                <a:lnTo>
                  <a:pt x="461" y="165"/>
                </a:lnTo>
                <a:lnTo>
                  <a:pt x="379" y="128"/>
                </a:lnTo>
                <a:lnTo>
                  <a:pt x="292" y="92"/>
                </a:lnTo>
                <a:lnTo>
                  <a:pt x="200" y="59"/>
                </a:lnTo>
                <a:lnTo>
                  <a:pt x="103" y="2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Freeform 47"/>
          <p:cNvSpPr>
            <a:spLocks/>
          </p:cNvSpPr>
          <p:nvPr userDrawn="1"/>
        </p:nvSpPr>
        <p:spPr bwMode="auto">
          <a:xfrm>
            <a:off x="3733800" y="5715000"/>
            <a:ext cx="5029200" cy="762000"/>
          </a:xfrm>
          <a:custGeom>
            <a:avLst/>
            <a:gdLst/>
            <a:ahLst/>
            <a:cxnLst>
              <a:cxn ang="0">
                <a:pos x="17264" y="180"/>
              </a:cxn>
              <a:cxn ang="0">
                <a:pos x="16706" y="689"/>
              </a:cxn>
              <a:cxn ang="0">
                <a:pos x="15959" y="1141"/>
              </a:cxn>
              <a:cxn ang="0">
                <a:pos x="15050" y="1535"/>
              </a:cxn>
              <a:cxn ang="0">
                <a:pos x="14003" y="1871"/>
              </a:cxn>
              <a:cxn ang="0">
                <a:pos x="12844" y="2151"/>
              </a:cxn>
              <a:cxn ang="0">
                <a:pos x="11599" y="2374"/>
              </a:cxn>
              <a:cxn ang="0">
                <a:pos x="10294" y="2540"/>
              </a:cxn>
              <a:cxn ang="0">
                <a:pos x="8951" y="2649"/>
              </a:cxn>
              <a:cxn ang="0">
                <a:pos x="7599" y="2704"/>
              </a:cxn>
              <a:cxn ang="0">
                <a:pos x="6264" y="2702"/>
              </a:cxn>
              <a:cxn ang="0">
                <a:pos x="4968" y="2645"/>
              </a:cxn>
              <a:cxn ang="0">
                <a:pos x="3740" y="2534"/>
              </a:cxn>
              <a:cxn ang="0">
                <a:pos x="2603" y="2367"/>
              </a:cxn>
              <a:cxn ang="0">
                <a:pos x="1584" y="2147"/>
              </a:cxn>
              <a:cxn ang="0">
                <a:pos x="708" y="1871"/>
              </a:cxn>
              <a:cxn ang="0">
                <a:pos x="0" y="1543"/>
              </a:cxn>
              <a:cxn ang="0">
                <a:pos x="341" y="1635"/>
              </a:cxn>
              <a:cxn ang="0">
                <a:pos x="1155" y="1920"/>
              </a:cxn>
              <a:cxn ang="0">
                <a:pos x="2121" y="2151"/>
              </a:cxn>
              <a:cxn ang="0">
                <a:pos x="3215" y="2331"/>
              </a:cxn>
              <a:cxn ang="0">
                <a:pos x="4413" y="2457"/>
              </a:cxn>
              <a:cxn ang="0">
                <a:pos x="5686" y="2531"/>
              </a:cxn>
              <a:cxn ang="0">
                <a:pos x="7011" y="2550"/>
              </a:cxn>
              <a:cxn ang="0">
                <a:pos x="8361" y="2515"/>
              </a:cxn>
              <a:cxn ang="0">
                <a:pos x="9712" y="2426"/>
              </a:cxn>
              <a:cxn ang="0">
                <a:pos x="11037" y="2283"/>
              </a:cxn>
              <a:cxn ang="0">
                <a:pos x="12311" y="2084"/>
              </a:cxn>
              <a:cxn ang="0">
                <a:pos x="13509" y="1831"/>
              </a:cxn>
              <a:cxn ang="0">
                <a:pos x="14604" y="1522"/>
              </a:cxn>
              <a:cxn ang="0">
                <a:pos x="15571" y="1158"/>
              </a:cxn>
              <a:cxn ang="0">
                <a:pos x="16386" y="737"/>
              </a:cxn>
              <a:cxn ang="0">
                <a:pos x="17021" y="260"/>
              </a:cxn>
            </a:cxnLst>
            <a:rect l="0" t="0" r="r" b="b"/>
            <a:pathLst>
              <a:path w="17264" h="2710">
                <a:moveTo>
                  <a:pt x="17264" y="0"/>
                </a:moveTo>
                <a:lnTo>
                  <a:pt x="17264" y="180"/>
                </a:lnTo>
                <a:lnTo>
                  <a:pt x="17010" y="442"/>
                </a:lnTo>
                <a:lnTo>
                  <a:pt x="16706" y="689"/>
                </a:lnTo>
                <a:lnTo>
                  <a:pt x="16354" y="923"/>
                </a:lnTo>
                <a:lnTo>
                  <a:pt x="15959" y="1141"/>
                </a:lnTo>
                <a:lnTo>
                  <a:pt x="15524" y="1345"/>
                </a:lnTo>
                <a:lnTo>
                  <a:pt x="15050" y="1535"/>
                </a:lnTo>
                <a:lnTo>
                  <a:pt x="14543" y="1710"/>
                </a:lnTo>
                <a:lnTo>
                  <a:pt x="14003" y="1871"/>
                </a:lnTo>
                <a:lnTo>
                  <a:pt x="13437" y="2018"/>
                </a:lnTo>
                <a:lnTo>
                  <a:pt x="12844" y="2151"/>
                </a:lnTo>
                <a:lnTo>
                  <a:pt x="12232" y="2269"/>
                </a:lnTo>
                <a:lnTo>
                  <a:pt x="11599" y="2374"/>
                </a:lnTo>
                <a:lnTo>
                  <a:pt x="10952" y="2464"/>
                </a:lnTo>
                <a:lnTo>
                  <a:pt x="10294" y="2540"/>
                </a:lnTo>
                <a:lnTo>
                  <a:pt x="9625" y="2602"/>
                </a:lnTo>
                <a:lnTo>
                  <a:pt x="8951" y="2649"/>
                </a:lnTo>
                <a:lnTo>
                  <a:pt x="8275" y="2684"/>
                </a:lnTo>
                <a:lnTo>
                  <a:pt x="7599" y="2704"/>
                </a:lnTo>
                <a:lnTo>
                  <a:pt x="6928" y="2710"/>
                </a:lnTo>
                <a:lnTo>
                  <a:pt x="6264" y="2702"/>
                </a:lnTo>
                <a:lnTo>
                  <a:pt x="5609" y="2681"/>
                </a:lnTo>
                <a:lnTo>
                  <a:pt x="4968" y="2645"/>
                </a:lnTo>
                <a:lnTo>
                  <a:pt x="4344" y="2597"/>
                </a:lnTo>
                <a:lnTo>
                  <a:pt x="3740" y="2534"/>
                </a:lnTo>
                <a:lnTo>
                  <a:pt x="3158" y="2457"/>
                </a:lnTo>
                <a:lnTo>
                  <a:pt x="2603" y="2367"/>
                </a:lnTo>
                <a:lnTo>
                  <a:pt x="2077" y="2264"/>
                </a:lnTo>
                <a:lnTo>
                  <a:pt x="1584" y="2147"/>
                </a:lnTo>
                <a:lnTo>
                  <a:pt x="1126" y="2016"/>
                </a:lnTo>
                <a:lnTo>
                  <a:pt x="708" y="1871"/>
                </a:lnTo>
                <a:lnTo>
                  <a:pt x="331" y="1714"/>
                </a:lnTo>
                <a:lnTo>
                  <a:pt x="0" y="1543"/>
                </a:lnTo>
                <a:lnTo>
                  <a:pt x="0" y="1474"/>
                </a:lnTo>
                <a:lnTo>
                  <a:pt x="341" y="1635"/>
                </a:lnTo>
                <a:lnTo>
                  <a:pt x="727" y="1784"/>
                </a:lnTo>
                <a:lnTo>
                  <a:pt x="1155" y="1920"/>
                </a:lnTo>
                <a:lnTo>
                  <a:pt x="1621" y="2042"/>
                </a:lnTo>
                <a:lnTo>
                  <a:pt x="2121" y="2151"/>
                </a:lnTo>
                <a:lnTo>
                  <a:pt x="2654" y="2249"/>
                </a:lnTo>
                <a:lnTo>
                  <a:pt x="3215" y="2331"/>
                </a:lnTo>
                <a:lnTo>
                  <a:pt x="3803" y="2401"/>
                </a:lnTo>
                <a:lnTo>
                  <a:pt x="4413" y="2457"/>
                </a:lnTo>
                <a:lnTo>
                  <a:pt x="5041" y="2500"/>
                </a:lnTo>
                <a:lnTo>
                  <a:pt x="5686" y="2531"/>
                </a:lnTo>
                <a:lnTo>
                  <a:pt x="6343" y="2547"/>
                </a:lnTo>
                <a:lnTo>
                  <a:pt x="7011" y="2550"/>
                </a:lnTo>
                <a:lnTo>
                  <a:pt x="7685" y="2539"/>
                </a:lnTo>
                <a:lnTo>
                  <a:pt x="8361" y="2515"/>
                </a:lnTo>
                <a:lnTo>
                  <a:pt x="9039" y="2478"/>
                </a:lnTo>
                <a:lnTo>
                  <a:pt x="9712" y="2426"/>
                </a:lnTo>
                <a:lnTo>
                  <a:pt x="10379" y="2361"/>
                </a:lnTo>
                <a:lnTo>
                  <a:pt x="11037" y="2283"/>
                </a:lnTo>
                <a:lnTo>
                  <a:pt x="11682" y="2190"/>
                </a:lnTo>
                <a:lnTo>
                  <a:pt x="12311" y="2084"/>
                </a:lnTo>
                <a:lnTo>
                  <a:pt x="12921" y="1964"/>
                </a:lnTo>
                <a:lnTo>
                  <a:pt x="13509" y="1831"/>
                </a:lnTo>
                <a:lnTo>
                  <a:pt x="14070" y="1683"/>
                </a:lnTo>
                <a:lnTo>
                  <a:pt x="14604" y="1522"/>
                </a:lnTo>
                <a:lnTo>
                  <a:pt x="15105" y="1347"/>
                </a:lnTo>
                <a:lnTo>
                  <a:pt x="15571" y="1158"/>
                </a:lnTo>
                <a:lnTo>
                  <a:pt x="15999" y="954"/>
                </a:lnTo>
                <a:lnTo>
                  <a:pt x="16386" y="737"/>
                </a:lnTo>
                <a:lnTo>
                  <a:pt x="16728" y="506"/>
                </a:lnTo>
                <a:lnTo>
                  <a:pt x="17021" y="260"/>
                </a:lnTo>
                <a:lnTo>
                  <a:pt x="17264" y="0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alpha val="0"/>
                </a:schemeClr>
              </a:gs>
              <a:gs pos="50000">
                <a:schemeClr val="accent2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990600" y="1116449"/>
            <a:ext cx="6858000" cy="707886"/>
          </a:xfrm>
        </p:spPr>
        <p:txBody>
          <a:bodyPr wrap="square">
            <a:spAutoFit/>
          </a:bodyPr>
          <a:lstStyle>
            <a:lvl1pPr algn="r">
              <a:defRPr sz="40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990600" y="1900535"/>
            <a:ext cx="6858000" cy="461665"/>
          </a:xfrm>
        </p:spPr>
        <p:txBody>
          <a:bodyPr wrap="square">
            <a:spAutoFit/>
          </a:bodyPr>
          <a:lstStyle>
            <a:lvl1pPr marL="0" indent="0" algn="r">
              <a:buNone/>
              <a:defRPr sz="2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fld id="{FF6F1548-A370-498C-A14B-E715C2319CD9}" type="datetimeFigureOut">
              <a:rPr lang="en-US" smtClean="0"/>
              <a:pPr/>
              <a:t>11/28/2013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C238F03A-58E1-4ECA-9024-348A9A81A5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F1548-A370-498C-A14B-E715C2319CD9}" type="datetimeFigureOut">
              <a:rPr lang="en-US" smtClean="0"/>
              <a:pPr/>
              <a:t>11/28/2013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8F03A-58E1-4ECA-9024-348A9A81A5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F1548-A370-498C-A14B-E715C2319CD9}" type="datetimeFigureOut">
              <a:rPr lang="en-US" smtClean="0"/>
              <a:pPr/>
              <a:t>11/28/2013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8F03A-58E1-4ECA-9024-348A9A81A5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F1548-A370-498C-A14B-E715C2319CD9}" type="datetimeFigureOut">
              <a:rPr lang="en-US" smtClean="0"/>
              <a:pPr/>
              <a:t>11/28/2013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8F03A-58E1-4ECA-9024-348A9A81A5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F1548-A370-498C-A14B-E715C2319CD9}" type="datetimeFigureOut">
              <a:rPr lang="en-US" smtClean="0"/>
              <a:pPr/>
              <a:t>11/28/2013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8F03A-58E1-4ECA-9024-348A9A81A5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F1548-A370-498C-A14B-E715C2319CD9}" type="datetimeFigureOut">
              <a:rPr lang="en-US" smtClean="0"/>
              <a:pPr/>
              <a:t>11/28/2013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8F03A-58E1-4ECA-9024-348A9A81A5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F1548-A370-498C-A14B-E715C2319CD9}" type="datetimeFigureOut">
              <a:rPr lang="en-US" smtClean="0"/>
              <a:pPr/>
              <a:t>11/28/2013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8F03A-58E1-4ECA-9024-348A9A81A5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F1548-A370-498C-A14B-E715C2319CD9}" type="datetimeFigureOut">
              <a:rPr lang="en-US" smtClean="0"/>
              <a:pPr/>
              <a:t>11/28/2013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8F03A-58E1-4ECA-9024-348A9A81A5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F1548-A370-498C-A14B-E715C2319CD9}" type="datetimeFigureOut">
              <a:rPr lang="en-US" smtClean="0"/>
              <a:pPr/>
              <a:t>11/28/2013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8F03A-58E1-4ECA-9024-348A9A81A5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F1548-A370-498C-A14B-E715C2319CD9}" type="datetimeFigureOut">
              <a:rPr lang="en-US" smtClean="0"/>
              <a:pPr/>
              <a:t>11/28/2013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8F03A-58E1-4ECA-9024-348A9A81A5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F1548-A370-498C-A14B-E715C2319CD9}" type="datetimeFigureOut">
              <a:rPr lang="en-US" smtClean="0"/>
              <a:pPr/>
              <a:t>11/28/2013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8F03A-58E1-4ECA-9024-348A9A81A5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F1548-A370-498C-A14B-E715C2319CD9}" type="datetimeFigureOut">
              <a:rPr lang="en-US" smtClean="0"/>
              <a:pPr/>
              <a:t>11/28/2013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grpSp>
        <p:nvGrpSpPr>
          <p:cNvPr id="33" name="Group 32"/>
          <p:cNvGrpSpPr/>
          <p:nvPr/>
        </p:nvGrpSpPr>
        <p:grpSpPr>
          <a:xfrm>
            <a:off x="0" y="0"/>
            <a:ext cx="9144001" cy="6858000"/>
            <a:chOff x="0" y="0"/>
            <a:chExt cx="9144001" cy="6858000"/>
          </a:xfrm>
        </p:grpSpPr>
        <p:sp>
          <p:nvSpPr>
            <p:cNvPr id="8" name="Rectangle 7"/>
            <p:cNvSpPr/>
            <p:nvPr userDrawn="1"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>
              <a:spLocks/>
            </p:cNvSpPr>
            <p:nvPr userDrawn="1"/>
          </p:nvSpPr>
          <p:spPr bwMode="auto">
            <a:xfrm>
              <a:off x="7543800" y="0"/>
              <a:ext cx="1600201" cy="22098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32" y="0"/>
                </a:cxn>
                <a:cxn ang="0">
                  <a:pos x="1432" y="3492"/>
                </a:cxn>
                <a:cxn ang="0">
                  <a:pos x="1419" y="3252"/>
                </a:cxn>
                <a:cxn ang="0">
                  <a:pos x="1406" y="3024"/>
                </a:cxn>
                <a:cxn ang="0">
                  <a:pos x="1393" y="2807"/>
                </a:cxn>
                <a:cxn ang="0">
                  <a:pos x="1379" y="2601"/>
                </a:cxn>
                <a:cxn ang="0">
                  <a:pos x="1364" y="2407"/>
                </a:cxn>
                <a:cxn ang="0">
                  <a:pos x="1348" y="2222"/>
                </a:cxn>
                <a:cxn ang="0">
                  <a:pos x="1330" y="2047"/>
                </a:cxn>
                <a:cxn ang="0">
                  <a:pos x="1311" y="1881"/>
                </a:cxn>
                <a:cxn ang="0">
                  <a:pos x="1291" y="1726"/>
                </a:cxn>
                <a:cxn ang="0">
                  <a:pos x="1268" y="1580"/>
                </a:cxn>
                <a:cxn ang="0">
                  <a:pos x="1245" y="1442"/>
                </a:cxn>
                <a:cxn ang="0">
                  <a:pos x="1218" y="1313"/>
                </a:cxn>
                <a:cxn ang="0">
                  <a:pos x="1190" y="1192"/>
                </a:cxn>
                <a:cxn ang="0">
                  <a:pos x="1158" y="1078"/>
                </a:cxn>
                <a:cxn ang="0">
                  <a:pos x="1125" y="973"/>
                </a:cxn>
                <a:cxn ang="0">
                  <a:pos x="1089" y="873"/>
                </a:cxn>
                <a:cxn ang="0">
                  <a:pos x="1049" y="781"/>
                </a:cxn>
                <a:cxn ang="0">
                  <a:pos x="1007" y="696"/>
                </a:cxn>
                <a:cxn ang="0">
                  <a:pos x="962" y="617"/>
                </a:cxn>
                <a:cxn ang="0">
                  <a:pos x="913" y="544"/>
                </a:cxn>
                <a:cxn ang="0">
                  <a:pos x="860" y="475"/>
                </a:cxn>
                <a:cxn ang="0">
                  <a:pos x="804" y="413"/>
                </a:cxn>
                <a:cxn ang="0">
                  <a:pos x="744" y="354"/>
                </a:cxn>
                <a:cxn ang="0">
                  <a:pos x="680" y="301"/>
                </a:cxn>
                <a:cxn ang="0">
                  <a:pos x="611" y="252"/>
                </a:cxn>
                <a:cxn ang="0">
                  <a:pos x="539" y="206"/>
                </a:cxn>
                <a:cxn ang="0">
                  <a:pos x="461" y="165"/>
                </a:cxn>
                <a:cxn ang="0">
                  <a:pos x="379" y="128"/>
                </a:cxn>
                <a:cxn ang="0">
                  <a:pos x="292" y="92"/>
                </a:cxn>
                <a:cxn ang="0">
                  <a:pos x="200" y="59"/>
                </a:cxn>
                <a:cxn ang="0">
                  <a:pos x="103" y="28"/>
                </a:cxn>
                <a:cxn ang="0">
                  <a:pos x="0" y="0"/>
                </a:cxn>
              </a:cxnLst>
              <a:rect l="0" t="0" r="r" b="b"/>
              <a:pathLst>
                <a:path w="1432" h="3492">
                  <a:moveTo>
                    <a:pt x="0" y="0"/>
                  </a:moveTo>
                  <a:lnTo>
                    <a:pt x="1432" y="0"/>
                  </a:lnTo>
                  <a:lnTo>
                    <a:pt x="1432" y="3492"/>
                  </a:lnTo>
                  <a:lnTo>
                    <a:pt x="1419" y="3252"/>
                  </a:lnTo>
                  <a:lnTo>
                    <a:pt x="1406" y="3024"/>
                  </a:lnTo>
                  <a:lnTo>
                    <a:pt x="1393" y="2807"/>
                  </a:lnTo>
                  <a:lnTo>
                    <a:pt x="1379" y="2601"/>
                  </a:lnTo>
                  <a:lnTo>
                    <a:pt x="1364" y="2407"/>
                  </a:lnTo>
                  <a:lnTo>
                    <a:pt x="1348" y="2222"/>
                  </a:lnTo>
                  <a:lnTo>
                    <a:pt x="1330" y="2047"/>
                  </a:lnTo>
                  <a:lnTo>
                    <a:pt x="1311" y="1881"/>
                  </a:lnTo>
                  <a:lnTo>
                    <a:pt x="1291" y="1726"/>
                  </a:lnTo>
                  <a:lnTo>
                    <a:pt x="1268" y="1580"/>
                  </a:lnTo>
                  <a:lnTo>
                    <a:pt x="1245" y="1442"/>
                  </a:lnTo>
                  <a:lnTo>
                    <a:pt x="1218" y="1313"/>
                  </a:lnTo>
                  <a:lnTo>
                    <a:pt x="1190" y="1192"/>
                  </a:lnTo>
                  <a:lnTo>
                    <a:pt x="1158" y="1078"/>
                  </a:lnTo>
                  <a:lnTo>
                    <a:pt x="1125" y="973"/>
                  </a:lnTo>
                  <a:lnTo>
                    <a:pt x="1089" y="873"/>
                  </a:lnTo>
                  <a:lnTo>
                    <a:pt x="1049" y="781"/>
                  </a:lnTo>
                  <a:lnTo>
                    <a:pt x="1007" y="696"/>
                  </a:lnTo>
                  <a:lnTo>
                    <a:pt x="962" y="617"/>
                  </a:lnTo>
                  <a:lnTo>
                    <a:pt x="913" y="544"/>
                  </a:lnTo>
                  <a:lnTo>
                    <a:pt x="860" y="475"/>
                  </a:lnTo>
                  <a:lnTo>
                    <a:pt x="804" y="413"/>
                  </a:lnTo>
                  <a:lnTo>
                    <a:pt x="744" y="354"/>
                  </a:lnTo>
                  <a:lnTo>
                    <a:pt x="680" y="301"/>
                  </a:lnTo>
                  <a:lnTo>
                    <a:pt x="611" y="252"/>
                  </a:lnTo>
                  <a:lnTo>
                    <a:pt x="539" y="206"/>
                  </a:lnTo>
                  <a:lnTo>
                    <a:pt x="461" y="165"/>
                  </a:lnTo>
                  <a:lnTo>
                    <a:pt x="379" y="128"/>
                  </a:lnTo>
                  <a:lnTo>
                    <a:pt x="292" y="92"/>
                  </a:lnTo>
                  <a:lnTo>
                    <a:pt x="200" y="59"/>
                  </a:lnTo>
                  <a:lnTo>
                    <a:pt x="103" y="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0"/>
            <p:cNvSpPr>
              <a:spLocks/>
            </p:cNvSpPr>
            <p:nvPr userDrawn="1"/>
          </p:nvSpPr>
          <p:spPr bwMode="auto">
            <a:xfrm>
              <a:off x="3733800" y="5715000"/>
              <a:ext cx="5029200" cy="762000"/>
            </a:xfrm>
            <a:custGeom>
              <a:avLst/>
              <a:gdLst/>
              <a:ahLst/>
              <a:cxnLst>
                <a:cxn ang="0">
                  <a:pos x="17264" y="180"/>
                </a:cxn>
                <a:cxn ang="0">
                  <a:pos x="16706" y="689"/>
                </a:cxn>
                <a:cxn ang="0">
                  <a:pos x="15959" y="1141"/>
                </a:cxn>
                <a:cxn ang="0">
                  <a:pos x="15050" y="1535"/>
                </a:cxn>
                <a:cxn ang="0">
                  <a:pos x="14003" y="1871"/>
                </a:cxn>
                <a:cxn ang="0">
                  <a:pos x="12844" y="2151"/>
                </a:cxn>
                <a:cxn ang="0">
                  <a:pos x="11599" y="2374"/>
                </a:cxn>
                <a:cxn ang="0">
                  <a:pos x="10294" y="2540"/>
                </a:cxn>
                <a:cxn ang="0">
                  <a:pos x="8951" y="2649"/>
                </a:cxn>
                <a:cxn ang="0">
                  <a:pos x="7599" y="2704"/>
                </a:cxn>
                <a:cxn ang="0">
                  <a:pos x="6264" y="2702"/>
                </a:cxn>
                <a:cxn ang="0">
                  <a:pos x="4968" y="2645"/>
                </a:cxn>
                <a:cxn ang="0">
                  <a:pos x="3740" y="2534"/>
                </a:cxn>
                <a:cxn ang="0">
                  <a:pos x="2603" y="2367"/>
                </a:cxn>
                <a:cxn ang="0">
                  <a:pos x="1584" y="2147"/>
                </a:cxn>
                <a:cxn ang="0">
                  <a:pos x="708" y="1871"/>
                </a:cxn>
                <a:cxn ang="0">
                  <a:pos x="0" y="1543"/>
                </a:cxn>
                <a:cxn ang="0">
                  <a:pos x="341" y="1635"/>
                </a:cxn>
                <a:cxn ang="0">
                  <a:pos x="1155" y="1920"/>
                </a:cxn>
                <a:cxn ang="0">
                  <a:pos x="2121" y="2151"/>
                </a:cxn>
                <a:cxn ang="0">
                  <a:pos x="3215" y="2331"/>
                </a:cxn>
                <a:cxn ang="0">
                  <a:pos x="4413" y="2457"/>
                </a:cxn>
                <a:cxn ang="0">
                  <a:pos x="5686" y="2531"/>
                </a:cxn>
                <a:cxn ang="0">
                  <a:pos x="7011" y="2550"/>
                </a:cxn>
                <a:cxn ang="0">
                  <a:pos x="8361" y="2515"/>
                </a:cxn>
                <a:cxn ang="0">
                  <a:pos x="9712" y="2426"/>
                </a:cxn>
                <a:cxn ang="0">
                  <a:pos x="11037" y="2283"/>
                </a:cxn>
                <a:cxn ang="0">
                  <a:pos x="12311" y="2084"/>
                </a:cxn>
                <a:cxn ang="0">
                  <a:pos x="13509" y="1831"/>
                </a:cxn>
                <a:cxn ang="0">
                  <a:pos x="14604" y="1522"/>
                </a:cxn>
                <a:cxn ang="0">
                  <a:pos x="15571" y="1158"/>
                </a:cxn>
                <a:cxn ang="0">
                  <a:pos x="16386" y="737"/>
                </a:cxn>
                <a:cxn ang="0">
                  <a:pos x="17021" y="260"/>
                </a:cxn>
              </a:cxnLst>
              <a:rect l="0" t="0" r="r" b="b"/>
              <a:pathLst>
                <a:path w="17264" h="2710">
                  <a:moveTo>
                    <a:pt x="17264" y="0"/>
                  </a:moveTo>
                  <a:lnTo>
                    <a:pt x="17264" y="180"/>
                  </a:lnTo>
                  <a:lnTo>
                    <a:pt x="17010" y="442"/>
                  </a:lnTo>
                  <a:lnTo>
                    <a:pt x="16706" y="689"/>
                  </a:lnTo>
                  <a:lnTo>
                    <a:pt x="16354" y="923"/>
                  </a:lnTo>
                  <a:lnTo>
                    <a:pt x="15959" y="1141"/>
                  </a:lnTo>
                  <a:lnTo>
                    <a:pt x="15524" y="1345"/>
                  </a:lnTo>
                  <a:lnTo>
                    <a:pt x="15050" y="1535"/>
                  </a:lnTo>
                  <a:lnTo>
                    <a:pt x="14543" y="1710"/>
                  </a:lnTo>
                  <a:lnTo>
                    <a:pt x="14003" y="1871"/>
                  </a:lnTo>
                  <a:lnTo>
                    <a:pt x="13437" y="2018"/>
                  </a:lnTo>
                  <a:lnTo>
                    <a:pt x="12844" y="2151"/>
                  </a:lnTo>
                  <a:lnTo>
                    <a:pt x="12232" y="2269"/>
                  </a:lnTo>
                  <a:lnTo>
                    <a:pt x="11599" y="2374"/>
                  </a:lnTo>
                  <a:lnTo>
                    <a:pt x="10952" y="2464"/>
                  </a:lnTo>
                  <a:lnTo>
                    <a:pt x="10294" y="2540"/>
                  </a:lnTo>
                  <a:lnTo>
                    <a:pt x="9625" y="2602"/>
                  </a:lnTo>
                  <a:lnTo>
                    <a:pt x="8951" y="2649"/>
                  </a:lnTo>
                  <a:lnTo>
                    <a:pt x="8275" y="2684"/>
                  </a:lnTo>
                  <a:lnTo>
                    <a:pt x="7599" y="2704"/>
                  </a:lnTo>
                  <a:lnTo>
                    <a:pt x="6928" y="2710"/>
                  </a:lnTo>
                  <a:lnTo>
                    <a:pt x="6264" y="2702"/>
                  </a:lnTo>
                  <a:lnTo>
                    <a:pt x="5609" y="2681"/>
                  </a:lnTo>
                  <a:lnTo>
                    <a:pt x="4968" y="2645"/>
                  </a:lnTo>
                  <a:lnTo>
                    <a:pt x="4344" y="2597"/>
                  </a:lnTo>
                  <a:lnTo>
                    <a:pt x="3740" y="2534"/>
                  </a:lnTo>
                  <a:lnTo>
                    <a:pt x="3158" y="2457"/>
                  </a:lnTo>
                  <a:lnTo>
                    <a:pt x="2603" y="2367"/>
                  </a:lnTo>
                  <a:lnTo>
                    <a:pt x="2077" y="2264"/>
                  </a:lnTo>
                  <a:lnTo>
                    <a:pt x="1584" y="2147"/>
                  </a:lnTo>
                  <a:lnTo>
                    <a:pt x="1126" y="2016"/>
                  </a:lnTo>
                  <a:lnTo>
                    <a:pt x="708" y="1871"/>
                  </a:lnTo>
                  <a:lnTo>
                    <a:pt x="331" y="1714"/>
                  </a:lnTo>
                  <a:lnTo>
                    <a:pt x="0" y="1543"/>
                  </a:lnTo>
                  <a:lnTo>
                    <a:pt x="0" y="1474"/>
                  </a:lnTo>
                  <a:lnTo>
                    <a:pt x="341" y="1635"/>
                  </a:lnTo>
                  <a:lnTo>
                    <a:pt x="727" y="1784"/>
                  </a:lnTo>
                  <a:lnTo>
                    <a:pt x="1155" y="1920"/>
                  </a:lnTo>
                  <a:lnTo>
                    <a:pt x="1621" y="2042"/>
                  </a:lnTo>
                  <a:lnTo>
                    <a:pt x="2121" y="2151"/>
                  </a:lnTo>
                  <a:lnTo>
                    <a:pt x="2654" y="2249"/>
                  </a:lnTo>
                  <a:lnTo>
                    <a:pt x="3215" y="2331"/>
                  </a:lnTo>
                  <a:lnTo>
                    <a:pt x="3803" y="2401"/>
                  </a:lnTo>
                  <a:lnTo>
                    <a:pt x="4413" y="2457"/>
                  </a:lnTo>
                  <a:lnTo>
                    <a:pt x="5041" y="2500"/>
                  </a:lnTo>
                  <a:lnTo>
                    <a:pt x="5686" y="2531"/>
                  </a:lnTo>
                  <a:lnTo>
                    <a:pt x="6343" y="2547"/>
                  </a:lnTo>
                  <a:lnTo>
                    <a:pt x="7011" y="2550"/>
                  </a:lnTo>
                  <a:lnTo>
                    <a:pt x="7685" y="2539"/>
                  </a:lnTo>
                  <a:lnTo>
                    <a:pt x="8361" y="2515"/>
                  </a:lnTo>
                  <a:lnTo>
                    <a:pt x="9039" y="2478"/>
                  </a:lnTo>
                  <a:lnTo>
                    <a:pt x="9712" y="2426"/>
                  </a:lnTo>
                  <a:lnTo>
                    <a:pt x="10379" y="2361"/>
                  </a:lnTo>
                  <a:lnTo>
                    <a:pt x="11037" y="2283"/>
                  </a:lnTo>
                  <a:lnTo>
                    <a:pt x="11682" y="2190"/>
                  </a:lnTo>
                  <a:lnTo>
                    <a:pt x="12311" y="2084"/>
                  </a:lnTo>
                  <a:lnTo>
                    <a:pt x="12921" y="1964"/>
                  </a:lnTo>
                  <a:lnTo>
                    <a:pt x="13509" y="1831"/>
                  </a:lnTo>
                  <a:lnTo>
                    <a:pt x="14070" y="1683"/>
                  </a:lnTo>
                  <a:lnTo>
                    <a:pt x="14604" y="1522"/>
                  </a:lnTo>
                  <a:lnTo>
                    <a:pt x="15105" y="1347"/>
                  </a:lnTo>
                  <a:lnTo>
                    <a:pt x="15571" y="1158"/>
                  </a:lnTo>
                  <a:lnTo>
                    <a:pt x="15999" y="954"/>
                  </a:lnTo>
                  <a:lnTo>
                    <a:pt x="16386" y="737"/>
                  </a:lnTo>
                  <a:lnTo>
                    <a:pt x="16728" y="506"/>
                  </a:lnTo>
                  <a:lnTo>
                    <a:pt x="17021" y="260"/>
                  </a:lnTo>
                  <a:lnTo>
                    <a:pt x="17264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alpha val="0"/>
                  </a:schemeClr>
                </a:gs>
                <a:gs pos="50000">
                  <a:schemeClr val="accent2"/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38F03A-58E1-4ECA-9024-348A9A81A5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0" y="2855091"/>
            <a:ext cx="3581400" cy="4002909"/>
            <a:chOff x="0" y="2533588"/>
            <a:chExt cx="8022336" cy="8966516"/>
          </a:xfrm>
        </p:grpSpPr>
        <p:sp>
          <p:nvSpPr>
            <p:cNvPr id="13" name="Freeform 7"/>
            <p:cNvSpPr>
              <a:spLocks/>
            </p:cNvSpPr>
            <p:nvPr userDrawn="1"/>
          </p:nvSpPr>
          <p:spPr bwMode="auto">
            <a:xfrm>
              <a:off x="0" y="2533588"/>
              <a:ext cx="4127500" cy="251459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4" y="18"/>
                </a:cxn>
                <a:cxn ang="0">
                  <a:pos x="246" y="40"/>
                </a:cxn>
                <a:cxn ang="0">
                  <a:pos x="365" y="64"/>
                </a:cxn>
                <a:cxn ang="0">
                  <a:pos x="596" y="127"/>
                </a:cxn>
                <a:cxn ang="0">
                  <a:pos x="815" y="200"/>
                </a:cxn>
                <a:cxn ang="0">
                  <a:pos x="1025" y="286"/>
                </a:cxn>
                <a:cxn ang="0">
                  <a:pos x="1223" y="380"/>
                </a:cxn>
                <a:cxn ang="0">
                  <a:pos x="1411" y="482"/>
                </a:cxn>
                <a:cxn ang="0">
                  <a:pos x="1588" y="591"/>
                </a:cxn>
                <a:cxn ang="0">
                  <a:pos x="1753" y="707"/>
                </a:cxn>
                <a:cxn ang="0">
                  <a:pos x="1907" y="824"/>
                </a:cxn>
                <a:cxn ang="0">
                  <a:pos x="2047" y="946"/>
                </a:cxn>
                <a:cxn ang="0">
                  <a:pos x="2177" y="1066"/>
                </a:cxn>
                <a:cxn ang="0">
                  <a:pos x="2293" y="1189"/>
                </a:cxn>
                <a:cxn ang="0">
                  <a:pos x="2397" y="1308"/>
                </a:cxn>
                <a:cxn ang="0">
                  <a:pos x="2488" y="1423"/>
                </a:cxn>
                <a:cxn ang="0">
                  <a:pos x="2565" y="1534"/>
                </a:cxn>
                <a:cxn ang="0">
                  <a:pos x="2600" y="1587"/>
                </a:cxn>
                <a:cxn ang="0">
                  <a:pos x="2535" y="1522"/>
                </a:cxn>
                <a:cxn ang="0">
                  <a:pos x="2455" y="1451"/>
                </a:cxn>
                <a:cxn ang="0">
                  <a:pos x="2359" y="1375"/>
                </a:cxn>
                <a:cxn ang="0">
                  <a:pos x="2247" y="1294"/>
                </a:cxn>
                <a:cxn ang="0">
                  <a:pos x="2119" y="1215"/>
                </a:cxn>
                <a:cxn ang="0">
                  <a:pos x="1981" y="1134"/>
                </a:cxn>
                <a:cxn ang="0">
                  <a:pos x="1827" y="1058"/>
                </a:cxn>
                <a:cxn ang="0">
                  <a:pos x="1662" y="986"/>
                </a:cxn>
                <a:cxn ang="0">
                  <a:pos x="1486" y="921"/>
                </a:cxn>
                <a:cxn ang="0">
                  <a:pos x="1299" y="865"/>
                </a:cxn>
                <a:cxn ang="0">
                  <a:pos x="1103" y="819"/>
                </a:cxn>
                <a:cxn ang="0">
                  <a:pos x="896" y="787"/>
                </a:cxn>
                <a:cxn ang="0">
                  <a:pos x="791" y="776"/>
                </a:cxn>
                <a:cxn ang="0">
                  <a:pos x="683" y="769"/>
                </a:cxn>
                <a:cxn ang="0">
                  <a:pos x="573" y="768"/>
                </a:cxn>
                <a:cxn ang="0">
                  <a:pos x="462" y="769"/>
                </a:cxn>
                <a:cxn ang="0">
                  <a:pos x="348" y="776"/>
                </a:cxn>
                <a:cxn ang="0">
                  <a:pos x="234" y="787"/>
                </a:cxn>
                <a:cxn ang="0">
                  <a:pos x="117" y="806"/>
                </a:cxn>
                <a:cxn ang="0">
                  <a:pos x="0" y="827"/>
                </a:cxn>
                <a:cxn ang="0">
                  <a:pos x="0" y="0"/>
                </a:cxn>
              </a:cxnLst>
              <a:rect l="0" t="0" r="r" b="b"/>
              <a:pathLst>
                <a:path w="2600" h="1587">
                  <a:moveTo>
                    <a:pt x="0" y="0"/>
                  </a:moveTo>
                  <a:lnTo>
                    <a:pt x="0" y="0"/>
                  </a:lnTo>
                  <a:lnTo>
                    <a:pt x="63" y="8"/>
                  </a:lnTo>
                  <a:lnTo>
                    <a:pt x="124" y="18"/>
                  </a:lnTo>
                  <a:lnTo>
                    <a:pt x="185" y="28"/>
                  </a:lnTo>
                  <a:lnTo>
                    <a:pt x="246" y="40"/>
                  </a:lnTo>
                  <a:lnTo>
                    <a:pt x="305" y="53"/>
                  </a:lnTo>
                  <a:lnTo>
                    <a:pt x="365" y="64"/>
                  </a:lnTo>
                  <a:lnTo>
                    <a:pt x="480" y="94"/>
                  </a:lnTo>
                  <a:lnTo>
                    <a:pt x="596" y="127"/>
                  </a:lnTo>
                  <a:lnTo>
                    <a:pt x="706" y="162"/>
                  </a:lnTo>
                  <a:lnTo>
                    <a:pt x="815" y="200"/>
                  </a:lnTo>
                  <a:lnTo>
                    <a:pt x="921" y="241"/>
                  </a:lnTo>
                  <a:lnTo>
                    <a:pt x="1025" y="286"/>
                  </a:lnTo>
                  <a:lnTo>
                    <a:pt x="1126" y="330"/>
                  </a:lnTo>
                  <a:lnTo>
                    <a:pt x="1223" y="380"/>
                  </a:lnTo>
                  <a:lnTo>
                    <a:pt x="1319" y="429"/>
                  </a:lnTo>
                  <a:lnTo>
                    <a:pt x="1411" y="482"/>
                  </a:lnTo>
                  <a:lnTo>
                    <a:pt x="1502" y="537"/>
                  </a:lnTo>
                  <a:lnTo>
                    <a:pt x="1588" y="591"/>
                  </a:lnTo>
                  <a:lnTo>
                    <a:pt x="1672" y="649"/>
                  </a:lnTo>
                  <a:lnTo>
                    <a:pt x="1753" y="707"/>
                  </a:lnTo>
                  <a:lnTo>
                    <a:pt x="1831" y="764"/>
                  </a:lnTo>
                  <a:lnTo>
                    <a:pt x="1907" y="824"/>
                  </a:lnTo>
                  <a:lnTo>
                    <a:pt x="1979" y="885"/>
                  </a:lnTo>
                  <a:lnTo>
                    <a:pt x="2047" y="946"/>
                  </a:lnTo>
                  <a:lnTo>
                    <a:pt x="2113" y="1005"/>
                  </a:lnTo>
                  <a:lnTo>
                    <a:pt x="2177" y="1066"/>
                  </a:lnTo>
                  <a:lnTo>
                    <a:pt x="2237" y="1128"/>
                  </a:lnTo>
                  <a:lnTo>
                    <a:pt x="2293" y="1189"/>
                  </a:lnTo>
                  <a:lnTo>
                    <a:pt x="2347" y="1248"/>
                  </a:lnTo>
                  <a:lnTo>
                    <a:pt x="2397" y="1308"/>
                  </a:lnTo>
                  <a:lnTo>
                    <a:pt x="2445" y="1365"/>
                  </a:lnTo>
                  <a:lnTo>
                    <a:pt x="2488" y="1423"/>
                  </a:lnTo>
                  <a:lnTo>
                    <a:pt x="2529" y="1479"/>
                  </a:lnTo>
                  <a:lnTo>
                    <a:pt x="2565" y="1534"/>
                  </a:lnTo>
                  <a:lnTo>
                    <a:pt x="2600" y="1587"/>
                  </a:lnTo>
                  <a:lnTo>
                    <a:pt x="2600" y="1587"/>
                  </a:lnTo>
                  <a:lnTo>
                    <a:pt x="2570" y="1555"/>
                  </a:lnTo>
                  <a:lnTo>
                    <a:pt x="2535" y="1522"/>
                  </a:lnTo>
                  <a:lnTo>
                    <a:pt x="2497" y="1487"/>
                  </a:lnTo>
                  <a:lnTo>
                    <a:pt x="2455" y="1451"/>
                  </a:lnTo>
                  <a:lnTo>
                    <a:pt x="2408" y="1413"/>
                  </a:lnTo>
                  <a:lnTo>
                    <a:pt x="2359" y="1375"/>
                  </a:lnTo>
                  <a:lnTo>
                    <a:pt x="2304" y="1336"/>
                  </a:lnTo>
                  <a:lnTo>
                    <a:pt x="2247" y="1294"/>
                  </a:lnTo>
                  <a:lnTo>
                    <a:pt x="2185" y="1255"/>
                  </a:lnTo>
                  <a:lnTo>
                    <a:pt x="2119" y="1215"/>
                  </a:lnTo>
                  <a:lnTo>
                    <a:pt x="2052" y="1174"/>
                  </a:lnTo>
                  <a:lnTo>
                    <a:pt x="1981" y="1134"/>
                  </a:lnTo>
                  <a:lnTo>
                    <a:pt x="1905" y="1096"/>
                  </a:lnTo>
                  <a:lnTo>
                    <a:pt x="1827" y="1058"/>
                  </a:lnTo>
                  <a:lnTo>
                    <a:pt x="1746" y="1020"/>
                  </a:lnTo>
                  <a:lnTo>
                    <a:pt x="1662" y="986"/>
                  </a:lnTo>
                  <a:lnTo>
                    <a:pt x="1576" y="953"/>
                  </a:lnTo>
                  <a:lnTo>
                    <a:pt x="1486" y="921"/>
                  </a:lnTo>
                  <a:lnTo>
                    <a:pt x="1393" y="891"/>
                  </a:lnTo>
                  <a:lnTo>
                    <a:pt x="1299" y="865"/>
                  </a:lnTo>
                  <a:lnTo>
                    <a:pt x="1202" y="840"/>
                  </a:lnTo>
                  <a:lnTo>
                    <a:pt x="1103" y="819"/>
                  </a:lnTo>
                  <a:lnTo>
                    <a:pt x="1000" y="801"/>
                  </a:lnTo>
                  <a:lnTo>
                    <a:pt x="896" y="787"/>
                  </a:lnTo>
                  <a:lnTo>
                    <a:pt x="843" y="781"/>
                  </a:lnTo>
                  <a:lnTo>
                    <a:pt x="791" y="776"/>
                  </a:lnTo>
                  <a:lnTo>
                    <a:pt x="738" y="773"/>
                  </a:lnTo>
                  <a:lnTo>
                    <a:pt x="683" y="769"/>
                  </a:lnTo>
                  <a:lnTo>
                    <a:pt x="629" y="768"/>
                  </a:lnTo>
                  <a:lnTo>
                    <a:pt x="573" y="768"/>
                  </a:lnTo>
                  <a:lnTo>
                    <a:pt x="518" y="768"/>
                  </a:lnTo>
                  <a:lnTo>
                    <a:pt x="462" y="769"/>
                  </a:lnTo>
                  <a:lnTo>
                    <a:pt x="406" y="773"/>
                  </a:lnTo>
                  <a:lnTo>
                    <a:pt x="348" y="776"/>
                  </a:lnTo>
                  <a:lnTo>
                    <a:pt x="292" y="781"/>
                  </a:lnTo>
                  <a:lnTo>
                    <a:pt x="234" y="787"/>
                  </a:lnTo>
                  <a:lnTo>
                    <a:pt x="177" y="796"/>
                  </a:lnTo>
                  <a:lnTo>
                    <a:pt x="117" y="806"/>
                  </a:lnTo>
                  <a:lnTo>
                    <a:pt x="59" y="816"/>
                  </a:lnTo>
                  <a:lnTo>
                    <a:pt x="0" y="82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8"/>
            <p:cNvSpPr>
              <a:spLocks/>
            </p:cNvSpPr>
            <p:nvPr userDrawn="1"/>
          </p:nvSpPr>
          <p:spPr bwMode="auto">
            <a:xfrm>
              <a:off x="0" y="4980432"/>
              <a:ext cx="3184026" cy="6519672"/>
            </a:xfrm>
            <a:custGeom>
              <a:avLst/>
              <a:gdLst/>
              <a:ahLst/>
              <a:cxnLst>
                <a:cxn ang="0">
                  <a:pos x="0" y="776"/>
                </a:cxn>
                <a:cxn ang="0">
                  <a:pos x="0" y="776"/>
                </a:cxn>
                <a:cxn ang="0">
                  <a:pos x="38" y="703"/>
                </a:cxn>
                <a:cxn ang="0">
                  <a:pos x="78" y="634"/>
                </a:cxn>
                <a:cxn ang="0">
                  <a:pos x="119" y="566"/>
                </a:cxn>
                <a:cxn ang="0">
                  <a:pos x="162" y="502"/>
                </a:cxn>
                <a:cxn ang="0">
                  <a:pos x="208" y="441"/>
                </a:cxn>
                <a:cxn ang="0">
                  <a:pos x="256" y="381"/>
                </a:cxn>
                <a:cxn ang="0">
                  <a:pos x="305" y="327"/>
                </a:cxn>
                <a:cxn ang="0">
                  <a:pos x="330" y="300"/>
                </a:cxn>
                <a:cxn ang="0">
                  <a:pos x="357" y="274"/>
                </a:cxn>
                <a:cxn ang="0">
                  <a:pos x="385" y="249"/>
                </a:cxn>
                <a:cxn ang="0">
                  <a:pos x="411" y="226"/>
                </a:cxn>
                <a:cxn ang="0">
                  <a:pos x="439" y="203"/>
                </a:cxn>
                <a:cxn ang="0">
                  <a:pos x="469" y="182"/>
                </a:cxn>
                <a:cxn ang="0">
                  <a:pos x="497" y="160"/>
                </a:cxn>
                <a:cxn ang="0">
                  <a:pos x="527" y="140"/>
                </a:cxn>
                <a:cxn ang="0">
                  <a:pos x="558" y="122"/>
                </a:cxn>
                <a:cxn ang="0">
                  <a:pos x="588" y="104"/>
                </a:cxn>
                <a:cxn ang="0">
                  <a:pos x="619" y="87"/>
                </a:cxn>
                <a:cxn ang="0">
                  <a:pos x="652" y="71"/>
                </a:cxn>
                <a:cxn ang="0">
                  <a:pos x="685" y="56"/>
                </a:cxn>
                <a:cxn ang="0">
                  <a:pos x="718" y="43"/>
                </a:cxn>
                <a:cxn ang="0">
                  <a:pos x="751" y="31"/>
                </a:cxn>
                <a:cxn ang="0">
                  <a:pos x="786" y="20"/>
                </a:cxn>
                <a:cxn ang="0">
                  <a:pos x="822" y="10"/>
                </a:cxn>
                <a:cxn ang="0">
                  <a:pos x="857" y="0"/>
                </a:cxn>
                <a:cxn ang="0">
                  <a:pos x="857" y="0"/>
                </a:cxn>
                <a:cxn ang="0">
                  <a:pos x="806" y="46"/>
                </a:cxn>
                <a:cxn ang="0">
                  <a:pos x="754" y="94"/>
                </a:cxn>
                <a:cxn ang="0">
                  <a:pos x="706" y="144"/>
                </a:cxn>
                <a:cxn ang="0">
                  <a:pos x="660" y="196"/>
                </a:cxn>
                <a:cxn ang="0">
                  <a:pos x="617" y="249"/>
                </a:cxn>
                <a:cxn ang="0">
                  <a:pos x="576" y="304"/>
                </a:cxn>
                <a:cxn ang="0">
                  <a:pos x="536" y="362"/>
                </a:cxn>
                <a:cxn ang="0">
                  <a:pos x="498" y="419"/>
                </a:cxn>
                <a:cxn ang="0">
                  <a:pos x="462" y="479"/>
                </a:cxn>
                <a:cxn ang="0">
                  <a:pos x="429" y="538"/>
                </a:cxn>
                <a:cxn ang="0">
                  <a:pos x="398" y="601"/>
                </a:cxn>
                <a:cxn ang="0">
                  <a:pos x="368" y="664"/>
                </a:cxn>
                <a:cxn ang="0">
                  <a:pos x="340" y="728"/>
                </a:cxn>
                <a:cxn ang="0">
                  <a:pos x="315" y="792"/>
                </a:cxn>
                <a:cxn ang="0">
                  <a:pos x="291" y="858"/>
                </a:cxn>
                <a:cxn ang="0">
                  <a:pos x="269" y="925"/>
                </a:cxn>
                <a:cxn ang="0">
                  <a:pos x="249" y="992"/>
                </a:cxn>
                <a:cxn ang="0">
                  <a:pos x="229" y="1060"/>
                </a:cxn>
                <a:cxn ang="0">
                  <a:pos x="213" y="1128"/>
                </a:cxn>
                <a:cxn ang="0">
                  <a:pos x="198" y="1197"/>
                </a:cxn>
                <a:cxn ang="0">
                  <a:pos x="185" y="1266"/>
                </a:cxn>
                <a:cxn ang="0">
                  <a:pos x="173" y="1336"/>
                </a:cxn>
                <a:cxn ang="0">
                  <a:pos x="162" y="1405"/>
                </a:cxn>
                <a:cxn ang="0">
                  <a:pos x="154" y="1474"/>
                </a:cxn>
                <a:cxn ang="0">
                  <a:pos x="147" y="1544"/>
                </a:cxn>
                <a:cxn ang="0">
                  <a:pos x="140" y="1613"/>
                </a:cxn>
                <a:cxn ang="0">
                  <a:pos x="137" y="1682"/>
                </a:cxn>
                <a:cxn ang="0">
                  <a:pos x="134" y="1752"/>
                </a:cxn>
                <a:cxn ang="0">
                  <a:pos x="132" y="1821"/>
                </a:cxn>
                <a:cxn ang="0">
                  <a:pos x="132" y="1889"/>
                </a:cxn>
                <a:cxn ang="0">
                  <a:pos x="134" y="1956"/>
                </a:cxn>
                <a:cxn ang="0">
                  <a:pos x="135" y="2024"/>
                </a:cxn>
                <a:cxn ang="0">
                  <a:pos x="0" y="2024"/>
                </a:cxn>
                <a:cxn ang="0">
                  <a:pos x="0" y="776"/>
                </a:cxn>
                <a:cxn ang="0">
                  <a:pos x="0" y="776"/>
                </a:cxn>
              </a:cxnLst>
              <a:rect l="0" t="0" r="r" b="b"/>
              <a:pathLst>
                <a:path w="857" h="2024">
                  <a:moveTo>
                    <a:pt x="0" y="776"/>
                  </a:moveTo>
                  <a:lnTo>
                    <a:pt x="0" y="776"/>
                  </a:lnTo>
                  <a:lnTo>
                    <a:pt x="38" y="703"/>
                  </a:lnTo>
                  <a:lnTo>
                    <a:pt x="78" y="634"/>
                  </a:lnTo>
                  <a:lnTo>
                    <a:pt x="119" y="566"/>
                  </a:lnTo>
                  <a:lnTo>
                    <a:pt x="162" y="502"/>
                  </a:lnTo>
                  <a:lnTo>
                    <a:pt x="208" y="441"/>
                  </a:lnTo>
                  <a:lnTo>
                    <a:pt x="256" y="381"/>
                  </a:lnTo>
                  <a:lnTo>
                    <a:pt x="305" y="327"/>
                  </a:lnTo>
                  <a:lnTo>
                    <a:pt x="330" y="300"/>
                  </a:lnTo>
                  <a:lnTo>
                    <a:pt x="357" y="274"/>
                  </a:lnTo>
                  <a:lnTo>
                    <a:pt x="385" y="249"/>
                  </a:lnTo>
                  <a:lnTo>
                    <a:pt x="411" y="226"/>
                  </a:lnTo>
                  <a:lnTo>
                    <a:pt x="439" y="203"/>
                  </a:lnTo>
                  <a:lnTo>
                    <a:pt x="469" y="182"/>
                  </a:lnTo>
                  <a:lnTo>
                    <a:pt x="497" y="160"/>
                  </a:lnTo>
                  <a:lnTo>
                    <a:pt x="527" y="140"/>
                  </a:lnTo>
                  <a:lnTo>
                    <a:pt x="558" y="122"/>
                  </a:lnTo>
                  <a:lnTo>
                    <a:pt x="588" y="104"/>
                  </a:lnTo>
                  <a:lnTo>
                    <a:pt x="619" y="87"/>
                  </a:lnTo>
                  <a:lnTo>
                    <a:pt x="652" y="71"/>
                  </a:lnTo>
                  <a:lnTo>
                    <a:pt x="685" y="56"/>
                  </a:lnTo>
                  <a:lnTo>
                    <a:pt x="718" y="43"/>
                  </a:lnTo>
                  <a:lnTo>
                    <a:pt x="751" y="31"/>
                  </a:lnTo>
                  <a:lnTo>
                    <a:pt x="786" y="20"/>
                  </a:lnTo>
                  <a:lnTo>
                    <a:pt x="822" y="10"/>
                  </a:lnTo>
                  <a:lnTo>
                    <a:pt x="857" y="0"/>
                  </a:lnTo>
                  <a:lnTo>
                    <a:pt x="857" y="0"/>
                  </a:lnTo>
                  <a:lnTo>
                    <a:pt x="806" y="46"/>
                  </a:lnTo>
                  <a:lnTo>
                    <a:pt x="754" y="94"/>
                  </a:lnTo>
                  <a:lnTo>
                    <a:pt x="706" y="144"/>
                  </a:lnTo>
                  <a:lnTo>
                    <a:pt x="660" y="196"/>
                  </a:lnTo>
                  <a:lnTo>
                    <a:pt x="617" y="249"/>
                  </a:lnTo>
                  <a:lnTo>
                    <a:pt x="576" y="304"/>
                  </a:lnTo>
                  <a:lnTo>
                    <a:pt x="536" y="362"/>
                  </a:lnTo>
                  <a:lnTo>
                    <a:pt x="498" y="419"/>
                  </a:lnTo>
                  <a:lnTo>
                    <a:pt x="462" y="479"/>
                  </a:lnTo>
                  <a:lnTo>
                    <a:pt x="429" y="538"/>
                  </a:lnTo>
                  <a:lnTo>
                    <a:pt x="398" y="601"/>
                  </a:lnTo>
                  <a:lnTo>
                    <a:pt x="368" y="664"/>
                  </a:lnTo>
                  <a:lnTo>
                    <a:pt x="340" y="728"/>
                  </a:lnTo>
                  <a:lnTo>
                    <a:pt x="315" y="792"/>
                  </a:lnTo>
                  <a:lnTo>
                    <a:pt x="291" y="858"/>
                  </a:lnTo>
                  <a:lnTo>
                    <a:pt x="269" y="925"/>
                  </a:lnTo>
                  <a:lnTo>
                    <a:pt x="249" y="992"/>
                  </a:lnTo>
                  <a:lnTo>
                    <a:pt x="229" y="1060"/>
                  </a:lnTo>
                  <a:lnTo>
                    <a:pt x="213" y="1128"/>
                  </a:lnTo>
                  <a:lnTo>
                    <a:pt x="198" y="1197"/>
                  </a:lnTo>
                  <a:lnTo>
                    <a:pt x="185" y="1266"/>
                  </a:lnTo>
                  <a:lnTo>
                    <a:pt x="173" y="1336"/>
                  </a:lnTo>
                  <a:lnTo>
                    <a:pt x="162" y="1405"/>
                  </a:lnTo>
                  <a:lnTo>
                    <a:pt x="154" y="1474"/>
                  </a:lnTo>
                  <a:lnTo>
                    <a:pt x="147" y="1544"/>
                  </a:lnTo>
                  <a:lnTo>
                    <a:pt x="140" y="1613"/>
                  </a:lnTo>
                  <a:lnTo>
                    <a:pt x="137" y="1682"/>
                  </a:lnTo>
                  <a:lnTo>
                    <a:pt x="134" y="1752"/>
                  </a:lnTo>
                  <a:lnTo>
                    <a:pt x="132" y="1821"/>
                  </a:lnTo>
                  <a:lnTo>
                    <a:pt x="132" y="1889"/>
                  </a:lnTo>
                  <a:lnTo>
                    <a:pt x="134" y="1956"/>
                  </a:lnTo>
                  <a:lnTo>
                    <a:pt x="135" y="2024"/>
                  </a:lnTo>
                  <a:lnTo>
                    <a:pt x="0" y="2024"/>
                  </a:lnTo>
                  <a:lnTo>
                    <a:pt x="0" y="776"/>
                  </a:lnTo>
                  <a:lnTo>
                    <a:pt x="0" y="776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44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9"/>
            <p:cNvSpPr>
              <a:spLocks/>
            </p:cNvSpPr>
            <p:nvPr userDrawn="1"/>
          </p:nvSpPr>
          <p:spPr bwMode="auto">
            <a:xfrm>
              <a:off x="0" y="3371787"/>
              <a:ext cx="2895599" cy="2154237"/>
            </a:xfrm>
            <a:custGeom>
              <a:avLst/>
              <a:gdLst/>
              <a:ahLst/>
              <a:cxnLst>
                <a:cxn ang="0">
                  <a:pos x="0" y="118"/>
                </a:cxn>
                <a:cxn ang="0">
                  <a:pos x="165" y="69"/>
                </a:cxn>
                <a:cxn ang="0">
                  <a:pos x="327" y="33"/>
                </a:cxn>
                <a:cxn ang="0">
                  <a:pos x="487" y="11"/>
                </a:cxn>
                <a:cxn ang="0">
                  <a:pos x="645" y="1"/>
                </a:cxn>
                <a:cxn ang="0">
                  <a:pos x="797" y="1"/>
                </a:cxn>
                <a:cxn ang="0">
                  <a:pos x="946" y="13"/>
                </a:cxn>
                <a:cxn ang="0">
                  <a:pos x="1088" y="33"/>
                </a:cxn>
                <a:cxn ang="0">
                  <a:pos x="1225" y="62"/>
                </a:cxn>
                <a:cxn ang="0">
                  <a:pos x="1352" y="97"/>
                </a:cxn>
                <a:cxn ang="0">
                  <a:pos x="1472" y="138"/>
                </a:cxn>
                <a:cxn ang="0">
                  <a:pos x="1585" y="184"/>
                </a:cxn>
                <a:cxn ang="0">
                  <a:pos x="1685" y="236"/>
                </a:cxn>
                <a:cxn ang="0">
                  <a:pos x="1776" y="288"/>
                </a:cxn>
                <a:cxn ang="0">
                  <a:pos x="1854" y="343"/>
                </a:cxn>
                <a:cxn ang="0">
                  <a:pos x="1921" y="399"/>
                </a:cxn>
                <a:cxn ang="0">
                  <a:pos x="1974" y="455"/>
                </a:cxn>
                <a:cxn ang="0">
                  <a:pos x="1920" y="434"/>
                </a:cxn>
                <a:cxn ang="0">
                  <a:pos x="1804" y="394"/>
                </a:cxn>
                <a:cxn ang="0">
                  <a:pos x="1680" y="361"/>
                </a:cxn>
                <a:cxn ang="0">
                  <a:pos x="1548" y="338"/>
                </a:cxn>
                <a:cxn ang="0">
                  <a:pos x="1413" y="323"/>
                </a:cxn>
                <a:cxn ang="0">
                  <a:pos x="1273" y="321"/>
                </a:cxn>
                <a:cxn ang="0">
                  <a:pos x="1132" y="331"/>
                </a:cxn>
                <a:cxn ang="0">
                  <a:pos x="990" y="356"/>
                </a:cxn>
                <a:cxn ang="0">
                  <a:pos x="919" y="374"/>
                </a:cxn>
                <a:cxn ang="0">
                  <a:pos x="850" y="396"/>
                </a:cxn>
                <a:cxn ang="0">
                  <a:pos x="781" y="424"/>
                </a:cxn>
                <a:cxn ang="0">
                  <a:pos x="711" y="455"/>
                </a:cxn>
                <a:cxn ang="0">
                  <a:pos x="645" y="490"/>
                </a:cxn>
                <a:cxn ang="0">
                  <a:pos x="579" y="531"/>
                </a:cxn>
                <a:cxn ang="0">
                  <a:pos x="515" y="577"/>
                </a:cxn>
                <a:cxn ang="0">
                  <a:pos x="452" y="629"/>
                </a:cxn>
                <a:cxn ang="0">
                  <a:pos x="391" y="685"/>
                </a:cxn>
                <a:cxn ang="0">
                  <a:pos x="333" y="747"/>
                </a:cxn>
                <a:cxn ang="0">
                  <a:pos x="277" y="815"/>
                </a:cxn>
                <a:cxn ang="0">
                  <a:pos x="223" y="889"/>
                </a:cxn>
                <a:cxn ang="0">
                  <a:pos x="172" y="970"/>
                </a:cxn>
                <a:cxn ang="0">
                  <a:pos x="124" y="1056"/>
                </a:cxn>
                <a:cxn ang="0">
                  <a:pos x="79" y="1150"/>
                </a:cxn>
                <a:cxn ang="0">
                  <a:pos x="38" y="1249"/>
                </a:cxn>
                <a:cxn ang="0">
                  <a:pos x="0" y="1357"/>
                </a:cxn>
                <a:cxn ang="0">
                  <a:pos x="0" y="118"/>
                </a:cxn>
              </a:cxnLst>
              <a:rect l="0" t="0" r="r" b="b"/>
              <a:pathLst>
                <a:path w="1974" h="1357">
                  <a:moveTo>
                    <a:pt x="0" y="118"/>
                  </a:moveTo>
                  <a:lnTo>
                    <a:pt x="0" y="118"/>
                  </a:lnTo>
                  <a:lnTo>
                    <a:pt x="83" y="92"/>
                  </a:lnTo>
                  <a:lnTo>
                    <a:pt x="165" y="69"/>
                  </a:lnTo>
                  <a:lnTo>
                    <a:pt x="246" y="49"/>
                  </a:lnTo>
                  <a:lnTo>
                    <a:pt x="327" y="33"/>
                  </a:lnTo>
                  <a:lnTo>
                    <a:pt x="408" y="21"/>
                  </a:lnTo>
                  <a:lnTo>
                    <a:pt x="487" y="11"/>
                  </a:lnTo>
                  <a:lnTo>
                    <a:pt x="566" y="5"/>
                  </a:lnTo>
                  <a:lnTo>
                    <a:pt x="645" y="1"/>
                  </a:lnTo>
                  <a:lnTo>
                    <a:pt x="721" y="0"/>
                  </a:lnTo>
                  <a:lnTo>
                    <a:pt x="797" y="1"/>
                  </a:lnTo>
                  <a:lnTo>
                    <a:pt x="873" y="6"/>
                  </a:lnTo>
                  <a:lnTo>
                    <a:pt x="946" y="13"/>
                  </a:lnTo>
                  <a:lnTo>
                    <a:pt x="1018" y="23"/>
                  </a:lnTo>
                  <a:lnTo>
                    <a:pt x="1088" y="33"/>
                  </a:lnTo>
                  <a:lnTo>
                    <a:pt x="1157" y="47"/>
                  </a:lnTo>
                  <a:lnTo>
                    <a:pt x="1225" y="62"/>
                  </a:lnTo>
                  <a:lnTo>
                    <a:pt x="1289" y="79"/>
                  </a:lnTo>
                  <a:lnTo>
                    <a:pt x="1352" y="97"/>
                  </a:lnTo>
                  <a:lnTo>
                    <a:pt x="1413" y="117"/>
                  </a:lnTo>
                  <a:lnTo>
                    <a:pt x="1472" y="138"/>
                  </a:lnTo>
                  <a:lnTo>
                    <a:pt x="1530" y="161"/>
                  </a:lnTo>
                  <a:lnTo>
                    <a:pt x="1585" y="184"/>
                  </a:lnTo>
                  <a:lnTo>
                    <a:pt x="1636" y="209"/>
                  </a:lnTo>
                  <a:lnTo>
                    <a:pt x="1685" y="236"/>
                  </a:lnTo>
                  <a:lnTo>
                    <a:pt x="1732" y="262"/>
                  </a:lnTo>
                  <a:lnTo>
                    <a:pt x="1776" y="288"/>
                  </a:lnTo>
                  <a:lnTo>
                    <a:pt x="1816" y="315"/>
                  </a:lnTo>
                  <a:lnTo>
                    <a:pt x="1854" y="343"/>
                  </a:lnTo>
                  <a:lnTo>
                    <a:pt x="1888" y="371"/>
                  </a:lnTo>
                  <a:lnTo>
                    <a:pt x="1921" y="399"/>
                  </a:lnTo>
                  <a:lnTo>
                    <a:pt x="1949" y="427"/>
                  </a:lnTo>
                  <a:lnTo>
                    <a:pt x="1974" y="455"/>
                  </a:lnTo>
                  <a:lnTo>
                    <a:pt x="1974" y="455"/>
                  </a:lnTo>
                  <a:lnTo>
                    <a:pt x="1920" y="434"/>
                  </a:lnTo>
                  <a:lnTo>
                    <a:pt x="1864" y="412"/>
                  </a:lnTo>
                  <a:lnTo>
                    <a:pt x="1804" y="394"/>
                  </a:lnTo>
                  <a:lnTo>
                    <a:pt x="1743" y="376"/>
                  </a:lnTo>
                  <a:lnTo>
                    <a:pt x="1680" y="361"/>
                  </a:lnTo>
                  <a:lnTo>
                    <a:pt x="1614" y="348"/>
                  </a:lnTo>
                  <a:lnTo>
                    <a:pt x="1548" y="338"/>
                  </a:lnTo>
                  <a:lnTo>
                    <a:pt x="1481" y="330"/>
                  </a:lnTo>
                  <a:lnTo>
                    <a:pt x="1413" y="323"/>
                  </a:lnTo>
                  <a:lnTo>
                    <a:pt x="1344" y="320"/>
                  </a:lnTo>
                  <a:lnTo>
                    <a:pt x="1273" y="321"/>
                  </a:lnTo>
                  <a:lnTo>
                    <a:pt x="1203" y="325"/>
                  </a:lnTo>
                  <a:lnTo>
                    <a:pt x="1132" y="331"/>
                  </a:lnTo>
                  <a:lnTo>
                    <a:pt x="1061" y="341"/>
                  </a:lnTo>
                  <a:lnTo>
                    <a:pt x="990" y="356"/>
                  </a:lnTo>
                  <a:lnTo>
                    <a:pt x="954" y="364"/>
                  </a:lnTo>
                  <a:lnTo>
                    <a:pt x="919" y="374"/>
                  </a:lnTo>
                  <a:lnTo>
                    <a:pt x="885" y="384"/>
                  </a:lnTo>
                  <a:lnTo>
                    <a:pt x="850" y="396"/>
                  </a:lnTo>
                  <a:lnTo>
                    <a:pt x="815" y="409"/>
                  </a:lnTo>
                  <a:lnTo>
                    <a:pt x="781" y="424"/>
                  </a:lnTo>
                  <a:lnTo>
                    <a:pt x="746" y="439"/>
                  </a:lnTo>
                  <a:lnTo>
                    <a:pt x="711" y="455"/>
                  </a:lnTo>
                  <a:lnTo>
                    <a:pt x="678" y="472"/>
                  </a:lnTo>
                  <a:lnTo>
                    <a:pt x="645" y="490"/>
                  </a:lnTo>
                  <a:lnTo>
                    <a:pt x="612" y="510"/>
                  </a:lnTo>
                  <a:lnTo>
                    <a:pt x="579" y="531"/>
                  </a:lnTo>
                  <a:lnTo>
                    <a:pt x="546" y="554"/>
                  </a:lnTo>
                  <a:lnTo>
                    <a:pt x="515" y="577"/>
                  </a:lnTo>
                  <a:lnTo>
                    <a:pt x="484" y="602"/>
                  </a:lnTo>
                  <a:lnTo>
                    <a:pt x="452" y="629"/>
                  </a:lnTo>
                  <a:lnTo>
                    <a:pt x="421" y="657"/>
                  </a:lnTo>
                  <a:lnTo>
                    <a:pt x="391" y="685"/>
                  </a:lnTo>
                  <a:lnTo>
                    <a:pt x="361" y="716"/>
                  </a:lnTo>
                  <a:lnTo>
                    <a:pt x="333" y="747"/>
                  </a:lnTo>
                  <a:lnTo>
                    <a:pt x="304" y="780"/>
                  </a:lnTo>
                  <a:lnTo>
                    <a:pt x="277" y="815"/>
                  </a:lnTo>
                  <a:lnTo>
                    <a:pt x="249" y="851"/>
                  </a:lnTo>
                  <a:lnTo>
                    <a:pt x="223" y="889"/>
                  </a:lnTo>
                  <a:lnTo>
                    <a:pt x="198" y="929"/>
                  </a:lnTo>
                  <a:lnTo>
                    <a:pt x="172" y="970"/>
                  </a:lnTo>
                  <a:lnTo>
                    <a:pt x="149" y="1012"/>
                  </a:lnTo>
                  <a:lnTo>
                    <a:pt x="124" y="1056"/>
                  </a:lnTo>
                  <a:lnTo>
                    <a:pt x="101" y="1102"/>
                  </a:lnTo>
                  <a:lnTo>
                    <a:pt x="79" y="1150"/>
                  </a:lnTo>
                  <a:lnTo>
                    <a:pt x="58" y="1198"/>
                  </a:lnTo>
                  <a:lnTo>
                    <a:pt x="38" y="1249"/>
                  </a:lnTo>
                  <a:lnTo>
                    <a:pt x="18" y="1302"/>
                  </a:lnTo>
                  <a:lnTo>
                    <a:pt x="0" y="1357"/>
                  </a:lnTo>
                  <a:lnTo>
                    <a:pt x="0" y="118"/>
                  </a:lnTo>
                  <a:lnTo>
                    <a:pt x="0" y="118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0"/>
            <p:cNvSpPr>
              <a:spLocks/>
            </p:cNvSpPr>
            <p:nvPr userDrawn="1"/>
          </p:nvSpPr>
          <p:spPr bwMode="auto">
            <a:xfrm>
              <a:off x="1502664" y="5586916"/>
              <a:ext cx="6519672" cy="5913188"/>
            </a:xfrm>
            <a:custGeom>
              <a:avLst/>
              <a:gdLst/>
              <a:ahLst/>
              <a:cxnLst>
                <a:cxn ang="0">
                  <a:pos x="1377" y="130"/>
                </a:cxn>
                <a:cxn ang="0">
                  <a:pos x="1299" y="89"/>
                </a:cxn>
                <a:cxn ang="0">
                  <a:pos x="1220" y="56"/>
                </a:cxn>
                <a:cxn ang="0">
                  <a:pos x="1137" y="30"/>
                </a:cxn>
                <a:cxn ang="0">
                  <a:pos x="1052" y="11"/>
                </a:cxn>
                <a:cxn ang="0">
                  <a:pos x="966" y="2"/>
                </a:cxn>
                <a:cxn ang="0">
                  <a:pos x="880" y="0"/>
                </a:cxn>
                <a:cxn ang="0">
                  <a:pos x="794" y="5"/>
                </a:cxn>
                <a:cxn ang="0">
                  <a:pos x="708" y="18"/>
                </a:cxn>
                <a:cxn ang="0">
                  <a:pos x="624" y="40"/>
                </a:cxn>
                <a:cxn ang="0">
                  <a:pos x="543" y="69"/>
                </a:cxn>
                <a:cxn ang="0">
                  <a:pos x="466" y="107"/>
                </a:cxn>
                <a:cxn ang="0">
                  <a:pos x="391" y="155"/>
                </a:cxn>
                <a:cxn ang="0">
                  <a:pos x="322" y="210"/>
                </a:cxn>
                <a:cxn ang="0">
                  <a:pos x="258" y="272"/>
                </a:cxn>
                <a:cxn ang="0">
                  <a:pos x="200" y="345"/>
                </a:cxn>
                <a:cxn ang="0">
                  <a:pos x="149" y="426"/>
                </a:cxn>
                <a:cxn ang="0">
                  <a:pos x="124" y="472"/>
                </a:cxn>
                <a:cxn ang="0">
                  <a:pos x="83" y="568"/>
                </a:cxn>
                <a:cxn ang="0">
                  <a:pos x="48" y="667"/>
                </a:cxn>
                <a:cxn ang="0">
                  <a:pos x="23" y="769"/>
                </a:cxn>
                <a:cxn ang="0">
                  <a:pos x="7" y="875"/>
                </a:cxn>
                <a:cxn ang="0">
                  <a:pos x="0" y="982"/>
                </a:cxn>
                <a:cxn ang="0">
                  <a:pos x="2" y="1090"/>
                </a:cxn>
                <a:cxn ang="0">
                  <a:pos x="12" y="1200"/>
                </a:cxn>
                <a:cxn ang="0">
                  <a:pos x="31" y="1311"/>
                </a:cxn>
                <a:cxn ang="0">
                  <a:pos x="61" y="1420"/>
                </a:cxn>
                <a:cxn ang="0">
                  <a:pos x="101" y="1529"/>
                </a:cxn>
                <a:cxn ang="0">
                  <a:pos x="149" y="1636"/>
                </a:cxn>
                <a:cxn ang="0">
                  <a:pos x="206" y="1742"/>
                </a:cxn>
                <a:cxn ang="0">
                  <a:pos x="274" y="1844"/>
                </a:cxn>
                <a:cxn ang="0">
                  <a:pos x="353" y="1943"/>
                </a:cxn>
                <a:cxn ang="0">
                  <a:pos x="441" y="2039"/>
                </a:cxn>
                <a:cxn ang="0">
                  <a:pos x="2552" y="2085"/>
                </a:cxn>
                <a:cxn ang="0">
                  <a:pos x="2526" y="2070"/>
                </a:cxn>
                <a:cxn ang="0">
                  <a:pos x="2336" y="1955"/>
                </a:cxn>
                <a:cxn ang="0">
                  <a:pos x="2192" y="1860"/>
                </a:cxn>
                <a:cxn ang="0">
                  <a:pos x="2025" y="1748"/>
                </a:cxn>
                <a:cxn ang="0">
                  <a:pos x="1849" y="1619"/>
                </a:cxn>
                <a:cxn ang="0">
                  <a:pos x="1667" y="1477"/>
                </a:cxn>
                <a:cxn ang="0">
                  <a:pos x="1492" y="1326"/>
                </a:cxn>
                <a:cxn ang="0">
                  <a:pos x="1410" y="1246"/>
                </a:cxn>
                <a:cxn ang="0">
                  <a:pos x="1332" y="1167"/>
                </a:cxn>
                <a:cxn ang="0">
                  <a:pos x="1261" y="1086"/>
                </a:cxn>
                <a:cxn ang="0">
                  <a:pos x="1195" y="1004"/>
                </a:cxn>
                <a:cxn ang="0">
                  <a:pos x="1139" y="923"/>
                </a:cxn>
                <a:cxn ang="0">
                  <a:pos x="1091" y="840"/>
                </a:cxn>
                <a:cxn ang="0">
                  <a:pos x="1055" y="761"/>
                </a:cxn>
                <a:cxn ang="0">
                  <a:pos x="1030" y="680"/>
                </a:cxn>
                <a:cxn ang="0">
                  <a:pos x="1017" y="602"/>
                </a:cxn>
                <a:cxn ang="0">
                  <a:pos x="1019" y="527"/>
                </a:cxn>
                <a:cxn ang="0">
                  <a:pos x="1028" y="470"/>
                </a:cxn>
                <a:cxn ang="0">
                  <a:pos x="1040" y="434"/>
                </a:cxn>
                <a:cxn ang="0">
                  <a:pos x="1057" y="398"/>
                </a:cxn>
                <a:cxn ang="0">
                  <a:pos x="1076" y="363"/>
                </a:cxn>
                <a:cxn ang="0">
                  <a:pos x="1101" y="330"/>
                </a:cxn>
                <a:cxn ang="0">
                  <a:pos x="1131" y="295"/>
                </a:cxn>
                <a:cxn ang="0">
                  <a:pos x="1182" y="248"/>
                </a:cxn>
                <a:cxn ang="0">
                  <a:pos x="1269" y="186"/>
                </a:cxn>
                <a:cxn ang="0">
                  <a:pos x="1377" y="130"/>
                </a:cxn>
              </a:cxnLst>
              <a:rect l="0" t="0" r="r" b="b"/>
              <a:pathLst>
                <a:path w="2552" h="2085">
                  <a:moveTo>
                    <a:pt x="1377" y="130"/>
                  </a:moveTo>
                  <a:lnTo>
                    <a:pt x="1377" y="130"/>
                  </a:lnTo>
                  <a:lnTo>
                    <a:pt x="1339" y="109"/>
                  </a:lnTo>
                  <a:lnTo>
                    <a:pt x="1299" y="89"/>
                  </a:lnTo>
                  <a:lnTo>
                    <a:pt x="1260" y="73"/>
                  </a:lnTo>
                  <a:lnTo>
                    <a:pt x="1220" y="56"/>
                  </a:lnTo>
                  <a:lnTo>
                    <a:pt x="1179" y="43"/>
                  </a:lnTo>
                  <a:lnTo>
                    <a:pt x="1137" y="30"/>
                  </a:lnTo>
                  <a:lnTo>
                    <a:pt x="1094" y="20"/>
                  </a:lnTo>
                  <a:lnTo>
                    <a:pt x="1052" y="11"/>
                  </a:lnTo>
                  <a:lnTo>
                    <a:pt x="1009" y="7"/>
                  </a:lnTo>
                  <a:lnTo>
                    <a:pt x="966" y="2"/>
                  </a:lnTo>
                  <a:lnTo>
                    <a:pt x="923" y="0"/>
                  </a:lnTo>
                  <a:lnTo>
                    <a:pt x="880" y="0"/>
                  </a:lnTo>
                  <a:lnTo>
                    <a:pt x="837" y="2"/>
                  </a:lnTo>
                  <a:lnTo>
                    <a:pt x="794" y="5"/>
                  </a:lnTo>
                  <a:lnTo>
                    <a:pt x="751" y="10"/>
                  </a:lnTo>
                  <a:lnTo>
                    <a:pt x="708" y="18"/>
                  </a:lnTo>
                  <a:lnTo>
                    <a:pt x="667" y="28"/>
                  </a:lnTo>
                  <a:lnTo>
                    <a:pt x="624" y="40"/>
                  </a:lnTo>
                  <a:lnTo>
                    <a:pt x="584" y="54"/>
                  </a:lnTo>
                  <a:lnTo>
                    <a:pt x="543" y="69"/>
                  </a:lnTo>
                  <a:lnTo>
                    <a:pt x="504" y="87"/>
                  </a:lnTo>
                  <a:lnTo>
                    <a:pt x="466" y="107"/>
                  </a:lnTo>
                  <a:lnTo>
                    <a:pt x="428" y="130"/>
                  </a:lnTo>
                  <a:lnTo>
                    <a:pt x="391" y="155"/>
                  </a:lnTo>
                  <a:lnTo>
                    <a:pt x="357" y="182"/>
                  </a:lnTo>
                  <a:lnTo>
                    <a:pt x="322" y="210"/>
                  </a:lnTo>
                  <a:lnTo>
                    <a:pt x="289" y="241"/>
                  </a:lnTo>
                  <a:lnTo>
                    <a:pt x="258" y="272"/>
                  </a:lnTo>
                  <a:lnTo>
                    <a:pt x="228" y="309"/>
                  </a:lnTo>
                  <a:lnTo>
                    <a:pt x="200" y="345"/>
                  </a:lnTo>
                  <a:lnTo>
                    <a:pt x="173" y="385"/>
                  </a:lnTo>
                  <a:lnTo>
                    <a:pt x="149" y="426"/>
                  </a:lnTo>
                  <a:lnTo>
                    <a:pt x="149" y="426"/>
                  </a:lnTo>
                  <a:lnTo>
                    <a:pt x="124" y="472"/>
                  </a:lnTo>
                  <a:lnTo>
                    <a:pt x="102" y="520"/>
                  </a:lnTo>
                  <a:lnTo>
                    <a:pt x="83" y="568"/>
                  </a:lnTo>
                  <a:lnTo>
                    <a:pt x="64" y="617"/>
                  </a:lnTo>
                  <a:lnTo>
                    <a:pt x="48" y="667"/>
                  </a:lnTo>
                  <a:lnTo>
                    <a:pt x="35" y="718"/>
                  </a:lnTo>
                  <a:lnTo>
                    <a:pt x="23" y="769"/>
                  </a:lnTo>
                  <a:lnTo>
                    <a:pt x="15" y="822"/>
                  </a:lnTo>
                  <a:lnTo>
                    <a:pt x="7" y="875"/>
                  </a:lnTo>
                  <a:lnTo>
                    <a:pt x="2" y="928"/>
                  </a:lnTo>
                  <a:lnTo>
                    <a:pt x="0" y="982"/>
                  </a:lnTo>
                  <a:lnTo>
                    <a:pt x="0" y="1035"/>
                  </a:lnTo>
                  <a:lnTo>
                    <a:pt x="2" y="1090"/>
                  </a:lnTo>
                  <a:lnTo>
                    <a:pt x="5" y="1146"/>
                  </a:lnTo>
                  <a:lnTo>
                    <a:pt x="12" y="1200"/>
                  </a:lnTo>
                  <a:lnTo>
                    <a:pt x="22" y="1255"/>
                  </a:lnTo>
                  <a:lnTo>
                    <a:pt x="31" y="1311"/>
                  </a:lnTo>
                  <a:lnTo>
                    <a:pt x="46" y="1365"/>
                  </a:lnTo>
                  <a:lnTo>
                    <a:pt x="61" y="1420"/>
                  </a:lnTo>
                  <a:lnTo>
                    <a:pt x="79" y="1474"/>
                  </a:lnTo>
                  <a:lnTo>
                    <a:pt x="101" y="1529"/>
                  </a:lnTo>
                  <a:lnTo>
                    <a:pt x="124" y="1583"/>
                  </a:lnTo>
                  <a:lnTo>
                    <a:pt x="149" y="1636"/>
                  </a:lnTo>
                  <a:lnTo>
                    <a:pt x="177" y="1689"/>
                  </a:lnTo>
                  <a:lnTo>
                    <a:pt x="206" y="1742"/>
                  </a:lnTo>
                  <a:lnTo>
                    <a:pt x="239" y="1793"/>
                  </a:lnTo>
                  <a:lnTo>
                    <a:pt x="274" y="1844"/>
                  </a:lnTo>
                  <a:lnTo>
                    <a:pt x="312" y="1895"/>
                  </a:lnTo>
                  <a:lnTo>
                    <a:pt x="353" y="1943"/>
                  </a:lnTo>
                  <a:lnTo>
                    <a:pt x="396" y="1993"/>
                  </a:lnTo>
                  <a:lnTo>
                    <a:pt x="441" y="2039"/>
                  </a:lnTo>
                  <a:lnTo>
                    <a:pt x="489" y="2085"/>
                  </a:lnTo>
                  <a:lnTo>
                    <a:pt x="2552" y="2085"/>
                  </a:lnTo>
                  <a:lnTo>
                    <a:pt x="2552" y="2085"/>
                  </a:lnTo>
                  <a:lnTo>
                    <a:pt x="2526" y="2070"/>
                  </a:lnTo>
                  <a:lnTo>
                    <a:pt x="2450" y="2026"/>
                  </a:lnTo>
                  <a:lnTo>
                    <a:pt x="2336" y="1955"/>
                  </a:lnTo>
                  <a:lnTo>
                    <a:pt x="2266" y="1910"/>
                  </a:lnTo>
                  <a:lnTo>
                    <a:pt x="2192" y="1860"/>
                  </a:lnTo>
                  <a:lnTo>
                    <a:pt x="2111" y="1808"/>
                  </a:lnTo>
                  <a:lnTo>
                    <a:pt x="2025" y="1748"/>
                  </a:lnTo>
                  <a:lnTo>
                    <a:pt x="1938" y="1685"/>
                  </a:lnTo>
                  <a:lnTo>
                    <a:pt x="1849" y="1619"/>
                  </a:lnTo>
                  <a:lnTo>
                    <a:pt x="1758" y="1550"/>
                  </a:lnTo>
                  <a:lnTo>
                    <a:pt x="1667" y="1477"/>
                  </a:lnTo>
                  <a:lnTo>
                    <a:pt x="1578" y="1403"/>
                  </a:lnTo>
                  <a:lnTo>
                    <a:pt x="1492" y="1326"/>
                  </a:lnTo>
                  <a:lnTo>
                    <a:pt x="1451" y="1286"/>
                  </a:lnTo>
                  <a:lnTo>
                    <a:pt x="1410" y="1246"/>
                  </a:lnTo>
                  <a:lnTo>
                    <a:pt x="1370" y="1207"/>
                  </a:lnTo>
                  <a:lnTo>
                    <a:pt x="1332" y="1167"/>
                  </a:lnTo>
                  <a:lnTo>
                    <a:pt x="1296" y="1126"/>
                  </a:lnTo>
                  <a:lnTo>
                    <a:pt x="1261" y="1086"/>
                  </a:lnTo>
                  <a:lnTo>
                    <a:pt x="1227" y="1045"/>
                  </a:lnTo>
                  <a:lnTo>
                    <a:pt x="1195" y="1004"/>
                  </a:lnTo>
                  <a:lnTo>
                    <a:pt x="1167" y="962"/>
                  </a:lnTo>
                  <a:lnTo>
                    <a:pt x="1139" y="923"/>
                  </a:lnTo>
                  <a:lnTo>
                    <a:pt x="1114" y="881"/>
                  </a:lnTo>
                  <a:lnTo>
                    <a:pt x="1091" y="840"/>
                  </a:lnTo>
                  <a:lnTo>
                    <a:pt x="1071" y="801"/>
                  </a:lnTo>
                  <a:lnTo>
                    <a:pt x="1055" y="761"/>
                  </a:lnTo>
                  <a:lnTo>
                    <a:pt x="1042" y="720"/>
                  </a:lnTo>
                  <a:lnTo>
                    <a:pt x="1030" y="680"/>
                  </a:lnTo>
                  <a:lnTo>
                    <a:pt x="1022" y="642"/>
                  </a:lnTo>
                  <a:lnTo>
                    <a:pt x="1017" y="602"/>
                  </a:lnTo>
                  <a:lnTo>
                    <a:pt x="1015" y="565"/>
                  </a:lnTo>
                  <a:lnTo>
                    <a:pt x="1019" y="527"/>
                  </a:lnTo>
                  <a:lnTo>
                    <a:pt x="1023" y="489"/>
                  </a:lnTo>
                  <a:lnTo>
                    <a:pt x="1028" y="470"/>
                  </a:lnTo>
                  <a:lnTo>
                    <a:pt x="1033" y="452"/>
                  </a:lnTo>
                  <a:lnTo>
                    <a:pt x="1040" y="434"/>
                  </a:lnTo>
                  <a:lnTo>
                    <a:pt x="1048" y="416"/>
                  </a:lnTo>
                  <a:lnTo>
                    <a:pt x="1057" y="398"/>
                  </a:lnTo>
                  <a:lnTo>
                    <a:pt x="1066" y="381"/>
                  </a:lnTo>
                  <a:lnTo>
                    <a:pt x="1076" y="363"/>
                  </a:lnTo>
                  <a:lnTo>
                    <a:pt x="1088" y="347"/>
                  </a:lnTo>
                  <a:lnTo>
                    <a:pt x="1101" y="330"/>
                  </a:lnTo>
                  <a:lnTo>
                    <a:pt x="1116" y="312"/>
                  </a:lnTo>
                  <a:lnTo>
                    <a:pt x="1131" y="295"/>
                  </a:lnTo>
                  <a:lnTo>
                    <a:pt x="1147" y="281"/>
                  </a:lnTo>
                  <a:lnTo>
                    <a:pt x="1182" y="248"/>
                  </a:lnTo>
                  <a:lnTo>
                    <a:pt x="1223" y="216"/>
                  </a:lnTo>
                  <a:lnTo>
                    <a:pt x="1269" y="186"/>
                  </a:lnTo>
                  <a:lnTo>
                    <a:pt x="1321" y="158"/>
                  </a:lnTo>
                  <a:lnTo>
                    <a:pt x="1377" y="130"/>
                  </a:lnTo>
                  <a:lnTo>
                    <a:pt x="1377" y="130"/>
                  </a:lnTo>
                  <a:close/>
                </a:path>
              </a:pathLst>
            </a:custGeom>
            <a:solidFill>
              <a:schemeClr val="bg1">
                <a:lumMod val="95000"/>
                <a:alpha val="34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1"/>
            <p:cNvSpPr>
              <a:spLocks/>
            </p:cNvSpPr>
            <p:nvPr userDrawn="1"/>
          </p:nvSpPr>
          <p:spPr bwMode="auto">
            <a:xfrm>
              <a:off x="1155002" y="5801712"/>
              <a:ext cx="3420932" cy="5698392"/>
            </a:xfrm>
            <a:custGeom>
              <a:avLst/>
              <a:gdLst/>
              <a:ahLst/>
              <a:cxnLst>
                <a:cxn ang="0">
                  <a:pos x="99" y="1804"/>
                </a:cxn>
                <a:cxn ang="0">
                  <a:pos x="57" y="1647"/>
                </a:cxn>
                <a:cxn ang="0">
                  <a:pos x="29" y="1492"/>
                </a:cxn>
                <a:cxn ang="0">
                  <a:pos x="10" y="1342"/>
                </a:cxn>
                <a:cxn ang="0">
                  <a:pos x="1" y="1195"/>
                </a:cxn>
                <a:cxn ang="0">
                  <a:pos x="1" y="1054"/>
                </a:cxn>
                <a:cxn ang="0">
                  <a:pos x="10" y="919"/>
                </a:cxn>
                <a:cxn ang="0">
                  <a:pos x="26" y="790"/>
                </a:cxn>
                <a:cxn ang="0">
                  <a:pos x="49" y="667"/>
                </a:cxn>
                <a:cxn ang="0">
                  <a:pos x="81" y="553"/>
                </a:cxn>
                <a:cxn ang="0">
                  <a:pos x="117" y="445"/>
                </a:cxn>
                <a:cxn ang="0">
                  <a:pos x="158" y="346"/>
                </a:cxn>
                <a:cxn ang="0">
                  <a:pos x="203" y="255"/>
                </a:cxn>
                <a:cxn ang="0">
                  <a:pos x="254" y="176"/>
                </a:cxn>
                <a:cxn ang="0">
                  <a:pos x="307" y="105"/>
                </a:cxn>
                <a:cxn ang="0">
                  <a:pos x="363" y="47"/>
                </a:cxn>
                <a:cxn ang="0">
                  <a:pos x="421" y="0"/>
                </a:cxn>
                <a:cxn ang="0">
                  <a:pos x="383" y="57"/>
                </a:cxn>
                <a:cxn ang="0">
                  <a:pos x="317" y="176"/>
                </a:cxn>
                <a:cxn ang="0">
                  <a:pos x="265" y="298"/>
                </a:cxn>
                <a:cxn ang="0">
                  <a:pos x="226" y="421"/>
                </a:cxn>
                <a:cxn ang="0">
                  <a:pos x="201" y="544"/>
                </a:cxn>
                <a:cxn ang="0">
                  <a:pos x="188" y="667"/>
                </a:cxn>
                <a:cxn ang="0">
                  <a:pos x="186" y="789"/>
                </a:cxn>
                <a:cxn ang="0">
                  <a:pos x="196" y="911"/>
                </a:cxn>
                <a:cxn ang="0">
                  <a:pos x="219" y="1030"/>
                </a:cxn>
                <a:cxn ang="0">
                  <a:pos x="252" y="1147"/>
                </a:cxn>
                <a:cxn ang="0">
                  <a:pos x="297" y="1261"/>
                </a:cxn>
                <a:cxn ang="0">
                  <a:pos x="351" y="1371"/>
                </a:cxn>
                <a:cxn ang="0">
                  <a:pos x="416" y="1477"/>
                </a:cxn>
                <a:cxn ang="0">
                  <a:pos x="492" y="1578"/>
                </a:cxn>
                <a:cxn ang="0">
                  <a:pos x="576" y="1674"/>
                </a:cxn>
                <a:cxn ang="0">
                  <a:pos x="668" y="1763"/>
                </a:cxn>
                <a:cxn ang="0">
                  <a:pos x="99" y="1804"/>
                </a:cxn>
              </a:cxnLst>
              <a:rect l="0" t="0" r="r" b="b"/>
              <a:pathLst>
                <a:path w="718" h="1804">
                  <a:moveTo>
                    <a:pt x="99" y="1804"/>
                  </a:moveTo>
                  <a:lnTo>
                    <a:pt x="99" y="1804"/>
                  </a:lnTo>
                  <a:lnTo>
                    <a:pt x="77" y="1725"/>
                  </a:lnTo>
                  <a:lnTo>
                    <a:pt x="57" y="1647"/>
                  </a:lnTo>
                  <a:lnTo>
                    <a:pt x="43" y="1570"/>
                  </a:lnTo>
                  <a:lnTo>
                    <a:pt x="29" y="1492"/>
                  </a:lnTo>
                  <a:lnTo>
                    <a:pt x="18" y="1416"/>
                  </a:lnTo>
                  <a:lnTo>
                    <a:pt x="10" y="1342"/>
                  </a:lnTo>
                  <a:lnTo>
                    <a:pt x="5" y="1267"/>
                  </a:lnTo>
                  <a:lnTo>
                    <a:pt x="1" y="1195"/>
                  </a:lnTo>
                  <a:lnTo>
                    <a:pt x="0" y="1124"/>
                  </a:lnTo>
                  <a:lnTo>
                    <a:pt x="1" y="1054"/>
                  </a:lnTo>
                  <a:lnTo>
                    <a:pt x="5" y="987"/>
                  </a:lnTo>
                  <a:lnTo>
                    <a:pt x="10" y="919"/>
                  </a:lnTo>
                  <a:lnTo>
                    <a:pt x="18" y="853"/>
                  </a:lnTo>
                  <a:lnTo>
                    <a:pt x="26" y="790"/>
                  </a:lnTo>
                  <a:lnTo>
                    <a:pt x="38" y="728"/>
                  </a:lnTo>
                  <a:lnTo>
                    <a:pt x="49" y="667"/>
                  </a:lnTo>
                  <a:lnTo>
                    <a:pt x="64" y="609"/>
                  </a:lnTo>
                  <a:lnTo>
                    <a:pt x="81" y="553"/>
                  </a:lnTo>
                  <a:lnTo>
                    <a:pt x="97" y="496"/>
                  </a:lnTo>
                  <a:lnTo>
                    <a:pt x="117" y="445"/>
                  </a:lnTo>
                  <a:lnTo>
                    <a:pt x="137" y="394"/>
                  </a:lnTo>
                  <a:lnTo>
                    <a:pt x="158" y="346"/>
                  </a:lnTo>
                  <a:lnTo>
                    <a:pt x="180" y="300"/>
                  </a:lnTo>
                  <a:lnTo>
                    <a:pt x="203" y="255"/>
                  </a:lnTo>
                  <a:lnTo>
                    <a:pt x="227" y="214"/>
                  </a:lnTo>
                  <a:lnTo>
                    <a:pt x="254" y="176"/>
                  </a:lnTo>
                  <a:lnTo>
                    <a:pt x="280" y="140"/>
                  </a:lnTo>
                  <a:lnTo>
                    <a:pt x="307" y="105"/>
                  </a:lnTo>
                  <a:lnTo>
                    <a:pt x="335" y="76"/>
                  </a:lnTo>
                  <a:lnTo>
                    <a:pt x="363" y="47"/>
                  </a:lnTo>
                  <a:lnTo>
                    <a:pt x="391" y="21"/>
                  </a:lnTo>
                  <a:lnTo>
                    <a:pt x="421" y="0"/>
                  </a:lnTo>
                  <a:lnTo>
                    <a:pt x="421" y="0"/>
                  </a:lnTo>
                  <a:lnTo>
                    <a:pt x="383" y="57"/>
                  </a:lnTo>
                  <a:lnTo>
                    <a:pt x="348" y="117"/>
                  </a:lnTo>
                  <a:lnTo>
                    <a:pt x="317" y="176"/>
                  </a:lnTo>
                  <a:lnTo>
                    <a:pt x="289" y="237"/>
                  </a:lnTo>
                  <a:lnTo>
                    <a:pt x="265" y="298"/>
                  </a:lnTo>
                  <a:lnTo>
                    <a:pt x="244" y="359"/>
                  </a:lnTo>
                  <a:lnTo>
                    <a:pt x="226" y="421"/>
                  </a:lnTo>
                  <a:lnTo>
                    <a:pt x="213" y="482"/>
                  </a:lnTo>
                  <a:lnTo>
                    <a:pt x="201" y="544"/>
                  </a:lnTo>
                  <a:lnTo>
                    <a:pt x="193" y="605"/>
                  </a:lnTo>
                  <a:lnTo>
                    <a:pt x="188" y="667"/>
                  </a:lnTo>
                  <a:lnTo>
                    <a:pt x="185" y="728"/>
                  </a:lnTo>
                  <a:lnTo>
                    <a:pt x="186" y="789"/>
                  </a:lnTo>
                  <a:lnTo>
                    <a:pt x="189" y="850"/>
                  </a:lnTo>
                  <a:lnTo>
                    <a:pt x="196" y="911"/>
                  </a:lnTo>
                  <a:lnTo>
                    <a:pt x="206" y="970"/>
                  </a:lnTo>
                  <a:lnTo>
                    <a:pt x="219" y="1030"/>
                  </a:lnTo>
                  <a:lnTo>
                    <a:pt x="234" y="1089"/>
                  </a:lnTo>
                  <a:lnTo>
                    <a:pt x="252" y="1147"/>
                  </a:lnTo>
                  <a:lnTo>
                    <a:pt x="274" y="1205"/>
                  </a:lnTo>
                  <a:lnTo>
                    <a:pt x="297" y="1261"/>
                  </a:lnTo>
                  <a:lnTo>
                    <a:pt x="323" y="1317"/>
                  </a:lnTo>
                  <a:lnTo>
                    <a:pt x="351" y="1371"/>
                  </a:lnTo>
                  <a:lnTo>
                    <a:pt x="383" y="1424"/>
                  </a:lnTo>
                  <a:lnTo>
                    <a:pt x="416" y="1477"/>
                  </a:lnTo>
                  <a:lnTo>
                    <a:pt x="452" y="1528"/>
                  </a:lnTo>
                  <a:lnTo>
                    <a:pt x="492" y="1578"/>
                  </a:lnTo>
                  <a:lnTo>
                    <a:pt x="531" y="1626"/>
                  </a:lnTo>
                  <a:lnTo>
                    <a:pt x="576" y="1674"/>
                  </a:lnTo>
                  <a:lnTo>
                    <a:pt x="620" y="1718"/>
                  </a:lnTo>
                  <a:lnTo>
                    <a:pt x="668" y="1763"/>
                  </a:lnTo>
                  <a:lnTo>
                    <a:pt x="718" y="1804"/>
                  </a:lnTo>
                  <a:lnTo>
                    <a:pt x="99" y="1804"/>
                  </a:lnTo>
                  <a:lnTo>
                    <a:pt x="99" y="1804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  <a:alpha val="37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wipe/>
  </p:transition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28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oleObject" Target="../embeddings/oleObject20.bin"/><Relationship Id="rId7" Type="http://schemas.openxmlformats.org/officeDocument/2006/relationships/image" Target="../media/image31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1.bin"/><Relationship Id="rId5" Type="http://schemas.openxmlformats.org/officeDocument/2006/relationships/image" Target="../media/image32.png"/><Relationship Id="rId4" Type="http://schemas.openxmlformats.org/officeDocument/2006/relationships/image" Target="../media/image30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34.wmf"/><Relationship Id="rId4" Type="http://schemas.openxmlformats.org/officeDocument/2006/relationships/oleObject" Target="../embeddings/oleObject22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7.wmf"/><Relationship Id="rId5" Type="http://schemas.openxmlformats.org/officeDocument/2006/relationships/oleObject" Target="../embeddings/oleObject24.bin"/><Relationship Id="rId10" Type="http://schemas.openxmlformats.org/officeDocument/2006/relationships/image" Target="../media/image39.wmf"/><Relationship Id="rId4" Type="http://schemas.openxmlformats.org/officeDocument/2006/relationships/image" Target="../media/image36.wmf"/><Relationship Id="rId9" Type="http://schemas.openxmlformats.org/officeDocument/2006/relationships/oleObject" Target="../embeddings/oleObject26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12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emf"/><Relationship Id="rId11" Type="http://schemas.openxmlformats.org/officeDocument/2006/relationships/image" Target="../media/image6.png"/><Relationship Id="rId5" Type="http://schemas.openxmlformats.org/officeDocument/2006/relationships/oleObject" Target="../embeddings/oleObject3.bin"/><Relationship Id="rId10" Type="http://schemas.openxmlformats.org/officeDocument/2006/relationships/image" Target="../media/image5.emf"/><Relationship Id="rId4" Type="http://schemas.openxmlformats.org/officeDocument/2006/relationships/image" Target="../media/image2.emf"/><Relationship Id="rId9" Type="http://schemas.openxmlformats.org/officeDocument/2006/relationships/oleObject" Target="../embeddings/oleObject5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12" Type="http://schemas.openxmlformats.org/officeDocument/2006/relationships/image" Target="../media/image2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7.wmf"/><Relationship Id="rId11" Type="http://schemas.openxmlformats.org/officeDocument/2006/relationships/oleObject" Target="../embeddings/oleObject11.bin"/><Relationship Id="rId5" Type="http://schemas.openxmlformats.org/officeDocument/2006/relationships/oleObject" Target="../embeddings/oleObject8.bin"/><Relationship Id="rId10" Type="http://schemas.openxmlformats.org/officeDocument/2006/relationships/image" Target="../media/image19.wmf"/><Relationship Id="rId4" Type="http://schemas.openxmlformats.org/officeDocument/2006/relationships/image" Target="../media/image16.wmf"/><Relationship Id="rId9" Type="http://schemas.openxmlformats.org/officeDocument/2006/relationships/oleObject" Target="../embeddings/oleObject10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21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15.bin"/><Relationship Id="rId10" Type="http://schemas.openxmlformats.org/officeDocument/2006/relationships/image" Target="../media/image26.wmf"/><Relationship Id="rId4" Type="http://schemas.openxmlformats.org/officeDocument/2006/relationships/image" Target="../media/image23.wmf"/><Relationship Id="rId9" Type="http://schemas.openxmlformats.org/officeDocument/2006/relationships/oleObject" Target="../embeddings/oleObject1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539750" y="1557338"/>
            <a:ext cx="8208963" cy="1076325"/>
          </a:xfrm>
          <a:prstGeom prst="rect">
            <a:avLst/>
          </a:prstGeom>
          <a:solidFill>
            <a:srgbClr val="FFFF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algn="ctr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6400" b="1">
                <a:solidFill>
                  <a:srgbClr val="0000FF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概率统计及随机过程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1042988" y="3429000"/>
            <a:ext cx="7200900" cy="74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300" b="1">
                <a:solidFill>
                  <a:srgbClr val="990033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北京航空航天大学国际</a:t>
            </a:r>
            <a:r>
              <a:rPr kumimoji="1" lang="zh-CN" altLang="en-US" sz="4300" b="1">
                <a:solidFill>
                  <a:srgbClr val="990033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学院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395288" y="300038"/>
            <a:ext cx="835837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8.5  </a:t>
            </a:r>
            <a:r>
              <a:rPr lang="zh-CN" altLang="en-US" sz="32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二正态总体的均值差和方差比的区间估计</a:t>
            </a:r>
            <a:endParaRPr lang="zh-CN" altLang="en-US" sz="32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395288" y="1124744"/>
            <a:ext cx="828116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466725" y="1253025"/>
            <a:ext cx="656622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8.5.2 </a:t>
            </a:r>
            <a:r>
              <a:rPr lang="zh-CN" altLang="en-US" sz="32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二正态总体方差比的区间估计 </a:t>
            </a:r>
            <a:endParaRPr lang="zh-CN" altLang="en-US" sz="3200" b="1" dirty="0">
              <a:solidFill>
                <a:srgbClr val="0000FF"/>
              </a:solidFill>
              <a:latin typeface="Times New Roman" panose="02020603050405020304" pitchFamily="18" charset="0"/>
              <a:ea typeface="楷体_GB2312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" name="灯片编号占位符 9"/>
          <p:cNvSpPr>
            <a:spLocks noGrp="1"/>
          </p:cNvSpPr>
          <p:nvPr>
            <p:ph type="sldNum" sz="quarter" idx="12"/>
          </p:nvPr>
        </p:nvSpPr>
        <p:spPr bwMode="auto">
          <a:xfrm>
            <a:off x="6081514" y="5998330"/>
            <a:ext cx="512763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5pPr>
            <a:lvl6pPr marL="25146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6pPr>
            <a:lvl7pPr marL="29718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7pPr>
            <a:lvl8pPr marL="34290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8pPr>
            <a:lvl9pPr marL="38862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8BA2C56-BBC7-4E40-8934-4FFDDF2F7B32}" type="slidenum">
              <a:rPr lang="zh-CN" altLang="en-US" sz="1200">
                <a:solidFill>
                  <a:srgbClr val="89898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zh-CN" altLang="en-US" sz="1200">
              <a:solidFill>
                <a:srgbClr val="89898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1"/>
              <p:nvPr/>
            </p:nvSpPr>
            <p:spPr>
              <a:xfrm>
                <a:off x="395288" y="2027624"/>
                <a:ext cx="8045664" cy="25608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2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sz="3200" b="1" dirty="0">
                    <a:latin typeface="Times New Roman" panose="02020603050405020304" pitchFamily="18" charset="0"/>
                    <a:ea typeface="楷体_GB2312" panose="02010609030101010101" pitchFamily="49" charset="-122"/>
                    <a:cs typeface="Times New Roman" panose="02020603050405020304" pitchFamily="18" charset="0"/>
                  </a:rPr>
                  <a:t>设二正态</a:t>
                </a:r>
                <a:r>
                  <a:rPr lang="zh-CN" altLang="en-US" sz="3200" b="1" dirty="0" smtClean="0">
                    <a:latin typeface="Times New Roman" panose="02020603050405020304" pitchFamily="18" charset="0"/>
                    <a:ea typeface="楷体_GB2312" panose="02010609030101010101" pitchFamily="49" charset="-122"/>
                    <a:cs typeface="Times New Roman" panose="02020603050405020304" pitchFamily="18" charset="0"/>
                  </a:rPr>
                  <a:t>总体 </a:t>
                </a:r>
                <a14:m>
                  <m:oMath xmlns:m="http://schemas.openxmlformats.org/officeDocument/2006/math">
                    <m:r>
                      <a:rPr lang="en-US" altLang="zh-CN" sz="3200" b="1" i="1" smtClean="0">
                        <a:latin typeface="Cambria Math" panose="02040503050406030204" pitchFamily="18" charset="0"/>
                        <a:ea typeface="楷体_GB2312" panose="02010609030101010101" pitchFamily="49" charset="-122"/>
                        <a:cs typeface="Times New Roman" panose="02020603050405020304" pitchFamily="18" charset="0"/>
                      </a:rPr>
                      <m:t>𝑵</m:t>
                    </m:r>
                    <m:r>
                      <a:rPr lang="en-US" altLang="zh-CN" sz="3200" b="1" i="1" smtClean="0">
                        <a:latin typeface="Cambria Math" panose="02040503050406030204" pitchFamily="18" charset="0"/>
                        <a:ea typeface="楷体_GB2312" panose="02010609030101010101" pitchFamily="49" charset="-122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3200" b="1" i="1" smtClean="0">
                            <a:latin typeface="Cambria Math" panose="02040503050406030204" pitchFamily="18" charset="0"/>
                            <a:ea typeface="楷体_GB2312" panose="0201060903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sz="3200" b="1" i="1" smtClean="0">
                            <a:latin typeface="Cambria Math" panose="02040503050406030204" pitchFamily="18" charset="0"/>
                            <a:ea typeface="楷体_GB2312" panose="02010609030101010101" pitchFamily="49" charset="-122"/>
                            <a:cs typeface="Times New Roman" panose="02020603050405020304" pitchFamily="18" charset="0"/>
                          </a:rPr>
                          <m:t>𝝁</m:t>
                        </m:r>
                      </m:e>
                      <m:sub>
                        <m:r>
                          <a:rPr lang="en-US" altLang="zh-CN" sz="3200" b="1" i="1" smtClean="0">
                            <a:latin typeface="Cambria Math" panose="02040503050406030204" pitchFamily="18" charset="0"/>
                            <a:ea typeface="楷体_GB2312" panose="02010609030101010101" pitchFamily="49" charset="-122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3200" b="1" i="1" smtClean="0">
                        <a:latin typeface="Cambria Math" panose="02040503050406030204" pitchFamily="18" charset="0"/>
                        <a:ea typeface="楷体_GB2312" panose="02010609030101010101" pitchFamily="49" charset="-122"/>
                        <a:cs typeface="Times New Roman" panose="02020603050405020304" pitchFamily="18" charset="0"/>
                      </a:rPr>
                      <m:t>,</m:t>
                    </m:r>
                    <m:sSubSup>
                      <m:sSubSupPr>
                        <m:ctrlPr>
                          <a:rPr lang="en-US" altLang="zh-CN" sz="3200" b="1" i="1" smtClean="0">
                            <a:latin typeface="Cambria Math" panose="02040503050406030204" pitchFamily="18" charset="0"/>
                            <a:ea typeface="楷体_GB2312" panose="02010609030101010101" pitchFamily="49" charset="-122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zh-CN" altLang="en-US" sz="3200" b="1" i="1" smtClean="0">
                            <a:latin typeface="Cambria Math" panose="02040503050406030204" pitchFamily="18" charset="0"/>
                            <a:ea typeface="楷体_GB2312" panose="02010609030101010101" pitchFamily="49" charset="-122"/>
                            <a:cs typeface="Times New Roman" panose="02020603050405020304" pitchFamily="18" charset="0"/>
                          </a:rPr>
                          <m:t>𝝈</m:t>
                        </m:r>
                      </m:e>
                      <m:sub>
                        <m:r>
                          <a:rPr lang="en-US" altLang="zh-CN" sz="3200" b="1" i="1" smtClean="0">
                            <a:latin typeface="Cambria Math" panose="02040503050406030204" pitchFamily="18" charset="0"/>
                            <a:ea typeface="楷体_GB2312" panose="02010609030101010101" pitchFamily="49" charset="-122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zh-CN" sz="3200" b="1" i="1" smtClean="0">
                            <a:latin typeface="Cambria Math" panose="02040503050406030204" pitchFamily="18" charset="0"/>
                            <a:ea typeface="楷体_GB2312" panose="02010609030101010101" pitchFamily="49" charset="-122"/>
                            <a:cs typeface="Times New Roman" panose="02020603050405020304" pitchFamily="18" charset="0"/>
                          </a:rPr>
                          <m:t>𝟐</m:t>
                        </m:r>
                      </m:sup>
                    </m:sSubSup>
                    <m:r>
                      <a:rPr lang="en-US" altLang="zh-CN" sz="3200" b="1" i="1" smtClean="0">
                        <a:latin typeface="Cambria Math" panose="02040503050406030204" pitchFamily="18" charset="0"/>
                        <a:ea typeface="楷体_GB2312" panose="02010609030101010101" pitchFamily="49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altLang="en-US" sz="3200" b="1" dirty="0" smtClean="0">
                    <a:latin typeface="Times New Roman" panose="02020603050405020304" pitchFamily="18" charset="0"/>
                    <a:ea typeface="楷体_GB2312" panose="02010609030101010101" pitchFamily="49" charset="-122"/>
                    <a:cs typeface="Times New Roman" panose="02020603050405020304" pitchFamily="18" charset="0"/>
                  </a:rPr>
                  <a:t> 和 </a:t>
                </a:r>
                <a14:m>
                  <m:oMath xmlns:m="http://schemas.openxmlformats.org/officeDocument/2006/math">
                    <m:r>
                      <a:rPr lang="en-US" altLang="zh-CN" sz="3200" b="1" i="1">
                        <a:latin typeface="Cambria Math" panose="02040503050406030204" pitchFamily="18" charset="0"/>
                        <a:ea typeface="楷体_GB2312" panose="02010609030101010101" pitchFamily="49" charset="-122"/>
                        <a:cs typeface="Times New Roman" panose="02020603050405020304" pitchFamily="18" charset="0"/>
                      </a:rPr>
                      <m:t>𝑵</m:t>
                    </m:r>
                    <m:d>
                      <m:dPr>
                        <m:ctrlPr>
                          <a:rPr lang="en-US" altLang="zh-CN" sz="3200" b="1" i="1">
                            <a:latin typeface="Cambria Math" panose="02040503050406030204" pitchFamily="18" charset="0"/>
                            <a:ea typeface="楷体_GB2312" panose="02010609030101010101" pitchFamily="49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3200" b="1" i="1">
                                <a:latin typeface="Cambria Math" panose="02040503050406030204" pitchFamily="18" charset="0"/>
                                <a:ea typeface="楷体_GB2312" panose="0201060903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3200" b="1" i="1">
                                <a:latin typeface="Cambria Math" panose="02040503050406030204" pitchFamily="18" charset="0"/>
                                <a:ea typeface="楷体_GB2312" panose="02010609030101010101" pitchFamily="49" charset="-122"/>
                                <a:cs typeface="Times New Roman" panose="02020603050405020304" pitchFamily="18" charset="0"/>
                              </a:rPr>
                              <m:t>𝝁</m:t>
                            </m:r>
                          </m:e>
                          <m:sub>
                            <m:r>
                              <a:rPr lang="en-US" altLang="zh-CN" sz="3200" b="1" i="1" smtClean="0">
                                <a:latin typeface="Cambria Math" panose="02040503050406030204" pitchFamily="18" charset="0"/>
                                <a:ea typeface="楷体_GB2312" panose="02010609030101010101" pitchFamily="49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altLang="zh-CN" sz="3200" b="1" i="1">
                            <a:latin typeface="Cambria Math" panose="02040503050406030204" pitchFamily="18" charset="0"/>
                            <a:ea typeface="楷体_GB2312" panose="02010609030101010101" pitchFamily="49" charset="-122"/>
                            <a:cs typeface="Times New Roman" panose="020206030504050203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altLang="zh-CN" sz="3200" b="1" i="1">
                                <a:latin typeface="Cambria Math" panose="02040503050406030204" pitchFamily="18" charset="0"/>
                                <a:ea typeface="楷体_GB2312" panose="0201060903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zh-CN" altLang="en-US" sz="3200" b="1" i="1">
                                <a:latin typeface="Cambria Math" panose="02040503050406030204" pitchFamily="18" charset="0"/>
                                <a:ea typeface="楷体_GB2312" panose="02010609030101010101" pitchFamily="49" charset="-122"/>
                                <a:cs typeface="Times New Roman" panose="02020603050405020304" pitchFamily="18" charset="0"/>
                              </a:rPr>
                              <m:t>𝝈</m:t>
                            </m:r>
                          </m:e>
                          <m:sub>
                            <m:r>
                              <a:rPr lang="en-US" altLang="zh-CN" sz="3200" b="1" i="1" smtClean="0">
                                <a:latin typeface="Cambria Math" panose="02040503050406030204" pitchFamily="18" charset="0"/>
                                <a:ea typeface="楷体_GB2312" panose="02010609030101010101" pitchFamily="49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b>
                          <m:sup>
                            <m:r>
                              <a:rPr lang="en-US" altLang="zh-CN" sz="3200" b="1" i="1">
                                <a:latin typeface="Cambria Math" panose="02040503050406030204" pitchFamily="18" charset="0"/>
                                <a:ea typeface="楷体_GB2312" panose="02010609030101010101" pitchFamily="49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bSup>
                      </m:e>
                    </m:d>
                    <m:r>
                      <a:rPr lang="en-US" altLang="zh-CN" sz="3200" b="1" i="0" smtClean="0">
                        <a:latin typeface="Cambria Math" panose="02040503050406030204" pitchFamily="18" charset="0"/>
                        <a:ea typeface="楷体_GB2312" panose="02010609030101010101" pitchFamily="49" charset="-122"/>
                        <a:cs typeface="Times New Roman" panose="02020603050405020304" pitchFamily="18" charset="0"/>
                      </a:rPr>
                      <m:t>, </m:t>
                    </m:r>
                  </m:oMath>
                </a14:m>
                <a:r>
                  <a:rPr lang="zh-CN" altLang="en-US" sz="3200" b="1" dirty="0" smtClean="0">
                    <a:latin typeface="Times New Roman" panose="02020603050405020304" pitchFamily="18" charset="0"/>
                    <a:ea typeface="楷体_GB2312" panose="02010609030101010101" pitchFamily="49" charset="-122"/>
                    <a:cs typeface="Times New Roman" panose="02020603050405020304" pitchFamily="18" charset="0"/>
                  </a:rPr>
                  <a:t>其中 </a:t>
                </a:r>
                <a:endParaRPr lang="en-US" altLang="zh-CN" sz="3200" b="1" dirty="0" smtClean="0">
                  <a:latin typeface="Times New Roman" panose="02020603050405020304" pitchFamily="18" charset="0"/>
                  <a:ea typeface="楷体_GB2312" panose="0201060903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zh-CN" altLang="en-US" sz="3200" b="1" dirty="0" smtClean="0">
                    <a:latin typeface="Times New Roman" panose="02020603050405020304" pitchFamily="18" charset="0"/>
                    <a:ea typeface="楷体_GB2312" panose="02010609030101010101" pitchFamily="49" charset="-122"/>
                    <a:cs typeface="Times New Roman" panose="02020603050405020304" pitchFamily="18" charset="0"/>
                  </a:rPr>
                  <a:t>参数</a:t>
                </a:r>
                <a:r>
                  <a:rPr lang="zh-CN" altLang="en-US" sz="3200" b="1" dirty="0">
                    <a:latin typeface="Times New Roman" panose="02020603050405020304" pitchFamily="18" charset="0"/>
                    <a:ea typeface="楷体_GB2312" panose="02010609030101010101" pitchFamily="49" charset="-122"/>
                    <a:cs typeface="Times New Roman" panose="02020603050405020304" pitchFamily="18" charset="0"/>
                  </a:rPr>
                  <a:t>均为未知</a:t>
                </a:r>
                <a:r>
                  <a:rPr lang="en-US" altLang="zh-CN" sz="3200" b="1" dirty="0">
                    <a:latin typeface="Times New Roman" panose="02020603050405020304" pitchFamily="18" charset="0"/>
                    <a:ea typeface="楷体_GB2312" panose="02010609030101010101" pitchFamily="49" charset="-122"/>
                    <a:cs typeface="Times New Roman" panose="02020603050405020304" pitchFamily="18" charset="0"/>
                  </a:rPr>
                  <a:t>.</a:t>
                </a:r>
                <a:r>
                  <a:rPr lang="zh-CN" altLang="en-US" sz="3200" b="1" dirty="0">
                    <a:latin typeface="Times New Roman" panose="02020603050405020304" pitchFamily="18" charset="0"/>
                    <a:ea typeface="楷体_GB2312" panose="02010609030101010101" pitchFamily="49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3200" b="1" i="1" smtClean="0">
                            <a:latin typeface="Cambria Math" panose="02040503050406030204" pitchFamily="18" charset="0"/>
                            <a:ea typeface="楷体_GB2312" panose="02010609030101010101" pitchFamily="49" charset="-122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3200" b="1" i="1" smtClean="0">
                            <a:latin typeface="Cambria Math" panose="02040503050406030204" pitchFamily="18" charset="0"/>
                            <a:ea typeface="楷体_GB2312" panose="02010609030101010101" pitchFamily="49" charset="-122"/>
                            <a:cs typeface="Times New Roman" panose="02020603050405020304" pitchFamily="18" charset="0"/>
                          </a:rPr>
                          <m:t>𝑺</m:t>
                        </m:r>
                      </m:e>
                      <m:sub>
                        <m:r>
                          <a:rPr lang="en-US" altLang="zh-CN" sz="3200" b="1" i="1" smtClean="0">
                            <a:latin typeface="Cambria Math" panose="02040503050406030204" pitchFamily="18" charset="0"/>
                            <a:ea typeface="楷体_GB2312" panose="02010609030101010101" pitchFamily="49" charset="-122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zh-CN" sz="3200" b="1" i="1" smtClean="0">
                            <a:latin typeface="Cambria Math" panose="02040503050406030204" pitchFamily="18" charset="0"/>
                            <a:ea typeface="楷体_GB2312" panose="02010609030101010101" pitchFamily="49" charset="-122"/>
                            <a:cs typeface="Times New Roman" panose="02020603050405020304" pitchFamily="18" charset="0"/>
                          </a:rPr>
                          <m:t>𝟐</m:t>
                        </m:r>
                      </m:sup>
                    </m:sSubSup>
                  </m:oMath>
                </a14:m>
                <a:r>
                  <a:rPr lang="en-US" altLang="zh-CN" sz="3200" b="1" dirty="0" smtClean="0">
                    <a:latin typeface="Times New Roman" panose="02020603050405020304" pitchFamily="18" charset="0"/>
                    <a:ea typeface="楷体_GB2312" panose="02010609030101010101" pitchFamily="49" charset="-122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3200" b="1" i="1">
                            <a:latin typeface="Cambria Math" panose="02040503050406030204" pitchFamily="18" charset="0"/>
                            <a:ea typeface="楷体_GB2312" panose="02010609030101010101" pitchFamily="49" charset="-122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3200" b="1" i="1">
                            <a:latin typeface="Cambria Math" panose="02040503050406030204" pitchFamily="18" charset="0"/>
                            <a:ea typeface="楷体_GB2312" panose="02010609030101010101" pitchFamily="49" charset="-122"/>
                            <a:cs typeface="Times New Roman" panose="02020603050405020304" pitchFamily="18" charset="0"/>
                          </a:rPr>
                          <m:t>𝑺</m:t>
                        </m:r>
                      </m:e>
                      <m:sub>
                        <m:r>
                          <a:rPr lang="en-US" altLang="zh-CN" sz="3200" b="1" i="1">
                            <a:latin typeface="Cambria Math" panose="02040503050406030204" pitchFamily="18" charset="0"/>
                            <a:ea typeface="楷体_GB2312" panose="02010609030101010101" pitchFamily="49" charset="-122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zh-CN" sz="3200" b="1" i="1">
                            <a:latin typeface="Cambria Math" panose="02040503050406030204" pitchFamily="18" charset="0"/>
                            <a:ea typeface="楷体_GB2312" panose="02010609030101010101" pitchFamily="49" charset="-122"/>
                            <a:cs typeface="Times New Roman" panose="02020603050405020304" pitchFamily="18" charset="0"/>
                          </a:rPr>
                          <m:t>𝟐</m:t>
                        </m:r>
                      </m:sup>
                    </m:sSubSup>
                  </m:oMath>
                </a14:m>
                <a:r>
                  <a:rPr lang="zh-CN" altLang="en-US" sz="3200" b="1" dirty="0" smtClean="0">
                    <a:latin typeface="Times New Roman" panose="02020603050405020304" pitchFamily="18" charset="0"/>
                    <a:ea typeface="楷体_GB2312" panose="02010609030101010101" pitchFamily="49" charset="-122"/>
                    <a:cs typeface="Times New Roman" panose="02020603050405020304" pitchFamily="18" charset="0"/>
                  </a:rPr>
                  <a:t>是</a:t>
                </a:r>
                <a:r>
                  <a:rPr lang="zh-CN" altLang="en-US" sz="3200" b="1" dirty="0">
                    <a:latin typeface="Times New Roman" panose="02020603050405020304" pitchFamily="18" charset="0"/>
                    <a:ea typeface="楷体_GB2312" panose="02010609030101010101" pitchFamily="49" charset="-122"/>
                    <a:cs typeface="Times New Roman" panose="02020603050405020304" pitchFamily="18" charset="0"/>
                  </a:rPr>
                  <a:t>分别来自于两</a:t>
                </a:r>
                <a:r>
                  <a:rPr lang="zh-CN" altLang="en-US" sz="3200" b="1" dirty="0" smtClean="0">
                    <a:latin typeface="Times New Roman" panose="02020603050405020304" pitchFamily="18" charset="0"/>
                    <a:ea typeface="楷体_GB2312" panose="02010609030101010101" pitchFamily="49" charset="-122"/>
                    <a:cs typeface="Times New Roman" panose="02020603050405020304" pitchFamily="18" charset="0"/>
                  </a:rPr>
                  <a:t>总体 </a:t>
                </a:r>
                <a:endParaRPr lang="en-US" altLang="zh-CN" sz="3200" b="1" dirty="0" smtClean="0">
                  <a:latin typeface="Times New Roman" panose="02020603050405020304" pitchFamily="18" charset="0"/>
                  <a:ea typeface="楷体_GB2312" panose="0201060903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zh-CN" altLang="en-US" sz="3200" b="1" dirty="0" smtClean="0">
                    <a:latin typeface="Times New Roman" panose="02020603050405020304" pitchFamily="18" charset="0"/>
                    <a:ea typeface="楷体_GB2312" panose="02010609030101010101" pitchFamily="49" charset="-122"/>
                    <a:cs typeface="Times New Roman" panose="02020603050405020304" pitchFamily="18" charset="0"/>
                  </a:rPr>
                  <a:t>且</a:t>
                </a:r>
                <a:r>
                  <a:rPr lang="zh-CN" altLang="en-US" sz="3200" b="1" dirty="0">
                    <a:latin typeface="Times New Roman" panose="02020603050405020304" pitchFamily="18" charset="0"/>
                    <a:ea typeface="楷体_GB2312" panose="02010609030101010101" pitchFamily="49" charset="-122"/>
                    <a:cs typeface="Times New Roman" panose="02020603050405020304" pitchFamily="18" charset="0"/>
                  </a:rPr>
                  <a:t>容量各</a:t>
                </a:r>
                <a:r>
                  <a:rPr lang="zh-CN" altLang="en-US" sz="3200" b="1" dirty="0" smtClean="0">
                    <a:latin typeface="Times New Roman" panose="02020603050405020304" pitchFamily="18" charset="0"/>
                    <a:ea typeface="楷体_GB2312" panose="02010609030101010101" pitchFamily="49" charset="-122"/>
                    <a:cs typeface="Times New Roman" panose="02020603050405020304" pitchFamily="18" charset="0"/>
                  </a:rPr>
                  <a:t>为 </a:t>
                </a:r>
                <a:r>
                  <a:rPr lang="en-US" altLang="zh-CN" sz="3200" b="1" i="1" dirty="0" smtClean="0">
                    <a:latin typeface="Times New Roman" panose="02020603050405020304" pitchFamily="18" charset="0"/>
                    <a:ea typeface="楷体_GB2312" panose="02010609030101010101" pitchFamily="49" charset="-122"/>
                    <a:cs typeface="Times New Roman" panose="02020603050405020304" pitchFamily="18" charset="0"/>
                  </a:rPr>
                  <a:t>m</a:t>
                </a:r>
                <a:r>
                  <a:rPr lang="en-US" altLang="zh-CN" sz="3200" b="1" dirty="0" smtClean="0">
                    <a:latin typeface="Times New Roman" panose="02020603050405020304" pitchFamily="18" charset="0"/>
                    <a:ea typeface="楷体_GB2312" panose="0201060903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en-US" sz="3200" b="1" dirty="0" smtClean="0">
                    <a:latin typeface="Times New Roman" panose="02020603050405020304" pitchFamily="18" charset="0"/>
                    <a:ea typeface="楷体_GB2312" panose="02010609030101010101" pitchFamily="49" charset="-122"/>
                    <a:cs typeface="Times New Roman" panose="02020603050405020304" pitchFamily="18" charset="0"/>
                  </a:rPr>
                  <a:t>和 </a:t>
                </a:r>
                <a:r>
                  <a:rPr lang="en-US" altLang="zh-CN" sz="3200" b="1" i="1" dirty="0" smtClean="0">
                    <a:latin typeface="Times New Roman" panose="02020603050405020304" pitchFamily="18" charset="0"/>
                    <a:ea typeface="楷体_GB2312" panose="02010609030101010101" pitchFamily="49" charset="-122"/>
                    <a:cs typeface="Times New Roman" panose="02020603050405020304" pitchFamily="18" charset="0"/>
                  </a:rPr>
                  <a:t>n</a:t>
                </a:r>
                <a:r>
                  <a:rPr lang="en-US" altLang="zh-CN" sz="3200" b="1" dirty="0" smtClean="0">
                    <a:latin typeface="Times New Roman" panose="02020603050405020304" pitchFamily="18" charset="0"/>
                    <a:ea typeface="楷体_GB2312" panose="0201060903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en-US" sz="3200" b="1" dirty="0" smtClean="0">
                    <a:latin typeface="Times New Roman" panose="02020603050405020304" pitchFamily="18" charset="0"/>
                    <a:ea typeface="楷体_GB2312" panose="02010609030101010101" pitchFamily="49" charset="-122"/>
                    <a:cs typeface="Times New Roman" panose="02020603050405020304" pitchFamily="18" charset="0"/>
                  </a:rPr>
                  <a:t>的</a:t>
                </a:r>
                <a:r>
                  <a:rPr lang="zh-CN" altLang="en-US" sz="3200" b="1" dirty="0">
                    <a:latin typeface="Times New Roman" panose="02020603050405020304" pitchFamily="18" charset="0"/>
                    <a:ea typeface="楷体_GB2312" panose="02010609030101010101" pitchFamily="49" charset="-122"/>
                    <a:cs typeface="Times New Roman" panose="02020603050405020304" pitchFamily="18" charset="0"/>
                  </a:rPr>
                  <a:t>独立样本的</a:t>
                </a:r>
                <a:r>
                  <a:rPr lang="zh-CN" altLang="en-US" sz="3200" b="1" dirty="0" smtClean="0">
                    <a:latin typeface="Times New Roman" panose="02020603050405020304" pitchFamily="18" charset="0"/>
                    <a:ea typeface="楷体_GB2312" panose="02010609030101010101" pitchFamily="49" charset="-122"/>
                    <a:cs typeface="Times New Roman" panose="02020603050405020304" pitchFamily="18" charset="0"/>
                  </a:rPr>
                  <a:t>方差</a:t>
                </a:r>
                <a:r>
                  <a:rPr lang="en-US" altLang="zh-CN" sz="3200" b="1" dirty="0" smtClean="0">
                    <a:latin typeface="Times New Roman" panose="02020603050405020304" pitchFamily="18" charset="0"/>
                    <a:ea typeface="楷体_GB2312" panose="02010609030101010101" pitchFamily="49" charset="-122"/>
                    <a:cs typeface="Times New Roman" panose="02020603050405020304" pitchFamily="18" charset="0"/>
                  </a:rPr>
                  <a:t>.</a:t>
                </a:r>
                <a:r>
                  <a:rPr lang="zh-CN" altLang="en-US" sz="3200" b="1" dirty="0" smtClean="0">
                    <a:latin typeface="Times New Roman" panose="02020603050405020304" pitchFamily="18" charset="0"/>
                    <a:ea typeface="楷体_GB2312" panose="02010609030101010101" pitchFamily="49" charset="-122"/>
                    <a:cs typeface="Times New Roman" panose="02020603050405020304" pitchFamily="18" charset="0"/>
                  </a:rPr>
                  <a:t>考虑 </a:t>
                </a:r>
                <a:endParaRPr lang="en-US" altLang="zh-CN" sz="3200" b="1" dirty="0" smtClean="0">
                  <a:latin typeface="Times New Roman" panose="02020603050405020304" pitchFamily="18" charset="0"/>
                  <a:ea typeface="楷体_GB2312" panose="0201060903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zh-CN" altLang="en-US" sz="3200" b="1" dirty="0" smtClean="0">
                    <a:latin typeface="Times New Roman" panose="02020603050405020304" pitchFamily="18" charset="0"/>
                    <a:ea typeface="楷体_GB2312" panose="02010609030101010101" pitchFamily="49" charset="-122"/>
                    <a:cs typeface="Times New Roman" panose="02020603050405020304" pitchFamily="18" charset="0"/>
                  </a:rPr>
                  <a:t>统计量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3200" b="1" i="1" smtClean="0">
                            <a:latin typeface="Cambria Math" panose="02040503050406030204" pitchFamily="18" charset="0"/>
                            <a:ea typeface="楷体_GB2312" panose="02010609030101010101" pitchFamily="49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f>
                          <m:fPr>
                            <m:type m:val="lin"/>
                            <m:ctrlPr>
                              <a:rPr lang="en-US" altLang="zh-CN" sz="3200" b="1" i="1" smtClean="0">
                                <a:latin typeface="Cambria Math" panose="02040503050406030204" pitchFamily="18" charset="0"/>
                                <a:ea typeface="楷体_GB2312" panose="0201060903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altLang="zh-CN" sz="3200" b="1" i="1">
                                    <a:latin typeface="Cambria Math" panose="02040503050406030204" pitchFamily="18" charset="0"/>
                                    <a:ea typeface="楷体_GB2312" panose="02010609030101010101" pitchFamily="49" charset="-122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3200" b="1" i="1">
                                    <a:latin typeface="Cambria Math" panose="02040503050406030204" pitchFamily="18" charset="0"/>
                                    <a:ea typeface="楷体_GB2312" panose="02010609030101010101" pitchFamily="49" charset="-122"/>
                                    <a:cs typeface="Times New Roman" panose="02020603050405020304" pitchFamily="18" charset="0"/>
                                  </a:rPr>
                                  <m:t>𝑺</m:t>
                                </m:r>
                              </m:e>
                              <m:sub>
                                <m:r>
                                  <a:rPr lang="en-US" altLang="zh-CN" sz="3200" b="1" i="1">
                                    <a:latin typeface="Cambria Math" panose="02040503050406030204" pitchFamily="18" charset="0"/>
                                    <a:ea typeface="楷体_GB2312" panose="02010609030101010101" pitchFamily="49" charset="-122"/>
                                    <a:cs typeface="Times New Roman" panose="02020603050405020304" pitchFamily="18" charset="0"/>
                                  </a:rPr>
                                  <m:t>𝟏</m:t>
                                </m:r>
                              </m:sub>
                              <m:sup>
                                <m:r>
                                  <a:rPr lang="en-US" altLang="zh-CN" sz="3200" b="1" i="1">
                                    <a:latin typeface="Cambria Math" panose="02040503050406030204" pitchFamily="18" charset="0"/>
                                    <a:ea typeface="楷体_GB2312" panose="02010609030101010101" pitchFamily="49" charset="-122"/>
                                    <a:cs typeface="Times New Roman" panose="02020603050405020304" pitchFamily="18" charset="0"/>
                                  </a:rPr>
                                  <m:t>𝟐</m:t>
                                </m:r>
                              </m:sup>
                            </m:sSubSup>
                          </m:num>
                          <m:den>
                            <m:sSubSup>
                              <m:sSubSupPr>
                                <m:ctrlPr>
                                  <a:rPr lang="en-US" altLang="zh-CN" sz="3200" b="1" i="1">
                                    <a:latin typeface="Cambria Math" panose="02040503050406030204" pitchFamily="18" charset="0"/>
                                    <a:ea typeface="楷体_GB2312" panose="02010609030101010101" pitchFamily="49" charset="-122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3200" b="1" i="1">
                                    <a:latin typeface="Cambria Math" panose="02040503050406030204" pitchFamily="18" charset="0"/>
                                    <a:ea typeface="楷体_GB2312" panose="02010609030101010101" pitchFamily="49" charset="-122"/>
                                    <a:cs typeface="Times New Roman" panose="02020603050405020304" pitchFamily="18" charset="0"/>
                                  </a:rPr>
                                  <m:t>𝑺</m:t>
                                </m:r>
                              </m:e>
                              <m:sub>
                                <m:r>
                                  <a:rPr lang="en-US" altLang="zh-CN" sz="3200" b="1" i="1" smtClean="0">
                                    <a:latin typeface="Cambria Math" panose="02040503050406030204" pitchFamily="18" charset="0"/>
                                    <a:ea typeface="楷体_GB2312" panose="02010609030101010101" pitchFamily="49" charset="-122"/>
                                    <a:cs typeface="Times New Roman" panose="02020603050405020304" pitchFamily="18" charset="0"/>
                                  </a:rPr>
                                  <m:t>𝟐</m:t>
                                </m:r>
                              </m:sub>
                              <m:sup>
                                <m:r>
                                  <a:rPr lang="en-US" altLang="zh-CN" sz="3200" b="1" i="1">
                                    <a:latin typeface="Cambria Math" panose="02040503050406030204" pitchFamily="18" charset="0"/>
                                    <a:ea typeface="楷体_GB2312" panose="02010609030101010101" pitchFamily="49" charset="-122"/>
                                    <a:cs typeface="Times New Roman" panose="02020603050405020304" pitchFamily="18" charset="0"/>
                                  </a:rPr>
                                  <m:t>𝟐</m:t>
                                </m:r>
                              </m:sup>
                            </m:sSubSup>
                          </m:den>
                        </m:f>
                      </m:num>
                      <m:den>
                        <m:f>
                          <m:fPr>
                            <m:type m:val="lin"/>
                            <m:ctrlPr>
                              <a:rPr lang="en-US" altLang="zh-CN" sz="3200" b="1" i="1" smtClean="0">
                                <a:latin typeface="Cambria Math" panose="02040503050406030204" pitchFamily="18" charset="0"/>
                                <a:ea typeface="楷体_GB2312" panose="0201060903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altLang="zh-CN" sz="3200" b="1" i="1">
                                    <a:latin typeface="Cambria Math" panose="02040503050406030204" pitchFamily="18" charset="0"/>
                                    <a:ea typeface="楷体_GB2312" panose="02010609030101010101" pitchFamily="49" charset="-122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zh-CN" altLang="en-US" sz="3200" b="1" i="1" smtClean="0">
                                    <a:latin typeface="Cambria Math" panose="02040503050406030204" pitchFamily="18" charset="0"/>
                                    <a:ea typeface="楷体_GB2312" panose="02010609030101010101" pitchFamily="49" charset="-122"/>
                                    <a:cs typeface="Times New Roman" panose="02020603050405020304" pitchFamily="18" charset="0"/>
                                  </a:rPr>
                                  <m:t>𝝈</m:t>
                                </m:r>
                              </m:e>
                              <m:sub>
                                <m:r>
                                  <a:rPr lang="en-US" altLang="zh-CN" sz="3200" b="1" i="1">
                                    <a:latin typeface="Cambria Math" panose="02040503050406030204" pitchFamily="18" charset="0"/>
                                    <a:ea typeface="楷体_GB2312" panose="02010609030101010101" pitchFamily="49" charset="-122"/>
                                    <a:cs typeface="Times New Roman" panose="02020603050405020304" pitchFamily="18" charset="0"/>
                                  </a:rPr>
                                  <m:t>𝟏</m:t>
                                </m:r>
                              </m:sub>
                              <m:sup>
                                <m:r>
                                  <a:rPr lang="en-US" altLang="zh-CN" sz="3200" b="1" i="1">
                                    <a:latin typeface="Cambria Math" panose="02040503050406030204" pitchFamily="18" charset="0"/>
                                    <a:ea typeface="楷体_GB2312" panose="02010609030101010101" pitchFamily="49" charset="-122"/>
                                    <a:cs typeface="Times New Roman" panose="02020603050405020304" pitchFamily="18" charset="0"/>
                                  </a:rPr>
                                  <m:t>𝟐</m:t>
                                </m:r>
                              </m:sup>
                            </m:sSubSup>
                          </m:num>
                          <m:den>
                            <m:sSubSup>
                              <m:sSubSupPr>
                                <m:ctrlPr>
                                  <a:rPr lang="en-US" altLang="zh-CN" sz="3200" b="1" i="1">
                                    <a:latin typeface="Cambria Math" panose="02040503050406030204" pitchFamily="18" charset="0"/>
                                    <a:ea typeface="楷体_GB2312" panose="02010609030101010101" pitchFamily="49" charset="-122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zh-CN" altLang="en-US" sz="3200" b="1" i="1">
                                    <a:latin typeface="Cambria Math" panose="02040503050406030204" pitchFamily="18" charset="0"/>
                                    <a:ea typeface="楷体_GB2312" panose="02010609030101010101" pitchFamily="49" charset="-122"/>
                                    <a:cs typeface="Times New Roman" panose="02020603050405020304" pitchFamily="18" charset="0"/>
                                  </a:rPr>
                                  <m:t>𝝈</m:t>
                                </m:r>
                              </m:e>
                              <m:sub>
                                <m:r>
                                  <a:rPr lang="en-US" altLang="zh-CN" sz="3200" b="1" i="1" smtClean="0">
                                    <a:latin typeface="Cambria Math" panose="02040503050406030204" pitchFamily="18" charset="0"/>
                                    <a:ea typeface="楷体_GB2312" panose="02010609030101010101" pitchFamily="49" charset="-122"/>
                                    <a:cs typeface="Times New Roman" panose="02020603050405020304" pitchFamily="18" charset="0"/>
                                  </a:rPr>
                                  <m:t>𝟐</m:t>
                                </m:r>
                              </m:sub>
                              <m:sup>
                                <m:r>
                                  <a:rPr lang="en-US" altLang="zh-CN" sz="3200" b="1" i="1">
                                    <a:latin typeface="Cambria Math" panose="02040503050406030204" pitchFamily="18" charset="0"/>
                                    <a:ea typeface="楷体_GB2312" panose="02010609030101010101" pitchFamily="49" charset="-122"/>
                                    <a:cs typeface="Times New Roman" panose="02020603050405020304" pitchFamily="18" charset="0"/>
                                  </a:rPr>
                                  <m:t>𝟐</m:t>
                                </m:r>
                              </m:sup>
                            </m:sSubSup>
                          </m:den>
                        </m:f>
                      </m:den>
                    </m:f>
                  </m:oMath>
                </a14:m>
                <a:r>
                  <a:rPr lang="zh-CN" altLang="en-US" sz="3200" b="1" dirty="0" smtClean="0">
                    <a:latin typeface="Times New Roman" panose="02020603050405020304" pitchFamily="18" charset="0"/>
                    <a:ea typeface="楷体_GB2312" panose="02010609030101010101" pitchFamily="49" charset="-122"/>
                    <a:cs typeface="Times New Roman" panose="02020603050405020304" pitchFamily="18" charset="0"/>
                  </a:rPr>
                  <a:t>，</a:t>
                </a:r>
                <a:endParaRPr lang="zh-CN" altLang="en-US" sz="3200" b="1" dirty="0" smtClean="0">
                  <a:latin typeface="Times New Roman" panose="02020603050405020304" pitchFamily="18" charset="0"/>
                  <a:ea typeface="楷体_GB2312" panose="0201060903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88" y="2027624"/>
                <a:ext cx="8045664" cy="2560829"/>
              </a:xfrm>
              <a:prstGeom prst="rect">
                <a:avLst/>
              </a:prstGeom>
              <a:blipFill rotWithShape="0">
                <a:blip r:embed="rId2"/>
                <a:stretch>
                  <a:fillRect l="-1970" t="-30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327616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395288" y="300038"/>
            <a:ext cx="835837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8.5  </a:t>
            </a:r>
            <a:r>
              <a:rPr lang="zh-CN" altLang="en-US" sz="32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二正态总体的均值差和方差比的区间估计</a:t>
            </a:r>
            <a:endParaRPr lang="zh-CN" altLang="en-US" sz="32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395288" y="1124744"/>
            <a:ext cx="828116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871463" y="1330137"/>
            <a:ext cx="100860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5pPr>
            <a:lvl6pPr marL="25146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6pPr>
            <a:lvl7pPr marL="29718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7pPr>
            <a:lvl8pPr marL="34290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8pPr>
            <a:lvl9pPr marL="38862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由于</a:t>
            </a:r>
          </a:p>
        </p:txBody>
      </p:sp>
      <p:graphicFrame>
        <p:nvGraphicFramePr>
          <p:cNvPr id="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9275913"/>
              </p:ext>
            </p:extLst>
          </p:nvPr>
        </p:nvGraphicFramePr>
        <p:xfrm>
          <a:off x="2168451" y="1623318"/>
          <a:ext cx="6011862" cy="110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10" name="Equation" r:id="rId3" imgW="2641600" imgH="457200" progId="Equation.DSMT4">
                  <p:embed/>
                </p:oleObj>
              </mc:Choice>
              <mc:Fallback>
                <p:oleObj name="Equation" r:id="rId3" imgW="26416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8451" y="1623318"/>
                        <a:ext cx="6011862" cy="1101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811138" y="2554099"/>
            <a:ext cx="100860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5pPr>
            <a:lvl6pPr marL="25146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6pPr>
            <a:lvl7pPr marL="29718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7pPr>
            <a:lvl8pPr marL="34290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8pPr>
            <a:lvl9pPr marL="38862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所以</a:t>
            </a:r>
          </a:p>
        </p:txBody>
      </p:sp>
      <p:graphicFrame>
        <p:nvGraphicFramePr>
          <p:cNvPr id="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4473015"/>
              </p:ext>
            </p:extLst>
          </p:nvPr>
        </p:nvGraphicFramePr>
        <p:xfrm>
          <a:off x="755576" y="3140968"/>
          <a:ext cx="4030662" cy="201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11" name="Equation" r:id="rId5" imgW="1701800" imgH="863600" progId="Equation.DSMT4">
                  <p:embed/>
                </p:oleObj>
              </mc:Choice>
              <mc:Fallback>
                <p:oleObj name="Equation" r:id="rId5" imgW="1701800" imgH="863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3140968"/>
                        <a:ext cx="4030662" cy="2016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4770749" y="3788752"/>
            <a:ext cx="255428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5pPr>
            <a:lvl6pPr marL="25146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6pPr>
            <a:lvl7pPr marL="29718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7pPr>
            <a:lvl8pPr marL="34290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8pPr>
            <a:lvl9pPr marL="38862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</a:pPr>
            <a:r>
              <a:rPr kumimoji="0" lang="en-US" altLang="zh-CN" sz="3200" b="1" dirty="0" smtClean="0">
                <a:solidFill>
                  <a:srgbClr val="0000CC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~ </a:t>
            </a:r>
            <a:r>
              <a:rPr kumimoji="0" lang="en-US" altLang="zh-CN" sz="3200" b="1" i="1" dirty="0" smtClean="0">
                <a:solidFill>
                  <a:srgbClr val="0000CC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F</a:t>
            </a:r>
            <a:r>
              <a:rPr kumimoji="0" lang="en-US" altLang="zh-CN" sz="3200" b="1" dirty="0" smtClean="0">
                <a:solidFill>
                  <a:srgbClr val="0000CC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(m</a:t>
            </a:r>
            <a:r>
              <a:rPr kumimoji="0" lang="en-US" altLang="zh-CN" sz="3200" b="1" dirty="0" smtClean="0">
                <a:solidFill>
                  <a:srgbClr val="0000CC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kumimoji="0" lang="en-US" altLang="zh-CN" sz="3200" b="1" dirty="0" smtClean="0">
                <a:solidFill>
                  <a:srgbClr val="0000CC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1,n</a:t>
            </a:r>
            <a:r>
              <a:rPr lang="en-US" altLang="zh-CN" sz="3200" b="1" dirty="0" smtClean="0">
                <a:solidFill>
                  <a:srgbClr val="0000CC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kumimoji="0" lang="en-US" altLang="zh-CN" sz="3200" b="1" dirty="0" smtClean="0">
                <a:solidFill>
                  <a:srgbClr val="0000CC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1</a:t>
            </a:r>
            <a:r>
              <a:rPr kumimoji="0" lang="en-US" altLang="zh-CN" sz="3200" b="1" dirty="0">
                <a:solidFill>
                  <a:srgbClr val="0000CC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3690181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395288" y="300038"/>
            <a:ext cx="835837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8.5  </a:t>
            </a:r>
            <a:r>
              <a:rPr lang="zh-CN" altLang="en-US" sz="32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二正态总体的均值差和方差比的区间估计</a:t>
            </a:r>
            <a:endParaRPr lang="zh-CN" altLang="en-US" sz="32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395288" y="1124744"/>
            <a:ext cx="828116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92655" y="1357005"/>
            <a:ext cx="7378700" cy="1066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1" hangingPunct="1">
              <a:defRPr/>
            </a:pPr>
            <a:r>
              <a:rPr kumimoji="0" lang="en-US" altLang="zh-CN" sz="32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</a:t>
            </a:r>
            <a:r>
              <a:rPr kumimoji="0" lang="zh-CN" altLang="en-US" sz="32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对于给定的</a:t>
            </a:r>
            <a:r>
              <a:rPr kumimoji="0" lang="zh-CN" altLang="en-US" sz="3200" b="1" i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itchFamily="18" charset="2"/>
              </a:rPr>
              <a:t></a:t>
            </a:r>
            <a:r>
              <a:rPr lang="en-US" altLang="zh-CN" sz="3200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itchFamily="18" charset="2"/>
              </a:rPr>
              <a:t>, </a:t>
            </a:r>
            <a:r>
              <a:rPr kumimoji="0" lang="zh-CN" altLang="en-US" sz="32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查</a:t>
            </a:r>
            <a:r>
              <a:rPr kumimoji="0" lang="en-US" altLang="zh-CN" sz="3200" b="1" i="1" dirty="0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itchFamily="18" charset="2"/>
              </a:rPr>
              <a:t>F</a:t>
            </a:r>
            <a:r>
              <a:rPr kumimoji="0" lang="zh-CN" altLang="en-US" sz="3200" b="1" dirty="0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itchFamily="18" charset="2"/>
              </a:rPr>
              <a:t>分布表得临界值</a:t>
            </a:r>
            <a:r>
              <a:rPr kumimoji="0" lang="zh-CN" altLang="en-US" sz="3200" b="1" dirty="0">
                <a:solidFill>
                  <a:schemeClr val="accent6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itchFamily="18" charset="2"/>
              </a:rPr>
              <a:t>  </a:t>
            </a:r>
            <a:r>
              <a:rPr kumimoji="0" lang="zh-CN" altLang="en-US" sz="32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itchFamily="18" charset="2"/>
              </a:rPr>
              <a:t>                                          </a:t>
            </a:r>
          </a:p>
          <a:p>
            <a:pPr eaLnBrk="1" hangingPunct="1">
              <a:defRPr/>
            </a:pPr>
            <a:endParaRPr kumimoji="0" lang="en-US" altLang="zh-CN" sz="3200" b="1" dirty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  <a:sym typeface="Symbol" pitchFamily="18" charset="2"/>
            </a:endParaRPr>
          </a:p>
        </p:txBody>
      </p:sp>
      <p:graphicFrame>
        <p:nvGraphicFramePr>
          <p:cNvPr id="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9286419"/>
              </p:ext>
            </p:extLst>
          </p:nvPr>
        </p:nvGraphicFramePr>
        <p:xfrm>
          <a:off x="1115616" y="2751478"/>
          <a:ext cx="7143750" cy="1223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4" name="Equation" r:id="rId3" imgW="3543300" imgH="482600" progId="Equation.DSMT4">
                  <p:embed/>
                </p:oleObj>
              </mc:Choice>
              <mc:Fallback>
                <p:oleObj name="Equation" r:id="rId3" imgW="3543300" imgH="482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2751478"/>
                        <a:ext cx="7143750" cy="1223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564093" y="4051966"/>
                <a:ext cx="7983917" cy="6330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>
                    <a:solidFill>
                      <a:srgbClr val="404040"/>
                    </a:solidFill>
                    <a:latin typeface="Trebuchet MS" panose="020B0603020202020204" pitchFamily="34" charset="0"/>
                    <a:ea typeface="华文新魏" panose="02010800040101010101" pitchFamily="2" charset="-122"/>
                  </a:defRPr>
                </a:lvl1pPr>
                <a:lvl2pPr marL="742950" indent="-285750"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600">
                    <a:solidFill>
                      <a:srgbClr val="404040"/>
                    </a:solidFill>
                    <a:latin typeface="Trebuchet MS" panose="020B0603020202020204" pitchFamily="34" charset="0"/>
                    <a:ea typeface="华文新魏" panose="02010800040101010101" pitchFamily="2" charset="-122"/>
                  </a:defRPr>
                </a:lvl2pPr>
                <a:lvl3pPr marL="1143000" indent="-228600"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400">
                    <a:solidFill>
                      <a:srgbClr val="404040"/>
                    </a:solidFill>
                    <a:latin typeface="Trebuchet MS" panose="020B0603020202020204" pitchFamily="34" charset="0"/>
                    <a:ea typeface="华文新魏" panose="02010800040101010101" pitchFamily="2" charset="-122"/>
                  </a:defRPr>
                </a:lvl3pPr>
                <a:lvl4pPr marL="1600200" indent="-228600"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  <a:ea typeface="华文新魏" panose="02010800040101010101" pitchFamily="2" charset="-122"/>
                  </a:defRPr>
                </a:lvl4pPr>
                <a:lvl5pPr marL="2057400" indent="-228600"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  <a:ea typeface="华文新魏" panose="02010800040101010101" pitchFamily="2" charset="-122"/>
                  </a:defRPr>
                </a:lvl5pPr>
                <a:lvl6pPr marL="2514600" indent="-228600" fontAlgn="base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  <a:ea typeface="华文新魏" panose="02010800040101010101" pitchFamily="2" charset="-122"/>
                  </a:defRPr>
                </a:lvl6pPr>
                <a:lvl7pPr marL="2971800" indent="-228600" fontAlgn="base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  <a:ea typeface="华文新魏" panose="02010800040101010101" pitchFamily="2" charset="-122"/>
                  </a:defRPr>
                </a:lvl7pPr>
                <a:lvl8pPr marL="3429000" indent="-228600" fontAlgn="base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  <a:ea typeface="华文新魏" panose="02010800040101010101" pitchFamily="2" charset="-122"/>
                  </a:defRPr>
                </a:lvl8pPr>
                <a:lvl9pPr marL="3886200" indent="-228600" fontAlgn="base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  <a:ea typeface="华文新魏" panose="0201080004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None/>
                </a:pPr>
                <a:r>
                  <a:rPr kumimoji="0" lang="zh-CN" altLang="en-US" sz="3200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  <a:cs typeface="Times New Roman" panose="02020603050405020304" pitchFamily="18" charset="0"/>
                  </a:rPr>
                  <a:t>于是</a:t>
                </a:r>
                <a:r>
                  <a:rPr kumimoji="0" lang="zh-CN" altLang="en-US" sz="32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altLang="zh-CN" sz="3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_GB2312" panose="02010609030101010101" pitchFamily="49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zh-CN" sz="32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楷体_GB2312" panose="0201060903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zh-CN" altLang="en-US" sz="32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楷体_GB2312" panose="02010609030101010101" pitchFamily="49" charset="-122"/>
                                <a:cs typeface="Times New Roman" panose="02020603050405020304" pitchFamily="18" charset="0"/>
                              </a:rPr>
                              <m:t>𝝈</m:t>
                            </m:r>
                          </m:e>
                          <m:sub>
                            <m:r>
                              <a:rPr lang="en-US" altLang="zh-CN" sz="32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楷体_GB2312" panose="02010609030101010101" pitchFamily="49" charset="-122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altLang="zh-CN" sz="32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楷体_GB2312" panose="02010609030101010101" pitchFamily="49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US" altLang="zh-CN" sz="32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楷体_GB2312" panose="0201060903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zh-CN" altLang="en-US" sz="32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楷体_GB2312" panose="02010609030101010101" pitchFamily="49" charset="-122"/>
                                <a:cs typeface="Times New Roman" panose="02020603050405020304" pitchFamily="18" charset="0"/>
                              </a:rPr>
                              <m:t>𝝈</m:t>
                            </m:r>
                          </m:e>
                          <m:sub>
                            <m:r>
                              <a:rPr lang="en-US" altLang="zh-CN" sz="32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楷体_GB2312" panose="02010609030101010101" pitchFamily="49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b>
                          <m:sup>
                            <m:r>
                              <a:rPr lang="en-US" altLang="zh-CN" sz="32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楷体_GB2312" panose="02010609030101010101" pitchFamily="49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bSup>
                      </m:den>
                    </m:f>
                  </m:oMath>
                </a14:m>
                <a:r>
                  <a:rPr kumimoji="0" lang="zh-CN" altLang="en-US" sz="32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  <a:cs typeface="Times New Roman" panose="02020603050405020304" pitchFamily="18" charset="0"/>
                  </a:rPr>
                  <a:t>的置信水平为 </a:t>
                </a:r>
                <a:r>
                  <a:rPr kumimoji="0" lang="en-US" altLang="zh-CN" sz="32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  <a:cs typeface="Times New Roman" panose="02020603050405020304" pitchFamily="18" charset="0"/>
                  </a:rPr>
                  <a:t>1</a:t>
                </a:r>
                <a:r>
                  <a:rPr kumimoji="0" lang="en-US" altLang="zh-CN" sz="32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 </a:t>
                </a:r>
                <a:r>
                  <a:rPr kumimoji="0" lang="en-US" altLang="zh-CN" sz="3200" b="1" i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</a:t>
                </a:r>
                <a:r>
                  <a:rPr kumimoji="0" lang="zh-CN" altLang="en-US" sz="3200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  <a:cs typeface="Times New Roman" panose="02020603050405020304" pitchFamily="18" charset="0"/>
                  </a:rPr>
                  <a:t>置信区间为</a:t>
                </a:r>
                <a:endParaRPr kumimoji="0" lang="zh-CN" altLang="en-US" sz="32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</p:txBody>
          </p:sp>
        </mc:Choice>
        <mc:Fallback>
          <p:sp>
            <p:nvSpPr>
              <p:cNvPr id="11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64093" y="4051966"/>
                <a:ext cx="7983917" cy="633058"/>
              </a:xfrm>
              <a:prstGeom prst="rect">
                <a:avLst/>
              </a:prstGeom>
              <a:blipFill rotWithShape="0">
                <a:blip r:embed="rId5"/>
                <a:stretch>
                  <a:fillRect l="-1986" t="-12500" r="-1222" b="-2692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7059654"/>
              </p:ext>
            </p:extLst>
          </p:nvPr>
        </p:nvGraphicFramePr>
        <p:xfrm>
          <a:off x="1496938" y="4916478"/>
          <a:ext cx="6118225" cy="1169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5" name="Equation" r:id="rId6" imgW="2495603" imgH="552554" progId="Equation.DSMT4">
                  <p:embed/>
                </p:oleObj>
              </mc:Choice>
              <mc:Fallback>
                <p:oleObj name="Equation" r:id="rId6" imgW="2495603" imgH="55255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6938" y="4916478"/>
                        <a:ext cx="6118225" cy="1169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 Box 16"/>
          <p:cNvSpPr txBox="1">
            <a:spLocks noChangeArrowheads="1"/>
          </p:cNvSpPr>
          <p:nvPr/>
        </p:nvSpPr>
        <p:spPr bwMode="auto">
          <a:xfrm>
            <a:off x="400580" y="2707967"/>
            <a:ext cx="59663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5pPr>
            <a:lvl6pPr marL="25146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6pPr>
            <a:lvl7pPr marL="29718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7pPr>
            <a:lvl8pPr marL="34290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8pPr>
            <a:lvl9pPr marL="38862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使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1"/>
              <p:nvPr/>
            </p:nvSpPr>
            <p:spPr>
              <a:xfrm>
                <a:off x="474980" y="1959310"/>
                <a:ext cx="6771854" cy="6912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  <a:ea typeface="楷体_GB2312" panose="0201060903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  <a:ea typeface="楷体_GB2312" panose="02010609030101010101" pitchFamily="49" charset="-122"/>
                            <a:cs typeface="Times New Roman" panose="02020603050405020304" pitchFamily="18" charset="0"/>
                          </a:rPr>
                          <m:t>𝑭</m:t>
                        </m:r>
                      </m:e>
                      <m:sub>
                        <m:r>
                          <a:rPr lang="en-US" altLang="zh-CN" sz="2800" b="1" i="1" smtClean="0">
                            <a:latin typeface="Cambria Math" panose="02040503050406030204" pitchFamily="18" charset="0"/>
                            <a:ea typeface="楷体_GB2312" panose="02010609030101010101" pitchFamily="49" charset="-122"/>
                            <a:cs typeface="Times New Roman" panose="02020603050405020304" pitchFamily="18" charset="0"/>
                          </a:rPr>
                          <m:t>𝟏</m:t>
                        </m:r>
                        <m:r>
                          <a:rPr lang="en-US" altLang="zh-CN" sz="2800" b="1" i="1" smtClean="0">
                            <a:latin typeface="Cambria Math" panose="02040503050406030204" pitchFamily="18" charset="0"/>
                            <a:ea typeface="楷体_GB2312" panose="0201060903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800" b="1" i="1" smtClean="0">
                                <a:latin typeface="Cambria Math" panose="02040503050406030204" pitchFamily="18" charset="0"/>
                                <a:ea typeface="楷体_GB2312" panose="0201060903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sz="2800" b="1" i="1" smtClean="0">
                                <a:latin typeface="Cambria Math" panose="02040503050406030204" pitchFamily="18" charset="0"/>
                                <a:ea typeface="楷体_GB2312" panose="02010609030101010101" pitchFamily="49" charset="-122"/>
                                <a:cs typeface="Times New Roman" panose="02020603050405020304" pitchFamily="18" charset="0"/>
                              </a:rPr>
                              <m:t>𝜶</m:t>
                            </m:r>
                          </m:num>
                          <m:den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  <a:ea typeface="楷体_GB2312" panose="02010609030101010101" pitchFamily="49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den>
                        </m:f>
                      </m:sub>
                    </m:sSub>
                    <m:r>
                      <a:rPr lang="en-US" altLang="zh-CN" sz="2800" b="1" i="1" smtClean="0">
                        <a:latin typeface="Cambria Math" panose="02040503050406030204" pitchFamily="18" charset="0"/>
                        <a:ea typeface="楷体_GB2312" panose="02010609030101010101" pitchFamily="49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  <a:ea typeface="楷体_GB2312" panose="02010609030101010101" pitchFamily="49" charset="-122"/>
                        <a:cs typeface="Times New Roman" panose="02020603050405020304" pitchFamily="18" charset="0"/>
                      </a:rPr>
                      <m:t>𝒎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  <a:ea typeface="楷体_GB2312" panose="02010609030101010101" pitchFamily="49" charset="-122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  <a:ea typeface="楷体_GB2312" panose="02010609030101010101" pitchFamily="49" charset="-122"/>
                        <a:cs typeface="Times New Roman" panose="02020603050405020304" pitchFamily="18" charset="0"/>
                      </a:rPr>
                      <m:t>𝟏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  <a:ea typeface="楷体_GB2312" panose="02010609030101010101" pitchFamily="49" charset="-122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  <a:ea typeface="楷体_GB2312" panose="02010609030101010101" pitchFamily="49" charset="-122"/>
                        <a:cs typeface="Times New Roman" panose="02020603050405020304" pitchFamily="18" charset="0"/>
                      </a:rPr>
                      <m:t>𝒏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  <a:ea typeface="楷体_GB2312" panose="02010609030101010101" pitchFamily="49" charset="-122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  <a:ea typeface="楷体_GB2312" panose="02010609030101010101" pitchFamily="49" charset="-122"/>
                        <a:cs typeface="Times New Roman" panose="02020603050405020304" pitchFamily="18" charset="0"/>
                      </a:rPr>
                      <m:t>𝟏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  <a:ea typeface="楷体_GB2312" panose="02010609030101010101" pitchFamily="49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altLang="en-US" sz="2800" b="1" dirty="0" smtClean="0">
                    <a:latin typeface="Times New Roman" panose="02020603050405020304" pitchFamily="18" charset="0"/>
                    <a:ea typeface="楷体_GB2312" panose="02010609030101010101" pitchFamily="49" charset="-122"/>
                    <a:cs typeface="Times New Roman" panose="02020603050405020304" pitchFamily="18" charset="0"/>
                  </a:rPr>
                  <a:t>  </a:t>
                </a:r>
                <a:r>
                  <a:rPr lang="zh-CN" altLang="en-US" sz="2800" b="1" dirty="0" smtClean="0">
                    <a:latin typeface="Times New Roman" panose="02020603050405020304" pitchFamily="18" charset="0"/>
                    <a:ea typeface="楷体_GB2312" panose="02010609030101010101" pitchFamily="49" charset="-122"/>
                    <a:cs typeface="Times New Roman" panose="02020603050405020304" pitchFamily="18" charset="0"/>
                  </a:rPr>
                  <a:t>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 i="1">
                            <a:latin typeface="Cambria Math" panose="02040503050406030204" pitchFamily="18" charset="0"/>
                            <a:ea typeface="楷体_GB2312" panose="0201060903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  <a:ea typeface="楷体_GB2312" panose="02010609030101010101" pitchFamily="49" charset="-122"/>
                            <a:cs typeface="Times New Roman" panose="02020603050405020304" pitchFamily="18" charset="0"/>
                          </a:rPr>
                          <m:t>𝑭</m:t>
                        </m:r>
                      </m:e>
                      <m:sub>
                        <m:f>
                          <m:fPr>
                            <m:ctrlPr>
                              <a:rPr lang="en-US" altLang="zh-CN" sz="2800" b="1" i="1">
                                <a:latin typeface="Cambria Math" panose="02040503050406030204" pitchFamily="18" charset="0"/>
                                <a:ea typeface="楷体_GB2312" panose="0201060903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sz="2800" b="1" i="1">
                                <a:latin typeface="Cambria Math" panose="02040503050406030204" pitchFamily="18" charset="0"/>
                                <a:ea typeface="楷体_GB2312" panose="02010609030101010101" pitchFamily="49" charset="-122"/>
                                <a:cs typeface="Times New Roman" panose="02020603050405020304" pitchFamily="18" charset="0"/>
                              </a:rPr>
                              <m:t>𝜶</m:t>
                            </m:r>
                          </m:num>
                          <m:den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  <a:ea typeface="楷体_GB2312" panose="02010609030101010101" pitchFamily="49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den>
                        </m:f>
                      </m:sub>
                    </m:sSub>
                    <m:r>
                      <a:rPr lang="en-US" altLang="zh-CN" sz="2800" b="1" i="1">
                        <a:latin typeface="Cambria Math" panose="02040503050406030204" pitchFamily="18" charset="0"/>
                        <a:ea typeface="楷体_GB2312" panose="02010609030101010101" pitchFamily="49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  <a:ea typeface="楷体_GB2312" panose="02010609030101010101" pitchFamily="49" charset="-122"/>
                        <a:cs typeface="Times New Roman" panose="02020603050405020304" pitchFamily="18" charset="0"/>
                      </a:rPr>
                      <m:t>𝒎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  <a:ea typeface="楷体_GB2312" panose="02010609030101010101" pitchFamily="49" charset="-122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  <a:ea typeface="楷体_GB2312" panose="02010609030101010101" pitchFamily="49" charset="-122"/>
                        <a:cs typeface="Times New Roman" panose="02020603050405020304" pitchFamily="18" charset="0"/>
                      </a:rPr>
                      <m:t>𝟏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  <a:ea typeface="楷体_GB2312" panose="02010609030101010101" pitchFamily="49" charset="-122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  <a:ea typeface="楷体_GB2312" panose="02010609030101010101" pitchFamily="49" charset="-122"/>
                        <a:cs typeface="Times New Roman" panose="02020603050405020304" pitchFamily="18" charset="0"/>
                      </a:rPr>
                      <m:t>𝒏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  <a:ea typeface="楷体_GB2312" panose="02010609030101010101" pitchFamily="49" charset="-122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  <a:ea typeface="楷体_GB2312" panose="02010609030101010101" pitchFamily="49" charset="-122"/>
                        <a:cs typeface="Times New Roman" panose="02020603050405020304" pitchFamily="18" charset="0"/>
                      </a:rPr>
                      <m:t>𝟏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  <a:ea typeface="楷体_GB2312" panose="02010609030101010101" pitchFamily="49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altLang="en-US" sz="2800" b="1" dirty="0">
                    <a:latin typeface="Times New Roman" panose="02020603050405020304" pitchFamily="18" charset="0"/>
                    <a:ea typeface="楷体_GB2312" panose="0201060903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800" b="1" dirty="0" smtClean="0">
                    <a:latin typeface="Times New Roman" panose="02020603050405020304" pitchFamily="18" charset="0"/>
                    <a:ea typeface="楷体_GB2312" panose="0201060903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800" b="1" dirty="0" smtClean="0">
                    <a:latin typeface="Times New Roman" panose="02020603050405020304" pitchFamily="18" charset="0"/>
                    <a:ea typeface="楷体_GB2312" panose="02010609030101010101" pitchFamily="49" charset="-122"/>
                    <a:cs typeface="Times New Roman" panose="02020603050405020304" pitchFamily="18" charset="0"/>
                  </a:rPr>
                  <a:t> </a:t>
                </a:r>
                <a:endParaRPr lang="zh-CN" altLang="en-US" sz="2800" b="1" dirty="0" smtClean="0">
                  <a:latin typeface="Times New Roman" panose="02020603050405020304" pitchFamily="18" charset="0"/>
                  <a:ea typeface="楷体_GB2312" panose="0201060903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980" y="1959310"/>
                <a:ext cx="6771854" cy="691215"/>
              </a:xfrm>
              <a:prstGeom prst="rect">
                <a:avLst/>
              </a:prstGeom>
              <a:blipFill rotWithShape="0">
                <a:blip r:embed="rId8"/>
                <a:stretch>
                  <a:fillRect t="-114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203690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5" grpId="0"/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395288" y="300038"/>
            <a:ext cx="835837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8.5  </a:t>
            </a:r>
            <a:r>
              <a:rPr lang="zh-CN" altLang="en-US" sz="32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二正态总体的均值差和方差比的区间估计</a:t>
            </a:r>
            <a:endParaRPr lang="zh-CN" altLang="en-US" sz="32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395288" y="1124744"/>
            <a:ext cx="828116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/>
              <p:cNvSpPr>
                <a:spLocks noChangeArrowheads="1"/>
              </p:cNvSpPr>
              <p:nvPr/>
            </p:nvSpPr>
            <p:spPr bwMode="auto">
              <a:xfrm>
                <a:off x="407669" y="1069981"/>
                <a:ext cx="8345997" cy="34386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anchor="ctr">
                <a:spAutoFit/>
              </a:bodyPr>
              <a:lstStyle>
                <a:lvl1pPr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>
                    <a:solidFill>
                      <a:srgbClr val="404040"/>
                    </a:solidFill>
                    <a:latin typeface="Trebuchet MS" panose="020B0603020202020204" pitchFamily="34" charset="0"/>
                    <a:ea typeface="华文新魏" panose="02010800040101010101" pitchFamily="2" charset="-122"/>
                  </a:defRPr>
                </a:lvl1pPr>
                <a:lvl2pPr marL="742950" indent="-285750"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600">
                    <a:solidFill>
                      <a:srgbClr val="404040"/>
                    </a:solidFill>
                    <a:latin typeface="Trebuchet MS" panose="020B0603020202020204" pitchFamily="34" charset="0"/>
                    <a:ea typeface="华文新魏" panose="02010800040101010101" pitchFamily="2" charset="-122"/>
                  </a:defRPr>
                </a:lvl2pPr>
                <a:lvl3pPr marL="1143000" indent="-228600"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400">
                    <a:solidFill>
                      <a:srgbClr val="404040"/>
                    </a:solidFill>
                    <a:latin typeface="Trebuchet MS" panose="020B0603020202020204" pitchFamily="34" charset="0"/>
                    <a:ea typeface="华文新魏" panose="02010800040101010101" pitchFamily="2" charset="-122"/>
                  </a:defRPr>
                </a:lvl3pPr>
                <a:lvl4pPr marL="1600200" indent="-228600"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  <a:ea typeface="华文新魏" panose="02010800040101010101" pitchFamily="2" charset="-122"/>
                  </a:defRPr>
                </a:lvl4pPr>
                <a:lvl5pPr marL="2057400" indent="-228600"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  <a:ea typeface="华文新魏" panose="02010800040101010101" pitchFamily="2" charset="-122"/>
                  </a:defRPr>
                </a:lvl5pPr>
                <a:lvl6pPr marL="2514600" indent="-228600" fontAlgn="base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  <a:ea typeface="华文新魏" panose="02010800040101010101" pitchFamily="2" charset="-122"/>
                  </a:defRPr>
                </a:lvl6pPr>
                <a:lvl7pPr marL="2971800" indent="-228600" fontAlgn="base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  <a:ea typeface="华文新魏" panose="02010800040101010101" pitchFamily="2" charset="-122"/>
                  </a:defRPr>
                </a:lvl7pPr>
                <a:lvl8pPr marL="3429000" indent="-228600" fontAlgn="base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  <a:ea typeface="华文新魏" panose="02010800040101010101" pitchFamily="2" charset="-122"/>
                  </a:defRPr>
                </a:lvl8pPr>
                <a:lvl9pPr marL="3886200" indent="-228600" fontAlgn="base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  <a:ea typeface="华文新魏" panose="02010800040101010101" pitchFamily="2" charset="-122"/>
                  </a:defRPr>
                </a:lvl9pPr>
              </a:lstStyle>
              <a:p>
                <a:pPr>
                  <a:lnSpc>
                    <a:spcPct val="130000"/>
                  </a:lnSpc>
                  <a:spcBef>
                    <a:spcPct val="0"/>
                  </a:spcBef>
                  <a:buClrTx/>
                  <a:buSzTx/>
                  <a:buNone/>
                </a:pPr>
                <a:r>
                  <a:rPr kumimoji="0" lang="zh-CN" altLang="en-US" sz="3200" b="1" dirty="0" smtClean="0">
                    <a:solidFill>
                      <a:srgbClr val="0000CC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  <a:cs typeface="Times New Roman" panose="02020603050405020304" pitchFamily="18" charset="0"/>
                  </a:rPr>
                  <a:t>例</a:t>
                </a:r>
                <a:r>
                  <a:rPr kumimoji="0" lang="en-US" altLang="zh-CN" sz="3200" b="1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  <a:cs typeface="Times New Roman" panose="02020603050405020304" pitchFamily="18" charset="0"/>
                  </a:rPr>
                  <a:t>2</a:t>
                </a:r>
                <a:r>
                  <a:rPr kumimoji="0" lang="en-US" altLang="zh-CN" sz="3200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  <a:cs typeface="Times New Roman" panose="02020603050405020304" pitchFamily="18" charset="0"/>
                  </a:rPr>
                  <a:t>  </a:t>
                </a:r>
                <a:r>
                  <a:rPr kumimoji="0" lang="zh-CN" altLang="en-US" sz="3200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  <a:cs typeface="Times New Roman" panose="02020603050405020304" pitchFamily="18" charset="0"/>
                  </a:rPr>
                  <a:t>设有二正态总体 </a:t>
                </a:r>
                <a14:m>
                  <m:oMath xmlns:m="http://schemas.openxmlformats.org/officeDocument/2006/math">
                    <m:r>
                      <a:rPr lang="en-US" altLang="zh-CN" sz="3200" b="1" i="1">
                        <a:latin typeface="Cambria Math" panose="02040503050406030204" pitchFamily="18" charset="0"/>
                        <a:ea typeface="楷体_GB2312" panose="02010609030101010101" pitchFamily="49" charset="-122"/>
                        <a:cs typeface="Times New Roman" panose="02020603050405020304" pitchFamily="18" charset="0"/>
                      </a:rPr>
                      <m:t>𝑵</m:t>
                    </m:r>
                    <m:r>
                      <a:rPr lang="en-US" altLang="zh-CN" sz="3200" b="1" i="1">
                        <a:latin typeface="Cambria Math" panose="02040503050406030204" pitchFamily="18" charset="0"/>
                        <a:ea typeface="楷体_GB2312" panose="02010609030101010101" pitchFamily="49" charset="-122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3200" b="1" i="1">
                            <a:latin typeface="Cambria Math" panose="02040503050406030204" pitchFamily="18" charset="0"/>
                            <a:ea typeface="楷体_GB2312" panose="0201060903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sz="3200" b="1" i="1">
                            <a:latin typeface="Cambria Math" panose="02040503050406030204" pitchFamily="18" charset="0"/>
                            <a:ea typeface="楷体_GB2312" panose="02010609030101010101" pitchFamily="49" charset="-122"/>
                            <a:cs typeface="Times New Roman" panose="02020603050405020304" pitchFamily="18" charset="0"/>
                          </a:rPr>
                          <m:t>𝝁</m:t>
                        </m:r>
                      </m:e>
                      <m:sub>
                        <m:r>
                          <a:rPr lang="en-US" altLang="zh-CN" sz="3200" b="1" i="1">
                            <a:latin typeface="Cambria Math" panose="02040503050406030204" pitchFamily="18" charset="0"/>
                            <a:ea typeface="楷体_GB2312" panose="02010609030101010101" pitchFamily="49" charset="-122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3200" b="1" i="1">
                        <a:latin typeface="Cambria Math" panose="02040503050406030204" pitchFamily="18" charset="0"/>
                        <a:ea typeface="楷体_GB2312" panose="02010609030101010101" pitchFamily="49" charset="-122"/>
                        <a:cs typeface="Times New Roman" panose="02020603050405020304" pitchFamily="18" charset="0"/>
                      </a:rPr>
                      <m:t>,</m:t>
                    </m:r>
                    <m:sSubSup>
                      <m:sSubSupPr>
                        <m:ctrlPr>
                          <a:rPr lang="en-US" altLang="zh-CN" sz="3200" b="1" i="1">
                            <a:latin typeface="Cambria Math" panose="02040503050406030204" pitchFamily="18" charset="0"/>
                            <a:ea typeface="楷体_GB2312" panose="02010609030101010101" pitchFamily="49" charset="-122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zh-CN" altLang="en-US" sz="3200" b="1" i="1">
                            <a:latin typeface="Cambria Math" panose="02040503050406030204" pitchFamily="18" charset="0"/>
                            <a:ea typeface="楷体_GB2312" panose="02010609030101010101" pitchFamily="49" charset="-122"/>
                            <a:cs typeface="Times New Roman" panose="02020603050405020304" pitchFamily="18" charset="0"/>
                          </a:rPr>
                          <m:t>𝝈</m:t>
                        </m:r>
                      </m:e>
                      <m:sub>
                        <m:r>
                          <a:rPr lang="en-US" altLang="zh-CN" sz="3200" b="1" i="1">
                            <a:latin typeface="Cambria Math" panose="02040503050406030204" pitchFamily="18" charset="0"/>
                            <a:ea typeface="楷体_GB2312" panose="02010609030101010101" pitchFamily="49" charset="-122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zh-CN" sz="3200" b="1" i="1">
                            <a:latin typeface="Cambria Math" panose="02040503050406030204" pitchFamily="18" charset="0"/>
                            <a:ea typeface="楷体_GB2312" panose="02010609030101010101" pitchFamily="49" charset="-122"/>
                            <a:cs typeface="Times New Roman" panose="02020603050405020304" pitchFamily="18" charset="0"/>
                          </a:rPr>
                          <m:t>𝟐</m:t>
                        </m:r>
                      </m:sup>
                    </m:sSubSup>
                    <m:r>
                      <a:rPr lang="en-US" altLang="zh-CN" sz="3200" b="1" i="1">
                        <a:latin typeface="Cambria Math" panose="02040503050406030204" pitchFamily="18" charset="0"/>
                        <a:ea typeface="楷体_GB2312" panose="02010609030101010101" pitchFamily="49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kumimoji="0" lang="zh-CN" altLang="en-US" sz="3200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  <a:cs typeface="Times New Roman" panose="02020603050405020304" pitchFamily="18" charset="0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3200" b="1" i="1">
                        <a:latin typeface="Cambria Math" panose="02040503050406030204" pitchFamily="18" charset="0"/>
                        <a:ea typeface="楷体_GB2312" panose="02010609030101010101" pitchFamily="49" charset="-122"/>
                        <a:cs typeface="Times New Roman" panose="02020603050405020304" pitchFamily="18" charset="0"/>
                      </a:rPr>
                      <m:t>𝑵</m:t>
                    </m:r>
                    <m:r>
                      <a:rPr lang="en-US" altLang="zh-CN" sz="3200" b="1" i="1">
                        <a:latin typeface="Cambria Math" panose="02040503050406030204" pitchFamily="18" charset="0"/>
                        <a:ea typeface="楷体_GB2312" panose="02010609030101010101" pitchFamily="49" charset="-122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3200" b="1" i="1">
                            <a:latin typeface="Cambria Math" panose="02040503050406030204" pitchFamily="18" charset="0"/>
                            <a:ea typeface="楷体_GB2312" panose="0201060903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sz="3200" b="1" i="1">
                            <a:latin typeface="Cambria Math" panose="02040503050406030204" pitchFamily="18" charset="0"/>
                            <a:ea typeface="楷体_GB2312" panose="02010609030101010101" pitchFamily="49" charset="-122"/>
                            <a:cs typeface="Times New Roman" panose="02020603050405020304" pitchFamily="18" charset="0"/>
                          </a:rPr>
                          <m:t>𝝁</m:t>
                        </m:r>
                      </m:e>
                      <m:sub>
                        <m:r>
                          <a:rPr lang="en-US" altLang="zh-CN" sz="3200" b="1" i="1" smtClean="0">
                            <a:latin typeface="Cambria Math" panose="02040503050406030204" pitchFamily="18" charset="0"/>
                            <a:ea typeface="楷体_GB2312" panose="02010609030101010101" pitchFamily="49" charset="-122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3200" b="1" i="1">
                        <a:latin typeface="Cambria Math" panose="02040503050406030204" pitchFamily="18" charset="0"/>
                        <a:ea typeface="楷体_GB2312" panose="02010609030101010101" pitchFamily="49" charset="-122"/>
                        <a:cs typeface="Times New Roman" panose="02020603050405020304" pitchFamily="18" charset="0"/>
                      </a:rPr>
                      <m:t>,</m:t>
                    </m:r>
                    <m:sSubSup>
                      <m:sSubSupPr>
                        <m:ctrlPr>
                          <a:rPr lang="en-US" altLang="zh-CN" sz="3200" b="1" i="1">
                            <a:latin typeface="Cambria Math" panose="02040503050406030204" pitchFamily="18" charset="0"/>
                            <a:ea typeface="楷体_GB2312" panose="02010609030101010101" pitchFamily="49" charset="-122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zh-CN" altLang="en-US" sz="3200" b="1" i="1">
                            <a:latin typeface="Cambria Math" panose="02040503050406030204" pitchFamily="18" charset="0"/>
                            <a:ea typeface="楷体_GB2312" panose="02010609030101010101" pitchFamily="49" charset="-122"/>
                            <a:cs typeface="Times New Roman" panose="02020603050405020304" pitchFamily="18" charset="0"/>
                          </a:rPr>
                          <m:t>𝝈</m:t>
                        </m:r>
                      </m:e>
                      <m:sub>
                        <m:r>
                          <a:rPr lang="en-US" altLang="zh-CN" sz="3200" b="1" i="1" smtClean="0">
                            <a:latin typeface="Cambria Math" panose="02040503050406030204" pitchFamily="18" charset="0"/>
                            <a:ea typeface="楷体_GB2312" panose="02010609030101010101" pitchFamily="49" charset="-122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  <m:sup>
                        <m:r>
                          <a:rPr lang="en-US" altLang="zh-CN" sz="3200" b="1" i="1">
                            <a:latin typeface="Cambria Math" panose="02040503050406030204" pitchFamily="18" charset="0"/>
                            <a:ea typeface="楷体_GB2312" panose="02010609030101010101" pitchFamily="49" charset="-122"/>
                            <a:cs typeface="Times New Roman" panose="02020603050405020304" pitchFamily="18" charset="0"/>
                          </a:rPr>
                          <m:t>𝟐</m:t>
                        </m:r>
                      </m:sup>
                    </m:sSubSup>
                    <m:r>
                      <a:rPr lang="en-US" altLang="zh-CN" sz="3200" b="1" i="1">
                        <a:latin typeface="Cambria Math" panose="02040503050406030204" pitchFamily="18" charset="0"/>
                        <a:ea typeface="楷体_GB2312" panose="02010609030101010101" pitchFamily="49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kumimoji="0" lang="zh-CN" altLang="en-US" sz="32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32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  <a:cs typeface="Times New Roman" panose="02020603050405020304" pitchFamily="18" charset="0"/>
                  </a:rPr>
                  <a:t>, </a:t>
                </a:r>
                <a:r>
                  <a:rPr kumimoji="0" lang="zh-CN" altLang="en-US" sz="32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  <a:cs typeface="Times New Roman" panose="02020603050405020304" pitchFamily="18" charset="0"/>
                  </a:rPr>
                  <a:t>其中</a:t>
                </a:r>
                <a:r>
                  <a:rPr kumimoji="0" lang="zh-CN" altLang="en-US" sz="3200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  <a:cs typeface="Times New Roman" panose="02020603050405020304" pitchFamily="18" charset="0"/>
                  </a:rPr>
                  <a:t>参数均为</a:t>
                </a:r>
                <a:r>
                  <a:rPr kumimoji="0" lang="zh-CN" altLang="en-US" sz="32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  <a:cs typeface="Times New Roman" panose="02020603050405020304" pitchFamily="18" charset="0"/>
                  </a:rPr>
                  <a:t>未知</a:t>
                </a:r>
                <a:r>
                  <a:rPr kumimoji="0" lang="en-US" altLang="zh-CN" sz="32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  <a:cs typeface="Times New Roman" panose="02020603050405020304" pitchFamily="18" charset="0"/>
                  </a:rPr>
                  <a:t>, </a:t>
                </a:r>
                <a:r>
                  <a:rPr kumimoji="0" lang="zh-CN" altLang="en-US" sz="32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  <a:cs typeface="Times New Roman" panose="02020603050405020304" pitchFamily="18" charset="0"/>
                  </a:rPr>
                  <a:t>随机</a:t>
                </a:r>
                <a:r>
                  <a:rPr kumimoji="0" lang="zh-CN" altLang="en-US" sz="3200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  <a:cs typeface="Times New Roman" panose="02020603050405020304" pitchFamily="18" charset="0"/>
                  </a:rPr>
                  <a:t>地从两总体中分别抽取容量为</a:t>
                </a:r>
                <a:r>
                  <a:rPr kumimoji="0" lang="en-US" altLang="zh-CN" sz="3200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  <a:cs typeface="Times New Roman" panose="02020603050405020304" pitchFamily="18" charset="0"/>
                  </a:rPr>
                  <a:t>10</a:t>
                </a:r>
                <a:r>
                  <a:rPr kumimoji="0" lang="zh-CN" altLang="en-US" sz="3200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  <a:cs typeface="Times New Roman" panose="02020603050405020304" pitchFamily="18" charset="0"/>
                  </a:rPr>
                  <a:t>和</a:t>
                </a:r>
                <a:r>
                  <a:rPr kumimoji="0" lang="en-US" altLang="zh-CN" sz="3200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  <a:cs typeface="Times New Roman" panose="02020603050405020304" pitchFamily="18" charset="0"/>
                  </a:rPr>
                  <a:t>15</a:t>
                </a:r>
                <a:r>
                  <a:rPr kumimoji="0" lang="zh-CN" altLang="en-US" sz="3200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  <a:cs typeface="Times New Roman" panose="02020603050405020304" pitchFamily="18" charset="0"/>
                  </a:rPr>
                  <a:t>的独立</a:t>
                </a:r>
                <a:r>
                  <a:rPr kumimoji="0" lang="zh-CN" altLang="en-US" sz="32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  <a:cs typeface="Times New Roman" panose="02020603050405020304" pitchFamily="18" charset="0"/>
                  </a:rPr>
                  <a:t>样本</a:t>
                </a:r>
                <a:r>
                  <a:rPr kumimoji="0" lang="en-US" altLang="zh-CN" sz="32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  <a:cs typeface="Times New Roman" panose="02020603050405020304" pitchFamily="18" charset="0"/>
                  </a:rPr>
                  <a:t>, </a:t>
                </a:r>
                <a:r>
                  <a:rPr kumimoji="0" lang="zh-CN" altLang="en-US" sz="32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  <a:cs typeface="Times New Roman" panose="02020603050405020304" pitchFamily="18" charset="0"/>
                  </a:rPr>
                  <a:t>测</a:t>
                </a:r>
                <a:r>
                  <a:rPr kumimoji="0" lang="zh-CN" altLang="en-US" sz="3200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  <a:cs typeface="Times New Roman" panose="02020603050405020304" pitchFamily="18" charset="0"/>
                  </a:rPr>
                  <a:t>得样本方差分别</a:t>
                </a:r>
                <a:r>
                  <a:rPr kumimoji="0" lang="zh-CN" altLang="en-US" sz="32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  <a:cs typeface="Times New Roman" panose="02020603050405020304" pitchFamily="18" charset="0"/>
                  </a:rPr>
                  <a:t>为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0" lang="en-US" altLang="zh-CN" sz="3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_GB2312" panose="02010609030101010101" pitchFamily="49" charset="-122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kumimoji="0" lang="en-US" altLang="zh-CN" sz="3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_GB2312" panose="02010609030101010101" pitchFamily="49" charset="-122"/>
                            <a:cs typeface="Times New Roman" panose="02020603050405020304" pitchFamily="18" charset="0"/>
                          </a:rPr>
                          <m:t>𝒔</m:t>
                        </m:r>
                      </m:e>
                      <m:sub>
                        <m:r>
                          <a:rPr kumimoji="0" lang="en-US" altLang="zh-CN" sz="3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_GB2312" panose="02010609030101010101" pitchFamily="49" charset="-122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  <m:sup>
                        <m:r>
                          <a:rPr kumimoji="0" lang="en-US" altLang="zh-CN" sz="3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_GB2312" panose="02010609030101010101" pitchFamily="49" charset="-122"/>
                            <a:cs typeface="Times New Roman" panose="02020603050405020304" pitchFamily="18" charset="0"/>
                          </a:rPr>
                          <m:t>𝟐</m:t>
                        </m:r>
                      </m:sup>
                    </m:sSubSup>
                    <m:r>
                      <a:rPr kumimoji="0" lang="en-US" altLang="zh-CN" sz="32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楷体_GB2312" panose="02010609030101010101" pitchFamily="49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kumimoji="0" lang="en-US" altLang="zh-CN" sz="32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楷体_GB2312" panose="02010609030101010101" pitchFamily="49" charset="-122"/>
                        <a:cs typeface="Times New Roman" panose="02020603050405020304" pitchFamily="18" charset="0"/>
                      </a:rPr>
                      <m:t>𝟎</m:t>
                    </m:r>
                    <m:r>
                      <a:rPr kumimoji="0" lang="en-US" altLang="zh-CN" sz="32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楷体_GB2312" panose="02010609030101010101" pitchFamily="49" charset="-122"/>
                        <a:cs typeface="Times New Roman" panose="02020603050405020304" pitchFamily="18" charset="0"/>
                      </a:rPr>
                      <m:t>.</m:t>
                    </m:r>
                    <m:r>
                      <a:rPr kumimoji="0" lang="en-US" altLang="zh-CN" sz="32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楷体_GB2312" panose="02010609030101010101" pitchFamily="49" charset="-122"/>
                        <a:cs typeface="Times New Roman" panose="02020603050405020304" pitchFamily="18" charset="0"/>
                      </a:rPr>
                      <m:t>𝟐𝟏</m:t>
                    </m:r>
                    <m:r>
                      <a:rPr kumimoji="0" lang="en-US" altLang="zh-CN" sz="32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楷体_GB2312" panose="02010609030101010101" pitchFamily="49" charset="-122"/>
                        <a:cs typeface="Times New Roman" panose="02020603050405020304" pitchFamily="18" charset="0"/>
                      </a:rPr>
                      <m:t>, </m:t>
                    </m:r>
                    <m:sSubSup>
                      <m:sSubSupPr>
                        <m:ctrlPr>
                          <a:rPr lang="en-US" altLang="zh-CN" sz="3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_GB2312" panose="02010609030101010101" pitchFamily="49" charset="-122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3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_GB2312" panose="02010609030101010101" pitchFamily="49" charset="-122"/>
                            <a:cs typeface="Times New Roman" panose="02020603050405020304" pitchFamily="18" charset="0"/>
                          </a:rPr>
                          <m:t>𝒔</m:t>
                        </m:r>
                      </m:e>
                      <m:sub>
                        <m:r>
                          <a:rPr lang="en-US" altLang="zh-CN" sz="3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_GB2312" panose="02010609030101010101" pitchFamily="49" charset="-122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  <m:sup>
                        <m:r>
                          <a:rPr lang="en-US" altLang="zh-CN" sz="3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_GB2312" panose="02010609030101010101" pitchFamily="49" charset="-122"/>
                            <a:cs typeface="Times New Roman" panose="02020603050405020304" pitchFamily="18" charset="0"/>
                          </a:rPr>
                          <m:t>𝟐</m:t>
                        </m:r>
                      </m:sup>
                    </m:sSubSup>
                    <m:r>
                      <a:rPr lang="en-US" altLang="zh-CN" sz="32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楷体_GB2312" panose="02010609030101010101" pitchFamily="49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32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楷体_GB2312" panose="02010609030101010101" pitchFamily="49" charset="-122"/>
                        <a:cs typeface="Times New Roman" panose="02020603050405020304" pitchFamily="18" charset="0"/>
                      </a:rPr>
                      <m:t>𝟎</m:t>
                    </m:r>
                    <m:r>
                      <a:rPr lang="en-US" altLang="zh-CN" sz="32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楷体_GB2312" panose="02010609030101010101" pitchFamily="49" charset="-122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zh-CN" sz="32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楷体_GB2312" panose="02010609030101010101" pitchFamily="49" charset="-122"/>
                        <a:cs typeface="Times New Roman" panose="02020603050405020304" pitchFamily="18" charset="0"/>
                      </a:rPr>
                      <m:t>𝟔𝟕</m:t>
                    </m:r>
                  </m:oMath>
                </a14:m>
                <a:r>
                  <a:rPr kumimoji="0" lang="zh-CN" altLang="en-US" sz="32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zh-CN" sz="32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  <a:cs typeface="Times New Roman" panose="02020603050405020304" pitchFamily="18" charset="0"/>
                  </a:rPr>
                  <a:t>, </a:t>
                </a:r>
                <a:r>
                  <a:rPr kumimoji="0" lang="zh-CN" altLang="en-US" sz="32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  <a:cs typeface="Times New Roman" panose="02020603050405020304" pitchFamily="18" charset="0"/>
                  </a:rPr>
                  <a:t>求</a:t>
                </a:r>
                <a:r>
                  <a:rPr kumimoji="0" lang="zh-CN" altLang="en-US" sz="3200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  <a:cs typeface="Times New Roman" panose="02020603050405020304" pitchFamily="18" charset="0"/>
                  </a:rPr>
                  <a:t>二总体方差比      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altLang="zh-CN" sz="3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_GB2312" panose="02010609030101010101" pitchFamily="49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zh-CN" sz="32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楷体_GB2312" panose="0201060903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zh-CN" altLang="en-US" sz="32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楷体_GB2312" panose="02010609030101010101" pitchFamily="49" charset="-122"/>
                                <a:cs typeface="Times New Roman" panose="02020603050405020304" pitchFamily="18" charset="0"/>
                              </a:rPr>
                              <m:t>𝝈</m:t>
                            </m:r>
                          </m:e>
                          <m:sub>
                            <m:r>
                              <a:rPr lang="en-US" altLang="zh-CN" sz="32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楷体_GB2312" panose="02010609030101010101" pitchFamily="49" charset="-122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altLang="zh-CN" sz="32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楷体_GB2312" panose="02010609030101010101" pitchFamily="49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US" altLang="zh-CN" sz="32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楷体_GB2312" panose="0201060903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zh-CN" altLang="en-US" sz="32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楷体_GB2312" panose="02010609030101010101" pitchFamily="49" charset="-122"/>
                                <a:cs typeface="Times New Roman" panose="02020603050405020304" pitchFamily="18" charset="0"/>
                              </a:rPr>
                              <m:t>𝝈</m:t>
                            </m:r>
                          </m:e>
                          <m:sub>
                            <m:r>
                              <a:rPr lang="en-US" altLang="zh-CN" sz="32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楷体_GB2312" panose="02010609030101010101" pitchFamily="49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b>
                          <m:sup>
                            <m:r>
                              <a:rPr lang="en-US" altLang="zh-CN" sz="32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楷体_GB2312" panose="02010609030101010101" pitchFamily="49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bSup>
                      </m:den>
                    </m:f>
                  </m:oMath>
                </a14:m>
                <a:r>
                  <a:rPr lang="zh-CN" altLang="en-US" sz="3200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  <a:cs typeface="Times New Roman" panose="02020603050405020304" pitchFamily="18" charset="0"/>
                  </a:rPr>
                  <a:t>的置信水平</a:t>
                </a:r>
                <a:r>
                  <a:rPr lang="zh-CN" altLang="en-US" sz="32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  <a:cs typeface="Times New Roman" panose="02020603050405020304" pitchFamily="18" charset="0"/>
                  </a:rPr>
                  <a:t>为 </a:t>
                </a:r>
                <a:r>
                  <a:rPr kumimoji="0" lang="en-US" altLang="zh-CN" sz="32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  <a:cs typeface="Times New Roman" panose="02020603050405020304" pitchFamily="18" charset="0"/>
                  </a:rPr>
                  <a:t>0.95 </a:t>
                </a:r>
                <a:r>
                  <a:rPr kumimoji="0" lang="zh-CN" altLang="en-US" sz="32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  <a:cs typeface="Times New Roman" panose="02020603050405020304" pitchFamily="18" charset="0"/>
                  </a:rPr>
                  <a:t>的置信区间</a:t>
                </a:r>
                <a:r>
                  <a:rPr lang="en-US" altLang="zh-CN" sz="32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  <a:cs typeface="Times New Roman" panose="02020603050405020304" pitchFamily="18" charset="0"/>
                  </a:rPr>
                  <a:t>.</a:t>
                </a:r>
                <a:endParaRPr kumimoji="0" lang="zh-CN" altLang="en-US" sz="32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07669" y="1069981"/>
                <a:ext cx="8345997" cy="3438698"/>
              </a:xfrm>
              <a:prstGeom prst="rect">
                <a:avLst/>
              </a:prstGeom>
              <a:blipFill rotWithShape="0">
                <a:blip r:embed="rId3"/>
                <a:stretch>
                  <a:fillRect l="-1899" b="-283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827584" y="4503470"/>
            <a:ext cx="6239209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5pPr>
            <a:lvl6pPr marL="25146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6pPr>
            <a:lvl7pPr marL="29718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7pPr>
            <a:lvl8pPr marL="34290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8pPr>
            <a:lvl9pPr marL="38862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3200" b="1" dirty="0">
                <a:solidFill>
                  <a:srgbClr val="0000CC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解</a:t>
            </a:r>
            <a:r>
              <a:rPr kumimoji="0" lang="zh-CN" altLang="en-US" sz="32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   这里</a:t>
            </a:r>
            <a:r>
              <a:rPr kumimoji="0" lang="zh-CN" altLang="en-US" sz="3200" b="1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 </a:t>
            </a:r>
            <a:r>
              <a:rPr kumimoji="0" lang="en-US" altLang="zh-CN" sz="32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= 0.05</a:t>
            </a:r>
            <a:r>
              <a:rPr kumimoji="0" lang="zh-CN" altLang="en-US" sz="32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，</a:t>
            </a:r>
            <a:r>
              <a:rPr kumimoji="0" lang="en-US" altLang="zh-CN" sz="3200" b="1" i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m</a:t>
            </a:r>
            <a:r>
              <a:rPr kumimoji="0"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=10</a:t>
            </a:r>
            <a:r>
              <a:rPr kumimoji="0" lang="zh-CN" altLang="en-US" sz="32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，</a:t>
            </a:r>
            <a:r>
              <a:rPr kumimoji="0" lang="en-US" altLang="zh-CN" sz="3200" b="1" i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n</a:t>
            </a:r>
            <a:r>
              <a:rPr kumimoji="0"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=15</a:t>
            </a:r>
            <a:r>
              <a:rPr kumimoji="0" lang="zh-CN" altLang="en-US" sz="32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，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32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     查</a:t>
            </a:r>
            <a:r>
              <a:rPr kumimoji="0" lang="en-US" altLang="zh-CN" sz="3200" b="1" i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F</a:t>
            </a:r>
            <a:r>
              <a:rPr kumimoji="0" lang="zh-CN" altLang="en-US" sz="32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分布表得</a:t>
            </a:r>
            <a:endParaRPr kumimoji="0" lang="zh-CN" altLang="en-US" sz="3200" b="1" dirty="0">
              <a:solidFill>
                <a:schemeClr val="tx1"/>
              </a:solidFill>
              <a:latin typeface="Times New Roman" panose="02020603050405020304" pitchFamily="18" charset="0"/>
              <a:ea typeface="楷体_GB2312" panose="02010609030101010101" pitchFamily="49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7421215"/>
              </p:ext>
            </p:extLst>
          </p:nvPr>
        </p:nvGraphicFramePr>
        <p:xfrm>
          <a:off x="1914647" y="5623843"/>
          <a:ext cx="5334000" cy="865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60" name="Equation" r:id="rId4" imgW="2247900" imgH="342900" progId="Equation.DSMT4">
                  <p:embed/>
                </p:oleObj>
              </mc:Choice>
              <mc:Fallback>
                <p:oleObj name="Equation" r:id="rId4" imgW="2247900" imgH="342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4647" y="5623843"/>
                        <a:ext cx="5334000" cy="865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9310698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395288" y="300038"/>
            <a:ext cx="835837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8.5  </a:t>
            </a:r>
            <a:r>
              <a:rPr lang="zh-CN" altLang="en-US" sz="32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二正态总体的均值差和方差比的区间估计</a:t>
            </a:r>
            <a:endParaRPr lang="zh-CN" altLang="en-US" sz="32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395288" y="1124744"/>
            <a:ext cx="828116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5801130"/>
              </p:ext>
            </p:extLst>
          </p:nvPr>
        </p:nvGraphicFramePr>
        <p:xfrm>
          <a:off x="646361" y="1752021"/>
          <a:ext cx="4386262" cy="928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2" name="Equation" r:id="rId3" imgW="1879600" imgH="342900" progId="Equation.DSMT4">
                  <p:embed/>
                </p:oleObj>
              </mc:Choice>
              <mc:Fallback>
                <p:oleObj name="Equation" r:id="rId3" imgW="1879600" imgH="342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6361" y="1752021"/>
                        <a:ext cx="4386262" cy="928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1897467"/>
              </p:ext>
            </p:extLst>
          </p:nvPr>
        </p:nvGraphicFramePr>
        <p:xfrm>
          <a:off x="2557711" y="2709284"/>
          <a:ext cx="3243262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3" name="Equation" r:id="rId5" imgW="1079500" imgH="457200" progId="Equation.DSMT4">
                  <p:embed/>
                </p:oleObj>
              </mc:Choice>
              <mc:Fallback>
                <p:oleObj name="Equation" r:id="rId5" imgW="10795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7711" y="2709284"/>
                        <a:ext cx="3243262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079748" y="3821040"/>
            <a:ext cx="348044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5pPr>
            <a:lvl6pPr marL="25146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6pPr>
            <a:lvl7pPr marL="29718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7pPr>
            <a:lvl8pPr marL="34290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8pPr>
            <a:lvl9pPr marL="38862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3200" b="1" dirty="0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Times New Roman" panose="02020603050405020304" pitchFamily="18" charset="0"/>
              </a:rPr>
              <a:t>故所求置信区间为</a:t>
            </a:r>
          </a:p>
        </p:txBody>
      </p:sp>
      <p:graphicFrame>
        <p:nvGraphicFramePr>
          <p:cNvPr id="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024881"/>
              </p:ext>
            </p:extLst>
          </p:nvPr>
        </p:nvGraphicFramePr>
        <p:xfrm>
          <a:off x="4798467" y="3845934"/>
          <a:ext cx="2005012" cy="585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4" name="Equation" r:id="rId7" imgW="875920" imgH="253890" progId="Equation.DSMT4">
                  <p:embed/>
                </p:oleObj>
              </mc:Choice>
              <mc:Fallback>
                <p:oleObj name="Equation" r:id="rId7" imgW="875920" imgH="2538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8467" y="3845934"/>
                        <a:ext cx="2005012" cy="585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Line 6"/>
          <p:cNvSpPr>
            <a:spLocks noChangeShapeType="1"/>
          </p:cNvSpPr>
          <p:nvPr/>
        </p:nvSpPr>
        <p:spPr bwMode="auto">
          <a:xfrm>
            <a:off x="3208586" y="2742621"/>
            <a:ext cx="424815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1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2958186"/>
              </p:ext>
            </p:extLst>
          </p:nvPr>
        </p:nvGraphicFramePr>
        <p:xfrm>
          <a:off x="5004048" y="1466271"/>
          <a:ext cx="3227388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5" name="Equation" r:id="rId9" imgW="1218671" imgH="431613" progId="Equation.DSMT4">
                  <p:embed/>
                </p:oleObj>
              </mc:Choice>
              <mc:Fallback>
                <p:oleObj name="Equation" r:id="rId9" imgW="1218671" imgH="43161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4048" y="1466271"/>
                        <a:ext cx="3227388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395288" y="4869160"/>
            <a:ext cx="39613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作业</a:t>
            </a:r>
            <a:r>
              <a:rPr lang="en-US" altLang="zh-CN" sz="32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: </a:t>
            </a:r>
            <a:r>
              <a:rPr lang="en-US" altLang="zh-CN" sz="3200" b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P157, </a:t>
            </a:r>
            <a:r>
              <a:rPr lang="zh-CN" altLang="en-US" sz="3200" b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第</a:t>
            </a:r>
            <a:r>
              <a:rPr lang="en-US" altLang="zh-CN" sz="3200" b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15,</a:t>
            </a:r>
            <a:r>
              <a:rPr lang="zh-CN" altLang="en-US" sz="32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3200" b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16. </a:t>
            </a:r>
            <a:endParaRPr lang="zh-CN" altLang="en-US" sz="3200" b="1" dirty="0" smtClean="0">
              <a:latin typeface="Times New Roman" panose="02020603050405020304" pitchFamily="18" charset="0"/>
              <a:ea typeface="楷体_GB2312" panose="0201060903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68348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395288" y="300038"/>
            <a:ext cx="835837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8.5  </a:t>
            </a:r>
            <a:r>
              <a:rPr lang="zh-CN" altLang="en-US" sz="32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二正态总体的均值差和方差比的区间估计</a:t>
            </a:r>
            <a:endParaRPr lang="zh-CN" altLang="en-US" sz="32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395288" y="1124744"/>
            <a:ext cx="828116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Box 4"/>
          <p:cNvSpPr txBox="1">
            <a:spLocks noChangeArrowheads="1"/>
          </p:cNvSpPr>
          <p:nvPr/>
        </p:nvSpPr>
        <p:spPr bwMode="auto">
          <a:xfrm>
            <a:off x="466725" y="1253025"/>
            <a:ext cx="656622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8.5.1 </a:t>
            </a:r>
            <a:r>
              <a:rPr lang="zh-CN" altLang="en-US" sz="32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二正态总体均值差的区间估计 </a:t>
            </a:r>
            <a:endParaRPr lang="zh-CN" altLang="en-US" sz="3200" b="1" dirty="0">
              <a:solidFill>
                <a:srgbClr val="0000FF"/>
              </a:solidFill>
              <a:latin typeface="Times New Roman" panose="02020603050405020304" pitchFamily="18" charset="0"/>
              <a:ea typeface="楷体_GB2312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466725" y="1837800"/>
            <a:ext cx="8326318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  设</a:t>
            </a:r>
            <a:r>
              <a:rPr lang="zh-CN" altLang="en-US" sz="32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已给定置信水平</a:t>
            </a:r>
            <a:r>
              <a:rPr lang="zh-CN" altLang="en-US" sz="3200" b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为 </a:t>
            </a:r>
            <a:r>
              <a:rPr lang="en-US" altLang="zh-CN" sz="3200" b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32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3200" b="1" i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sz="3200" b="1" i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32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zh-CN" altLang="en-US" sz="32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并且 </a:t>
            </a:r>
            <a:r>
              <a:rPr lang="en-US" altLang="zh-CN" sz="3200" b="1" i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3200" b="1" baseline="-25000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32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3200" b="1" i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3200" b="1" baseline="-25000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32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, …, </a:t>
            </a:r>
          </a:p>
          <a:p>
            <a:r>
              <a:rPr lang="en-US" altLang="zh-CN" sz="3200" b="1" i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3200" b="1" i="1" dirty="0" err="1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3200" b="1" i="1" baseline="-25000" dirty="0" err="1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en-US" altLang="zh-CN" sz="3200" b="1" i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3200" b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是</a:t>
            </a:r>
            <a:r>
              <a:rPr lang="zh-CN" altLang="en-US" sz="32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来自总体 </a:t>
            </a:r>
            <a:r>
              <a:rPr lang="en-US" altLang="zh-CN" sz="3200" b="1" i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X </a:t>
            </a:r>
            <a:r>
              <a:rPr lang="zh-CN" altLang="en-US" sz="32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的样本</a:t>
            </a:r>
            <a:r>
              <a:rPr lang="en-US" altLang="zh-CN" sz="32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; </a:t>
            </a:r>
            <a:r>
              <a:rPr lang="en-US" altLang="zh-CN" sz="3200" b="1" i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sz="3200" b="1" baseline="-25000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32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3200" b="1" i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sz="3200" b="1" baseline="-25000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32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, …,  </a:t>
            </a:r>
            <a:r>
              <a:rPr lang="en-US" altLang="zh-CN" sz="3200" b="1" i="1" dirty="0" err="1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sz="3200" b="1" i="1" baseline="-25000" dirty="0" err="1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3200" b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32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是来</a:t>
            </a:r>
            <a:endParaRPr lang="zh-CN" altLang="en-US" sz="3200" b="1" i="1" dirty="0">
              <a:latin typeface="Times New Roman" panose="02020603050405020304" pitchFamily="18" charset="0"/>
              <a:ea typeface="楷体_GB2312" panose="02010609030101010101" pitchFamily="49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3" name="Text Box 9"/>
          <p:cNvSpPr txBox="1">
            <a:spLocks noChangeArrowheads="1"/>
          </p:cNvSpPr>
          <p:nvPr/>
        </p:nvSpPr>
        <p:spPr bwMode="auto">
          <a:xfrm>
            <a:off x="446088" y="2933175"/>
            <a:ext cx="636263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自总体 </a:t>
            </a:r>
            <a:r>
              <a:rPr lang="en-US" altLang="zh-CN" sz="3200" b="1" i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Y </a:t>
            </a:r>
            <a:r>
              <a:rPr lang="zh-CN" altLang="en-US" sz="32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样本</a:t>
            </a:r>
            <a:r>
              <a:rPr lang="en-US" altLang="zh-CN" sz="32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32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两个样本相互独立</a:t>
            </a:r>
            <a:r>
              <a:rPr lang="en-US" altLang="zh-CN" sz="32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. </a:t>
            </a:r>
          </a:p>
        </p:txBody>
      </p:sp>
      <p:graphicFrame>
        <p:nvGraphicFramePr>
          <p:cNvPr id="2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2030655"/>
              </p:ext>
            </p:extLst>
          </p:nvPr>
        </p:nvGraphicFramePr>
        <p:xfrm>
          <a:off x="639763" y="3547538"/>
          <a:ext cx="20066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8" name="公式" r:id="rId3" imgW="2006280" imgH="520560" progId="Equation.3">
                  <p:embed/>
                </p:oleObj>
              </mc:Choice>
              <mc:Fallback>
                <p:oleObj name="公式" r:id="rId3" imgW="2006280" imgH="520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9763" y="3547538"/>
                        <a:ext cx="20066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Text Box 11"/>
          <p:cNvSpPr txBox="1">
            <a:spLocks noChangeArrowheads="1"/>
          </p:cNvSpPr>
          <p:nvPr/>
        </p:nvSpPr>
        <p:spPr bwMode="auto">
          <a:xfrm>
            <a:off x="2698750" y="3501008"/>
            <a:ext cx="551946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分别是样本均值与样本方差</a:t>
            </a:r>
            <a:r>
              <a:rPr lang="en-US" altLang="zh-CN" sz="32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73411838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3" grpId="0"/>
      <p:bldP spid="2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395288" y="300038"/>
            <a:ext cx="835837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8.5  </a:t>
            </a:r>
            <a:r>
              <a:rPr lang="zh-CN" altLang="en-US" sz="32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二正态总体的均值差和方差比的区间估计</a:t>
            </a:r>
            <a:endParaRPr lang="zh-CN" altLang="en-US" sz="32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395288" y="1124744"/>
            <a:ext cx="828116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Box 13"/>
          <p:cNvSpPr txBox="1">
            <a:spLocks noChangeArrowheads="1"/>
          </p:cNvSpPr>
          <p:nvPr/>
        </p:nvSpPr>
        <p:spPr bwMode="auto">
          <a:xfrm>
            <a:off x="723553" y="1339718"/>
            <a:ext cx="76495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(1) </a:t>
            </a:r>
          </a:p>
        </p:txBody>
      </p:sp>
      <p:graphicFrame>
        <p:nvGraphicFramePr>
          <p:cNvPr id="7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3355782"/>
              </p:ext>
            </p:extLst>
          </p:nvPr>
        </p:nvGraphicFramePr>
        <p:xfrm>
          <a:off x="1642715" y="1377818"/>
          <a:ext cx="19304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8" name="公式" r:id="rId3" imgW="1930320" imgH="520560" progId="Equation.3">
                  <p:embed/>
                </p:oleObj>
              </mc:Choice>
              <mc:Fallback>
                <p:oleObj name="公式" r:id="rId3" imgW="1930320" imgH="520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2715" y="1377818"/>
                        <a:ext cx="19304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15"/>
          <p:cNvSpPr txBox="1">
            <a:spLocks noChangeArrowheads="1"/>
          </p:cNvSpPr>
          <p:nvPr/>
        </p:nvSpPr>
        <p:spPr bwMode="auto">
          <a:xfrm>
            <a:off x="1155353" y="1960431"/>
            <a:ext cx="100860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由于</a:t>
            </a:r>
          </a:p>
        </p:txBody>
      </p:sp>
      <p:graphicFrame>
        <p:nvGraphicFramePr>
          <p:cNvPr id="9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5861696"/>
              </p:ext>
            </p:extLst>
          </p:nvPr>
        </p:nvGraphicFramePr>
        <p:xfrm>
          <a:off x="2123728" y="2042981"/>
          <a:ext cx="56261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9" name="公式" r:id="rId5" imgW="5626080" imgH="507960" progId="Equation.3">
                  <p:embed/>
                </p:oleObj>
              </mc:Choice>
              <mc:Fallback>
                <p:oleObj name="公式" r:id="rId5" imgW="5626080" imgH="507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3728" y="2042981"/>
                        <a:ext cx="56261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2171223"/>
              </p:ext>
            </p:extLst>
          </p:nvPr>
        </p:nvGraphicFramePr>
        <p:xfrm>
          <a:off x="683865" y="2619243"/>
          <a:ext cx="48260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0" name="公式" r:id="rId7" imgW="4825800" imgH="507960" progId="Equation.3">
                  <p:embed/>
                </p:oleObj>
              </mc:Choice>
              <mc:Fallback>
                <p:oleObj name="公式" r:id="rId7" imgW="4825800" imgH="507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865" y="2619243"/>
                        <a:ext cx="48260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3380891"/>
              </p:ext>
            </p:extLst>
          </p:nvPr>
        </p:nvGraphicFramePr>
        <p:xfrm>
          <a:off x="5652740" y="2619243"/>
          <a:ext cx="27559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1" name="公式" r:id="rId9" imgW="2755800" imgH="482400" progId="Equation.3">
                  <p:embed/>
                </p:oleObj>
              </mc:Choice>
              <mc:Fallback>
                <p:oleObj name="公式" r:id="rId9" imgW="275580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2740" y="2619243"/>
                        <a:ext cx="27559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/>
              <p:cNvSpPr txBox="1"/>
              <p:nvPr/>
            </p:nvSpPr>
            <p:spPr>
              <a:xfrm>
                <a:off x="1106029" y="3100493"/>
                <a:ext cx="6572568" cy="9762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3200" b="1" dirty="0" smtClean="0">
                    <a:latin typeface="Times New Roman" panose="02020603050405020304" pitchFamily="18" charset="0"/>
                    <a:ea typeface="楷体_GB2312" panose="02010609030101010101" pitchFamily="49" charset="-122"/>
                    <a:cs typeface="Times New Roman" panose="02020603050405020304" pitchFamily="18" charset="0"/>
                  </a:rPr>
                  <a:t>以及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en-US" sz="3200" b="1" i="1" smtClean="0">
                            <a:latin typeface="Cambria Math" panose="02040503050406030204" pitchFamily="18" charset="0"/>
                            <a:ea typeface="楷体_GB2312" panose="02010609030101010101" pitchFamily="49" charset="-122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3200" b="1" i="1" smtClean="0">
                            <a:latin typeface="Cambria Math" panose="02040503050406030204" pitchFamily="18" charset="0"/>
                            <a:ea typeface="楷体_GB2312" panose="02010609030101010101" pitchFamily="49" charset="-122"/>
                            <a:cs typeface="Times New Roman" panose="02020603050405020304" pitchFamily="18" charset="0"/>
                          </a:rPr>
                          <m:t>𝑿</m:t>
                        </m:r>
                      </m:e>
                    </m:acc>
                    <m:r>
                      <a:rPr lang="en-US" altLang="zh-CN" sz="3200" b="1" i="1" smtClean="0">
                        <a:latin typeface="Cambria Math" panose="02040503050406030204" pitchFamily="18" charset="0"/>
                        <a:ea typeface="楷体_GB2312" panose="02010609030101010101" pitchFamily="49" charset="-122"/>
                        <a:cs typeface="Times New Roman" panose="02020603050405020304" pitchFamily="18" charset="0"/>
                      </a:rPr>
                      <m:t>~</m:t>
                    </m:r>
                    <m:r>
                      <a:rPr lang="en-US" altLang="zh-CN" sz="3200" b="1" i="1" smtClean="0">
                        <a:latin typeface="Cambria Math" panose="02040503050406030204" pitchFamily="18" charset="0"/>
                        <a:ea typeface="楷体_GB2312" panose="02010609030101010101" pitchFamily="49" charset="-122"/>
                        <a:cs typeface="Times New Roman" panose="02020603050405020304" pitchFamily="18" charset="0"/>
                      </a:rPr>
                      <m:t>𝑵</m:t>
                    </m:r>
                    <m:d>
                      <m:dPr>
                        <m:ctrlPr>
                          <a:rPr lang="en-US" altLang="zh-CN" sz="3200" b="1" i="1" smtClean="0">
                            <a:latin typeface="Cambria Math" panose="02040503050406030204" pitchFamily="18" charset="0"/>
                            <a:ea typeface="楷体_GB2312" panose="02010609030101010101" pitchFamily="49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3200" b="1" i="1" smtClean="0">
                                <a:latin typeface="Cambria Math" panose="02040503050406030204" pitchFamily="18" charset="0"/>
                                <a:ea typeface="楷体_GB2312" panose="0201060903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3200" b="1" i="1" smtClean="0">
                                <a:latin typeface="Cambria Math" panose="02040503050406030204" pitchFamily="18" charset="0"/>
                                <a:ea typeface="楷体_GB2312" panose="02010609030101010101" pitchFamily="49" charset="-122"/>
                                <a:cs typeface="Times New Roman" panose="02020603050405020304" pitchFamily="18" charset="0"/>
                              </a:rPr>
                              <m:t>𝝁</m:t>
                            </m:r>
                          </m:e>
                          <m:sub>
                            <m:r>
                              <a:rPr lang="en-US" altLang="zh-CN" sz="3200" b="1" i="1" smtClean="0">
                                <a:latin typeface="Cambria Math" panose="02040503050406030204" pitchFamily="18" charset="0"/>
                                <a:ea typeface="楷体_GB2312" panose="02010609030101010101" pitchFamily="49" charset="-122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3200" b="1" i="1" smtClean="0">
                            <a:latin typeface="Cambria Math" panose="02040503050406030204" pitchFamily="18" charset="0"/>
                            <a:ea typeface="楷体_GB2312" panose="02010609030101010101" pitchFamily="49" charset="-122"/>
                            <a:cs typeface="Times New Roman" panose="020206030504050203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altLang="zh-CN" sz="3200" b="1" i="1" smtClean="0">
                                <a:latin typeface="Cambria Math" panose="02040503050406030204" pitchFamily="18" charset="0"/>
                                <a:ea typeface="楷体_GB2312" panose="0201060903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altLang="zh-CN" sz="3200" b="1" i="1" smtClean="0">
                                    <a:latin typeface="Cambria Math" panose="02040503050406030204" pitchFamily="18" charset="0"/>
                                    <a:ea typeface="楷体_GB2312" panose="02010609030101010101" pitchFamily="49" charset="-122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zh-CN" altLang="en-US" sz="3200" b="1" i="1" smtClean="0">
                                    <a:latin typeface="Cambria Math" panose="02040503050406030204" pitchFamily="18" charset="0"/>
                                    <a:ea typeface="楷体_GB2312" panose="02010609030101010101" pitchFamily="49" charset="-122"/>
                                    <a:cs typeface="Times New Roman" panose="02020603050405020304" pitchFamily="18" charset="0"/>
                                  </a:rPr>
                                  <m:t>𝝈</m:t>
                                </m:r>
                              </m:e>
                              <m:sub>
                                <m:r>
                                  <a:rPr lang="en-US" altLang="zh-CN" sz="3200" b="1" i="1" smtClean="0">
                                    <a:latin typeface="Cambria Math" panose="02040503050406030204" pitchFamily="18" charset="0"/>
                                    <a:ea typeface="楷体_GB2312" panose="02010609030101010101" pitchFamily="49" charset="-122"/>
                                    <a:cs typeface="Times New Roman" panose="02020603050405020304" pitchFamily="18" charset="0"/>
                                  </a:rPr>
                                  <m:t>𝟏</m:t>
                                </m:r>
                              </m:sub>
                              <m:sup>
                                <m:r>
                                  <a:rPr lang="en-US" altLang="zh-CN" sz="3200" b="1" i="1" smtClean="0">
                                    <a:latin typeface="Cambria Math" panose="02040503050406030204" pitchFamily="18" charset="0"/>
                                    <a:ea typeface="楷体_GB2312" panose="02010609030101010101" pitchFamily="49" charset="-122"/>
                                    <a:cs typeface="Times New Roman" panose="02020603050405020304" pitchFamily="18" charset="0"/>
                                  </a:rPr>
                                  <m:t>𝟐</m:t>
                                </m:r>
                              </m:sup>
                            </m:sSubSup>
                          </m:num>
                          <m:den>
                            <m:r>
                              <a:rPr lang="en-US" altLang="zh-CN" sz="3200" b="1" i="1" smtClean="0">
                                <a:latin typeface="Cambria Math" panose="02040503050406030204" pitchFamily="18" charset="0"/>
                                <a:ea typeface="楷体_GB2312" panose="02010609030101010101" pitchFamily="49" charset="-122"/>
                                <a:cs typeface="Times New Roman" panose="02020603050405020304" pitchFamily="18" charset="0"/>
                              </a:rPr>
                              <m:t>𝒎</m:t>
                            </m:r>
                          </m:den>
                        </m:f>
                      </m:e>
                    </m:d>
                    <m:r>
                      <a:rPr lang="en-US" altLang="zh-CN" sz="3200" b="1" i="1" smtClean="0">
                        <a:latin typeface="Cambria Math" panose="02040503050406030204" pitchFamily="18" charset="0"/>
                        <a:ea typeface="楷体_GB2312" panose="02010609030101010101" pitchFamily="49" charset="-122"/>
                        <a:cs typeface="Times New Roman" panose="02020603050405020304" pitchFamily="18" charset="0"/>
                      </a:rPr>
                      <m:t>,</m:t>
                    </m:r>
                    <m:acc>
                      <m:accPr>
                        <m:chr m:val="̅"/>
                        <m:ctrlPr>
                          <a:rPr lang="zh-CN" altLang="en-US" sz="3200" b="1" i="1">
                            <a:latin typeface="Cambria Math" panose="02040503050406030204" pitchFamily="18" charset="0"/>
                            <a:ea typeface="楷体_GB2312" panose="02010609030101010101" pitchFamily="49" charset="-122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3200" b="1" i="1" smtClean="0">
                            <a:latin typeface="Cambria Math" panose="02040503050406030204" pitchFamily="18" charset="0"/>
                            <a:ea typeface="楷体_GB2312" panose="02010609030101010101" pitchFamily="49" charset="-122"/>
                            <a:cs typeface="Times New Roman" panose="02020603050405020304" pitchFamily="18" charset="0"/>
                          </a:rPr>
                          <m:t>𝒀</m:t>
                        </m:r>
                      </m:e>
                    </m:acc>
                    <m:r>
                      <a:rPr lang="en-US" altLang="zh-CN" sz="3200" b="1" i="1">
                        <a:latin typeface="Cambria Math" panose="02040503050406030204" pitchFamily="18" charset="0"/>
                        <a:ea typeface="楷体_GB2312" panose="02010609030101010101" pitchFamily="49" charset="-122"/>
                        <a:cs typeface="Times New Roman" panose="02020603050405020304" pitchFamily="18" charset="0"/>
                      </a:rPr>
                      <m:t>~</m:t>
                    </m:r>
                    <m:r>
                      <a:rPr lang="en-US" altLang="zh-CN" sz="3200" b="1" i="1">
                        <a:latin typeface="Cambria Math" panose="02040503050406030204" pitchFamily="18" charset="0"/>
                        <a:ea typeface="楷体_GB2312" panose="02010609030101010101" pitchFamily="49" charset="-122"/>
                        <a:cs typeface="Times New Roman" panose="02020603050405020304" pitchFamily="18" charset="0"/>
                      </a:rPr>
                      <m:t>𝑵</m:t>
                    </m:r>
                    <m:d>
                      <m:dPr>
                        <m:ctrlPr>
                          <a:rPr lang="en-US" altLang="zh-CN" sz="3200" b="1" i="1">
                            <a:latin typeface="Cambria Math" panose="02040503050406030204" pitchFamily="18" charset="0"/>
                            <a:ea typeface="楷体_GB2312" panose="02010609030101010101" pitchFamily="49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3200" b="1" i="1">
                                <a:latin typeface="Cambria Math" panose="02040503050406030204" pitchFamily="18" charset="0"/>
                                <a:ea typeface="楷体_GB2312" panose="0201060903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3200" b="1" i="1">
                                <a:latin typeface="Cambria Math" panose="02040503050406030204" pitchFamily="18" charset="0"/>
                                <a:ea typeface="楷体_GB2312" panose="02010609030101010101" pitchFamily="49" charset="-122"/>
                                <a:cs typeface="Times New Roman" panose="02020603050405020304" pitchFamily="18" charset="0"/>
                              </a:rPr>
                              <m:t>𝝁</m:t>
                            </m:r>
                          </m:e>
                          <m:sub>
                            <m:r>
                              <a:rPr lang="en-US" altLang="zh-CN" sz="3200" b="1" i="1" smtClean="0">
                                <a:latin typeface="Cambria Math" panose="02040503050406030204" pitchFamily="18" charset="0"/>
                                <a:ea typeface="楷体_GB2312" panose="02010609030101010101" pitchFamily="49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altLang="zh-CN" sz="3200" b="1" i="1">
                            <a:latin typeface="Cambria Math" panose="02040503050406030204" pitchFamily="18" charset="0"/>
                            <a:ea typeface="楷体_GB2312" panose="02010609030101010101" pitchFamily="49" charset="-122"/>
                            <a:cs typeface="Times New Roman" panose="020206030504050203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altLang="zh-CN" sz="3200" b="1" i="1">
                                <a:latin typeface="Cambria Math" panose="02040503050406030204" pitchFamily="18" charset="0"/>
                                <a:ea typeface="楷体_GB2312" panose="0201060903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altLang="zh-CN" sz="3200" b="1" i="1">
                                    <a:latin typeface="Cambria Math" panose="02040503050406030204" pitchFamily="18" charset="0"/>
                                    <a:ea typeface="楷体_GB2312" panose="02010609030101010101" pitchFamily="49" charset="-122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zh-CN" altLang="en-US" sz="3200" b="1" i="1">
                                    <a:latin typeface="Cambria Math" panose="02040503050406030204" pitchFamily="18" charset="0"/>
                                    <a:ea typeface="楷体_GB2312" panose="02010609030101010101" pitchFamily="49" charset="-122"/>
                                    <a:cs typeface="Times New Roman" panose="02020603050405020304" pitchFamily="18" charset="0"/>
                                  </a:rPr>
                                  <m:t>𝝈</m:t>
                                </m:r>
                              </m:e>
                              <m:sub>
                                <m:r>
                                  <a:rPr lang="en-US" altLang="zh-CN" sz="3200" b="1" i="1" smtClean="0">
                                    <a:latin typeface="Cambria Math" panose="02040503050406030204" pitchFamily="18" charset="0"/>
                                    <a:ea typeface="楷体_GB2312" panose="02010609030101010101" pitchFamily="49" charset="-122"/>
                                    <a:cs typeface="Times New Roman" panose="02020603050405020304" pitchFamily="18" charset="0"/>
                                  </a:rPr>
                                  <m:t>𝟐</m:t>
                                </m:r>
                              </m:sub>
                              <m:sup>
                                <m:r>
                                  <a:rPr lang="en-US" altLang="zh-CN" sz="3200" b="1" i="1">
                                    <a:latin typeface="Cambria Math" panose="02040503050406030204" pitchFamily="18" charset="0"/>
                                    <a:ea typeface="楷体_GB2312" panose="02010609030101010101" pitchFamily="49" charset="-122"/>
                                    <a:cs typeface="Times New Roman" panose="02020603050405020304" pitchFamily="18" charset="0"/>
                                  </a:rPr>
                                  <m:t>𝟐</m:t>
                                </m:r>
                              </m:sup>
                            </m:sSubSup>
                          </m:num>
                          <m:den>
                            <m:r>
                              <a:rPr lang="en-US" altLang="zh-CN" sz="3200" b="1" i="1" smtClean="0">
                                <a:latin typeface="Cambria Math" panose="02040503050406030204" pitchFamily="18" charset="0"/>
                                <a:ea typeface="楷体_GB2312" panose="02010609030101010101" pitchFamily="49" charset="-122"/>
                                <a:cs typeface="Times New Roman" panose="02020603050405020304" pitchFamily="18" charset="0"/>
                              </a:rPr>
                              <m:t>𝒏</m:t>
                            </m:r>
                          </m:den>
                        </m:f>
                      </m:e>
                    </m:d>
                  </m:oMath>
                </a14:m>
                <a:r>
                  <a:rPr lang="zh-CN" altLang="en-US" sz="3200" b="1" dirty="0" smtClean="0">
                    <a:latin typeface="Times New Roman" panose="02020603050405020304" pitchFamily="18" charset="0"/>
                    <a:ea typeface="楷体_GB2312" panose="02010609030101010101" pitchFamily="49" charset="-122"/>
                    <a:cs typeface="Times New Roman" panose="02020603050405020304" pitchFamily="18" charset="0"/>
                  </a:rPr>
                  <a:t> 得 </a:t>
                </a:r>
                <a:endParaRPr lang="zh-CN" altLang="en-US" sz="3200" b="1" dirty="0" smtClean="0">
                  <a:latin typeface="Times New Roman" panose="02020603050405020304" pitchFamily="18" charset="0"/>
                  <a:ea typeface="楷体_GB2312" panose="0201060903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6029" y="3100493"/>
                <a:ext cx="6572568" cy="976293"/>
              </a:xfrm>
              <a:prstGeom prst="rect">
                <a:avLst/>
              </a:prstGeom>
              <a:blipFill rotWithShape="0">
                <a:blip r:embed="rId11"/>
                <a:stretch>
                  <a:fillRect l="-2317" r="-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/>
              <p:cNvSpPr txBox="1"/>
              <p:nvPr/>
            </p:nvSpPr>
            <p:spPr>
              <a:xfrm>
                <a:off x="1782047" y="4221088"/>
                <a:ext cx="5220532" cy="11070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zh-CN" sz="3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楷体_GB2312" panose="02010609030101010101" pitchFamily="49" charset="-122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altLang="zh-CN" sz="3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楷体_GB2312" panose="02010609030101010101" pitchFamily="49" charset="-122"/>
                              <a:cs typeface="Times New Roman" panose="02020603050405020304" pitchFamily="18" charset="0"/>
                            </a:rPr>
                            <m:t>𝑿</m:t>
                          </m:r>
                        </m:e>
                      </m:acc>
                      <m:r>
                        <a:rPr lang="en-US" altLang="zh-CN" sz="32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m:t>−</m:t>
                      </m:r>
                      <m:acc>
                        <m:accPr>
                          <m:chr m:val="̅"/>
                          <m:ctrlPr>
                            <a:rPr lang="en-US" altLang="zh-CN" sz="3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楷体_GB2312" panose="02010609030101010101" pitchFamily="49" charset="-122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altLang="zh-CN" sz="3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楷体_GB2312" panose="02010609030101010101" pitchFamily="49" charset="-122"/>
                              <a:cs typeface="Times New Roman" panose="02020603050405020304" pitchFamily="18" charset="0"/>
                            </a:rPr>
                            <m:t>𝒀</m:t>
                          </m:r>
                        </m:e>
                      </m:acc>
                      <m:r>
                        <a:rPr lang="en-US" altLang="zh-CN" sz="32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~</m:t>
                      </m:r>
                      <m:r>
                        <a:rPr lang="en-US" altLang="zh-CN" sz="32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𝑵</m:t>
                      </m:r>
                      <m:r>
                        <a:rPr lang="en-US" altLang="zh-CN" sz="32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3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楷体_GB2312" panose="02010609030101010101" pitchFamily="49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zh-CN" altLang="en-US" sz="3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楷体_GB2312" panose="02010609030101010101" pitchFamily="49" charset="-122"/>
                              <a:cs typeface="Times New Roman" panose="020206030504050203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US" altLang="zh-CN" sz="3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楷体_GB2312" panose="02010609030101010101" pitchFamily="49" charset="-122"/>
                              <a:cs typeface="Times New Roman" panose="020206030504050203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32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3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楷体_GB2312" panose="02010609030101010101" pitchFamily="49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zh-CN" altLang="en-US" sz="3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楷体_GB2312" panose="02010609030101010101" pitchFamily="49" charset="-122"/>
                              <a:cs typeface="Times New Roman" panose="020206030504050203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US" altLang="zh-CN" sz="3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楷体_GB2312" panose="02010609030101010101" pitchFamily="49" charset="-122"/>
                              <a:cs typeface="Times New Roman" panose="020206030504050203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sz="32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m:t>,</m:t>
                      </m:r>
                      <m:f>
                        <m:fPr>
                          <m:ctrlPr>
                            <a:rPr lang="en-US" altLang="zh-CN" sz="3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楷体_GB2312" panose="02010609030101010101" pitchFamily="49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zh-CN" sz="32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楷体_GB2312" panose="0201060903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32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楷体_GB2312" panose="02010609030101010101" pitchFamily="49" charset="-122"/>
                                  <a:cs typeface="Times New Roman" panose="02020603050405020304" pitchFamily="18" charset="0"/>
                                </a:rPr>
                                <m:t>𝝈</m:t>
                              </m:r>
                            </m:e>
                            <m:sub>
                              <m:r>
                                <a:rPr lang="en-US" altLang="zh-CN" sz="32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楷体_GB2312" panose="02010609030101010101" pitchFamily="49" charset="-122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altLang="zh-CN" sz="32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楷体_GB2312" panose="02010609030101010101" pitchFamily="49" charset="-122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</m:sup>
                          </m:sSubSup>
                        </m:num>
                        <m:den>
                          <m:r>
                            <a:rPr lang="en-US" altLang="zh-CN" sz="3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楷体_GB2312" panose="02010609030101010101" pitchFamily="49" charset="-122"/>
                              <a:cs typeface="Times New Roman" panose="02020603050405020304" pitchFamily="18" charset="0"/>
                            </a:rPr>
                            <m:t>𝒎</m:t>
                          </m:r>
                        </m:den>
                      </m:f>
                      <m:r>
                        <a:rPr lang="en-US" altLang="zh-CN" sz="32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3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楷体_GB2312" panose="02010609030101010101" pitchFamily="49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zh-CN" sz="32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楷体_GB2312" panose="0201060903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32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楷体_GB2312" panose="02010609030101010101" pitchFamily="49" charset="-122"/>
                                  <a:cs typeface="Times New Roman" panose="02020603050405020304" pitchFamily="18" charset="0"/>
                                </a:rPr>
                                <m:t>𝝈</m:t>
                              </m:r>
                            </m:e>
                            <m:sub>
                              <m:r>
                                <a:rPr lang="en-US" altLang="zh-CN" sz="32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楷体_GB2312" panose="02010609030101010101" pitchFamily="49" charset="-122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</m:sub>
                            <m:sup>
                              <m:r>
                                <a:rPr lang="en-US" altLang="zh-CN" sz="32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楷体_GB2312" panose="02010609030101010101" pitchFamily="49" charset="-122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</m:sup>
                          </m:sSubSup>
                        </m:num>
                        <m:den>
                          <m:r>
                            <a:rPr lang="en-US" altLang="zh-CN" sz="3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楷体_GB2312" panose="02010609030101010101" pitchFamily="49" charset="-122"/>
                              <a:cs typeface="Times New Roman" panose="02020603050405020304" pitchFamily="18" charset="0"/>
                            </a:rPr>
                            <m:t>𝒏</m:t>
                          </m:r>
                        </m:den>
                      </m:f>
                      <m:r>
                        <a:rPr lang="en-US" altLang="zh-CN" sz="32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3200" b="1" dirty="0" smtClean="0">
                  <a:solidFill>
                    <a:srgbClr val="FF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2047" y="4221088"/>
                <a:ext cx="5220532" cy="1107098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495886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12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395288" y="300038"/>
            <a:ext cx="835837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8.5  </a:t>
            </a:r>
            <a:r>
              <a:rPr lang="zh-CN" altLang="en-US" sz="32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二正态总体的均值差和方差比的区间估计</a:t>
            </a:r>
            <a:endParaRPr lang="zh-CN" altLang="en-US" sz="32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395288" y="1124744"/>
            <a:ext cx="828116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043608" y="1920759"/>
            <a:ext cx="80021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或 </a:t>
            </a: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687703" y="3214212"/>
            <a:ext cx="769633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得</a:t>
            </a:r>
            <a:r>
              <a:rPr lang="zh-CN" altLang="en-US" sz="3200" b="1" i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</a:t>
            </a:r>
            <a:r>
              <a:rPr lang="en-US" altLang="zh-CN" sz="3200" b="1" baseline="-25000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3200" b="1" i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32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 </a:t>
            </a:r>
            <a:r>
              <a:rPr lang="en-US" altLang="zh-CN" sz="3200" b="1" i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</a:t>
            </a:r>
            <a:r>
              <a:rPr lang="en-US" altLang="zh-CN" sz="3200" b="1" baseline="-25000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32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32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的一个置信水平</a:t>
            </a:r>
            <a:r>
              <a:rPr lang="en-US" altLang="zh-CN" sz="32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1</a:t>
            </a:r>
            <a:r>
              <a:rPr lang="en-US" altLang="zh-CN" sz="3200" b="1" i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 </a:t>
            </a:r>
            <a:r>
              <a:rPr lang="zh-CN" altLang="en-US" sz="32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为置信区间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1"/>
              <p:nvPr/>
            </p:nvSpPr>
            <p:spPr>
              <a:xfrm>
                <a:off x="2411760" y="4077072"/>
                <a:ext cx="4566186" cy="12316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3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_GB2312" panose="02010609030101010101" pitchFamily="49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altLang="zh-CN" sz="32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楷体_GB2312" panose="0201060903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32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楷体_GB2312" panose="02010609030101010101" pitchFamily="49" charset="-122"/>
                                <a:cs typeface="Times New Roman" panose="02020603050405020304" pitchFamily="18" charset="0"/>
                              </a:rPr>
                              <m:t>𝑿</m:t>
                            </m:r>
                          </m:e>
                        </m:acc>
                        <m:r>
                          <a:rPr lang="en-US" altLang="zh-CN" sz="3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_GB2312" panose="0201060903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en-US" altLang="zh-CN" sz="32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楷体_GB2312" panose="0201060903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32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楷体_GB2312" panose="02010609030101010101" pitchFamily="49" charset="-122"/>
                                <a:cs typeface="Times New Roman" panose="02020603050405020304" pitchFamily="18" charset="0"/>
                              </a:rPr>
                              <m:t>𝒀</m:t>
                            </m:r>
                          </m:e>
                        </m:acc>
                        <m:r>
                          <a:rPr lang="en-US" altLang="zh-CN" sz="3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±</m:t>
                        </m:r>
                        <m:sSub>
                          <m:sSubPr>
                            <m:ctrlPr>
                              <a:rPr lang="en-US" altLang="zh-CN" sz="32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楷体_GB2312" panose="0201060903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2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楷体_GB2312" panose="02010609030101010101" pitchFamily="49" charset="-122"/>
                                <a:cs typeface="Times New Roman" panose="020206030504050203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US" altLang="zh-CN" sz="32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楷体_GB2312" panose="02010609030101010101" pitchFamily="49" charset="-122"/>
                                <a:cs typeface="Times New Roman" panose="02020603050405020304" pitchFamily="18" charset="0"/>
                              </a:rPr>
                              <m:t>𝟏</m:t>
                            </m:r>
                            <m:r>
                              <a:rPr lang="en-US" altLang="zh-CN" sz="32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楷体_GB2312" panose="02010609030101010101" pitchFamily="49" charset="-122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zh-CN" sz="32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楷体_GB2312" panose="02010609030101010101" pitchFamily="49" charset="-122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CN" altLang="en-US" sz="32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楷体_GB2312" panose="02010609030101010101" pitchFamily="49" charset="-122"/>
                                    <a:cs typeface="Times New Roman" panose="02020603050405020304" pitchFamily="18" charset="0"/>
                                  </a:rPr>
                                  <m:t>𝜶</m:t>
                                </m:r>
                              </m:num>
                              <m:den>
                                <m:r>
                                  <a:rPr lang="en-US" altLang="zh-CN" sz="32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楷体_GB2312" panose="02010609030101010101" pitchFamily="49" charset="-122"/>
                                    <a:cs typeface="Times New Roman" panose="02020603050405020304" pitchFamily="18" charset="0"/>
                                  </a:rPr>
                                  <m:t>𝟐</m:t>
                                </m:r>
                              </m:den>
                            </m:f>
                          </m:sub>
                        </m:sSub>
                        <m:rad>
                          <m:radPr>
                            <m:degHide m:val="on"/>
                            <m:ctrlPr>
                              <a:rPr lang="en-US" altLang="zh-CN" sz="32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楷体_GB2312" panose="0201060903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altLang="zh-CN" sz="32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楷体_GB2312" panose="02010609030101010101" pitchFamily="49" charset="-122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sSubSup>
                                  <m:sSubSupPr>
                                    <m:ctrlPr>
                                      <a:rPr lang="en-US" altLang="zh-CN" sz="32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楷体_GB2312" panose="02010609030101010101" pitchFamily="49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sz="32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楷体_GB2312" panose="02010609030101010101" pitchFamily="49" charset="-122"/>
                                        <a:cs typeface="Times New Roman" panose="02020603050405020304" pitchFamily="18" charset="0"/>
                                      </a:rPr>
                                      <m:t>𝝈</m:t>
                                    </m:r>
                                  </m:e>
                                  <m:sub>
                                    <m:r>
                                      <a:rPr lang="en-US" altLang="zh-CN" sz="32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楷体_GB2312" panose="02010609030101010101" pitchFamily="49" charset="-122"/>
                                        <a:cs typeface="Times New Roman" panose="02020603050405020304" pitchFamily="18" charset="0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en-US" altLang="zh-CN" sz="32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楷体_GB2312" panose="02010609030101010101" pitchFamily="49" charset="-122"/>
                                        <a:cs typeface="Times New Roman" panose="02020603050405020304" pitchFamily="18" charset="0"/>
                                      </a:rPr>
                                      <m:t>𝟐</m:t>
                                    </m:r>
                                  </m:sup>
                                </m:sSubSup>
                              </m:num>
                              <m:den>
                                <m:r>
                                  <a:rPr lang="en-US" altLang="zh-CN" sz="32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楷体_GB2312" panose="02010609030101010101" pitchFamily="49" charset="-122"/>
                                    <a:cs typeface="Times New Roman" panose="02020603050405020304" pitchFamily="18" charset="0"/>
                                  </a:rPr>
                                  <m:t>𝒎</m:t>
                                </m:r>
                              </m:den>
                            </m:f>
                            <m:r>
                              <a:rPr lang="en-US" altLang="zh-CN" sz="32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楷体_GB2312" panose="02010609030101010101" pitchFamily="49" charset="-122"/>
                                <a:cs typeface="Times New Roman" panose="020206030504050203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altLang="zh-CN" sz="32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楷体_GB2312" panose="02010609030101010101" pitchFamily="49" charset="-122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sSubSup>
                                  <m:sSubSupPr>
                                    <m:ctrlPr>
                                      <a:rPr lang="en-US" altLang="zh-CN" sz="3200" b="1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楷体_GB2312" panose="02010609030101010101" pitchFamily="49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sz="3200" b="1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楷体_GB2312" panose="02010609030101010101" pitchFamily="49" charset="-122"/>
                                        <a:cs typeface="Times New Roman" panose="02020603050405020304" pitchFamily="18" charset="0"/>
                                      </a:rPr>
                                      <m:t>𝝈</m:t>
                                    </m:r>
                                  </m:e>
                                  <m:sub>
                                    <m:r>
                                      <a:rPr lang="en-US" altLang="zh-CN" sz="32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楷体_GB2312" panose="02010609030101010101" pitchFamily="49" charset="-122"/>
                                        <a:cs typeface="Times New Roman" panose="02020603050405020304" pitchFamily="18" charset="0"/>
                                      </a:rPr>
                                      <m:t>𝟐</m:t>
                                    </m:r>
                                  </m:sub>
                                  <m:sup>
                                    <m:r>
                                      <a:rPr lang="en-US" altLang="zh-CN" sz="3200" b="1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楷体_GB2312" panose="02010609030101010101" pitchFamily="49" charset="-122"/>
                                        <a:cs typeface="Times New Roman" panose="02020603050405020304" pitchFamily="18" charset="0"/>
                                      </a:rPr>
                                      <m:t>𝟐</m:t>
                                    </m:r>
                                  </m:sup>
                                </m:sSubSup>
                              </m:num>
                              <m:den>
                                <m:r>
                                  <a:rPr lang="en-US" altLang="zh-CN" sz="32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楷体_GB2312" panose="02010609030101010101" pitchFamily="49" charset="-122"/>
                                    <a:cs typeface="Times New Roman" panose="02020603050405020304" pitchFamily="18" charset="0"/>
                                  </a:rPr>
                                  <m:t>𝒏</m:t>
                                </m:r>
                              </m:den>
                            </m:f>
                          </m:e>
                        </m:rad>
                      </m:e>
                    </m:d>
                  </m:oMath>
                </a14:m>
                <a:r>
                  <a:rPr lang="zh-CN" altLang="en-US" sz="3200" b="1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  <a:cs typeface="Times New Roman" panose="02020603050405020304" pitchFamily="18" charset="0"/>
                  </a:rPr>
                  <a:t> </a:t>
                </a:r>
                <a:endParaRPr lang="zh-CN" altLang="en-US" sz="3200" b="1" dirty="0" smtClean="0">
                  <a:solidFill>
                    <a:srgbClr val="FF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60" y="4077072"/>
                <a:ext cx="4566186" cy="123168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/>
              <p:cNvSpPr txBox="1"/>
              <p:nvPr/>
            </p:nvSpPr>
            <p:spPr>
              <a:xfrm>
                <a:off x="3347864" y="1524975"/>
                <a:ext cx="3017108" cy="15813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3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_GB2312" panose="02010609030101010101" pitchFamily="49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lang="en-US" altLang="zh-CN" sz="3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楷体_GB2312" panose="0201060903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3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楷体_GB2312" panose="02010609030101010101" pitchFamily="49" charset="-122"/>
                                <a:cs typeface="Times New Roman" panose="02020603050405020304" pitchFamily="18" charset="0"/>
                              </a:rPr>
                              <m:t>𝑿</m:t>
                            </m:r>
                          </m:e>
                        </m:acc>
                        <m:r>
                          <a:rPr lang="en-US" altLang="zh-CN" sz="3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_GB2312" panose="0201060903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en-US" altLang="zh-CN" sz="3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楷体_GB2312" panose="0201060903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3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楷体_GB2312" panose="02010609030101010101" pitchFamily="49" charset="-122"/>
                                <a:cs typeface="Times New Roman" panose="02020603050405020304" pitchFamily="18" charset="0"/>
                              </a:rPr>
                              <m:t>𝒀</m:t>
                            </m:r>
                          </m:e>
                        </m:acc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32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楷体_GB2312" panose="0201060903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altLang="zh-CN" sz="32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楷体_GB2312" panose="02010609030101010101" pitchFamily="49" charset="-122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sSubSup>
                                  <m:sSubSupPr>
                                    <m:ctrlPr>
                                      <a:rPr lang="en-US" altLang="zh-CN" sz="3200" b="1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楷体_GB2312" panose="02010609030101010101" pitchFamily="49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sz="3200" b="1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楷体_GB2312" panose="02010609030101010101" pitchFamily="49" charset="-122"/>
                                        <a:cs typeface="Times New Roman" panose="02020603050405020304" pitchFamily="18" charset="0"/>
                                      </a:rPr>
                                      <m:t>𝝈</m:t>
                                    </m:r>
                                  </m:e>
                                  <m:sub>
                                    <m:r>
                                      <a:rPr lang="en-US" altLang="zh-CN" sz="3200" b="1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楷体_GB2312" panose="02010609030101010101" pitchFamily="49" charset="-122"/>
                                        <a:cs typeface="Times New Roman" panose="02020603050405020304" pitchFamily="18" charset="0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en-US" altLang="zh-CN" sz="3200" b="1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楷体_GB2312" panose="02010609030101010101" pitchFamily="49" charset="-122"/>
                                        <a:cs typeface="Times New Roman" panose="02020603050405020304" pitchFamily="18" charset="0"/>
                                      </a:rPr>
                                      <m:t>𝟐</m:t>
                                    </m:r>
                                  </m:sup>
                                </m:sSubSup>
                              </m:num>
                              <m:den>
                                <m:r>
                                  <a:rPr lang="en-US" altLang="zh-CN" sz="32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楷体_GB2312" panose="02010609030101010101" pitchFamily="49" charset="-122"/>
                                    <a:cs typeface="Times New Roman" panose="02020603050405020304" pitchFamily="18" charset="0"/>
                                  </a:rPr>
                                  <m:t>𝒎</m:t>
                                </m:r>
                              </m:den>
                            </m:f>
                            <m:r>
                              <a:rPr lang="en-US" altLang="zh-CN" sz="3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楷体_GB2312" panose="02010609030101010101" pitchFamily="49" charset="-122"/>
                                <a:cs typeface="Times New Roman" panose="020206030504050203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altLang="zh-CN" sz="32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楷体_GB2312" panose="02010609030101010101" pitchFamily="49" charset="-122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sSubSup>
                                  <m:sSubSupPr>
                                    <m:ctrlPr>
                                      <a:rPr lang="en-US" altLang="zh-CN" sz="3200" b="1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楷体_GB2312" panose="02010609030101010101" pitchFamily="49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sz="3200" b="1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楷体_GB2312" panose="02010609030101010101" pitchFamily="49" charset="-122"/>
                                        <a:cs typeface="Times New Roman" panose="02020603050405020304" pitchFamily="18" charset="0"/>
                                      </a:rPr>
                                      <m:t>𝝈</m:t>
                                    </m:r>
                                  </m:e>
                                  <m:sub>
                                    <m:r>
                                      <a:rPr lang="en-US" altLang="zh-CN" sz="3200" b="1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楷体_GB2312" panose="02010609030101010101" pitchFamily="49" charset="-122"/>
                                        <a:cs typeface="Times New Roman" panose="02020603050405020304" pitchFamily="18" charset="0"/>
                                      </a:rPr>
                                      <m:t>𝟐</m:t>
                                    </m:r>
                                  </m:sub>
                                  <m:sup>
                                    <m:r>
                                      <a:rPr lang="en-US" altLang="zh-CN" sz="3200" b="1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楷体_GB2312" panose="02010609030101010101" pitchFamily="49" charset="-122"/>
                                        <a:cs typeface="Times New Roman" panose="02020603050405020304" pitchFamily="18" charset="0"/>
                                      </a:rPr>
                                      <m:t>𝟐</m:t>
                                    </m:r>
                                  </m:sup>
                                </m:sSubSup>
                              </m:num>
                              <m:den>
                                <m:r>
                                  <a:rPr lang="en-US" altLang="zh-CN" sz="32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楷体_GB2312" panose="02010609030101010101" pitchFamily="49" charset="-122"/>
                                    <a:cs typeface="Times New Roman" panose="02020603050405020304" pitchFamily="18" charset="0"/>
                                  </a:rPr>
                                  <m:t>𝒏</m:t>
                                </m:r>
                              </m:den>
                            </m:f>
                          </m:e>
                        </m:rad>
                      </m:den>
                    </m:f>
                    <m:r>
                      <a:rPr lang="en-US" altLang="zh-CN" sz="3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~</m:t>
                    </m:r>
                    <m:r>
                      <a:rPr lang="en-US" altLang="zh-CN" sz="3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𝑵</m:t>
                    </m:r>
                    <m:d>
                      <m:dPr>
                        <m:ctrlPr>
                          <a:rPr lang="en-US" altLang="zh-CN" sz="3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3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_GB2312" panose="02010609030101010101" pitchFamily="49" charset="-122"/>
                            <a:cs typeface="Times New Roman" panose="02020603050405020304" pitchFamily="18" charset="0"/>
                          </a:rPr>
                          <m:t>𝟎</m:t>
                        </m:r>
                        <m:r>
                          <a:rPr lang="en-US" altLang="zh-CN" sz="3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_GB2312" panose="02010609030101010101" pitchFamily="49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3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_GB2312" panose="02010609030101010101" pitchFamily="49" charset="-122"/>
                            <a:cs typeface="Times New Roman" panose="02020603050405020304" pitchFamily="18" charset="0"/>
                          </a:rPr>
                          <m:t>𝟏</m:t>
                        </m:r>
                      </m:e>
                    </m:d>
                  </m:oMath>
                </a14:m>
                <a:r>
                  <a:rPr lang="zh-CN" altLang="en-US" sz="3200" b="1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  <a:cs typeface="Times New Roman" panose="02020603050405020304" pitchFamily="18" charset="0"/>
                  </a:rPr>
                  <a:t> </a:t>
                </a:r>
                <a:endParaRPr lang="zh-CN" altLang="en-US" sz="3200" b="1" dirty="0" smtClean="0">
                  <a:solidFill>
                    <a:srgbClr val="FF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7864" y="1524975"/>
                <a:ext cx="3017108" cy="158139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576834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2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395288" y="300038"/>
            <a:ext cx="835837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8.5  </a:t>
            </a:r>
            <a:r>
              <a:rPr lang="zh-CN" altLang="en-US" sz="32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二正态总体的均值差和方差比的区间估计</a:t>
            </a:r>
            <a:endParaRPr lang="zh-CN" altLang="en-US" sz="32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395288" y="1124744"/>
            <a:ext cx="828116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1"/>
              <p:nvPr/>
            </p:nvSpPr>
            <p:spPr>
              <a:xfrm>
                <a:off x="396892" y="1269829"/>
                <a:ext cx="3783343" cy="6165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200" b="1" dirty="0" smtClean="0">
                    <a:latin typeface="Times New Roman" panose="02020603050405020304" pitchFamily="18" charset="0"/>
                    <a:ea typeface="楷体_GB2312" panose="02010609030101010101" pitchFamily="49" charset="-122"/>
                    <a:cs typeface="Times New Roman" panose="02020603050405020304" pitchFamily="18" charset="0"/>
                  </a:rPr>
                  <a:t>(2) </a:t>
                </a:r>
                <a:r>
                  <a:rPr lang="zh-CN" altLang="en-US" sz="3200" b="1" dirty="0" smtClean="0">
                    <a:solidFill>
                      <a:srgbClr val="0000FF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  <a:cs typeface="Times New Roman" panose="02020603050405020304" pitchFamily="18" charset="0"/>
                  </a:rPr>
                  <a:t>方差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32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楷体_GB2312" panose="02010609030101010101" pitchFamily="49" charset="-122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zh-CN" altLang="en-US" sz="32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楷体_GB2312" panose="02010609030101010101" pitchFamily="49" charset="-122"/>
                            <a:cs typeface="Times New Roman" panose="02020603050405020304" pitchFamily="18" charset="0"/>
                          </a:rPr>
                          <m:t>𝝈</m:t>
                        </m:r>
                      </m:e>
                      <m:sub>
                        <m:r>
                          <a:rPr lang="en-US" altLang="zh-CN" sz="32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楷体_GB2312" panose="02010609030101010101" pitchFamily="49" charset="-122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zh-CN" sz="32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楷体_GB2312" panose="02010609030101010101" pitchFamily="49" charset="-122"/>
                            <a:cs typeface="Times New Roman" panose="02020603050405020304" pitchFamily="18" charset="0"/>
                          </a:rPr>
                          <m:t>𝟐</m:t>
                        </m:r>
                      </m:sup>
                    </m:sSubSup>
                    <m:r>
                      <a:rPr lang="en-US" altLang="zh-CN" sz="32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楷体_GB2312" panose="02010609030101010101" pitchFamily="49" charset="-122"/>
                        <a:cs typeface="Times New Roman" panose="02020603050405020304" pitchFamily="18" charset="0"/>
                      </a:rPr>
                      <m:t>,</m:t>
                    </m:r>
                    <m:sSubSup>
                      <m:sSubSupPr>
                        <m:ctrlPr>
                          <a:rPr lang="en-US" altLang="zh-CN" sz="32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楷体_GB2312" panose="02010609030101010101" pitchFamily="49" charset="-122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zh-CN" altLang="en-US" sz="32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楷体_GB2312" panose="02010609030101010101" pitchFamily="49" charset="-122"/>
                            <a:cs typeface="Times New Roman" panose="02020603050405020304" pitchFamily="18" charset="0"/>
                          </a:rPr>
                          <m:t>𝝈</m:t>
                        </m:r>
                      </m:e>
                      <m:sub>
                        <m:r>
                          <a:rPr lang="en-US" altLang="zh-CN" sz="32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楷体_GB2312" panose="02010609030101010101" pitchFamily="49" charset="-122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  <m:sup>
                        <m:r>
                          <a:rPr lang="en-US" altLang="zh-CN" sz="32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楷体_GB2312" panose="02010609030101010101" pitchFamily="49" charset="-122"/>
                            <a:cs typeface="Times New Roman" panose="02020603050405020304" pitchFamily="18" charset="0"/>
                          </a:rPr>
                          <m:t>𝟐</m:t>
                        </m:r>
                      </m:sup>
                    </m:sSubSup>
                  </m:oMath>
                </a14:m>
                <a:r>
                  <a:rPr lang="zh-CN" altLang="en-US" sz="3200" b="1" dirty="0" smtClean="0">
                    <a:solidFill>
                      <a:srgbClr val="0000FF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  <a:cs typeface="Times New Roman" panose="02020603050405020304" pitchFamily="18" charset="0"/>
                  </a:rPr>
                  <a:t> 未知 </a:t>
                </a:r>
                <a:endParaRPr lang="zh-CN" altLang="en-US" sz="3200" b="1" dirty="0" smtClean="0">
                  <a:latin typeface="Times New Roman" panose="02020603050405020304" pitchFamily="18" charset="0"/>
                  <a:ea typeface="楷体_GB2312" panose="0201060903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892" y="1269829"/>
                <a:ext cx="3783343" cy="616579"/>
              </a:xfrm>
              <a:prstGeom prst="rect">
                <a:avLst/>
              </a:prstGeom>
              <a:blipFill rotWithShape="0">
                <a:blip r:embed="rId2"/>
                <a:stretch>
                  <a:fillRect l="-4026" t="-12871" r="-966" b="-306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/>
            </p:nvSpPr>
            <p:spPr>
              <a:xfrm>
                <a:off x="533872" y="2029354"/>
                <a:ext cx="8542595" cy="11090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3200" b="1" dirty="0" smtClean="0">
                    <a:latin typeface="Times New Roman" panose="02020603050405020304" pitchFamily="18" charset="0"/>
                    <a:ea typeface="楷体_GB2312" panose="02010609030101010101" pitchFamily="49" charset="-122"/>
                    <a:cs typeface="Times New Roman" panose="02020603050405020304" pitchFamily="18" charset="0"/>
                  </a:rPr>
                  <a:t>   当 </a:t>
                </a:r>
                <a:r>
                  <a:rPr lang="en-US" altLang="zh-CN" sz="3200" b="1" i="1" dirty="0" smtClean="0">
                    <a:latin typeface="Times New Roman" panose="02020603050405020304" pitchFamily="18" charset="0"/>
                    <a:ea typeface="楷体_GB2312" panose="02010609030101010101" pitchFamily="49" charset="-122"/>
                    <a:cs typeface="Times New Roman" panose="02020603050405020304" pitchFamily="18" charset="0"/>
                  </a:rPr>
                  <a:t>n</a:t>
                </a:r>
                <a:r>
                  <a:rPr lang="en-US" altLang="zh-CN" sz="3200" b="1" baseline="-25000" dirty="0" smtClean="0">
                    <a:latin typeface="Times New Roman" panose="02020603050405020304" pitchFamily="18" charset="0"/>
                    <a:ea typeface="楷体_GB2312" panose="02010609030101010101" pitchFamily="49" charset="-122"/>
                    <a:cs typeface="Times New Roman" panose="02020603050405020304" pitchFamily="18" charset="0"/>
                  </a:rPr>
                  <a:t>1</a:t>
                </a:r>
                <a:r>
                  <a:rPr lang="en-US" altLang="zh-CN" sz="3200" b="1" dirty="0" smtClean="0">
                    <a:latin typeface="Times New Roman" panose="02020603050405020304" pitchFamily="18" charset="0"/>
                    <a:ea typeface="楷体_GB2312" panose="02010609030101010101" pitchFamily="49" charset="-122"/>
                    <a:cs typeface="Times New Roman" panose="02020603050405020304" pitchFamily="18" charset="0"/>
                  </a:rPr>
                  <a:t>, </a:t>
                </a:r>
                <a:r>
                  <a:rPr lang="en-US" altLang="zh-CN" sz="3200" b="1" i="1" dirty="0" smtClean="0">
                    <a:latin typeface="Times New Roman" panose="02020603050405020304" pitchFamily="18" charset="0"/>
                    <a:ea typeface="楷体_GB2312" panose="02010609030101010101" pitchFamily="49" charset="-122"/>
                    <a:cs typeface="Times New Roman" panose="02020603050405020304" pitchFamily="18" charset="0"/>
                  </a:rPr>
                  <a:t>n</a:t>
                </a:r>
                <a:r>
                  <a:rPr lang="en-US" altLang="zh-CN" sz="3200" b="1" baseline="-25000" dirty="0" smtClean="0">
                    <a:latin typeface="Times New Roman" panose="02020603050405020304" pitchFamily="18" charset="0"/>
                    <a:ea typeface="楷体_GB2312" panose="02010609030101010101" pitchFamily="49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sz="3200" b="1" dirty="0" smtClean="0">
                    <a:latin typeface="Times New Roman" panose="02020603050405020304" pitchFamily="18" charset="0"/>
                    <a:ea typeface="楷体_GB2312" panose="0201060903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en-US" sz="3200" b="1" dirty="0" smtClean="0">
                    <a:latin typeface="Times New Roman" panose="02020603050405020304" pitchFamily="18" charset="0"/>
                    <a:ea typeface="楷体_GB2312" panose="02010609030101010101" pitchFamily="49" charset="-122"/>
                    <a:cs typeface="Times New Roman" panose="02020603050405020304" pitchFamily="18" charset="0"/>
                  </a:rPr>
                  <a:t>足够大时</a:t>
                </a:r>
                <a:r>
                  <a:rPr lang="en-US" altLang="zh-CN" sz="3200" b="1" dirty="0" smtClean="0">
                    <a:latin typeface="Times New Roman" panose="02020603050405020304" pitchFamily="18" charset="0"/>
                    <a:ea typeface="楷体_GB2312" panose="02010609030101010101" pitchFamily="49" charset="-122"/>
                    <a:cs typeface="Times New Roman" panose="02020603050405020304" pitchFamily="18" charset="0"/>
                  </a:rPr>
                  <a:t>, </a:t>
                </a:r>
                <a:r>
                  <a:rPr lang="zh-CN" altLang="en-US" sz="3200" b="1" dirty="0" smtClean="0">
                    <a:latin typeface="Times New Roman" panose="02020603050405020304" pitchFamily="18" charset="0"/>
                    <a:ea typeface="楷体_GB2312" panose="02010609030101010101" pitchFamily="49" charset="-122"/>
                    <a:cs typeface="Times New Roman" panose="02020603050405020304" pitchFamily="18" charset="0"/>
                  </a:rPr>
                  <a:t>分别由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32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楷体_GB2312" panose="02010609030101010101" pitchFamily="49" charset="-122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32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楷体_GB2312" panose="02010609030101010101" pitchFamily="49" charset="-122"/>
                            <a:cs typeface="Times New Roman" panose="02020603050405020304" pitchFamily="18" charset="0"/>
                          </a:rPr>
                          <m:t>𝑺</m:t>
                        </m:r>
                      </m:e>
                      <m:sub>
                        <m:r>
                          <a:rPr lang="en-US" altLang="zh-CN" sz="32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楷体_GB2312" panose="02010609030101010101" pitchFamily="49" charset="-122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zh-CN" sz="32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楷体_GB2312" panose="02010609030101010101" pitchFamily="49" charset="-122"/>
                            <a:cs typeface="Times New Roman" panose="02020603050405020304" pitchFamily="18" charset="0"/>
                          </a:rPr>
                          <m:t>𝟐</m:t>
                        </m:r>
                      </m:sup>
                    </m:sSubSup>
                    <m:r>
                      <a:rPr lang="en-US" altLang="zh-CN" sz="32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楷体_GB2312" panose="02010609030101010101" pitchFamily="49" charset="-122"/>
                        <a:cs typeface="Times New Roman" panose="02020603050405020304" pitchFamily="18" charset="0"/>
                      </a:rPr>
                      <m:t>,</m:t>
                    </m:r>
                    <m:sSubSup>
                      <m:sSubSupPr>
                        <m:ctrlPr>
                          <a:rPr lang="en-US" altLang="zh-CN" sz="32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楷体_GB2312" panose="02010609030101010101" pitchFamily="49" charset="-122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32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楷体_GB2312" panose="02010609030101010101" pitchFamily="49" charset="-122"/>
                            <a:cs typeface="Times New Roman" panose="02020603050405020304" pitchFamily="18" charset="0"/>
                          </a:rPr>
                          <m:t>𝑺</m:t>
                        </m:r>
                      </m:e>
                      <m:sub>
                        <m:r>
                          <a:rPr lang="en-US" altLang="zh-CN" sz="32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楷体_GB2312" panose="02010609030101010101" pitchFamily="49" charset="-122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  <m:sup>
                        <m:r>
                          <a:rPr lang="en-US" altLang="zh-CN" sz="32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楷体_GB2312" panose="02010609030101010101" pitchFamily="49" charset="-122"/>
                            <a:cs typeface="Times New Roman" panose="02020603050405020304" pitchFamily="18" charset="0"/>
                          </a:rPr>
                          <m:t>𝟐</m:t>
                        </m:r>
                      </m:sup>
                    </m:sSubSup>
                  </m:oMath>
                </a14:m>
                <a:r>
                  <a:rPr lang="zh-CN" altLang="en-US" sz="3200" b="1" dirty="0" smtClean="0">
                    <a:latin typeface="Times New Roman" panose="02020603050405020304" pitchFamily="18" charset="0"/>
                    <a:ea typeface="楷体_GB2312" panose="0201060903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en-US" sz="3200" b="1" dirty="0" smtClean="0">
                    <a:latin typeface="Times New Roman" panose="02020603050405020304" pitchFamily="18" charset="0"/>
                    <a:ea typeface="楷体_GB2312" panose="02010609030101010101" pitchFamily="49" charset="-122"/>
                    <a:cs typeface="Times New Roman" panose="02020603050405020304" pitchFamily="18" charset="0"/>
                  </a:rPr>
                  <a:t>代替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32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楷体_GB2312" panose="02010609030101010101" pitchFamily="49" charset="-122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zh-CN" altLang="en-US" sz="32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楷体_GB2312" panose="02010609030101010101" pitchFamily="49" charset="-122"/>
                            <a:cs typeface="Times New Roman" panose="02020603050405020304" pitchFamily="18" charset="0"/>
                          </a:rPr>
                          <m:t>𝝈</m:t>
                        </m:r>
                      </m:e>
                      <m:sub>
                        <m:r>
                          <a:rPr lang="en-US" altLang="zh-CN" sz="32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楷体_GB2312" panose="02010609030101010101" pitchFamily="49" charset="-122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zh-CN" sz="32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楷体_GB2312" panose="02010609030101010101" pitchFamily="49" charset="-122"/>
                            <a:cs typeface="Times New Roman" panose="02020603050405020304" pitchFamily="18" charset="0"/>
                          </a:rPr>
                          <m:t>𝟐</m:t>
                        </m:r>
                      </m:sup>
                    </m:sSubSup>
                    <m:r>
                      <a:rPr lang="en-US" altLang="zh-CN" sz="32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楷体_GB2312" panose="02010609030101010101" pitchFamily="49" charset="-122"/>
                        <a:cs typeface="Times New Roman" panose="02020603050405020304" pitchFamily="18" charset="0"/>
                      </a:rPr>
                      <m:t>,</m:t>
                    </m:r>
                    <m:sSubSup>
                      <m:sSubSupPr>
                        <m:ctrlPr>
                          <a:rPr lang="en-US" altLang="zh-CN" sz="32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楷体_GB2312" panose="02010609030101010101" pitchFamily="49" charset="-122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zh-CN" altLang="en-US" sz="32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楷体_GB2312" panose="02010609030101010101" pitchFamily="49" charset="-122"/>
                            <a:cs typeface="Times New Roman" panose="02020603050405020304" pitchFamily="18" charset="0"/>
                          </a:rPr>
                          <m:t>𝝈</m:t>
                        </m:r>
                      </m:e>
                      <m:sub>
                        <m:r>
                          <a:rPr lang="en-US" altLang="zh-CN" sz="32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楷体_GB2312" panose="02010609030101010101" pitchFamily="49" charset="-122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  <m:sup>
                        <m:r>
                          <a:rPr lang="en-US" altLang="zh-CN" sz="32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楷体_GB2312" panose="02010609030101010101" pitchFamily="49" charset="-122"/>
                            <a:cs typeface="Times New Roman" panose="02020603050405020304" pitchFamily="18" charset="0"/>
                          </a:rPr>
                          <m:t>𝟐</m:t>
                        </m:r>
                      </m:sup>
                    </m:sSubSup>
                  </m:oMath>
                </a14:m>
                <a:r>
                  <a:rPr lang="en-US" altLang="zh-CN" sz="3200" b="1" dirty="0" smtClean="0">
                    <a:latin typeface="Times New Roman" panose="02020603050405020304" pitchFamily="18" charset="0"/>
                    <a:ea typeface="楷体_GB2312" panose="02010609030101010101" pitchFamily="49" charset="-122"/>
                    <a:cs typeface="Times New Roman" panose="02020603050405020304" pitchFamily="18" charset="0"/>
                  </a:rPr>
                  <a:t>, </a:t>
                </a:r>
              </a:p>
              <a:p>
                <a:r>
                  <a:rPr lang="zh-CN" altLang="en-US" sz="3200" b="1" dirty="0">
                    <a:latin typeface="Times New Roman" panose="02020603050405020304" pitchFamily="18" charset="0"/>
                    <a:ea typeface="楷体_GB2312" panose="02010609030101010101" pitchFamily="49" charset="-122"/>
                    <a:cs typeface="Times New Roman" panose="02020603050405020304" pitchFamily="18" charset="0"/>
                  </a:rPr>
                  <a:t>可</a:t>
                </a:r>
                <a:r>
                  <a:rPr lang="zh-CN" altLang="en-US" sz="3200" b="1" dirty="0" smtClean="0">
                    <a:latin typeface="Times New Roman" panose="02020603050405020304" pitchFamily="18" charset="0"/>
                    <a:ea typeface="楷体_GB2312" panose="02010609030101010101" pitchFamily="49" charset="-122"/>
                    <a:cs typeface="Times New Roman" panose="02020603050405020304" pitchFamily="18" charset="0"/>
                  </a:rPr>
                  <a:t>得 </a:t>
                </a:r>
                <a:r>
                  <a:rPr lang="zh-CN" altLang="en-US" sz="3200" b="1" i="1" dirty="0">
                    <a:latin typeface="Times New Roman" panose="02020603050405020304" pitchFamily="18" charset="0"/>
                    <a:ea typeface="楷体_GB2312" panose="02010609030101010101" pitchFamily="49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</a:t>
                </a:r>
                <a:r>
                  <a:rPr lang="en-US" altLang="zh-CN" sz="3200" b="1" baseline="-25000" dirty="0">
                    <a:latin typeface="Times New Roman" panose="02020603050405020304" pitchFamily="18" charset="0"/>
                    <a:ea typeface="楷体_GB2312" panose="02010609030101010101" pitchFamily="49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1</a:t>
                </a:r>
                <a:r>
                  <a:rPr lang="en-US" altLang="zh-CN" sz="3200" b="1" i="1" dirty="0">
                    <a:latin typeface="Times New Roman" panose="02020603050405020304" pitchFamily="18" charset="0"/>
                    <a:ea typeface="楷体_GB2312" panose="02010609030101010101" pitchFamily="49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CN" sz="3200" b="1" dirty="0">
                    <a:latin typeface="Times New Roman" panose="02020603050405020304" pitchFamily="18" charset="0"/>
                    <a:ea typeface="楷体_GB2312" panose="02010609030101010101" pitchFamily="49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 </a:t>
                </a:r>
                <a:r>
                  <a:rPr lang="en-US" altLang="zh-CN" sz="3200" b="1" i="1" dirty="0">
                    <a:latin typeface="Times New Roman" panose="02020603050405020304" pitchFamily="18" charset="0"/>
                    <a:ea typeface="楷体_GB2312" panose="02010609030101010101" pitchFamily="49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</a:t>
                </a:r>
                <a:r>
                  <a:rPr lang="en-US" altLang="zh-CN" sz="3200" b="1" baseline="-25000" dirty="0">
                    <a:latin typeface="Times New Roman" panose="02020603050405020304" pitchFamily="18" charset="0"/>
                    <a:ea typeface="楷体_GB2312" panose="02010609030101010101" pitchFamily="49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2</a:t>
                </a:r>
                <a:r>
                  <a:rPr lang="en-US" altLang="zh-CN" sz="3200" b="1" dirty="0">
                    <a:latin typeface="Times New Roman" panose="02020603050405020304" pitchFamily="18" charset="0"/>
                    <a:ea typeface="楷体_GB2312" panose="02010609030101010101" pitchFamily="49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zh-CN" altLang="en-US" sz="3200" b="1" dirty="0">
                    <a:latin typeface="Times New Roman" panose="02020603050405020304" pitchFamily="18" charset="0"/>
                    <a:ea typeface="楷体_GB2312" panose="02010609030101010101" pitchFamily="49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的一个置信水平</a:t>
                </a:r>
                <a:r>
                  <a:rPr lang="en-US" altLang="zh-CN" sz="3200" b="1" dirty="0">
                    <a:latin typeface="Times New Roman" panose="02020603050405020304" pitchFamily="18" charset="0"/>
                    <a:ea typeface="楷体_GB2312" panose="02010609030101010101" pitchFamily="49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1</a:t>
                </a:r>
                <a:r>
                  <a:rPr lang="en-US" altLang="zh-CN" sz="3200" b="1" i="1" dirty="0">
                    <a:latin typeface="Times New Roman" panose="02020603050405020304" pitchFamily="18" charset="0"/>
                    <a:ea typeface="楷体_GB2312" panose="02010609030101010101" pitchFamily="49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 </a:t>
                </a:r>
                <a:r>
                  <a:rPr lang="zh-CN" altLang="en-US" sz="3200" b="1" dirty="0">
                    <a:latin typeface="Times New Roman" panose="02020603050405020304" pitchFamily="18" charset="0"/>
                    <a:ea typeface="楷体_GB2312" panose="02010609030101010101" pitchFamily="49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为置信区间 </a:t>
                </a:r>
                <a:endParaRPr lang="zh-CN" altLang="en-US" sz="3200" b="1" dirty="0" smtClean="0">
                  <a:latin typeface="Times New Roman" panose="02020603050405020304" pitchFamily="18" charset="0"/>
                  <a:ea typeface="楷体_GB2312" panose="0201060903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872" y="2029354"/>
                <a:ext cx="8542595" cy="1109022"/>
              </a:xfrm>
              <a:prstGeom prst="rect">
                <a:avLst/>
              </a:prstGeom>
              <a:blipFill rotWithShape="0">
                <a:blip r:embed="rId3"/>
                <a:stretch>
                  <a:fillRect l="-1856" t="-7143" r="-857" b="-170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2051720" y="3246701"/>
                <a:ext cx="4527714" cy="12316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3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_GB2312" panose="02010609030101010101" pitchFamily="49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altLang="zh-CN" sz="32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楷体_GB2312" panose="0201060903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32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楷体_GB2312" panose="02010609030101010101" pitchFamily="49" charset="-122"/>
                                <a:cs typeface="Times New Roman" panose="02020603050405020304" pitchFamily="18" charset="0"/>
                              </a:rPr>
                              <m:t>𝑿</m:t>
                            </m:r>
                          </m:e>
                        </m:acc>
                        <m:r>
                          <a:rPr lang="en-US" altLang="zh-CN" sz="3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_GB2312" panose="0201060903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en-US" altLang="zh-CN" sz="32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楷体_GB2312" panose="0201060903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32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楷体_GB2312" panose="02010609030101010101" pitchFamily="49" charset="-122"/>
                                <a:cs typeface="Times New Roman" panose="02020603050405020304" pitchFamily="18" charset="0"/>
                              </a:rPr>
                              <m:t>𝒀</m:t>
                            </m:r>
                          </m:e>
                        </m:acc>
                        <m:r>
                          <a:rPr lang="en-US" altLang="zh-CN" sz="3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±</m:t>
                        </m:r>
                        <m:sSub>
                          <m:sSubPr>
                            <m:ctrlPr>
                              <a:rPr lang="en-US" altLang="zh-CN" sz="32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楷体_GB2312" panose="0201060903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2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楷体_GB2312" panose="02010609030101010101" pitchFamily="49" charset="-122"/>
                                <a:cs typeface="Times New Roman" panose="020206030504050203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US" altLang="zh-CN" sz="32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楷体_GB2312" panose="02010609030101010101" pitchFamily="49" charset="-122"/>
                                <a:cs typeface="Times New Roman" panose="02020603050405020304" pitchFamily="18" charset="0"/>
                              </a:rPr>
                              <m:t>𝟏</m:t>
                            </m:r>
                            <m:r>
                              <a:rPr lang="en-US" altLang="zh-CN" sz="32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楷体_GB2312" panose="02010609030101010101" pitchFamily="49" charset="-122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zh-CN" sz="32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楷体_GB2312" panose="02010609030101010101" pitchFamily="49" charset="-122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CN" altLang="en-US" sz="32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楷体_GB2312" panose="02010609030101010101" pitchFamily="49" charset="-122"/>
                                    <a:cs typeface="Times New Roman" panose="02020603050405020304" pitchFamily="18" charset="0"/>
                                  </a:rPr>
                                  <m:t>𝜶</m:t>
                                </m:r>
                              </m:num>
                              <m:den>
                                <m:r>
                                  <a:rPr lang="en-US" altLang="zh-CN" sz="32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楷体_GB2312" panose="02010609030101010101" pitchFamily="49" charset="-122"/>
                                    <a:cs typeface="Times New Roman" panose="02020603050405020304" pitchFamily="18" charset="0"/>
                                  </a:rPr>
                                  <m:t>𝟐</m:t>
                                </m:r>
                              </m:den>
                            </m:f>
                          </m:sub>
                        </m:sSub>
                        <m:rad>
                          <m:radPr>
                            <m:degHide m:val="on"/>
                            <m:ctrlPr>
                              <a:rPr lang="en-US" altLang="zh-CN" sz="32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楷体_GB2312" panose="0201060903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altLang="zh-CN" sz="32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楷体_GB2312" panose="02010609030101010101" pitchFamily="49" charset="-122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sSubSup>
                                  <m:sSubSupPr>
                                    <m:ctrlPr>
                                      <a:rPr lang="en-US" altLang="zh-CN" sz="32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楷体_GB2312" panose="02010609030101010101" pitchFamily="49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32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楷体_GB2312" panose="02010609030101010101" pitchFamily="49" charset="-122"/>
                                        <a:cs typeface="Times New Roman" panose="02020603050405020304" pitchFamily="18" charset="0"/>
                                      </a:rPr>
                                      <m:t>𝑺</m:t>
                                    </m:r>
                                  </m:e>
                                  <m:sub>
                                    <m:r>
                                      <a:rPr lang="en-US" altLang="zh-CN" sz="32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楷体_GB2312" panose="02010609030101010101" pitchFamily="49" charset="-122"/>
                                        <a:cs typeface="Times New Roman" panose="02020603050405020304" pitchFamily="18" charset="0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en-US" altLang="zh-CN" sz="32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楷体_GB2312" panose="02010609030101010101" pitchFamily="49" charset="-122"/>
                                        <a:cs typeface="Times New Roman" panose="02020603050405020304" pitchFamily="18" charset="0"/>
                                      </a:rPr>
                                      <m:t>𝟐</m:t>
                                    </m:r>
                                  </m:sup>
                                </m:sSubSup>
                              </m:num>
                              <m:den>
                                <m:r>
                                  <a:rPr lang="en-US" altLang="zh-CN" sz="32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楷体_GB2312" panose="02010609030101010101" pitchFamily="49" charset="-122"/>
                                    <a:cs typeface="Times New Roman" panose="02020603050405020304" pitchFamily="18" charset="0"/>
                                  </a:rPr>
                                  <m:t>𝒎</m:t>
                                </m:r>
                              </m:den>
                            </m:f>
                            <m:r>
                              <a:rPr lang="en-US" altLang="zh-CN" sz="32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楷体_GB2312" panose="02010609030101010101" pitchFamily="49" charset="-122"/>
                                <a:cs typeface="Times New Roman" panose="020206030504050203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altLang="zh-CN" sz="32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楷体_GB2312" panose="02010609030101010101" pitchFamily="49" charset="-122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sSubSup>
                                  <m:sSubSupPr>
                                    <m:ctrlPr>
                                      <a:rPr lang="en-US" altLang="zh-CN" sz="3200" b="1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楷体_GB2312" panose="02010609030101010101" pitchFamily="49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32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楷体_GB2312" panose="02010609030101010101" pitchFamily="49" charset="-122"/>
                                        <a:cs typeface="Times New Roman" panose="02020603050405020304" pitchFamily="18" charset="0"/>
                                      </a:rPr>
                                      <m:t>𝑺</m:t>
                                    </m:r>
                                  </m:e>
                                  <m:sub>
                                    <m:r>
                                      <a:rPr lang="en-US" altLang="zh-CN" sz="32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楷体_GB2312" panose="02010609030101010101" pitchFamily="49" charset="-122"/>
                                        <a:cs typeface="Times New Roman" panose="02020603050405020304" pitchFamily="18" charset="0"/>
                                      </a:rPr>
                                      <m:t>𝟐</m:t>
                                    </m:r>
                                  </m:sub>
                                  <m:sup>
                                    <m:r>
                                      <a:rPr lang="en-US" altLang="zh-CN" sz="3200" b="1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楷体_GB2312" panose="02010609030101010101" pitchFamily="49" charset="-122"/>
                                        <a:cs typeface="Times New Roman" panose="02020603050405020304" pitchFamily="18" charset="0"/>
                                      </a:rPr>
                                      <m:t>𝟐</m:t>
                                    </m:r>
                                  </m:sup>
                                </m:sSubSup>
                              </m:num>
                              <m:den>
                                <m:r>
                                  <a:rPr lang="en-US" altLang="zh-CN" sz="32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楷体_GB2312" panose="02010609030101010101" pitchFamily="49" charset="-122"/>
                                    <a:cs typeface="Times New Roman" panose="02020603050405020304" pitchFamily="18" charset="0"/>
                                  </a:rPr>
                                  <m:t>𝒏</m:t>
                                </m:r>
                              </m:den>
                            </m:f>
                          </m:e>
                        </m:rad>
                      </m:e>
                    </m:d>
                  </m:oMath>
                </a14:m>
                <a:r>
                  <a:rPr lang="zh-CN" altLang="en-US" sz="3200" b="1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  <a:cs typeface="Times New Roman" panose="02020603050405020304" pitchFamily="18" charset="0"/>
                  </a:rPr>
                  <a:t> </a:t>
                </a:r>
                <a:endParaRPr lang="zh-CN" altLang="en-US" sz="3200" b="1" dirty="0" smtClean="0">
                  <a:solidFill>
                    <a:srgbClr val="FF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720" y="3246701"/>
                <a:ext cx="4527714" cy="123168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123282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395288" y="300038"/>
            <a:ext cx="835837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8.5  </a:t>
            </a:r>
            <a:r>
              <a:rPr lang="zh-CN" altLang="en-US" sz="32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二正态总体的均值差和方差比的区间估计</a:t>
            </a:r>
            <a:endParaRPr lang="zh-CN" altLang="en-US" sz="32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395288" y="1124744"/>
            <a:ext cx="828116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549822" y="1148974"/>
            <a:ext cx="76495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(3) </a:t>
            </a:r>
            <a:endParaRPr lang="en-US" altLang="zh-CN" sz="3200" b="1" dirty="0">
              <a:latin typeface="Times New Roman" panose="02020603050405020304" pitchFamily="18" charset="0"/>
              <a:ea typeface="楷体_GB2312" panose="0201060903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4423730"/>
              </p:ext>
            </p:extLst>
          </p:nvPr>
        </p:nvGraphicFramePr>
        <p:xfrm>
          <a:off x="1410247" y="1261687"/>
          <a:ext cx="41783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1" name="公式" r:id="rId3" imgW="4178160" imgH="520560" progId="Equation.3">
                  <p:embed/>
                </p:oleObj>
              </mc:Choice>
              <mc:Fallback>
                <p:oleObj name="公式" r:id="rId3" imgW="4178160" imgH="520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0247" y="1261687"/>
                        <a:ext cx="41783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568872" y="1853824"/>
            <a:ext cx="358303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根据</a:t>
            </a:r>
            <a:r>
              <a:rPr lang="zh-CN" altLang="en-US" sz="3200" b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第七章定理五 </a:t>
            </a:r>
            <a:endParaRPr lang="zh-CN" altLang="en-US" sz="3200" b="1" dirty="0">
              <a:latin typeface="Times New Roman" panose="02020603050405020304" pitchFamily="18" charset="0"/>
              <a:ea typeface="楷体_GB2312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503661" y="3969728"/>
            <a:ext cx="769633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得</a:t>
            </a:r>
            <a:r>
              <a:rPr lang="zh-CN" altLang="en-US" sz="3200" b="1" i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</a:t>
            </a:r>
            <a:r>
              <a:rPr lang="en-US" altLang="zh-CN" sz="3200" b="1" baseline="-25000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3200" b="1" i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32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 </a:t>
            </a:r>
            <a:r>
              <a:rPr lang="en-US" altLang="zh-CN" sz="3200" b="1" i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</a:t>
            </a:r>
            <a:r>
              <a:rPr lang="en-US" altLang="zh-CN" sz="3200" b="1" baseline="-25000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32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32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的一个置信水平</a:t>
            </a:r>
            <a:r>
              <a:rPr lang="en-US" altLang="zh-CN" sz="32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1</a:t>
            </a:r>
            <a:r>
              <a:rPr lang="en-US" altLang="zh-CN" sz="3200" b="1" i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 </a:t>
            </a:r>
            <a:r>
              <a:rPr lang="zh-CN" altLang="en-US" sz="32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为置信区间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1"/>
              <p:nvPr/>
            </p:nvSpPr>
            <p:spPr>
              <a:xfrm>
                <a:off x="568872" y="2457491"/>
                <a:ext cx="8398581" cy="14017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3200" b="1" i="1" smtClean="0">
                            <a:latin typeface="Cambria Math" panose="02040503050406030204" pitchFamily="18" charset="0"/>
                            <a:ea typeface="楷体_GB2312" panose="02010609030101010101" pitchFamily="49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zh-CN" sz="3200" b="1" i="1" smtClean="0">
                                <a:latin typeface="Cambria Math" panose="02040503050406030204" pitchFamily="18" charset="0"/>
                                <a:ea typeface="楷体_GB2312" panose="0201060903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̅"/>
                                <m:ctrlPr>
                                  <a:rPr lang="en-US" altLang="zh-CN" sz="3200" b="1" i="1" smtClean="0">
                                    <a:latin typeface="Cambria Math" panose="02040503050406030204" pitchFamily="18" charset="0"/>
                                    <a:ea typeface="楷体_GB2312" panose="02010609030101010101" pitchFamily="49" charset="-122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3200" b="1" i="1" smtClean="0">
                                    <a:latin typeface="Cambria Math" panose="02040503050406030204" pitchFamily="18" charset="0"/>
                                    <a:ea typeface="楷体_GB2312" panose="02010609030101010101" pitchFamily="49" charset="-122"/>
                                    <a:cs typeface="Times New Roman" panose="02020603050405020304" pitchFamily="18" charset="0"/>
                                  </a:rPr>
                                  <m:t>𝑿</m:t>
                                </m:r>
                              </m:e>
                            </m:acc>
                            <m:r>
                              <a:rPr lang="en-US" altLang="zh-CN" sz="3200" b="1" i="1" smtClean="0">
                                <a:latin typeface="Cambria Math" panose="02040503050406030204" pitchFamily="18" charset="0"/>
                                <a:ea typeface="楷体_GB2312" panose="02010609030101010101" pitchFamily="49" charset="-122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altLang="zh-CN" sz="3200" b="1" i="1" smtClean="0">
                                    <a:latin typeface="Cambria Math" panose="02040503050406030204" pitchFamily="18" charset="0"/>
                                    <a:ea typeface="楷体_GB2312" panose="02010609030101010101" pitchFamily="49" charset="-122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3200" b="1" i="1" smtClean="0">
                                    <a:latin typeface="Cambria Math" panose="02040503050406030204" pitchFamily="18" charset="0"/>
                                    <a:ea typeface="楷体_GB2312" panose="02010609030101010101" pitchFamily="49" charset="-122"/>
                                    <a:cs typeface="Times New Roman" panose="02020603050405020304" pitchFamily="18" charset="0"/>
                                  </a:rPr>
                                  <m:t>𝒀</m:t>
                                </m:r>
                              </m:e>
                            </m:acc>
                          </m:e>
                        </m:d>
                        <m:r>
                          <a:rPr lang="en-US" altLang="zh-CN" sz="3200" b="1" i="1" smtClean="0">
                            <a:latin typeface="Cambria Math" panose="02040503050406030204" pitchFamily="18" charset="0"/>
                            <a:ea typeface="楷体_GB2312" panose="02010609030101010101" pitchFamily="49" charset="-122"/>
                            <a:cs typeface="Times New Roman" panose="02020603050405020304" pitchFamily="18" charset="0"/>
                          </a:rPr>
                          <m:t>−(</m:t>
                        </m:r>
                        <m:sSub>
                          <m:sSubPr>
                            <m:ctrlPr>
                              <a:rPr lang="en-US" altLang="zh-CN" sz="3200" b="1" i="1" smtClean="0">
                                <a:latin typeface="Cambria Math" panose="02040503050406030204" pitchFamily="18" charset="0"/>
                                <a:ea typeface="楷体_GB2312" panose="0201060903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3200" b="1" i="1" smtClean="0">
                                <a:latin typeface="Cambria Math" panose="02040503050406030204" pitchFamily="18" charset="0"/>
                                <a:ea typeface="楷体_GB2312" panose="02010609030101010101" pitchFamily="49" charset="-122"/>
                                <a:cs typeface="Times New Roman" panose="02020603050405020304" pitchFamily="18" charset="0"/>
                              </a:rPr>
                              <m:t>𝝁</m:t>
                            </m:r>
                          </m:e>
                          <m:sub>
                            <m:r>
                              <a:rPr lang="en-US" altLang="zh-CN" sz="3200" b="1" i="1" smtClean="0">
                                <a:latin typeface="Cambria Math" panose="02040503050406030204" pitchFamily="18" charset="0"/>
                                <a:ea typeface="楷体_GB2312" panose="02010609030101010101" pitchFamily="49" charset="-122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3200" b="1" i="1" smtClean="0">
                            <a:latin typeface="Cambria Math" panose="02040503050406030204" pitchFamily="18" charset="0"/>
                            <a:ea typeface="楷体_GB2312" panose="0201060903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3200" b="1" i="1" smtClean="0">
                                <a:latin typeface="Cambria Math" panose="02040503050406030204" pitchFamily="18" charset="0"/>
                                <a:ea typeface="楷体_GB2312" panose="0201060903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3200" b="1" i="1" smtClean="0">
                                <a:latin typeface="Cambria Math" panose="02040503050406030204" pitchFamily="18" charset="0"/>
                                <a:ea typeface="楷体_GB2312" panose="02010609030101010101" pitchFamily="49" charset="-122"/>
                                <a:cs typeface="Times New Roman" panose="02020603050405020304" pitchFamily="18" charset="0"/>
                              </a:rPr>
                              <m:t>𝝁</m:t>
                            </m:r>
                          </m:e>
                          <m:sub>
                            <m:r>
                              <a:rPr lang="en-US" altLang="zh-CN" sz="3200" b="1" i="1" smtClean="0">
                                <a:latin typeface="Cambria Math" panose="02040503050406030204" pitchFamily="18" charset="0"/>
                                <a:ea typeface="楷体_GB2312" panose="02010609030101010101" pitchFamily="49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altLang="zh-CN" sz="3200" b="1" i="1" smtClean="0">
                            <a:latin typeface="Cambria Math" panose="02040503050406030204" pitchFamily="18" charset="0"/>
                            <a:ea typeface="楷体_GB2312" panose="02010609030101010101" pitchFamily="49" charset="-122"/>
                            <a:cs typeface="Times New Roman" panose="02020603050405020304" pitchFamily="18" charset="0"/>
                          </a:rPr>
                          <m:t>)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3200" b="1" i="1" smtClean="0">
                                <a:latin typeface="Cambria Math" panose="02040503050406030204" pitchFamily="18" charset="0"/>
                                <a:ea typeface="楷体_GB2312" panose="0201060903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d>
                              <m:dPr>
                                <m:ctrlPr>
                                  <a:rPr lang="en-US" altLang="zh-CN" sz="3200" b="1" i="1" smtClean="0">
                                    <a:latin typeface="Cambria Math" panose="02040503050406030204" pitchFamily="18" charset="0"/>
                                    <a:ea typeface="楷体_GB2312" panose="02010609030101010101" pitchFamily="49" charset="-122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3200" b="1" i="1" smtClean="0">
                                    <a:latin typeface="Cambria Math" panose="02040503050406030204" pitchFamily="18" charset="0"/>
                                    <a:ea typeface="楷体_GB2312" panose="02010609030101010101" pitchFamily="49" charset="-122"/>
                                    <a:cs typeface="Times New Roman" panose="02020603050405020304" pitchFamily="18" charset="0"/>
                                  </a:rPr>
                                  <m:t>𝒎</m:t>
                                </m:r>
                                <m:r>
                                  <a:rPr lang="en-US" altLang="zh-CN" sz="3200" b="1" i="1" smtClean="0">
                                    <a:latin typeface="Cambria Math" panose="02040503050406030204" pitchFamily="18" charset="0"/>
                                    <a:ea typeface="楷体_GB2312" panose="02010609030101010101" pitchFamily="49" charset="-122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en-US" altLang="zh-CN" sz="3200" b="1" i="1" smtClean="0">
                                    <a:latin typeface="Cambria Math" panose="02040503050406030204" pitchFamily="18" charset="0"/>
                                    <a:ea typeface="楷体_GB2312" panose="02010609030101010101" pitchFamily="49" charset="-122"/>
                                    <a:cs typeface="Times New Roman" panose="02020603050405020304" pitchFamily="18" charset="0"/>
                                  </a:rPr>
                                  <m:t>𝟏</m:t>
                                </m:r>
                              </m:e>
                            </m:d>
                            <m:sSubSup>
                              <m:sSubSupPr>
                                <m:ctrlPr>
                                  <a:rPr lang="en-US" altLang="zh-CN" sz="3200" b="1" i="1" smtClean="0">
                                    <a:latin typeface="Cambria Math" panose="02040503050406030204" pitchFamily="18" charset="0"/>
                                    <a:ea typeface="楷体_GB2312" panose="02010609030101010101" pitchFamily="49" charset="-122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3200" b="1" i="1" smtClean="0">
                                    <a:latin typeface="Cambria Math" panose="02040503050406030204" pitchFamily="18" charset="0"/>
                                    <a:ea typeface="楷体_GB2312" panose="02010609030101010101" pitchFamily="49" charset="-122"/>
                                    <a:cs typeface="Times New Roman" panose="02020603050405020304" pitchFamily="18" charset="0"/>
                                  </a:rPr>
                                  <m:t>𝑺</m:t>
                                </m:r>
                              </m:e>
                              <m:sub>
                                <m:r>
                                  <a:rPr lang="en-US" altLang="zh-CN" sz="3200" b="1" i="1" smtClean="0">
                                    <a:latin typeface="Cambria Math" panose="02040503050406030204" pitchFamily="18" charset="0"/>
                                    <a:ea typeface="楷体_GB2312" panose="02010609030101010101" pitchFamily="49" charset="-122"/>
                                    <a:cs typeface="Times New Roman" panose="02020603050405020304" pitchFamily="18" charset="0"/>
                                  </a:rPr>
                                  <m:t>𝒎</m:t>
                                </m:r>
                              </m:sub>
                              <m:sup>
                                <m:r>
                                  <a:rPr lang="en-US" altLang="zh-CN" sz="3200" b="1" i="1" smtClean="0">
                                    <a:latin typeface="Cambria Math" panose="02040503050406030204" pitchFamily="18" charset="0"/>
                                    <a:ea typeface="楷体_GB2312" panose="02010609030101010101" pitchFamily="49" charset="-122"/>
                                    <a:cs typeface="Times New Roman" panose="02020603050405020304" pitchFamily="18" charset="0"/>
                                  </a:rPr>
                                  <m:t>𝟐</m:t>
                                </m:r>
                              </m:sup>
                            </m:sSubSup>
                            <m:r>
                              <a:rPr lang="en-US" altLang="zh-CN" sz="3200" b="1" i="1" smtClean="0">
                                <a:latin typeface="Cambria Math" panose="02040503050406030204" pitchFamily="18" charset="0"/>
                                <a:ea typeface="楷体_GB2312" panose="02010609030101010101" pitchFamily="49" charset="-122"/>
                                <a:cs typeface="Times New Roman" panose="02020603050405020304" pitchFamily="18" charset="0"/>
                              </a:rPr>
                              <m:t>+(</m:t>
                            </m:r>
                            <m:r>
                              <a:rPr lang="en-US" altLang="zh-CN" sz="3200" b="1" i="1" smtClean="0">
                                <a:latin typeface="Cambria Math" panose="02040503050406030204" pitchFamily="18" charset="0"/>
                                <a:ea typeface="楷体_GB2312" panose="02010609030101010101" pitchFamily="49" charset="-122"/>
                                <a:cs typeface="Times New Roman" panose="02020603050405020304" pitchFamily="18" charset="0"/>
                              </a:rPr>
                              <m:t>𝒏</m:t>
                            </m:r>
                            <m:r>
                              <a:rPr lang="en-US" altLang="zh-CN" sz="3200" b="1" i="1" smtClean="0">
                                <a:latin typeface="Cambria Math" panose="02040503050406030204" pitchFamily="18" charset="0"/>
                                <a:ea typeface="楷体_GB2312" panose="02010609030101010101" pitchFamily="49" charset="-122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altLang="zh-CN" sz="3200" b="1" i="1" smtClean="0">
                                <a:latin typeface="Cambria Math" panose="02040503050406030204" pitchFamily="18" charset="0"/>
                                <a:ea typeface="楷体_GB2312" panose="02010609030101010101" pitchFamily="49" charset="-122"/>
                                <a:cs typeface="Times New Roman" panose="02020603050405020304" pitchFamily="18" charset="0"/>
                              </a:rPr>
                              <m:t>𝟏</m:t>
                            </m:r>
                            <m:r>
                              <a:rPr lang="en-US" altLang="zh-CN" sz="3200" b="1" i="1" smtClean="0">
                                <a:latin typeface="Cambria Math" panose="02040503050406030204" pitchFamily="18" charset="0"/>
                                <a:ea typeface="楷体_GB2312" panose="02010609030101010101" pitchFamily="49" charset="-122"/>
                                <a:cs typeface="Times New Roman" panose="02020603050405020304" pitchFamily="18" charset="0"/>
                              </a:rPr>
                              <m:t>)</m:t>
                            </m:r>
                            <m:sSubSup>
                              <m:sSubSupPr>
                                <m:ctrlPr>
                                  <a:rPr lang="en-US" altLang="zh-CN" sz="3200" b="1" i="1" smtClean="0">
                                    <a:latin typeface="Cambria Math" panose="02040503050406030204" pitchFamily="18" charset="0"/>
                                    <a:ea typeface="楷体_GB2312" panose="02010609030101010101" pitchFamily="49" charset="-122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3200" b="1" i="1" smtClean="0">
                                    <a:latin typeface="Cambria Math" panose="02040503050406030204" pitchFamily="18" charset="0"/>
                                    <a:ea typeface="楷体_GB2312" panose="02010609030101010101" pitchFamily="49" charset="-122"/>
                                    <a:cs typeface="Times New Roman" panose="02020603050405020304" pitchFamily="18" charset="0"/>
                                  </a:rPr>
                                  <m:t>𝑺</m:t>
                                </m:r>
                              </m:e>
                              <m:sub>
                                <m:r>
                                  <a:rPr lang="en-US" altLang="zh-CN" sz="3200" b="1" i="1" smtClean="0">
                                    <a:latin typeface="Cambria Math" panose="02040503050406030204" pitchFamily="18" charset="0"/>
                                    <a:ea typeface="楷体_GB2312" panose="02010609030101010101" pitchFamily="49" charset="-122"/>
                                    <a:cs typeface="Times New Roman" panose="02020603050405020304" pitchFamily="18" charset="0"/>
                                  </a:rPr>
                                  <m:t>𝒏</m:t>
                                </m:r>
                              </m:sub>
                              <m:sup>
                                <m:r>
                                  <a:rPr lang="en-US" altLang="zh-CN" sz="3200" b="1" i="1" smtClean="0">
                                    <a:latin typeface="Cambria Math" panose="02040503050406030204" pitchFamily="18" charset="0"/>
                                    <a:ea typeface="楷体_GB2312" panose="02010609030101010101" pitchFamily="49" charset="-122"/>
                                    <a:cs typeface="Times New Roman" panose="02020603050405020304" pitchFamily="18" charset="0"/>
                                  </a:rPr>
                                  <m:t>𝟐</m:t>
                                </m:r>
                              </m:sup>
                            </m:sSubSup>
                          </m:e>
                        </m:rad>
                      </m:den>
                    </m:f>
                    <m:r>
                      <a:rPr lang="en-US" altLang="zh-CN" sz="3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  <m:rad>
                      <m:radPr>
                        <m:degHide m:val="on"/>
                        <m:ctrlPr>
                          <a:rPr lang="en-US" altLang="zh-CN" sz="3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zh-CN" sz="32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32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𝒎𝒏</m:t>
                            </m:r>
                            <m:d>
                              <m:dPr>
                                <m:ctrlPr>
                                  <a:rPr lang="en-US" altLang="zh-CN" sz="32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32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𝒎</m:t>
                                </m:r>
                                <m:r>
                                  <a:rPr lang="en-US" altLang="zh-CN" sz="32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r>
                                  <a:rPr lang="en-US" altLang="zh-CN" sz="32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𝒏</m:t>
                                </m:r>
                                <m:r>
                                  <a:rPr lang="en-US" altLang="zh-CN" sz="32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en-US" altLang="zh-CN" sz="32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𝟐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zh-CN" sz="32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𝒎</m:t>
                            </m:r>
                            <m:r>
                              <a:rPr lang="en-US" altLang="zh-CN" sz="32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US" altLang="zh-CN" sz="32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𝒏</m:t>
                            </m:r>
                          </m:den>
                        </m:f>
                      </m:e>
                    </m:rad>
                    <m:r>
                      <a:rPr lang="en-US" altLang="zh-CN" sz="3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~</m:t>
                    </m:r>
                    <m:r>
                      <a:rPr lang="en-US" altLang="zh-CN" sz="3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𝒕</m:t>
                    </m:r>
                    <m:r>
                      <a:rPr lang="en-US" altLang="zh-CN" sz="3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3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𝒎</m:t>
                    </m:r>
                    <m:r>
                      <a:rPr lang="en-US" altLang="zh-CN" sz="3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3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𝒏</m:t>
                    </m:r>
                    <m:r>
                      <a:rPr lang="en-US" altLang="zh-CN" sz="3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CN" sz="3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𝟐</m:t>
                    </m:r>
                    <m:r>
                      <a:rPr lang="en-US" altLang="zh-CN" sz="3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altLang="en-US" sz="3200" b="1" dirty="0" smtClean="0">
                    <a:latin typeface="Times New Roman" panose="02020603050405020304" pitchFamily="18" charset="0"/>
                    <a:ea typeface="楷体_GB2312" panose="02010609030101010101" pitchFamily="49" charset="-122"/>
                    <a:cs typeface="Times New Roman" panose="02020603050405020304" pitchFamily="18" charset="0"/>
                  </a:rPr>
                  <a:t> </a:t>
                </a:r>
                <a:endParaRPr lang="zh-CN" altLang="en-US" sz="3200" b="1" dirty="0" smtClean="0">
                  <a:latin typeface="Times New Roman" panose="02020603050405020304" pitchFamily="18" charset="0"/>
                  <a:ea typeface="楷体_GB2312" panose="0201060903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872" y="2457491"/>
                <a:ext cx="8398581" cy="140179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/>
            </p:nvSpPr>
            <p:spPr>
              <a:xfrm>
                <a:off x="242490" y="4857055"/>
                <a:ext cx="8511176" cy="853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_GB2312" panose="02010609030101010101" pitchFamily="49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altLang="zh-CN" sz="2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楷体_GB2312" panose="0201060903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楷体_GB2312" panose="02010609030101010101" pitchFamily="49" charset="-122"/>
                                <a:cs typeface="Times New Roman" panose="02020603050405020304" pitchFamily="18" charset="0"/>
                              </a:rPr>
                              <m:t>𝑿</m:t>
                            </m:r>
                          </m:e>
                        </m:acc>
                        <m:r>
                          <a:rPr lang="en-US" altLang="zh-CN" sz="2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_GB2312" panose="0201060903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en-US" altLang="zh-CN" sz="2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楷体_GB2312" panose="0201060903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楷体_GB2312" panose="02010609030101010101" pitchFamily="49" charset="-122"/>
                                <a:cs typeface="Times New Roman" panose="02020603050405020304" pitchFamily="18" charset="0"/>
                              </a:rPr>
                              <m:t>𝒀</m:t>
                            </m:r>
                          </m:e>
                        </m:acc>
                        <m:r>
                          <a:rPr lang="en-US" altLang="zh-CN" sz="2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±</m:t>
                        </m:r>
                        <m:sSub>
                          <m:sSubPr>
                            <m:ctrlPr>
                              <a:rPr lang="en-US" altLang="zh-CN" sz="22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𝒕</m:t>
                            </m:r>
                          </m:e>
                          <m:sub>
                            <m:r>
                              <a:rPr lang="en-US" altLang="zh-CN" sz="22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𝟏</m:t>
                            </m:r>
                            <m:r>
                              <a:rPr lang="en-US" altLang="zh-CN" sz="22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zh-CN" sz="22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CN" altLang="en-US" sz="22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𝜶</m:t>
                                </m:r>
                              </m:num>
                              <m:den>
                                <m:r>
                                  <a:rPr lang="en-US" altLang="zh-CN" sz="22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𝟐</m:t>
                                </m:r>
                              </m:den>
                            </m:f>
                          </m:sub>
                        </m:sSub>
                        <m:r>
                          <a:rPr lang="en-US" altLang="zh-CN" sz="2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2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𝒎</m:t>
                        </m:r>
                        <m:r>
                          <a:rPr lang="en-US" altLang="zh-CN" sz="2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2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𝒏</m:t>
                        </m:r>
                        <m:r>
                          <a:rPr lang="en-US" altLang="zh-CN" sz="2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2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  <m:r>
                          <a:rPr lang="en-US" altLang="zh-CN" sz="2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  <m:rad>
                          <m:radPr>
                            <m:degHide m:val="on"/>
                            <m:ctrlPr>
                              <a:rPr lang="en-US" altLang="zh-CN" sz="2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楷体_GB2312" panose="0201060903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d>
                              <m:dPr>
                                <m:ctrlPr>
                                  <a:rPr lang="en-US" altLang="zh-CN" sz="22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楷体_GB2312" panose="02010609030101010101" pitchFamily="49" charset="-122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2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楷体_GB2312" panose="02010609030101010101" pitchFamily="49" charset="-122"/>
                                    <a:cs typeface="Times New Roman" panose="02020603050405020304" pitchFamily="18" charset="0"/>
                                  </a:rPr>
                                  <m:t>𝒎</m:t>
                                </m:r>
                                <m:r>
                                  <a:rPr lang="en-US" altLang="zh-CN" sz="22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楷体_GB2312" panose="02010609030101010101" pitchFamily="49" charset="-122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en-US" altLang="zh-CN" sz="22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楷体_GB2312" panose="02010609030101010101" pitchFamily="49" charset="-122"/>
                                    <a:cs typeface="Times New Roman" panose="02020603050405020304" pitchFamily="18" charset="0"/>
                                  </a:rPr>
                                  <m:t>𝟏</m:t>
                                </m:r>
                              </m:e>
                            </m:d>
                            <m:sSubSup>
                              <m:sSubSupPr>
                                <m:ctrlPr>
                                  <a:rPr lang="en-US" altLang="zh-CN" sz="22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楷体_GB2312" panose="02010609030101010101" pitchFamily="49" charset="-122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2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楷体_GB2312" panose="02010609030101010101" pitchFamily="49" charset="-122"/>
                                    <a:cs typeface="Times New Roman" panose="02020603050405020304" pitchFamily="18" charset="0"/>
                                  </a:rPr>
                                  <m:t>𝑺</m:t>
                                </m:r>
                              </m:e>
                              <m:sub>
                                <m:r>
                                  <a:rPr lang="en-US" altLang="zh-CN" sz="22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楷体_GB2312" panose="02010609030101010101" pitchFamily="49" charset="-122"/>
                                    <a:cs typeface="Times New Roman" panose="02020603050405020304" pitchFamily="18" charset="0"/>
                                  </a:rPr>
                                  <m:t>𝒎</m:t>
                                </m:r>
                              </m:sub>
                              <m:sup>
                                <m:r>
                                  <a:rPr lang="en-US" altLang="zh-CN" sz="22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楷体_GB2312" panose="02010609030101010101" pitchFamily="49" charset="-122"/>
                                    <a:cs typeface="Times New Roman" panose="02020603050405020304" pitchFamily="18" charset="0"/>
                                  </a:rPr>
                                  <m:t>𝟐</m:t>
                                </m:r>
                              </m:sup>
                            </m:sSubSup>
                            <m:r>
                              <a:rPr lang="en-US" altLang="zh-CN" sz="2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楷体_GB2312" panose="02010609030101010101" pitchFamily="49" charset="-122"/>
                                <a:cs typeface="Times New Roman" panose="02020603050405020304" pitchFamily="18" charset="0"/>
                              </a:rPr>
                              <m:t>+(</m:t>
                            </m:r>
                            <m:r>
                              <a:rPr lang="en-US" altLang="zh-CN" sz="2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楷体_GB2312" panose="02010609030101010101" pitchFamily="49" charset="-122"/>
                                <a:cs typeface="Times New Roman" panose="02020603050405020304" pitchFamily="18" charset="0"/>
                              </a:rPr>
                              <m:t>𝒏</m:t>
                            </m:r>
                            <m:r>
                              <a:rPr lang="en-US" altLang="zh-CN" sz="2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楷体_GB2312" panose="02010609030101010101" pitchFamily="49" charset="-122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altLang="zh-CN" sz="2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楷体_GB2312" panose="02010609030101010101" pitchFamily="49" charset="-122"/>
                                <a:cs typeface="Times New Roman" panose="02020603050405020304" pitchFamily="18" charset="0"/>
                              </a:rPr>
                              <m:t>𝟏</m:t>
                            </m:r>
                            <m:r>
                              <a:rPr lang="en-US" altLang="zh-CN" sz="2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楷体_GB2312" panose="02010609030101010101" pitchFamily="49" charset="-122"/>
                                <a:cs typeface="Times New Roman" panose="02020603050405020304" pitchFamily="18" charset="0"/>
                              </a:rPr>
                              <m:t>)</m:t>
                            </m:r>
                            <m:sSubSup>
                              <m:sSubSupPr>
                                <m:ctrlPr>
                                  <a:rPr lang="en-US" altLang="zh-CN" sz="22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楷体_GB2312" panose="02010609030101010101" pitchFamily="49" charset="-122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2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楷体_GB2312" panose="02010609030101010101" pitchFamily="49" charset="-122"/>
                                    <a:cs typeface="Times New Roman" panose="02020603050405020304" pitchFamily="18" charset="0"/>
                                  </a:rPr>
                                  <m:t>𝑺</m:t>
                                </m:r>
                              </m:e>
                              <m:sub>
                                <m:r>
                                  <a:rPr lang="en-US" altLang="zh-CN" sz="22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楷体_GB2312" panose="02010609030101010101" pitchFamily="49" charset="-122"/>
                                    <a:cs typeface="Times New Roman" panose="02020603050405020304" pitchFamily="18" charset="0"/>
                                  </a:rPr>
                                  <m:t>𝒏</m:t>
                                </m:r>
                              </m:sub>
                              <m:sup>
                                <m:r>
                                  <a:rPr lang="en-US" altLang="zh-CN" sz="22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楷体_GB2312" panose="02010609030101010101" pitchFamily="49" charset="-122"/>
                                    <a:cs typeface="Times New Roman" panose="02020603050405020304" pitchFamily="18" charset="0"/>
                                  </a:rPr>
                                  <m:t>𝟐</m:t>
                                </m:r>
                              </m:sup>
                            </m:sSubSup>
                          </m:e>
                        </m:rad>
                        <m:r>
                          <a:rPr lang="en-US" altLang="zh-CN" sz="2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∙</m:t>
                        </m:r>
                        <m:rad>
                          <m:radPr>
                            <m:degHide m:val="on"/>
                            <m:ctrlPr>
                              <a:rPr lang="en-US" altLang="zh-CN" sz="2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altLang="zh-CN" sz="22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2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𝒎</m:t>
                                </m:r>
                                <m:r>
                                  <a:rPr lang="en-US" altLang="zh-CN" sz="22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r>
                                  <a:rPr lang="en-US" altLang="zh-CN" sz="22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𝒏</m:t>
                                </m:r>
                              </m:num>
                              <m:den>
                                <m:r>
                                  <a:rPr lang="en-US" altLang="zh-CN" sz="22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𝒎𝒏</m:t>
                                </m:r>
                                <m:d>
                                  <m:dPr>
                                    <m:ctrlPr>
                                      <a:rPr lang="en-US" altLang="zh-CN" sz="2200" b="1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200" b="1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𝒎</m:t>
                                    </m:r>
                                    <m:r>
                                      <a:rPr lang="en-US" altLang="zh-CN" sz="2200" b="1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+</m:t>
                                    </m:r>
                                    <m:r>
                                      <a:rPr lang="en-US" altLang="zh-CN" sz="2200" b="1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𝒏</m:t>
                                    </m:r>
                                    <m:r>
                                      <a:rPr lang="en-US" altLang="zh-CN" sz="2200" b="1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sz="2200" b="1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𝟐</m:t>
                                    </m:r>
                                  </m:e>
                                </m:d>
                              </m:den>
                            </m:f>
                          </m:e>
                        </m:rad>
                      </m:e>
                    </m:d>
                    <m:r>
                      <a:rPr lang="en-US" altLang="zh-CN" sz="2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楷体_GB2312" panose="02010609030101010101" pitchFamily="49" charset="-122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zh-CN" altLang="en-US" sz="2200" b="1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  <a:cs typeface="Times New Roman" panose="02020603050405020304" pitchFamily="18" charset="0"/>
                  </a:rPr>
                  <a:t> </a:t>
                </a:r>
                <a:endParaRPr lang="zh-CN" altLang="en-US" sz="2200" b="1" dirty="0" smtClean="0">
                  <a:solidFill>
                    <a:srgbClr val="FF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490" y="4857055"/>
                <a:ext cx="8511176" cy="85305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767534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2" grpId="0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395288" y="300038"/>
            <a:ext cx="835837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8.5  </a:t>
            </a:r>
            <a:r>
              <a:rPr lang="zh-CN" altLang="en-US" sz="32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二正态总体的均值差和方差比的区间估计</a:t>
            </a:r>
            <a:endParaRPr lang="zh-CN" altLang="en-US" sz="32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395288" y="1124744"/>
            <a:ext cx="828116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344583" y="5109359"/>
            <a:ext cx="8459787" cy="1212850"/>
            <a:chOff x="431" y="3049"/>
            <a:chExt cx="5329" cy="764"/>
          </a:xfrm>
        </p:grpSpPr>
        <p:sp>
          <p:nvSpPr>
            <p:cNvPr id="7" name="Rectangle 2"/>
            <p:cNvSpPr>
              <a:spLocks noChangeArrowheads="1"/>
            </p:cNvSpPr>
            <p:nvPr/>
          </p:nvSpPr>
          <p:spPr bwMode="auto">
            <a:xfrm>
              <a:off x="431" y="3049"/>
              <a:ext cx="5329" cy="76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1" hangingPunct="1">
                <a:lnSpc>
                  <a:spcPct val="130000"/>
                </a:lnSpc>
                <a:defRPr/>
              </a:pPr>
              <a:r>
                <a:rPr kumimoji="0" lang="zh-CN" altLang="en-US" sz="2800" b="1" dirty="0">
                  <a:solidFill>
                    <a:srgbClr val="0000CC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据经验两台车床产品的直径都服从</a:t>
              </a:r>
              <a:r>
                <a:rPr kumimoji="0" lang="zh-CN" altLang="en-US" sz="2800" b="1" dirty="0" smtClean="0">
                  <a:solidFill>
                    <a:srgbClr val="0000CC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正态分布</a:t>
              </a:r>
              <a:r>
                <a:rPr kumimoji="0" lang="en-US" altLang="zh-CN" sz="2800" b="1" dirty="0" smtClean="0">
                  <a:solidFill>
                    <a:srgbClr val="0000CC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, </a:t>
              </a:r>
              <a:r>
                <a:rPr kumimoji="0" lang="zh-CN" altLang="en-US" sz="2800" b="1" dirty="0" smtClean="0">
                  <a:solidFill>
                    <a:srgbClr val="0000CC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且</a:t>
              </a:r>
              <a:r>
                <a:rPr kumimoji="0" lang="zh-CN" altLang="en-US" sz="2800" b="1" dirty="0">
                  <a:solidFill>
                    <a:srgbClr val="0000CC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它们的方差</a:t>
              </a:r>
              <a:r>
                <a:rPr kumimoji="0" lang="zh-CN" altLang="en-US" sz="2800" b="1" dirty="0" smtClean="0">
                  <a:solidFill>
                    <a:srgbClr val="0000CC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相等</a:t>
              </a:r>
              <a:r>
                <a:rPr lang="en-US" altLang="zh-CN" sz="2800" dirty="0" smtClean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, </a:t>
              </a:r>
              <a:r>
                <a:rPr kumimoji="0" lang="zh-CN" altLang="en-US" sz="2800" dirty="0" smtClean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求</a:t>
              </a:r>
              <a:r>
                <a:rPr kumimoji="0" lang="zh-CN" altLang="en-US" sz="2800" b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二总体均值</a:t>
              </a:r>
              <a:r>
                <a:rPr kumimoji="0" lang="zh-CN" altLang="en-US" sz="2800" b="1" dirty="0" smtClean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差             </a:t>
              </a:r>
              <a:r>
                <a:rPr kumimoji="0" lang="zh-CN" altLang="en-US" sz="2800" b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的</a:t>
              </a:r>
              <a:r>
                <a:rPr kumimoji="0" lang="en-US" altLang="zh-CN" sz="2800" b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95%</a:t>
              </a:r>
              <a:r>
                <a:rPr kumimoji="0" lang="zh-CN" altLang="en-US" sz="2800" b="1" dirty="0" smtClean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置信区间</a:t>
              </a:r>
              <a:r>
                <a:rPr kumimoji="0" lang="en-US" altLang="zh-CN" sz="2800" b="1" dirty="0" smtClean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 </a:t>
              </a:r>
              <a:r>
                <a:rPr kumimoji="0" lang="zh-CN" altLang="en-US" sz="2800" dirty="0" smtClean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 </a:t>
              </a:r>
              <a:endParaRPr kumimoji="0" lang="zh-CN" altLang="en-US" sz="28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8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95741148"/>
                </p:ext>
              </p:extLst>
            </p:nvPr>
          </p:nvGraphicFramePr>
          <p:xfrm>
            <a:off x="3257" y="3407"/>
            <a:ext cx="771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020" name="Equation" r:id="rId3" imgW="532937" imgH="215713" progId="Equation.DSMT4">
                    <p:embed/>
                  </p:oleObj>
                </mc:Choice>
                <mc:Fallback>
                  <p:oleObj name="Equation" r:id="rId3" imgW="532937" imgH="215713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57" y="3407"/>
                          <a:ext cx="771" cy="3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" name="Rectangle 13"/>
          <p:cNvSpPr>
            <a:spLocks noChangeArrowheads="1"/>
          </p:cNvSpPr>
          <p:nvPr/>
        </p:nvSpPr>
        <p:spPr bwMode="auto">
          <a:xfrm>
            <a:off x="361484" y="1197421"/>
            <a:ext cx="8532812" cy="1212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5pPr>
            <a:lvl6pPr marL="25146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6pPr>
            <a:lvl7pPr marL="29718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7pPr>
            <a:lvl8pPr marL="34290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8pPr>
            <a:lvl9pPr marL="38862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800" b="1" dirty="0">
                <a:solidFill>
                  <a:srgbClr val="0000CC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例</a:t>
            </a:r>
            <a:r>
              <a:rPr kumimoji="0" lang="en-US" altLang="zh-CN" sz="2800" b="1" dirty="0" smtClean="0">
                <a:solidFill>
                  <a:srgbClr val="0000CC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1  </a:t>
            </a:r>
            <a:r>
              <a:rPr kumimoji="0" lang="zh-CN" altLang="en-US" sz="28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两</a:t>
            </a:r>
            <a:r>
              <a:rPr kumimoji="0"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台车床</a:t>
            </a:r>
            <a:r>
              <a:rPr kumimoji="0"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A</a:t>
            </a:r>
            <a:r>
              <a:rPr kumimoji="0"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和</a:t>
            </a:r>
            <a:r>
              <a:rPr kumimoji="0"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B</a:t>
            </a:r>
            <a:r>
              <a:rPr kumimoji="0"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生产同一种</a:t>
            </a:r>
            <a:r>
              <a:rPr kumimoji="0" lang="zh-CN" altLang="en-US" sz="28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零件</a:t>
            </a:r>
            <a:r>
              <a:rPr kumimoji="0" lang="en-US" altLang="zh-CN" sz="28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, </a:t>
            </a:r>
            <a:r>
              <a:rPr kumimoji="0" lang="zh-CN" altLang="en-US" sz="28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现</a:t>
            </a:r>
            <a:r>
              <a:rPr kumimoji="0"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比较</a:t>
            </a:r>
            <a:r>
              <a:rPr kumimoji="0"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A </a:t>
            </a:r>
            <a:r>
              <a:rPr kumimoji="0" lang="en-US" altLang="zh-CN" sz="28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B</a:t>
            </a:r>
            <a:r>
              <a:rPr kumimoji="0" lang="zh-CN" altLang="en-US" sz="28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所</a:t>
            </a:r>
            <a:r>
              <a:rPr kumimoji="0"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生产的零件的直径的均值是否有</a:t>
            </a:r>
            <a:r>
              <a:rPr kumimoji="0" lang="zh-CN" altLang="en-US" sz="28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差异</a:t>
            </a:r>
            <a:r>
              <a:rPr lang="en-US" altLang="zh-CN" sz="28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. </a:t>
            </a:r>
            <a:endParaRPr kumimoji="0" lang="en-US" altLang="zh-CN" sz="2800" b="1" dirty="0">
              <a:solidFill>
                <a:schemeClr val="tx1"/>
              </a:solidFill>
              <a:latin typeface="Times New Roman" panose="02020603050405020304" pitchFamily="18" charset="0"/>
              <a:ea typeface="楷体_GB2312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Rectangle 15"/>
          <p:cNvSpPr>
            <a:spLocks noChangeArrowheads="1"/>
          </p:cNvSpPr>
          <p:nvPr/>
        </p:nvSpPr>
        <p:spPr bwMode="auto">
          <a:xfrm>
            <a:off x="394821" y="2466827"/>
            <a:ext cx="792003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5pPr>
            <a:lvl6pPr marL="25146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6pPr>
            <a:lvl7pPr marL="29718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7pPr>
            <a:lvl8pPr marL="34290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8pPr>
            <a:lvl9pPr marL="38862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随机取</a:t>
            </a:r>
            <a:r>
              <a:rPr kumimoji="0"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A</a:t>
            </a:r>
            <a:r>
              <a:rPr kumimoji="0"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车床产品</a:t>
            </a:r>
            <a:r>
              <a:rPr kumimoji="0"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8</a:t>
            </a:r>
            <a:r>
              <a:rPr kumimoji="0" lang="zh-CN" altLang="en-US" sz="28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个</a:t>
            </a:r>
            <a:r>
              <a:rPr kumimoji="0" lang="en-US" altLang="zh-CN" sz="28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, </a:t>
            </a:r>
            <a:r>
              <a:rPr kumimoji="0" lang="zh-CN" altLang="en-US" sz="28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测</a:t>
            </a:r>
            <a:r>
              <a:rPr kumimoji="0"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得均值</a:t>
            </a:r>
          </a:p>
        </p:txBody>
      </p:sp>
      <p:grpSp>
        <p:nvGrpSpPr>
          <p:cNvPr id="11" name="Group 18"/>
          <p:cNvGrpSpPr>
            <a:grpSpLocks/>
          </p:cNvGrpSpPr>
          <p:nvPr/>
        </p:nvGrpSpPr>
        <p:grpSpPr bwMode="auto">
          <a:xfrm>
            <a:off x="1794764" y="3113872"/>
            <a:ext cx="6072188" cy="568324"/>
            <a:chOff x="584" y="1525"/>
            <a:chExt cx="4272" cy="358"/>
          </a:xfrm>
        </p:grpSpPr>
        <p:graphicFrame>
          <p:nvGraphicFramePr>
            <p:cNvPr id="12" name="Object 4"/>
            <p:cNvGraphicFramePr>
              <a:graphicFrameLocks noChangeAspect="1"/>
            </p:cNvGraphicFramePr>
            <p:nvPr/>
          </p:nvGraphicFramePr>
          <p:xfrm>
            <a:off x="584" y="1530"/>
            <a:ext cx="1615" cy="3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021" name="Equation" r:id="rId5" imgW="1002865" imgH="228501" progId="Equation.DSMT4">
                    <p:embed/>
                  </p:oleObj>
                </mc:Choice>
                <mc:Fallback>
                  <p:oleObj name="Equation" r:id="rId5" imgW="1002865" imgH="228501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4" y="1530"/>
                          <a:ext cx="1615" cy="3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Object 6"/>
            <p:cNvGraphicFramePr>
              <a:graphicFrameLocks noChangeAspect="1"/>
            </p:cNvGraphicFramePr>
            <p:nvPr/>
          </p:nvGraphicFramePr>
          <p:xfrm>
            <a:off x="3464" y="1530"/>
            <a:ext cx="1392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022" name="Equation" r:id="rId7" imgW="939392" imgH="215806" progId="Equation.DSMT4">
                    <p:embed/>
                  </p:oleObj>
                </mc:Choice>
                <mc:Fallback>
                  <p:oleObj name="Equation" r:id="rId7" imgW="939392" imgH="215806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64" y="1530"/>
                          <a:ext cx="1392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" name="Rectangle 17"/>
            <p:cNvSpPr>
              <a:spLocks noChangeArrowheads="1"/>
            </p:cNvSpPr>
            <p:nvPr/>
          </p:nvSpPr>
          <p:spPr bwMode="auto">
            <a:xfrm>
              <a:off x="2562" y="1525"/>
              <a:ext cx="888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>
                  <a:solidFill>
                    <a:srgbClr val="404040"/>
                  </a:solidFill>
                  <a:latin typeface="Trebuchet MS" panose="020B0603020202020204" pitchFamily="34" charset="0"/>
                  <a:ea typeface="华文新魏" panose="02010800040101010101" pitchFamily="2" charset="-122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600">
                  <a:solidFill>
                    <a:srgbClr val="404040"/>
                  </a:solidFill>
                  <a:latin typeface="Trebuchet MS" panose="020B060302020202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400">
                  <a:solidFill>
                    <a:srgbClr val="404040"/>
                  </a:solidFill>
                  <a:latin typeface="Trebuchet MS" panose="020B060302020202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  <a:ea typeface="华文新魏" panose="02010800040101010101" pitchFamily="2" charset="-122"/>
                </a:defRPr>
              </a:lvl5pPr>
              <a:lvl6pPr marL="2514600" indent="-228600" fontAlgn="base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  <a:ea typeface="华文新魏" panose="02010800040101010101" pitchFamily="2" charset="-122"/>
                </a:defRPr>
              </a:lvl6pPr>
              <a:lvl7pPr marL="2971800" indent="-228600" fontAlgn="base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  <a:ea typeface="华文新魏" panose="02010800040101010101" pitchFamily="2" charset="-122"/>
                </a:defRPr>
              </a:lvl7pPr>
              <a:lvl8pPr marL="3429000" indent="-228600" fontAlgn="base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  <a:ea typeface="华文新魏" panose="02010800040101010101" pitchFamily="2" charset="-122"/>
                </a:defRPr>
              </a:lvl8pPr>
              <a:lvl9pPr marL="3886200" indent="-228600" fontAlgn="base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  <a:cs typeface="Times New Roman" panose="02020603050405020304" pitchFamily="18" charset="0"/>
                </a:rPr>
                <a:t>标准差</a:t>
              </a:r>
            </a:p>
          </p:txBody>
        </p:sp>
      </p:grpSp>
      <p:grpSp>
        <p:nvGrpSpPr>
          <p:cNvPr id="15" name="Group 20"/>
          <p:cNvGrpSpPr>
            <a:grpSpLocks/>
          </p:cNvGrpSpPr>
          <p:nvPr/>
        </p:nvGrpSpPr>
        <p:grpSpPr bwMode="auto">
          <a:xfrm>
            <a:off x="394821" y="3813959"/>
            <a:ext cx="7472852" cy="1171575"/>
            <a:chOff x="340" y="1979"/>
            <a:chExt cx="4666" cy="738"/>
          </a:xfrm>
        </p:grpSpPr>
        <p:graphicFrame>
          <p:nvGraphicFramePr>
            <p:cNvPr id="16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22212655"/>
                </p:ext>
              </p:extLst>
            </p:nvPr>
          </p:nvGraphicFramePr>
          <p:xfrm>
            <a:off x="3501" y="1992"/>
            <a:ext cx="1505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023" name="Equation" r:id="rId9" imgW="1016000" imgH="228600" progId="Equation.DSMT4">
                    <p:embed/>
                  </p:oleObj>
                </mc:Choice>
                <mc:Fallback>
                  <p:oleObj name="Equation" r:id="rId9" imgW="101600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01" y="1992"/>
                          <a:ext cx="1505" cy="3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7067495"/>
                </p:ext>
              </p:extLst>
            </p:nvPr>
          </p:nvGraphicFramePr>
          <p:xfrm>
            <a:off x="1423" y="2352"/>
            <a:ext cx="1495" cy="3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024" name="Equation" r:id="rId11" imgW="952087" imgH="215806" progId="Equation.DSMT4">
                    <p:embed/>
                  </p:oleObj>
                </mc:Choice>
                <mc:Fallback>
                  <p:oleObj name="Equation" r:id="rId11" imgW="952087" imgH="215806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23" y="2352"/>
                          <a:ext cx="1495" cy="3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" name="Rectangle 14"/>
            <p:cNvSpPr>
              <a:spLocks noChangeArrowheads="1"/>
            </p:cNvSpPr>
            <p:nvPr/>
          </p:nvSpPr>
          <p:spPr bwMode="auto">
            <a:xfrm>
              <a:off x="340" y="1979"/>
              <a:ext cx="2966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>
                  <a:solidFill>
                    <a:srgbClr val="404040"/>
                  </a:solidFill>
                  <a:latin typeface="Trebuchet MS" panose="020B0603020202020204" pitchFamily="34" charset="0"/>
                  <a:ea typeface="华文新魏" panose="02010800040101010101" pitchFamily="2" charset="-122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600">
                  <a:solidFill>
                    <a:srgbClr val="404040"/>
                  </a:solidFill>
                  <a:latin typeface="Trebuchet MS" panose="020B060302020202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400">
                  <a:solidFill>
                    <a:srgbClr val="404040"/>
                  </a:solidFill>
                  <a:latin typeface="Trebuchet MS" panose="020B060302020202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  <a:ea typeface="华文新魏" panose="02010800040101010101" pitchFamily="2" charset="-122"/>
                </a:defRPr>
              </a:lvl5pPr>
              <a:lvl6pPr marL="2514600" indent="-228600" fontAlgn="base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  <a:ea typeface="华文新魏" panose="02010800040101010101" pitchFamily="2" charset="-122"/>
                </a:defRPr>
              </a:lvl6pPr>
              <a:lvl7pPr marL="2971800" indent="-228600" fontAlgn="base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  <a:ea typeface="华文新魏" panose="02010800040101010101" pitchFamily="2" charset="-122"/>
                </a:defRPr>
              </a:lvl7pPr>
              <a:lvl8pPr marL="3429000" indent="-228600" fontAlgn="base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  <a:ea typeface="华文新魏" panose="02010800040101010101" pitchFamily="2" charset="-122"/>
                </a:defRPr>
              </a:lvl8pPr>
              <a:lvl9pPr marL="3886200" indent="-228600" fontAlgn="base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28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  <a:cs typeface="Times New Roman" panose="02020603050405020304" pitchFamily="18" charset="0"/>
                </a:rPr>
                <a:t>抽取</a:t>
              </a:r>
              <a:r>
                <a:rPr kumimoji="0" lang="en-US" altLang="zh-CN" sz="28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  <a:cs typeface="Times New Roman" panose="02020603050405020304" pitchFamily="18" charset="0"/>
                </a:rPr>
                <a:t>B</a:t>
              </a:r>
              <a:r>
                <a:rPr kumimoji="0" lang="zh-CN" altLang="en-US" sz="28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  <a:cs typeface="Times New Roman" panose="02020603050405020304" pitchFamily="18" charset="0"/>
                </a:rPr>
                <a:t>车床产品</a:t>
              </a:r>
              <a:r>
                <a:rPr kumimoji="0" lang="en-US" altLang="zh-CN" sz="28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  <a:cs typeface="Times New Roman" panose="02020603050405020304" pitchFamily="18" charset="0"/>
                </a:rPr>
                <a:t>9</a:t>
              </a:r>
              <a:r>
                <a:rPr kumimoji="0" lang="zh-CN" altLang="en-US" sz="28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  <a:cs typeface="Times New Roman" panose="02020603050405020304" pitchFamily="18" charset="0"/>
                </a:rPr>
                <a:t>个</a:t>
              </a:r>
              <a:r>
                <a:rPr kumimoji="0" lang="en-US" altLang="zh-CN" sz="28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  <a:cs typeface="Times New Roman" panose="02020603050405020304" pitchFamily="18" charset="0"/>
                </a:rPr>
                <a:t>, </a:t>
              </a:r>
              <a:r>
                <a:rPr kumimoji="0" lang="zh-CN" altLang="en-US" sz="28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  <a:cs typeface="Times New Roman" panose="02020603050405020304" pitchFamily="18" charset="0"/>
                </a:rPr>
                <a:t>测</a:t>
              </a:r>
              <a:r>
                <a:rPr kumimoji="0" lang="zh-CN" altLang="en-US" sz="28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  <a:cs typeface="Times New Roman" panose="02020603050405020304" pitchFamily="18" charset="0"/>
                </a:rPr>
                <a:t>得均值</a:t>
              </a:r>
            </a:p>
          </p:txBody>
        </p:sp>
        <p:sp>
          <p:nvSpPr>
            <p:cNvPr id="19" name="Rectangle 19"/>
            <p:cNvSpPr>
              <a:spLocks noChangeArrowheads="1"/>
            </p:cNvSpPr>
            <p:nvPr/>
          </p:nvSpPr>
          <p:spPr bwMode="auto">
            <a:xfrm>
              <a:off x="476" y="2387"/>
              <a:ext cx="791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>
                  <a:solidFill>
                    <a:srgbClr val="404040"/>
                  </a:solidFill>
                  <a:latin typeface="Trebuchet MS" panose="020B0603020202020204" pitchFamily="34" charset="0"/>
                  <a:ea typeface="华文新魏" panose="02010800040101010101" pitchFamily="2" charset="-122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600">
                  <a:solidFill>
                    <a:srgbClr val="404040"/>
                  </a:solidFill>
                  <a:latin typeface="Trebuchet MS" panose="020B060302020202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400">
                  <a:solidFill>
                    <a:srgbClr val="404040"/>
                  </a:solidFill>
                  <a:latin typeface="Trebuchet MS" panose="020B060302020202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  <a:ea typeface="华文新魏" panose="02010800040101010101" pitchFamily="2" charset="-122"/>
                </a:defRPr>
              </a:lvl5pPr>
              <a:lvl6pPr marL="2514600" indent="-228600" fontAlgn="base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  <a:ea typeface="华文新魏" panose="02010800040101010101" pitchFamily="2" charset="-122"/>
                </a:defRPr>
              </a:lvl6pPr>
              <a:lvl7pPr marL="2971800" indent="-228600" fontAlgn="base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  <a:ea typeface="华文新魏" panose="02010800040101010101" pitchFamily="2" charset="-122"/>
                </a:defRPr>
              </a:lvl7pPr>
              <a:lvl8pPr marL="3429000" indent="-228600" fontAlgn="base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  <a:ea typeface="华文新魏" panose="02010800040101010101" pitchFamily="2" charset="-122"/>
                </a:defRPr>
              </a:lvl8pPr>
              <a:lvl9pPr marL="3886200" indent="-228600" fontAlgn="base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  <a:cs typeface="Times New Roman" panose="02020603050405020304" pitchFamily="18" charset="0"/>
                </a:rPr>
                <a:t>标准差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4120706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395288" y="300038"/>
            <a:ext cx="835837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8.5  </a:t>
            </a:r>
            <a:r>
              <a:rPr lang="zh-CN" altLang="en-US" sz="32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二正态总体的均值差和方差比的区间估计</a:t>
            </a:r>
            <a:endParaRPr lang="zh-CN" altLang="en-US" sz="32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395288" y="1124744"/>
            <a:ext cx="828116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31155" y="1263869"/>
            <a:ext cx="76200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5pPr>
            <a:lvl6pPr marL="25146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6pPr>
            <a:lvl7pPr marL="29718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7pPr>
            <a:lvl8pPr marL="34290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8pPr>
            <a:lvl9pPr marL="38862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3200" b="1" dirty="0">
                <a:solidFill>
                  <a:srgbClr val="0000CC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Times New Roman" panose="02020603050405020304" pitchFamily="18" charset="0"/>
              </a:rPr>
              <a:t>解</a:t>
            </a:r>
            <a:r>
              <a:rPr kumimoji="0" lang="zh-CN" altLang="en-US" sz="3200" b="1" dirty="0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Times New Roman" panose="02020603050405020304" pitchFamily="18" charset="0"/>
              </a:rPr>
              <a:t>：由抽样的随机性可推知两样本相互</a:t>
            </a:r>
            <a:r>
              <a:rPr kumimoji="0" lang="zh-CN" altLang="en-US" sz="3200" b="1" dirty="0" smtClean="0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Times New Roman" panose="02020603050405020304" pitchFamily="18" charset="0"/>
              </a:rPr>
              <a:t>独立</a:t>
            </a:r>
            <a:r>
              <a:rPr kumimoji="0" lang="en-US" altLang="zh-CN" sz="3200" b="1" dirty="0" smtClean="0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Times New Roman" panose="02020603050405020304" pitchFamily="18" charset="0"/>
              </a:rPr>
              <a:t>, </a:t>
            </a:r>
            <a:r>
              <a:rPr kumimoji="0" lang="zh-CN" altLang="en-US" sz="3200" b="1" dirty="0" smtClean="0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Times New Roman" panose="02020603050405020304" pitchFamily="18" charset="0"/>
              </a:rPr>
              <a:t>又</a:t>
            </a:r>
            <a:r>
              <a:rPr kumimoji="0" lang="zh-CN" altLang="en-US" sz="3200" b="1" dirty="0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Times New Roman" panose="02020603050405020304" pitchFamily="18" charset="0"/>
              </a:rPr>
              <a:t>因它们的总体方差</a:t>
            </a:r>
            <a:r>
              <a:rPr kumimoji="0" lang="zh-CN" altLang="en-US" sz="3200" b="1" dirty="0" smtClean="0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Times New Roman" panose="02020603050405020304" pitchFamily="18" charset="0"/>
              </a:rPr>
              <a:t>相等</a:t>
            </a:r>
            <a:r>
              <a:rPr lang="en-US" altLang="zh-CN" sz="3200" b="1" dirty="0" smtClean="0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Times New Roman" panose="02020603050405020304" pitchFamily="18" charset="0"/>
              </a:rPr>
              <a:t>,(</a:t>
            </a:r>
            <a:r>
              <a:rPr lang="zh-CN" altLang="en-US" sz="3200" b="1" dirty="0" smtClean="0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Times New Roman" panose="02020603050405020304" pitchFamily="18" charset="0"/>
              </a:rPr>
              <a:t>属于第三种情形</a:t>
            </a:r>
            <a:r>
              <a:rPr lang="en-US" altLang="zh-CN" sz="3200" b="1" dirty="0" smtClean="0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Times New Roman" panose="02020603050405020304" pitchFamily="18" charset="0"/>
              </a:rPr>
              <a:t>)</a:t>
            </a:r>
            <a:endParaRPr kumimoji="0" lang="zh-CN" altLang="en-US" sz="3200" b="1" dirty="0">
              <a:solidFill>
                <a:schemeClr val="tx1"/>
              </a:solidFill>
              <a:latin typeface="楷体_GB2312" panose="02010609030101010101" pitchFamily="49" charset="-122"/>
              <a:ea typeface="楷体_GB2312" panose="0201060903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3798787"/>
              </p:ext>
            </p:extLst>
          </p:nvPr>
        </p:nvGraphicFramePr>
        <p:xfrm>
          <a:off x="2686993" y="3038823"/>
          <a:ext cx="3108325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38" name="Equation" r:id="rId3" imgW="1307532" imgH="203112" progId="Equation.DSMT4">
                  <p:embed/>
                </p:oleObj>
              </mc:Choice>
              <mc:Fallback>
                <p:oleObj name="Equation" r:id="rId3" imgW="1307532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6993" y="3038823"/>
                        <a:ext cx="3108325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043608" y="3730466"/>
            <a:ext cx="368722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5pPr>
            <a:lvl6pPr marL="25146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6pPr>
            <a:lvl7pPr marL="29718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7pPr>
            <a:lvl8pPr marL="34290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8pPr>
            <a:lvl9pPr marL="38862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3200" b="1" dirty="0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Times New Roman" panose="02020603050405020304" pitchFamily="18" charset="0"/>
              </a:rPr>
              <a:t>查</a:t>
            </a:r>
            <a:r>
              <a:rPr kumimoji="0" lang="en-US" altLang="zh-CN" sz="3200" b="1" dirty="0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Times New Roman" panose="02020603050405020304" pitchFamily="18" charset="0"/>
              </a:rPr>
              <a:t>t</a:t>
            </a:r>
            <a:r>
              <a:rPr kumimoji="0" lang="zh-CN" altLang="en-US" sz="3200" b="1" dirty="0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Times New Roman" panose="02020603050405020304" pitchFamily="18" charset="0"/>
              </a:rPr>
              <a:t>分布表得临界值</a:t>
            </a:r>
          </a:p>
        </p:txBody>
      </p:sp>
      <p:graphicFrame>
        <p:nvGraphicFramePr>
          <p:cNvPr id="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9609438"/>
              </p:ext>
            </p:extLst>
          </p:nvPr>
        </p:nvGraphicFramePr>
        <p:xfrm>
          <a:off x="2786148" y="4470309"/>
          <a:ext cx="3889375" cy="94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39" name="Equation" r:id="rId5" imgW="1434477" imgH="355446" progId="Equation.DSMT4">
                  <p:embed/>
                </p:oleObj>
              </mc:Choice>
              <mc:Fallback>
                <p:oleObj name="Equation" r:id="rId5" imgW="1434477" imgH="35544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6148" y="4470309"/>
                        <a:ext cx="3889375" cy="946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1206764" y="2989610"/>
            <a:ext cx="142058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5pPr>
            <a:lvl6pPr marL="25146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6pPr>
            <a:lvl7pPr marL="29718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7pPr>
            <a:lvl8pPr marL="34290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8pPr>
            <a:lvl9pPr marL="38862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3200" b="1" dirty="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rPr>
              <a:t>在这里</a:t>
            </a:r>
          </a:p>
        </p:txBody>
      </p:sp>
    </p:spTree>
    <p:extLst>
      <p:ext uri="{BB962C8B-B14F-4D97-AF65-F5344CB8AC3E}">
        <p14:creationId xmlns:p14="http://schemas.microsoft.com/office/powerpoint/2010/main" val="66488712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395288" y="300038"/>
            <a:ext cx="835837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8.5  </a:t>
            </a:r>
            <a:r>
              <a:rPr lang="zh-CN" altLang="en-US" sz="32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二正态总体的均值差和方差比的区间估计</a:t>
            </a:r>
            <a:endParaRPr lang="zh-CN" altLang="en-US" sz="32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395288" y="1124744"/>
            <a:ext cx="828116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9955147"/>
              </p:ext>
            </p:extLst>
          </p:nvPr>
        </p:nvGraphicFramePr>
        <p:xfrm>
          <a:off x="964729" y="1391285"/>
          <a:ext cx="71628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6" name="Equation" r:id="rId3" imgW="3276600" imgH="292100" progId="Equation.DSMT4">
                  <p:embed/>
                </p:oleObj>
              </mc:Choice>
              <mc:Fallback>
                <p:oleObj name="Equation" r:id="rId3" imgW="3276600" imgH="292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4729" y="1391285"/>
                        <a:ext cx="71628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5657278"/>
              </p:ext>
            </p:extLst>
          </p:nvPr>
        </p:nvGraphicFramePr>
        <p:xfrm>
          <a:off x="1907704" y="2323147"/>
          <a:ext cx="5067300" cy="960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7" name="Equation" r:id="rId5" imgW="2311400" imgH="469900" progId="Equation.DSMT4">
                  <p:embed/>
                </p:oleObj>
              </mc:Choice>
              <mc:Fallback>
                <p:oleObj name="Equation" r:id="rId5" imgW="2311400" imgH="469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7704" y="2323147"/>
                        <a:ext cx="5067300" cy="960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3720880"/>
              </p:ext>
            </p:extLst>
          </p:nvPr>
        </p:nvGraphicFramePr>
        <p:xfrm>
          <a:off x="3117379" y="3305810"/>
          <a:ext cx="20574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8" name="Equation" r:id="rId7" imgW="889000" imgH="228600" progId="Equation.DSMT4">
                  <p:embed/>
                </p:oleObj>
              </mc:Choice>
              <mc:Fallback>
                <p:oleObj name="Equation" r:id="rId7" imgW="8890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7379" y="3305810"/>
                        <a:ext cx="20574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20975" y="4019078"/>
            <a:ext cx="845936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5pPr>
            <a:lvl6pPr marL="25146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6pPr>
            <a:lvl7pPr marL="29718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7pPr>
            <a:lvl8pPr marL="34290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8pPr>
            <a:lvl9pPr marL="38862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32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故所求置信区间是</a:t>
            </a:r>
            <a:r>
              <a:rPr kumimoji="0"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[0.077</a:t>
            </a:r>
            <a:r>
              <a:rPr kumimoji="0" lang="zh-CN" altLang="en-US" sz="32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，</a:t>
            </a:r>
            <a:r>
              <a:rPr kumimoji="0"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0.683]</a:t>
            </a:r>
            <a:r>
              <a:rPr kumimoji="0" lang="zh-CN" altLang="en-US" sz="32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，由此可认为</a:t>
            </a: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7124841"/>
              </p:ext>
            </p:extLst>
          </p:nvPr>
        </p:nvGraphicFramePr>
        <p:xfrm>
          <a:off x="3851920" y="4603853"/>
          <a:ext cx="12192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9" name="Equation" r:id="rId9" imgW="558558" imgH="215806" progId="Equation.DSMT4">
                  <p:embed/>
                </p:oleObj>
              </mc:Choice>
              <mc:Fallback>
                <p:oleObj name="Equation" r:id="rId9" imgW="558558" imgH="21580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920" y="4603853"/>
                        <a:ext cx="12192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4985957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theme/theme1.xml><?xml version="1.0" encoding="utf-8"?>
<a:theme xmlns:a="http://schemas.openxmlformats.org/drawingml/2006/main" name="Business design slide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3200" b="1" dirty="0" smtClean="0">
            <a:latin typeface="Times New Roman" panose="02020603050405020304" pitchFamily="18" charset="0"/>
            <a:ea typeface="楷体_GB2312" panose="02010609030101010101" pitchFamily="49" charset="-122"/>
            <a:cs typeface="Times New Roman" panose="02020603050405020304" pitchFamily="18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1406B6EB-8CCB-429C-9D3B-EA09378A397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商务设计幻灯片(绿色波形设计)</Template>
  <TotalTime>2409</TotalTime>
  <Words>506</Words>
  <Application>Microsoft Office PowerPoint</Application>
  <PresentationFormat>全屏显示(4:3)</PresentationFormat>
  <Paragraphs>66</Paragraphs>
  <Slides>14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26" baseType="lpstr">
      <vt:lpstr>华文新魏</vt:lpstr>
      <vt:lpstr>楷体_GB2312</vt:lpstr>
      <vt:lpstr>宋体</vt:lpstr>
      <vt:lpstr>Arial</vt:lpstr>
      <vt:lpstr>Calibri</vt:lpstr>
      <vt:lpstr>Cambria Math</vt:lpstr>
      <vt:lpstr>Symbol</vt:lpstr>
      <vt:lpstr>Times New Roman</vt:lpstr>
      <vt:lpstr>Wingdings 3</vt:lpstr>
      <vt:lpstr>Business design slide</vt:lpstr>
      <vt:lpstr>Microsoft 公式 3.0</vt:lpstr>
      <vt:lpstr>MathType 5.0 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张奇业</dc:creator>
  <cp:keywords/>
  <cp:lastModifiedBy>zhangqiye</cp:lastModifiedBy>
  <cp:revision>77</cp:revision>
  <dcterms:created xsi:type="dcterms:W3CDTF">2013-09-14T04:54:00Z</dcterms:created>
  <dcterms:modified xsi:type="dcterms:W3CDTF">2013-11-28T11:56:54Z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TC103853789990</vt:lpwstr>
  </property>
</Properties>
</file>