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2"/>
  </p:notesMasterIdLst>
  <p:sldIdLst>
    <p:sldId id="256" r:id="rId3"/>
    <p:sldId id="352" r:id="rId4"/>
    <p:sldId id="259" r:id="rId5"/>
    <p:sldId id="260" r:id="rId6"/>
    <p:sldId id="297" r:id="rId7"/>
    <p:sldId id="298" r:id="rId8"/>
    <p:sldId id="442" r:id="rId9"/>
    <p:sldId id="443" r:id="rId10"/>
    <p:sldId id="444" r:id="rId11"/>
    <p:sldId id="445" r:id="rId12"/>
    <p:sldId id="441" r:id="rId13"/>
    <p:sldId id="446" r:id="rId14"/>
    <p:sldId id="447" r:id="rId15"/>
    <p:sldId id="448" r:id="rId16"/>
    <p:sldId id="449" r:id="rId17"/>
    <p:sldId id="450" r:id="rId18"/>
    <p:sldId id="451" r:id="rId19"/>
    <p:sldId id="452" r:id="rId20"/>
    <p:sldId id="453" r:id="rId21"/>
    <p:sldId id="454" r:id="rId22"/>
    <p:sldId id="455" r:id="rId23"/>
    <p:sldId id="301" r:id="rId24"/>
    <p:sldId id="456" r:id="rId25"/>
    <p:sldId id="457" r:id="rId26"/>
    <p:sldId id="458" r:id="rId27"/>
    <p:sldId id="459" r:id="rId28"/>
    <p:sldId id="460" r:id="rId29"/>
    <p:sldId id="461" r:id="rId30"/>
    <p:sldId id="462" r:id="rId31"/>
    <p:sldId id="464" r:id="rId32"/>
    <p:sldId id="465" r:id="rId33"/>
    <p:sldId id="466" r:id="rId34"/>
    <p:sldId id="467" r:id="rId35"/>
    <p:sldId id="468" r:id="rId36"/>
    <p:sldId id="469" r:id="rId37"/>
    <p:sldId id="470" r:id="rId38"/>
    <p:sldId id="471" r:id="rId39"/>
    <p:sldId id="472" r:id="rId40"/>
    <p:sldId id="473" r:id="rId41"/>
    <p:sldId id="474" r:id="rId42"/>
    <p:sldId id="475" r:id="rId43"/>
    <p:sldId id="476" r:id="rId44"/>
    <p:sldId id="303" r:id="rId45"/>
    <p:sldId id="477" r:id="rId46"/>
    <p:sldId id="478" r:id="rId47"/>
    <p:sldId id="479" r:id="rId48"/>
    <p:sldId id="480" r:id="rId49"/>
    <p:sldId id="481" r:id="rId50"/>
    <p:sldId id="482" r:id="rId51"/>
    <p:sldId id="483" r:id="rId52"/>
    <p:sldId id="484" r:id="rId53"/>
    <p:sldId id="485" r:id="rId54"/>
    <p:sldId id="486" r:id="rId55"/>
    <p:sldId id="487" r:id="rId56"/>
    <p:sldId id="488" r:id="rId57"/>
    <p:sldId id="489" r:id="rId58"/>
    <p:sldId id="490" r:id="rId59"/>
    <p:sldId id="491" r:id="rId60"/>
    <p:sldId id="492"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14" autoAdjust="0"/>
  </p:normalViewPr>
  <p:slideViewPr>
    <p:cSldViewPr>
      <p:cViewPr varScale="1">
        <p:scale>
          <a:sx n="63" d="100"/>
          <a:sy n="63" d="100"/>
        </p:scale>
        <p:origin x="-150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BA7F2-3426-4E9E-AE4A-57C0210691EB}" type="datetimeFigureOut">
              <a:rPr lang="zh-CN" altLang="en-US" smtClean="0"/>
              <a:t>2016/11/14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5C485-60A9-4B2C-8F5E-703EF908BA22}" type="slidenum">
              <a:rPr lang="zh-CN" altLang="en-US" smtClean="0"/>
              <a:t>‹#›</a:t>
            </a:fld>
            <a:endParaRPr lang="zh-CN" altLang="en-US"/>
          </a:p>
        </p:txBody>
      </p:sp>
    </p:spTree>
    <p:extLst>
      <p:ext uri="{BB962C8B-B14F-4D97-AF65-F5344CB8AC3E}">
        <p14:creationId xmlns:p14="http://schemas.microsoft.com/office/powerpoint/2010/main" val="119842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t>2016/11/14</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t>2016/11/14</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9144" y="6053328"/>
            <a:ext cx="2249424" cy="713232"/>
          </a:xfrm>
          <a:prstGeom prst="rect">
            <a:avLst/>
          </a:prstGeom>
          <a:solidFill>
            <a:srgbClr val="FFC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2359152" y="6044184"/>
            <a:ext cx="6784848" cy="713232"/>
          </a:xfrm>
          <a:prstGeom prst="rect">
            <a:avLst/>
          </a:prstGeom>
          <a:solidFill>
            <a:schemeClr val="tx1">
              <a:lumMod val="50000"/>
            </a:schemeClr>
          </a:solidFill>
          <a:ln w="50800" cap="rnd" cmpd="dbl"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54C3D4D-4E5C-4AD3-87AD-38DB912E44AD}" type="datetime1">
              <a:rPr lang="zh-CN" altLang="en-US" smtClean="0"/>
              <a:t>2016/11/14</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solidFill>
                <a:srgbClr val="EEECE1"/>
              </a:solidFill>
            </a:endParaRPr>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solidFill>
                  <a:srgbClr val="EEECE1"/>
                </a:solidFill>
              </a:rPr>
              <a:t>‹#›</a:t>
            </a:fld>
            <a:endParaRPr lang="zh-CN" altLang="en-US">
              <a:solidFill>
                <a:srgbClr val="EEECE1"/>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solidFill>
                  <a:srgbClr val="1F497D"/>
                </a:solidFill>
              </a:rPr>
              <a:t>2016/11/14</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solidFill>
                  <a:srgbClr val="1F497D"/>
                </a:solidFill>
              </a:rPr>
              <a:t>2016/11/14</a:t>
            </a:fld>
            <a:endParaRPr lang="zh-CN" altLang="en-US">
              <a:solidFill>
                <a:srgbClr val="1F497D"/>
              </a:solidFill>
            </a:endParaRPr>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solidFill>
                <a:srgbClr val="1F497D"/>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solidFill>
                  <a:srgbClr val="1F497D"/>
                </a:solidFill>
              </a:rPr>
              <a:t>2016/11/14</a:t>
            </a:fld>
            <a:endParaRPr lang="zh-CN" altLang="en-US">
              <a:solidFill>
                <a:srgbClr val="1F497D"/>
              </a:solidFill>
            </a:endParaRPr>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solidFill>
                <a:srgbClr val="1F497D"/>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solidFill>
                  <a:srgbClr val="1F497D"/>
                </a:solidFill>
              </a:rPr>
              <a:t>2016/11/14</a:t>
            </a:fld>
            <a:endParaRPr lang="zh-CN" altLang="en-US">
              <a:solidFill>
                <a:srgbClr val="1F497D"/>
              </a:solidFill>
            </a:endParaRPr>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solidFill>
                <a:srgbClr val="1F497D"/>
              </a:solidFill>
            </a:endParaRPr>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solidFill>
                  <a:srgbClr val="1F497D"/>
                </a:solidFill>
              </a:rPr>
              <a:t>2016/11/14</a:t>
            </a:fld>
            <a:endParaRPr lang="zh-CN" altLang="en-US">
              <a:solidFill>
                <a:srgbClr val="1F497D"/>
              </a:solidFill>
            </a:endParaRPr>
          </a:p>
        </p:txBody>
      </p:sp>
      <p:sp>
        <p:nvSpPr>
          <p:cNvPr id="4" name="页脚占位符 3"/>
          <p:cNvSpPr>
            <a:spLocks noGrp="1"/>
          </p:cNvSpPr>
          <p:nvPr>
            <p:ph type="ftr" sz="quarter" idx="11"/>
          </p:nvPr>
        </p:nvSpPr>
        <p:spPr/>
        <p:txBody>
          <a:bodyPr/>
          <a:lstStyle/>
          <a:p>
            <a:endParaRPr lang="zh-CN" altLang="en-US">
              <a:solidFill>
                <a:srgbClr val="1F497D"/>
              </a:solidFill>
            </a:endParaRPr>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solidFill>
                  <a:srgbClr val="1F497D"/>
                </a:solidFill>
              </a:rPr>
              <a:t>2016/11/14</a:t>
            </a:fld>
            <a:endParaRPr lang="zh-CN" altLang="en-US">
              <a:solidFill>
                <a:srgbClr val="1F497D"/>
              </a:solidFill>
            </a:endParaRPr>
          </a:p>
        </p:txBody>
      </p:sp>
      <p:sp>
        <p:nvSpPr>
          <p:cNvPr id="3" name="页脚占位符 2"/>
          <p:cNvSpPr>
            <a:spLocks noGrp="1"/>
          </p:cNvSpPr>
          <p:nvPr>
            <p:ph type="ftr" sz="quarter" idx="11"/>
          </p:nvPr>
        </p:nvSpPr>
        <p:spPr/>
        <p:txBody>
          <a:bodyPr/>
          <a:lstStyle/>
          <a:p>
            <a:endParaRPr lang="zh-CN" altLang="en-US">
              <a:solidFill>
                <a:srgbClr val="1F497D"/>
              </a:solidFill>
            </a:endParaRPr>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solidFill>
                  <a:srgbClr val="1F497D"/>
                </a:solidFill>
              </a:rPr>
              <a:t>‹#›</a:t>
            </a:fld>
            <a:endParaRPr lang="zh-CN" altLang="en-US">
              <a:solidFill>
                <a:srgbClr val="1F497D"/>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solidFill>
                  <a:srgbClr val="1F497D"/>
                </a:solidFill>
              </a:rPr>
              <a:t>2016/11/14</a:t>
            </a:fld>
            <a:endParaRPr lang="zh-CN" altLang="en-US">
              <a:solidFill>
                <a:srgbClr val="1F497D"/>
              </a:solidFill>
            </a:endParaRPr>
          </a:p>
        </p:txBody>
      </p:sp>
      <p:sp>
        <p:nvSpPr>
          <p:cNvPr id="6" name="页脚占位符 5"/>
          <p:cNvSpPr>
            <a:spLocks noGrp="1"/>
          </p:cNvSpPr>
          <p:nvPr>
            <p:ph type="ftr" sz="quarter" idx="11"/>
          </p:nvPr>
        </p:nvSpPr>
        <p:spPr/>
        <p:txBody>
          <a:bodyPr/>
          <a:lstStyle/>
          <a:p>
            <a:endParaRPr lang="zh-CN" altLang="en-US">
              <a:solidFill>
                <a:srgbClr val="1F497D"/>
              </a:solidFill>
            </a:endParaRPr>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EE55D66E-D74B-4DF4-9E60-904E1520841B}" type="datetime1">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solidFill>
            <a:srgbClr val="FFC000"/>
          </a:solidFill>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solidFill>
                  <a:srgbClr val="1F497D"/>
                </a:solidFill>
              </a:rPr>
              <a:t>2016/11/14</a:t>
            </a:fld>
            <a:endParaRPr lang="zh-CN" altLang="en-US">
              <a:solidFill>
                <a:srgbClr val="1F497D"/>
              </a:solidFill>
            </a:endParaRPr>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solidFill>
                <a:srgbClr val="1F497D"/>
              </a:solidFill>
            </a:endParaRPr>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932C905-F021-46D8-8F72-A06D7133C75C}" type="datetime1">
              <a:rPr lang="zh-CN" altLang="en-US" smtClean="0">
                <a:solidFill>
                  <a:srgbClr val="1F497D"/>
                </a:solidFill>
              </a:rPr>
              <a:t>2016/11/14</a:t>
            </a:fld>
            <a:endParaRPr lang="zh-CN" altLang="en-US">
              <a:solidFill>
                <a:srgbClr val="1F497D"/>
              </a:solidFill>
            </a:endParaRPr>
          </a:p>
        </p:txBody>
      </p:sp>
      <p:sp>
        <p:nvSpPr>
          <p:cNvPr id="5" name="页脚占位符 4"/>
          <p:cNvSpPr>
            <a:spLocks noGrp="1"/>
          </p:cNvSpPr>
          <p:nvPr>
            <p:ph type="ftr" sz="quarter" idx="11"/>
          </p:nvPr>
        </p:nvSpPr>
        <p:spPr/>
        <p:txBody>
          <a:bodyPr/>
          <a:lstStyle/>
          <a:p>
            <a:endParaRPr lang="zh-CN" altLang="en-US">
              <a:solidFill>
                <a:srgbClr val="1F497D"/>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70A34E05-28D4-4F93-BAB2-2A690589AF69}" type="datetime1">
              <a:rPr lang="zh-CN" altLang="en-US" smtClean="0">
                <a:solidFill>
                  <a:srgbClr val="1F497D"/>
                </a:solidFill>
              </a:rPr>
              <a:t>2016/11/14</a:t>
            </a:fld>
            <a:endParaRPr lang="zh-CN" altLang="en-US">
              <a:solidFill>
                <a:srgbClr val="1F497D"/>
              </a:solidFill>
            </a:endParaRPr>
          </a:p>
        </p:txBody>
      </p:sp>
      <p:sp>
        <p:nvSpPr>
          <p:cNvPr id="5" name="页脚占位符 4"/>
          <p:cNvSpPr>
            <a:spLocks noGrp="1"/>
          </p:cNvSpPr>
          <p:nvPr>
            <p:ph type="ftr" sz="quarter" idx="11"/>
          </p:nvPr>
        </p:nvSpPr>
        <p:spPr>
          <a:xfrm>
            <a:off x="457201" y="6248207"/>
            <a:ext cx="5573483" cy="365125"/>
          </a:xfrm>
        </p:spPr>
        <p:txBody>
          <a:bodyPr/>
          <a:lstStyle/>
          <a:p>
            <a:endParaRPr lang="zh-CN" altLang="en-US">
              <a:solidFill>
                <a:srgbClr val="1F497D"/>
              </a:solidFill>
            </a:endParaRPr>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9AFE0D7-AC1F-472A-89EE-E9A50E3833D2}" type="datetime1">
              <a:rPr lang="zh-CN" altLang="en-US" smtClean="0"/>
              <a:t>2016/11/14</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BB9016B-BC6A-45B7-ABA7-81B3A4EF425A}" type="datetime1">
              <a:rPr lang="zh-CN" altLang="en-US" smtClean="0"/>
              <a:t>2016/11/14</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29E7AFAD-D2C7-4F6A-AADD-7ABEDA4CE60B}" type="datetime1">
              <a:rPr lang="zh-CN" altLang="en-US" smtClean="0"/>
              <a:t>2016/11/14</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92DAFC7-3F3D-4DAF-A0DD-E034D5551CE9}" type="datetime1">
              <a:rPr lang="zh-CN" altLang="en-US" smtClean="0"/>
              <a:t>2016/11/14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83383-CB68-43B7-8E0D-D1ECF64DEF27}" type="datetime1">
              <a:rPr lang="zh-CN" altLang="en-US" smtClean="0"/>
              <a:t>2016/11/14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2A24AAC-EDF4-42F1-987A-623978A167A7}" type="datetime1">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129FD5DE-713D-4A74-8375-F977FB09FB32}" type="datetime1">
              <a:rPr lang="zh-CN" altLang="en-US" smtClean="0"/>
              <a:t>2016/11/14</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t>2016/11/14</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D871C1-852E-440E-9459-CBAFBD9BAA36}" type="datetime1">
              <a:rPr lang="zh-CN" altLang="en-US" smtClean="0">
                <a:solidFill>
                  <a:srgbClr val="1F497D"/>
                </a:solidFill>
              </a:rPr>
              <a:t>2016/11/14</a:t>
            </a:fld>
            <a:endParaRPr lang="zh-CN" altLang="en-US">
              <a:solidFill>
                <a:srgbClr val="1F497D"/>
              </a:solidFill>
            </a:endParaRPr>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solidFill>
                <a:srgbClr val="1F497D"/>
              </a:solidFill>
            </a:endParaRPr>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灯片编号占位符 22"/>
          <p:cNvSpPr>
            <a:spLocks noGrp="1"/>
          </p:cNvSpPr>
          <p:nvPr>
            <p:ph type="sldNum" sz="quarter" idx="4"/>
          </p:nvPr>
        </p:nvSpPr>
        <p:spPr>
          <a:xfrm>
            <a:off x="0" y="1272222"/>
            <a:ext cx="533400" cy="244476"/>
          </a:xfrm>
          <a:prstGeom prst="rect">
            <a:avLst/>
          </a:prstGeom>
          <a:solidFill>
            <a:srgbClr val="FFC000"/>
          </a:solidFill>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pPr algn="ctr"/>
            <a:r>
              <a:rPr lang="zh-CN" altLang="en-US" sz="3600" b="1" dirty="0" smtClean="0">
                <a:solidFill>
                  <a:srgbClr val="FFFF00"/>
                </a:solidFill>
              </a:rPr>
              <a:t>应用密码学</a:t>
            </a:r>
            <a:endParaRPr lang="zh-CN" altLang="en-US" sz="3600" b="1" dirty="0">
              <a:solidFill>
                <a:srgbClr val="FFFF00"/>
              </a:solidFill>
            </a:endParaRPr>
          </a:p>
        </p:txBody>
      </p:sp>
      <p:sp>
        <p:nvSpPr>
          <p:cNvPr id="4" name="日期占位符 3"/>
          <p:cNvSpPr>
            <a:spLocks noGrp="1"/>
          </p:cNvSpPr>
          <p:nvPr>
            <p:ph type="dt" sz="half" idx="10"/>
          </p:nvPr>
        </p:nvSpPr>
        <p:spPr/>
        <p:txBody>
          <a:bodyPr/>
          <a:lstStyle/>
          <a:p>
            <a:fld id="{721CDFF9-D3AF-4309-9AF1-E3FD2E31EFEA}" type="datetime1">
              <a:rPr lang="zh-CN" altLang="en-US" b="1" smtClean="0"/>
              <a:t>2016/11/14</a:t>
            </a:fld>
            <a:endParaRPr lang="zh-CN" altLang="en-US" b="1" dirty="0"/>
          </a:p>
        </p:txBody>
      </p:sp>
      <p:sp>
        <p:nvSpPr>
          <p:cNvPr id="6" name="文本框 5"/>
          <p:cNvSpPr txBox="1"/>
          <p:nvPr/>
        </p:nvSpPr>
        <p:spPr>
          <a:xfrm>
            <a:off x="495923" y="1556792"/>
            <a:ext cx="8234947" cy="2308324"/>
          </a:xfrm>
          <a:prstGeom prst="rect">
            <a:avLst/>
          </a:prstGeom>
          <a:noFill/>
        </p:spPr>
        <p:txBody>
          <a:bodyPr wrap="none" rtlCol="0">
            <a:spAutoFit/>
          </a:bodyPr>
          <a:lstStyle/>
          <a:p>
            <a:pPr lvl="0" algn="ctr"/>
            <a:r>
              <a:rPr lang="en-US" altLang="zh-CN" sz="4800" dirty="0">
                <a:latin typeface="Arial" panose="020B0604020202020204" pitchFamily="34" charset="0"/>
                <a:ea typeface="宋体" panose="02010600030101010101" pitchFamily="2" charset="-122"/>
              </a:rPr>
              <a:t>Mathematics of Cryptography</a:t>
            </a:r>
            <a:br>
              <a:rPr lang="en-US" altLang="zh-CN" sz="4800" dirty="0">
                <a:latin typeface="Arial" panose="020B0604020202020204" pitchFamily="34" charset="0"/>
                <a:ea typeface="宋体" panose="02010600030101010101" pitchFamily="2" charset="-122"/>
              </a:rPr>
            </a:br>
            <a:r>
              <a:rPr lang="en-US" altLang="zh-CN" sz="4800" dirty="0">
                <a:latin typeface="Arial" panose="020B0604020202020204" pitchFamily="34" charset="0"/>
                <a:ea typeface="宋体" panose="02010600030101010101" pitchFamily="2" charset="-122"/>
              </a:rPr>
              <a:t>Part II: Algebraic </a:t>
            </a:r>
            <a:r>
              <a:rPr lang="en-US" altLang="zh-CN" sz="4800" dirty="0" smtClean="0">
                <a:latin typeface="Arial" panose="020B0604020202020204" pitchFamily="34" charset="0"/>
                <a:ea typeface="宋体" panose="02010600030101010101" pitchFamily="2" charset="-122"/>
              </a:rPr>
              <a:t>Structures</a:t>
            </a:r>
            <a:endParaRPr lang="en-US" altLang="zh-CN" sz="4800" dirty="0">
              <a:latin typeface="Arial" panose="020B0604020202020204" pitchFamily="34" charset="0"/>
              <a:ea typeface="宋体" panose="02010600030101010101" pitchFamily="2" charset="-122"/>
            </a:endParaRPr>
          </a:p>
          <a:p>
            <a:pPr algn="ctr"/>
            <a:r>
              <a:rPr lang="en-US" altLang="zh-CN" sz="4800" dirty="0" smtClean="0"/>
              <a:t>UNIT </a:t>
            </a:r>
            <a:r>
              <a:rPr lang="en-US" altLang="zh-CN" sz="4800" dirty="0"/>
              <a:t>7</a:t>
            </a:r>
            <a:endParaRPr lang="zh-CN" alt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a:t>6.1.1 </a:t>
            </a:r>
            <a:r>
              <a:rPr lang="en-US" altLang="zh-CN" sz="3600" dirty="0" smtClean="0"/>
              <a:t>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lvl="0" indent="0">
              <a:buNone/>
            </a:pPr>
            <a:r>
              <a:rPr lang="en-US" altLang="zh-CN" sz="2800" b="1" dirty="0" smtClean="0">
                <a:solidFill>
                  <a:srgbClr val="002060"/>
                </a:solidFill>
              </a:rPr>
              <a:t>Example 7.4</a:t>
            </a:r>
            <a:endParaRPr lang="en-US" altLang="zh-CN" sz="2800" b="1" dirty="0">
              <a:solidFill>
                <a:srgbClr val="002060"/>
              </a:solidFill>
            </a:endParaRPr>
          </a:p>
          <a:p>
            <a:pPr marL="0" lvl="0" indent="0">
              <a:buNone/>
            </a:pPr>
            <a:r>
              <a:rPr lang="en-US" altLang="zh-CN" sz="2800" dirty="0"/>
              <a:t>A very interesting group is the permutation group. The set is the set of all permutations, and the operation is composition: applying one permutation after another. </a:t>
            </a:r>
          </a:p>
          <a:p>
            <a:pPr marL="0" lvl="0" indent="0">
              <a:buNone/>
            </a:pPr>
            <a:endParaRPr lang="en-US" altLang="zh-CN" sz="2600" b="1" dirty="0" smtClean="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Font typeface="Wingdings" panose="05000000000000000000"/>
              <a:buNone/>
            </a:pPr>
            <a:endParaRPr lang="en-US" altLang="zh-CN" sz="2600" dirty="0" smtClean="0"/>
          </a:p>
          <a:p>
            <a:pPr marL="0" indent="0">
              <a:buFont typeface="Wingdings" panose="05000000000000000000"/>
              <a:buNone/>
            </a:pPr>
            <a:endParaRPr lang="en-US" altLang="zh-CN" sz="2600" dirty="0" smtClean="0"/>
          </a:p>
          <a:p>
            <a:pPr marL="0" indent="0">
              <a:buFont typeface="Wingdings" panose="05000000000000000000"/>
              <a:buNone/>
            </a:pPr>
            <a:endParaRPr lang="en-US" altLang="zh-CN" sz="2800" dirty="0">
              <a:solidFill>
                <a:schemeClr val="accent2"/>
              </a:solidFill>
              <a:latin typeface="+mj-lt"/>
            </a:endParaRPr>
          </a:p>
        </p:txBody>
      </p:sp>
      <p:pic>
        <p:nvPicPr>
          <p:cNvPr id="10" name="Picture 12"/>
          <p:cNvPicPr>
            <a:picLocks noChangeAspect="1"/>
          </p:cNvPicPr>
          <p:nvPr/>
        </p:nvPicPr>
        <p:blipFill>
          <a:blip r:embed="rId2"/>
          <a:stretch>
            <a:fillRect/>
          </a:stretch>
        </p:blipFill>
        <p:spPr>
          <a:xfrm>
            <a:off x="1691680" y="3501008"/>
            <a:ext cx="5786438" cy="2716213"/>
          </a:xfrm>
          <a:prstGeom prst="rect">
            <a:avLst/>
          </a:prstGeom>
          <a:noFill/>
          <a:ln w="9525">
            <a:noFill/>
          </a:ln>
        </p:spPr>
      </p:pic>
      <p:sp>
        <p:nvSpPr>
          <p:cNvPr id="11" name="Text Box 4"/>
          <p:cNvSpPr txBox="1">
            <a:spLocks noChangeArrowheads="1"/>
          </p:cNvSpPr>
          <p:nvPr/>
        </p:nvSpPr>
        <p:spPr bwMode="auto">
          <a:xfrm>
            <a:off x="1929073" y="6278339"/>
            <a:ext cx="5520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7.3  </a:t>
            </a:r>
            <a:r>
              <a:rPr lang="en-US" altLang="zh-CN" b="0" baseline="0" dirty="0">
                <a:latin typeface="+mj-lt"/>
                <a:ea typeface="宋体" panose="02010600030101010101" pitchFamily="2" charset="-122"/>
                <a:sym typeface="+mn-ea"/>
              </a:rPr>
              <a:t>Composition of </a:t>
            </a:r>
            <a:r>
              <a:rPr lang="en-US" altLang="zh-CN" b="0" baseline="0" dirty="0" smtClean="0">
                <a:latin typeface="+mj-lt"/>
                <a:ea typeface="宋体" panose="02010600030101010101" pitchFamily="2" charset="-122"/>
                <a:sym typeface="+mn-ea"/>
              </a:rPr>
              <a:t>permutation</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2174988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5"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pic>
        <p:nvPicPr>
          <p:cNvPr id="7" name="Picture 14"/>
          <p:cNvPicPr>
            <a:picLocks noChangeAspect="1"/>
          </p:cNvPicPr>
          <p:nvPr/>
        </p:nvPicPr>
        <p:blipFill>
          <a:blip r:embed="rId2"/>
          <a:stretch>
            <a:fillRect/>
          </a:stretch>
        </p:blipFill>
        <p:spPr>
          <a:xfrm>
            <a:off x="326231" y="2500288"/>
            <a:ext cx="8491537" cy="2728912"/>
          </a:xfrm>
          <a:prstGeom prst="rect">
            <a:avLst/>
          </a:prstGeom>
          <a:noFill/>
          <a:ln w="9525">
            <a:noFill/>
          </a:ln>
        </p:spPr>
      </p:pic>
      <p:sp>
        <p:nvSpPr>
          <p:cNvPr id="8" name="Text Box 4"/>
          <p:cNvSpPr txBox="1">
            <a:spLocks noChangeArrowheads="1"/>
          </p:cNvSpPr>
          <p:nvPr/>
        </p:nvSpPr>
        <p:spPr bwMode="auto">
          <a:xfrm>
            <a:off x="1331120" y="5733256"/>
            <a:ext cx="67164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7.2  </a:t>
            </a:r>
            <a:r>
              <a:rPr lang="en-US" altLang="zh-CN" b="0" baseline="0" dirty="0" smtClean="0">
                <a:latin typeface="+mj-lt"/>
                <a:ea typeface="宋体" panose="02010600030101010101" pitchFamily="2" charset="-122"/>
              </a:rPr>
              <a:t>Operation </a:t>
            </a:r>
            <a:r>
              <a:rPr lang="en-US" altLang="zh-CN" b="0" baseline="0" dirty="0">
                <a:latin typeface="+mj-lt"/>
                <a:ea typeface="宋体" panose="02010600030101010101" pitchFamily="2" charset="-122"/>
              </a:rPr>
              <a:t>table for permutation group</a:t>
            </a:r>
          </a:p>
        </p:txBody>
      </p:sp>
    </p:spTree>
    <p:extLst>
      <p:ext uri="{BB962C8B-B14F-4D97-AF65-F5344CB8AC3E}">
        <p14:creationId xmlns:p14="http://schemas.microsoft.com/office/powerpoint/2010/main" val="34666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Font typeface="Wingdings" panose="05000000000000000000"/>
              <a:buNone/>
            </a:pPr>
            <a:r>
              <a:rPr lang="en-US" altLang="zh-CN" sz="2800" b="1" dirty="0" smtClean="0">
                <a:solidFill>
                  <a:srgbClr val="002060"/>
                </a:solidFill>
              </a:rPr>
              <a:t>Example 7.5</a:t>
            </a:r>
            <a:endParaRPr lang="en-US" altLang="zh-CN" sz="2800" b="1" dirty="0">
              <a:solidFill>
                <a:srgbClr val="002060"/>
              </a:solidFill>
            </a:endParaRPr>
          </a:p>
          <a:p>
            <a:pPr marL="0" indent="0">
              <a:buClr>
                <a:srgbClr val="C0504D"/>
              </a:buClr>
              <a:buNone/>
            </a:pPr>
            <a:r>
              <a:rPr lang="en-US" altLang="zh-CN" sz="2800" dirty="0">
                <a:solidFill>
                  <a:prstClr val="black"/>
                </a:solidFill>
              </a:rPr>
              <a:t>In the previous example, we showed that a set of permutations with the composition operation is a group. This implies that using two permutations one after another cannot strengthen the </a:t>
            </a:r>
            <a:r>
              <a:rPr lang="en-US" altLang="zh-CN" sz="2800" dirty="0" smtClean="0">
                <a:solidFill>
                  <a:prstClr val="black"/>
                </a:solidFill>
              </a:rPr>
              <a:t>security of </a:t>
            </a:r>
            <a:r>
              <a:rPr lang="en-US" altLang="zh-CN" sz="2800" dirty="0">
                <a:solidFill>
                  <a:prstClr val="black"/>
                </a:solidFill>
              </a:rPr>
              <a:t>a cipher, because we can always find a permutation that can do the same job because of the closure property.</a:t>
            </a: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Tree>
    <p:extLst>
      <p:ext uri="{BB962C8B-B14F-4D97-AF65-F5344CB8AC3E}">
        <p14:creationId xmlns:p14="http://schemas.microsoft.com/office/powerpoint/2010/main" val="302347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a:buFont typeface="Wingdings" panose="05000000000000000000" pitchFamily="2" charset="2"/>
              <a:buChar char="p"/>
            </a:pPr>
            <a:r>
              <a:rPr lang="en-US" altLang="zh-CN" sz="2800" b="1" dirty="0">
                <a:solidFill>
                  <a:srgbClr val="002060"/>
                </a:solidFill>
              </a:rPr>
              <a:t>Finite Group</a:t>
            </a:r>
          </a:p>
          <a:p>
            <a:pPr>
              <a:buFont typeface="Wingdings" panose="05000000000000000000" pitchFamily="2" charset="2"/>
              <a:buChar char="p"/>
            </a:pPr>
            <a:r>
              <a:rPr lang="en-US" altLang="zh-CN" sz="2800" b="1" dirty="0">
                <a:solidFill>
                  <a:srgbClr val="002060"/>
                </a:solidFill>
              </a:rPr>
              <a:t>Order of a </a:t>
            </a:r>
            <a:r>
              <a:rPr lang="en-US" altLang="zh-CN" sz="2800" b="1" dirty="0" smtClean="0">
                <a:solidFill>
                  <a:srgbClr val="002060"/>
                </a:solidFill>
              </a:rPr>
              <a:t>Group</a:t>
            </a:r>
            <a:endParaRPr lang="en-US" altLang="zh-CN" sz="2800" b="1" dirty="0">
              <a:solidFill>
                <a:srgbClr val="002060"/>
              </a:solidFill>
            </a:endParaRPr>
          </a:p>
          <a:p>
            <a:pPr>
              <a:buFont typeface="Wingdings" panose="05000000000000000000" pitchFamily="2" charset="2"/>
              <a:buChar char="p"/>
            </a:pPr>
            <a:r>
              <a:rPr lang="en-US" altLang="zh-CN" sz="2800" b="1" dirty="0" smtClean="0">
                <a:solidFill>
                  <a:srgbClr val="002060"/>
                </a:solidFill>
              </a:rPr>
              <a:t>Subgroups</a:t>
            </a:r>
            <a:endParaRPr lang="en-US" altLang="zh-CN" sz="2800" b="1" dirty="0">
              <a:solidFill>
                <a:srgbClr val="002060"/>
              </a:solidFill>
            </a:endParaRPr>
          </a:p>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Tree>
    <p:extLst>
      <p:ext uri="{BB962C8B-B14F-4D97-AF65-F5344CB8AC3E}">
        <p14:creationId xmlns:p14="http://schemas.microsoft.com/office/powerpoint/2010/main" val="352593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Font typeface="Wingdings" panose="05000000000000000000"/>
              <a:buNone/>
            </a:pPr>
            <a:r>
              <a:rPr lang="en-US" altLang="zh-CN" sz="2800" b="1" dirty="0" smtClean="0">
                <a:solidFill>
                  <a:srgbClr val="002060"/>
                </a:solidFill>
              </a:rPr>
              <a:t>Example 7.6</a:t>
            </a:r>
            <a:endParaRPr lang="en-US" altLang="zh-CN" sz="2800" b="1" dirty="0">
              <a:solidFill>
                <a:srgbClr val="002060"/>
              </a:solidFill>
            </a:endParaRPr>
          </a:p>
          <a:p>
            <a:pPr marL="0" indent="0">
              <a:buClr>
                <a:srgbClr val="C0504D"/>
              </a:buClr>
              <a:buNone/>
            </a:pPr>
            <a:r>
              <a:rPr lang="en-US" altLang="zh-CN" sz="2800" dirty="0">
                <a:solidFill>
                  <a:prstClr val="black"/>
                </a:solidFill>
              </a:rPr>
              <a:t>Is the group H = &lt;Z</a:t>
            </a:r>
            <a:r>
              <a:rPr lang="en-US" altLang="zh-CN" sz="2800" baseline="-25000" dirty="0">
                <a:solidFill>
                  <a:prstClr val="black"/>
                </a:solidFill>
              </a:rPr>
              <a:t>10</a:t>
            </a:r>
            <a:r>
              <a:rPr lang="en-US" altLang="zh-CN" sz="2800" dirty="0">
                <a:solidFill>
                  <a:prstClr val="black"/>
                </a:solidFill>
              </a:rPr>
              <a:t>, +&gt; a subgroup of the group G = &lt;Z</a:t>
            </a:r>
            <a:r>
              <a:rPr lang="en-US" altLang="zh-CN" sz="2800" baseline="-25000" dirty="0">
                <a:solidFill>
                  <a:prstClr val="black"/>
                </a:solidFill>
              </a:rPr>
              <a:t>12</a:t>
            </a:r>
            <a:r>
              <a:rPr lang="en-US" altLang="zh-CN" sz="2800" dirty="0">
                <a:solidFill>
                  <a:prstClr val="black"/>
                </a:solidFill>
              </a:rPr>
              <a:t>, </a:t>
            </a:r>
            <a:r>
              <a:rPr lang="en-US" altLang="zh-CN" sz="2800" dirty="0" smtClean="0">
                <a:solidFill>
                  <a:prstClr val="black"/>
                </a:solidFill>
              </a:rPr>
              <a:t>+&gt;?</a:t>
            </a:r>
          </a:p>
          <a:p>
            <a:pPr marL="0" indent="0">
              <a:buClr>
                <a:srgbClr val="C0504D"/>
              </a:buClr>
              <a:buNone/>
            </a:pPr>
            <a:endParaRPr lang="en-US" altLang="zh-CN" sz="2800" dirty="0">
              <a:solidFill>
                <a:prstClr val="black"/>
              </a:solidFill>
            </a:endParaRPr>
          </a:p>
          <a:p>
            <a:pPr marL="0" lvl="0" indent="0">
              <a:buClr>
                <a:srgbClr val="C0504D"/>
              </a:buClr>
              <a:buNone/>
            </a:pPr>
            <a:r>
              <a:rPr lang="en-US" altLang="zh-CN" sz="2800" b="1" dirty="0" smtClean="0">
                <a:solidFill>
                  <a:srgbClr val="FF0000"/>
                </a:solidFill>
              </a:rPr>
              <a:t>Solution</a:t>
            </a:r>
          </a:p>
          <a:p>
            <a:pPr marL="0" indent="0">
              <a:buClr>
                <a:srgbClr val="C0504D"/>
              </a:buClr>
              <a:buNone/>
            </a:pPr>
            <a:r>
              <a:rPr lang="en-US" altLang="zh-CN" sz="2800" dirty="0">
                <a:solidFill>
                  <a:prstClr val="black"/>
                </a:solidFill>
              </a:rPr>
              <a:t>The answer is no. Although H is a subset of G, the operations defined for these two groups are different. The operation in H is addition modulo 10; the operation in G is addition modulo 12.</a:t>
            </a:r>
          </a:p>
          <a:p>
            <a:pPr marL="0" lvl="0" indent="0">
              <a:buClr>
                <a:srgbClr val="C0504D"/>
              </a:buClr>
              <a:buNone/>
            </a:pPr>
            <a:endParaRPr lang="en-US" altLang="zh-CN" sz="2800" b="1" dirty="0">
              <a:solidFill>
                <a:srgbClr val="FF0000"/>
              </a:solidFill>
            </a:endParaRPr>
          </a:p>
          <a:p>
            <a:pPr marL="0" indent="0">
              <a:buClr>
                <a:srgbClr val="C0504D"/>
              </a:buClr>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Tree>
    <p:extLst>
      <p:ext uri="{BB962C8B-B14F-4D97-AF65-F5344CB8AC3E}">
        <p14:creationId xmlns:p14="http://schemas.microsoft.com/office/powerpoint/2010/main" val="378543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wipe(down)">
                                      <p:cBhvr>
                                        <p:cTn id="7" dur="500"/>
                                        <p:tgtEl>
                                          <p:spTgt spid="8">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wipe(down)">
                                      <p:cBhvr>
                                        <p:cTn id="1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None/>
            </a:pPr>
            <a:r>
              <a:rPr lang="en-US" altLang="zh-CN" sz="2800" b="1" dirty="0">
                <a:solidFill>
                  <a:srgbClr val="002060"/>
                </a:solidFill>
              </a:rPr>
              <a:t>Cyclic Subgroups</a:t>
            </a:r>
          </a:p>
          <a:p>
            <a:pPr marL="0" indent="0">
              <a:buClr>
                <a:srgbClr val="C0504D"/>
              </a:buClr>
              <a:buNone/>
            </a:pPr>
            <a:r>
              <a:rPr lang="en-US" altLang="zh-CN" sz="2800" dirty="0">
                <a:solidFill>
                  <a:prstClr val="black"/>
                </a:solidFill>
              </a:rPr>
              <a:t>If a subgroup of a group can be generated using the power of an element, the subgroup is called the </a:t>
            </a:r>
            <a:r>
              <a:rPr lang="en-US" altLang="zh-CN" sz="2800" dirty="0">
                <a:solidFill>
                  <a:srgbClr val="FF0000"/>
                </a:solidFill>
              </a:rPr>
              <a:t>cyclic subgroup</a:t>
            </a:r>
            <a:r>
              <a:rPr lang="en-US" altLang="zh-CN" sz="2800" dirty="0">
                <a:solidFill>
                  <a:prstClr val="black"/>
                </a:solidFill>
              </a:rPr>
              <a:t>. </a:t>
            </a:r>
          </a:p>
          <a:p>
            <a:pPr marL="0" indent="0">
              <a:buClr>
                <a:srgbClr val="C0504D"/>
              </a:buClr>
              <a:buNone/>
            </a:pPr>
            <a:endParaRPr lang="en-US" altLang="zh-CN" sz="2800" dirty="0">
              <a:solidFill>
                <a:prstClr val="black"/>
              </a:solidFill>
            </a:endParaRPr>
          </a:p>
          <a:p>
            <a:pPr marL="0" lvl="0" indent="0">
              <a:buClr>
                <a:srgbClr val="C0504D"/>
              </a:buClr>
              <a:buNone/>
            </a:pPr>
            <a:endParaRPr lang="en-US" altLang="zh-CN" sz="2800" b="1" dirty="0">
              <a:solidFill>
                <a:srgbClr val="FF0000"/>
              </a:solidFill>
            </a:endParaRPr>
          </a:p>
          <a:p>
            <a:pPr marL="0" indent="0">
              <a:buClr>
                <a:srgbClr val="C0504D"/>
              </a:buClr>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pic>
        <p:nvPicPr>
          <p:cNvPr id="5" name="Picture 16"/>
          <p:cNvPicPr>
            <a:picLocks noChangeAspect="1"/>
          </p:cNvPicPr>
          <p:nvPr/>
        </p:nvPicPr>
        <p:blipFill>
          <a:blip r:embed="rId2"/>
          <a:stretch>
            <a:fillRect/>
          </a:stretch>
        </p:blipFill>
        <p:spPr>
          <a:xfrm>
            <a:off x="1738312" y="3296468"/>
            <a:ext cx="5667375" cy="636588"/>
          </a:xfrm>
          <a:prstGeom prst="rect">
            <a:avLst/>
          </a:prstGeom>
          <a:noFill/>
          <a:ln w="57150" cap="flat" cmpd="sng">
            <a:solidFill>
              <a:schemeClr val="folHlink"/>
            </a:solidFill>
            <a:prstDash val="solid"/>
            <a:miter/>
            <a:headEnd type="none" w="med" len="med"/>
            <a:tailEnd type="none" w="med" len="med"/>
          </a:ln>
        </p:spPr>
      </p:pic>
    </p:spTree>
    <p:extLst>
      <p:ext uri="{BB962C8B-B14F-4D97-AF65-F5344CB8AC3E}">
        <p14:creationId xmlns:p14="http://schemas.microsoft.com/office/powerpoint/2010/main" val="2648457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Font typeface="Wingdings" panose="05000000000000000000"/>
              <a:buNone/>
            </a:pPr>
            <a:r>
              <a:rPr lang="en-US" altLang="zh-CN" sz="2800" b="1" dirty="0" smtClean="0">
                <a:solidFill>
                  <a:srgbClr val="002060"/>
                </a:solidFill>
              </a:rPr>
              <a:t>Example 7.7</a:t>
            </a:r>
            <a:endParaRPr lang="en-US" altLang="zh-CN" sz="2800" b="1" dirty="0">
              <a:solidFill>
                <a:srgbClr val="002060"/>
              </a:solidFill>
            </a:endParaRPr>
          </a:p>
          <a:p>
            <a:pPr marL="0" indent="0">
              <a:buClr>
                <a:srgbClr val="C0504D"/>
              </a:buClr>
              <a:buNone/>
            </a:pPr>
            <a:r>
              <a:rPr lang="en-US" altLang="zh-CN" sz="2400" dirty="0">
                <a:solidFill>
                  <a:prstClr val="black"/>
                </a:solidFill>
              </a:rPr>
              <a:t>Four cyclic subgroups can be made from the group G = &lt;Z6, +&gt;. They are H</a:t>
            </a:r>
            <a:r>
              <a:rPr lang="en-US" altLang="zh-CN" sz="2400" baseline="-25000" dirty="0">
                <a:solidFill>
                  <a:prstClr val="black"/>
                </a:solidFill>
              </a:rPr>
              <a:t>1</a:t>
            </a:r>
            <a:r>
              <a:rPr lang="en-US" altLang="zh-CN" sz="2400" dirty="0">
                <a:solidFill>
                  <a:prstClr val="black"/>
                </a:solidFill>
              </a:rPr>
              <a:t> = &lt;{0}, +&gt;, H</a:t>
            </a:r>
            <a:r>
              <a:rPr lang="en-US" altLang="zh-CN" sz="2400" baseline="-25000" dirty="0">
                <a:solidFill>
                  <a:prstClr val="black"/>
                </a:solidFill>
              </a:rPr>
              <a:t>2</a:t>
            </a:r>
            <a:r>
              <a:rPr lang="en-US" altLang="zh-CN" sz="2400" dirty="0">
                <a:solidFill>
                  <a:prstClr val="black"/>
                </a:solidFill>
              </a:rPr>
              <a:t> = &lt;{0, 2, 4}, +&gt;, H</a:t>
            </a:r>
            <a:r>
              <a:rPr lang="en-US" altLang="zh-CN" sz="2400" baseline="-25000" dirty="0">
                <a:solidFill>
                  <a:prstClr val="black"/>
                </a:solidFill>
              </a:rPr>
              <a:t>3</a:t>
            </a:r>
            <a:r>
              <a:rPr lang="en-US" altLang="zh-CN" sz="2400" dirty="0">
                <a:solidFill>
                  <a:prstClr val="black"/>
                </a:solidFill>
              </a:rPr>
              <a:t> = &lt;{0, 3}, +&gt;, and H</a:t>
            </a:r>
            <a:r>
              <a:rPr lang="en-US" altLang="zh-CN" sz="2400" baseline="-25000" dirty="0">
                <a:solidFill>
                  <a:prstClr val="black"/>
                </a:solidFill>
              </a:rPr>
              <a:t>4</a:t>
            </a:r>
            <a:r>
              <a:rPr lang="en-US" altLang="zh-CN" sz="2400" dirty="0">
                <a:solidFill>
                  <a:prstClr val="black"/>
                </a:solidFill>
              </a:rPr>
              <a:t> = G. </a:t>
            </a: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pic>
        <p:nvPicPr>
          <p:cNvPr id="5" name="Picture 16"/>
          <p:cNvPicPr>
            <a:picLocks noChangeAspect="1"/>
          </p:cNvPicPr>
          <p:nvPr/>
        </p:nvPicPr>
        <p:blipFill>
          <a:blip r:embed="rId2"/>
          <a:stretch>
            <a:fillRect/>
          </a:stretch>
        </p:blipFill>
        <p:spPr>
          <a:xfrm>
            <a:off x="606414" y="2950421"/>
            <a:ext cx="1544638" cy="387350"/>
          </a:xfrm>
          <a:prstGeom prst="rect">
            <a:avLst/>
          </a:prstGeom>
          <a:noFill/>
          <a:ln w="9525">
            <a:noFill/>
          </a:ln>
        </p:spPr>
      </p:pic>
      <p:pic>
        <p:nvPicPr>
          <p:cNvPr id="7" name="Picture 21"/>
          <p:cNvPicPr>
            <a:picLocks noChangeAspect="1"/>
          </p:cNvPicPr>
          <p:nvPr/>
        </p:nvPicPr>
        <p:blipFill>
          <a:blip r:embed="rId3"/>
          <a:stretch>
            <a:fillRect/>
          </a:stretch>
        </p:blipFill>
        <p:spPr>
          <a:xfrm>
            <a:off x="575618" y="3547984"/>
            <a:ext cx="4552950" cy="2016125"/>
          </a:xfrm>
          <a:prstGeom prst="rect">
            <a:avLst/>
          </a:prstGeom>
          <a:noFill/>
          <a:ln w="9525">
            <a:noFill/>
          </a:ln>
        </p:spPr>
      </p:pic>
      <p:pic>
        <p:nvPicPr>
          <p:cNvPr id="10" name="Picture 22"/>
          <p:cNvPicPr>
            <a:picLocks noChangeAspect="1"/>
          </p:cNvPicPr>
          <p:nvPr/>
        </p:nvPicPr>
        <p:blipFill>
          <a:blip r:embed="rId4"/>
          <a:stretch>
            <a:fillRect/>
          </a:stretch>
        </p:blipFill>
        <p:spPr>
          <a:xfrm>
            <a:off x="605772" y="5774322"/>
            <a:ext cx="3344863" cy="1003300"/>
          </a:xfrm>
          <a:prstGeom prst="rect">
            <a:avLst/>
          </a:prstGeom>
          <a:noFill/>
          <a:ln w="9525">
            <a:noFill/>
          </a:ln>
        </p:spPr>
      </p:pic>
      <p:pic>
        <p:nvPicPr>
          <p:cNvPr id="11" name="Picture 23"/>
          <p:cNvPicPr>
            <a:picLocks noChangeAspect="1"/>
          </p:cNvPicPr>
          <p:nvPr/>
        </p:nvPicPr>
        <p:blipFill>
          <a:blip r:embed="rId5"/>
          <a:stretch>
            <a:fillRect/>
          </a:stretch>
        </p:blipFill>
        <p:spPr>
          <a:xfrm>
            <a:off x="5661347" y="3008364"/>
            <a:ext cx="1617663" cy="658813"/>
          </a:xfrm>
          <a:prstGeom prst="rect">
            <a:avLst/>
          </a:prstGeom>
          <a:noFill/>
          <a:ln w="9525">
            <a:noFill/>
          </a:ln>
        </p:spPr>
      </p:pic>
      <p:pic>
        <p:nvPicPr>
          <p:cNvPr id="12" name="Picture 24"/>
          <p:cNvPicPr>
            <a:picLocks noChangeAspect="1"/>
          </p:cNvPicPr>
          <p:nvPr/>
        </p:nvPicPr>
        <p:blipFill>
          <a:blip r:embed="rId6"/>
          <a:stretch>
            <a:fillRect/>
          </a:stretch>
        </p:blipFill>
        <p:spPr>
          <a:xfrm>
            <a:off x="5661347" y="3740401"/>
            <a:ext cx="3327400" cy="1003300"/>
          </a:xfrm>
          <a:prstGeom prst="rect">
            <a:avLst/>
          </a:prstGeom>
          <a:noFill/>
          <a:ln w="9525">
            <a:noFill/>
          </a:ln>
        </p:spPr>
      </p:pic>
      <p:pic>
        <p:nvPicPr>
          <p:cNvPr id="13" name="Picture 25"/>
          <p:cNvPicPr>
            <a:picLocks noChangeAspect="1"/>
          </p:cNvPicPr>
          <p:nvPr/>
        </p:nvPicPr>
        <p:blipFill>
          <a:blip r:embed="rId7"/>
          <a:stretch>
            <a:fillRect/>
          </a:stretch>
        </p:blipFill>
        <p:spPr>
          <a:xfrm>
            <a:off x="5691875" y="4816925"/>
            <a:ext cx="1581150" cy="2000250"/>
          </a:xfrm>
          <a:prstGeom prst="rect">
            <a:avLst/>
          </a:prstGeom>
          <a:noFill/>
          <a:ln w="9525">
            <a:noFill/>
          </a:ln>
        </p:spPr>
      </p:pic>
    </p:spTree>
    <p:extLst>
      <p:ext uri="{BB962C8B-B14F-4D97-AF65-F5344CB8AC3E}">
        <p14:creationId xmlns:p14="http://schemas.microsoft.com/office/powerpoint/2010/main" val="428096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4"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Font typeface="Wingdings" panose="05000000000000000000"/>
              <a:buNone/>
            </a:pPr>
            <a:r>
              <a:rPr lang="en-US" altLang="zh-CN" sz="2800" b="1" dirty="0" smtClean="0">
                <a:solidFill>
                  <a:srgbClr val="002060"/>
                </a:solidFill>
              </a:rPr>
              <a:t>Example 7.8</a:t>
            </a:r>
            <a:endParaRPr lang="en-US" altLang="zh-CN" sz="2800" b="1" dirty="0">
              <a:solidFill>
                <a:srgbClr val="002060"/>
              </a:solidFill>
            </a:endParaRPr>
          </a:p>
          <a:p>
            <a:pPr marL="0" indent="0">
              <a:buClr>
                <a:srgbClr val="C0504D"/>
              </a:buClr>
              <a:buNone/>
            </a:pPr>
            <a:r>
              <a:rPr lang="en-US" altLang="zh-CN" sz="2400" dirty="0">
                <a:solidFill>
                  <a:prstClr val="black"/>
                </a:solidFill>
              </a:rPr>
              <a:t>Three cyclic subgroups can be made from the group </a:t>
            </a:r>
            <a:br>
              <a:rPr lang="en-US" altLang="zh-CN" sz="2400" dirty="0">
                <a:solidFill>
                  <a:prstClr val="black"/>
                </a:solidFill>
              </a:rPr>
            </a:br>
            <a:r>
              <a:rPr lang="en-US" altLang="zh-CN" sz="2400" dirty="0">
                <a:solidFill>
                  <a:prstClr val="black"/>
                </a:solidFill>
              </a:rPr>
              <a:t>G = &lt;Z</a:t>
            </a:r>
            <a:r>
              <a:rPr lang="en-US" altLang="zh-CN" sz="2400" baseline="-25000" dirty="0">
                <a:solidFill>
                  <a:prstClr val="black"/>
                </a:solidFill>
              </a:rPr>
              <a:t>10</a:t>
            </a:r>
            <a:r>
              <a:rPr lang="en-US" altLang="zh-CN" sz="2400" dirty="0">
                <a:solidFill>
                  <a:prstClr val="black"/>
                </a:solidFill>
              </a:rPr>
              <a:t>∗, ×&gt;. G has only four elements: 1, 3, 7, and 9. The cyclic subgroups are H</a:t>
            </a:r>
            <a:r>
              <a:rPr lang="en-US" altLang="zh-CN" sz="2400" baseline="-25000" dirty="0">
                <a:solidFill>
                  <a:prstClr val="black"/>
                </a:solidFill>
              </a:rPr>
              <a:t>1</a:t>
            </a:r>
            <a:r>
              <a:rPr lang="en-US" altLang="zh-CN" sz="2400" dirty="0">
                <a:solidFill>
                  <a:prstClr val="black"/>
                </a:solidFill>
              </a:rPr>
              <a:t> = &lt;{1}, ×&gt;, H</a:t>
            </a:r>
            <a:r>
              <a:rPr lang="en-US" altLang="zh-CN" sz="2400" baseline="-25000" dirty="0">
                <a:solidFill>
                  <a:prstClr val="black"/>
                </a:solidFill>
              </a:rPr>
              <a:t>2</a:t>
            </a:r>
            <a:r>
              <a:rPr lang="en-US" altLang="zh-CN" sz="2400" dirty="0">
                <a:solidFill>
                  <a:prstClr val="black"/>
                </a:solidFill>
              </a:rPr>
              <a:t> = &lt;{1, 9}, ×&gt;, and H</a:t>
            </a:r>
            <a:r>
              <a:rPr lang="en-US" altLang="zh-CN" sz="2400" baseline="-25000" dirty="0">
                <a:solidFill>
                  <a:prstClr val="black"/>
                </a:solidFill>
              </a:rPr>
              <a:t>3</a:t>
            </a:r>
            <a:r>
              <a:rPr lang="en-US" altLang="zh-CN" sz="2400" dirty="0">
                <a:solidFill>
                  <a:prstClr val="black"/>
                </a:solidFill>
              </a:rPr>
              <a:t> = G.</a:t>
            </a:r>
          </a:p>
          <a:p>
            <a:pPr marL="0" indent="0">
              <a:buClr>
                <a:srgbClr val="C0504D"/>
              </a:buClr>
              <a:buNone/>
            </a:pPr>
            <a:r>
              <a:rPr lang="en-US" altLang="zh-CN" sz="2400" dirty="0" smtClean="0">
                <a:solidFill>
                  <a:prstClr val="black"/>
                </a:solidFill>
              </a:rPr>
              <a:t>and H</a:t>
            </a:r>
            <a:r>
              <a:rPr lang="en-US" altLang="zh-CN" sz="2400" baseline="-25000" dirty="0" smtClean="0">
                <a:solidFill>
                  <a:prstClr val="black"/>
                </a:solidFill>
              </a:rPr>
              <a:t>4</a:t>
            </a:r>
            <a:r>
              <a:rPr lang="en-US" altLang="zh-CN" sz="2400" dirty="0" smtClean="0">
                <a:solidFill>
                  <a:prstClr val="black"/>
                </a:solidFill>
              </a:rPr>
              <a:t> = G. </a:t>
            </a:r>
          </a:p>
          <a:p>
            <a:pPr marL="0" indent="0">
              <a:buClr>
                <a:srgbClr val="C0504D"/>
              </a:buClr>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pic>
        <p:nvPicPr>
          <p:cNvPr id="14" name="Picture 16"/>
          <p:cNvPicPr>
            <a:picLocks noChangeAspect="1"/>
          </p:cNvPicPr>
          <p:nvPr/>
        </p:nvPicPr>
        <p:blipFill>
          <a:blip r:embed="rId2"/>
          <a:stretch>
            <a:fillRect/>
          </a:stretch>
        </p:blipFill>
        <p:spPr>
          <a:xfrm>
            <a:off x="2123728" y="3602872"/>
            <a:ext cx="1673225" cy="365125"/>
          </a:xfrm>
          <a:prstGeom prst="rect">
            <a:avLst/>
          </a:prstGeom>
          <a:noFill/>
          <a:ln w="9525">
            <a:noFill/>
          </a:ln>
        </p:spPr>
      </p:pic>
      <p:pic>
        <p:nvPicPr>
          <p:cNvPr id="15" name="Picture 18"/>
          <p:cNvPicPr>
            <a:picLocks noChangeAspect="1"/>
          </p:cNvPicPr>
          <p:nvPr/>
        </p:nvPicPr>
        <p:blipFill>
          <a:blip r:embed="rId3"/>
          <a:stretch>
            <a:fillRect/>
          </a:stretch>
        </p:blipFill>
        <p:spPr>
          <a:xfrm>
            <a:off x="2140503" y="4693861"/>
            <a:ext cx="1865313" cy="1438275"/>
          </a:xfrm>
          <a:prstGeom prst="rect">
            <a:avLst/>
          </a:prstGeom>
          <a:noFill/>
          <a:ln w="9525">
            <a:noFill/>
          </a:ln>
        </p:spPr>
      </p:pic>
      <p:pic>
        <p:nvPicPr>
          <p:cNvPr id="16" name="Picture 19"/>
          <p:cNvPicPr>
            <a:picLocks noChangeAspect="1"/>
          </p:cNvPicPr>
          <p:nvPr/>
        </p:nvPicPr>
        <p:blipFill>
          <a:blip r:embed="rId4"/>
          <a:stretch>
            <a:fillRect/>
          </a:stretch>
        </p:blipFill>
        <p:spPr>
          <a:xfrm>
            <a:off x="5436096" y="3558275"/>
            <a:ext cx="1763713" cy="1366838"/>
          </a:xfrm>
          <a:prstGeom prst="rect">
            <a:avLst/>
          </a:prstGeom>
          <a:noFill/>
          <a:ln w="9525">
            <a:noFill/>
          </a:ln>
        </p:spPr>
      </p:pic>
      <p:pic>
        <p:nvPicPr>
          <p:cNvPr id="17" name="Picture 20"/>
          <p:cNvPicPr>
            <a:picLocks noChangeAspect="1"/>
          </p:cNvPicPr>
          <p:nvPr/>
        </p:nvPicPr>
        <p:blipFill>
          <a:blip r:embed="rId5"/>
          <a:stretch>
            <a:fillRect/>
          </a:stretch>
        </p:blipFill>
        <p:spPr>
          <a:xfrm>
            <a:off x="5478121" y="5325253"/>
            <a:ext cx="1746250" cy="727075"/>
          </a:xfrm>
          <a:prstGeom prst="rect">
            <a:avLst/>
          </a:prstGeom>
          <a:noFill/>
          <a:ln w="9525">
            <a:noFill/>
          </a:ln>
        </p:spPr>
      </p:pic>
    </p:spTree>
    <p:extLst>
      <p:ext uri="{BB962C8B-B14F-4D97-AF65-F5344CB8AC3E}">
        <p14:creationId xmlns:p14="http://schemas.microsoft.com/office/powerpoint/2010/main" val="328942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None/>
            </a:pPr>
            <a:r>
              <a:rPr lang="en-US" altLang="zh-CN" sz="2800" b="1" dirty="0">
                <a:solidFill>
                  <a:srgbClr val="002060"/>
                </a:solidFill>
              </a:rPr>
              <a:t>Cyclic </a:t>
            </a:r>
            <a:r>
              <a:rPr lang="en-US" altLang="zh-CN" sz="2800" b="1" dirty="0" err="1" smtClean="0">
                <a:solidFill>
                  <a:srgbClr val="002060"/>
                </a:solidFill>
              </a:rPr>
              <a:t>Cyclic</a:t>
            </a:r>
            <a:endParaRPr lang="en-US" altLang="zh-CN" sz="2800" b="1" dirty="0" smtClean="0">
              <a:solidFill>
                <a:srgbClr val="002060"/>
              </a:solidFill>
            </a:endParaRPr>
          </a:p>
          <a:p>
            <a:pPr marL="0" indent="0">
              <a:buClr>
                <a:srgbClr val="C0504D"/>
              </a:buClr>
              <a:buNone/>
            </a:pPr>
            <a:r>
              <a:rPr lang="en-US" altLang="zh-CN" sz="2800" dirty="0">
                <a:solidFill>
                  <a:prstClr val="black"/>
                </a:solidFill>
              </a:rPr>
              <a:t>A cyclic group is a group that is its own </a:t>
            </a:r>
            <a:r>
              <a:rPr lang="en-US" altLang="zh-CN" sz="2800" dirty="0">
                <a:solidFill>
                  <a:srgbClr val="FF0000"/>
                </a:solidFill>
              </a:rPr>
              <a:t>cyclic </a:t>
            </a:r>
            <a:r>
              <a:rPr lang="en-US" altLang="zh-CN" sz="2800" dirty="0" smtClean="0">
                <a:solidFill>
                  <a:srgbClr val="FF0000"/>
                </a:solidFill>
              </a:rPr>
              <a:t>subgroup</a:t>
            </a:r>
            <a:r>
              <a:rPr lang="en-US" altLang="zh-CN" sz="2800" dirty="0">
                <a:solidFill>
                  <a:srgbClr val="FF0000"/>
                </a:solidFill>
              </a:rPr>
              <a:t>.</a:t>
            </a: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pic>
        <p:nvPicPr>
          <p:cNvPr id="7" name="Picture 14"/>
          <p:cNvPicPr>
            <a:picLocks noChangeAspect="1"/>
          </p:cNvPicPr>
          <p:nvPr/>
        </p:nvPicPr>
        <p:blipFill>
          <a:blip r:embed="rId2"/>
          <a:stretch>
            <a:fillRect/>
          </a:stretch>
        </p:blipFill>
        <p:spPr>
          <a:xfrm>
            <a:off x="1674018" y="3101181"/>
            <a:ext cx="5795963" cy="655638"/>
          </a:xfrm>
          <a:prstGeom prst="rect">
            <a:avLst/>
          </a:prstGeom>
          <a:noFill/>
          <a:ln w="38100" cap="flat" cmpd="sng">
            <a:solidFill>
              <a:schemeClr val="folHlink"/>
            </a:solidFill>
            <a:prstDash val="solid"/>
            <a:miter/>
            <a:headEnd type="none" w="med" len="med"/>
            <a:tailEnd type="none" w="med" len="med"/>
          </a:ln>
        </p:spPr>
      </p:pic>
    </p:spTree>
    <p:extLst>
      <p:ext uri="{BB962C8B-B14F-4D97-AF65-F5344CB8AC3E}">
        <p14:creationId xmlns:p14="http://schemas.microsoft.com/office/powerpoint/2010/main" val="2723210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Font typeface="Wingdings" panose="05000000000000000000"/>
              <a:buNone/>
            </a:pPr>
            <a:r>
              <a:rPr lang="en-US" altLang="zh-CN" sz="2800" b="1" dirty="0" smtClean="0">
                <a:solidFill>
                  <a:srgbClr val="002060"/>
                </a:solidFill>
              </a:rPr>
              <a:t>Example 7.9</a:t>
            </a:r>
            <a:endParaRPr lang="en-US" altLang="zh-CN" sz="2800" b="1" dirty="0">
              <a:solidFill>
                <a:srgbClr val="002060"/>
              </a:solidFill>
            </a:endParaRPr>
          </a:p>
          <a:p>
            <a:pPr marL="0" indent="0">
              <a:buClr>
                <a:srgbClr val="C0504D"/>
              </a:buClr>
              <a:buNone/>
            </a:pPr>
            <a:r>
              <a:rPr lang="en-US" altLang="zh-CN" sz="2800" dirty="0">
                <a:solidFill>
                  <a:prstClr val="black"/>
                </a:solidFill>
              </a:rPr>
              <a:t>Three cyclic subgroups can be made from the group </a:t>
            </a:r>
            <a:br>
              <a:rPr lang="en-US" altLang="zh-CN" sz="2800" dirty="0">
                <a:solidFill>
                  <a:prstClr val="black"/>
                </a:solidFill>
              </a:rPr>
            </a:br>
            <a:r>
              <a:rPr lang="en-US" altLang="zh-CN" sz="2800" dirty="0">
                <a:solidFill>
                  <a:prstClr val="black"/>
                </a:solidFill>
              </a:rPr>
              <a:t>G = &lt;Z</a:t>
            </a:r>
            <a:r>
              <a:rPr lang="en-US" altLang="zh-CN" sz="2800" baseline="-25000" dirty="0">
                <a:solidFill>
                  <a:prstClr val="black"/>
                </a:solidFill>
              </a:rPr>
              <a:t>10</a:t>
            </a:r>
            <a:r>
              <a:rPr lang="en-US" altLang="zh-CN" sz="2800" dirty="0">
                <a:solidFill>
                  <a:prstClr val="black"/>
                </a:solidFill>
              </a:rPr>
              <a:t>∗, ×&gt;. G has only four elements: 1, 3, 7, and 9. The cyclic subgroups are H</a:t>
            </a:r>
            <a:r>
              <a:rPr lang="en-US" altLang="zh-CN" sz="2800" baseline="-25000" dirty="0">
                <a:solidFill>
                  <a:prstClr val="black"/>
                </a:solidFill>
              </a:rPr>
              <a:t>1</a:t>
            </a:r>
            <a:r>
              <a:rPr lang="en-US" altLang="zh-CN" sz="2800" dirty="0">
                <a:solidFill>
                  <a:prstClr val="black"/>
                </a:solidFill>
              </a:rPr>
              <a:t> = &lt;{1}, ×&gt;, H</a:t>
            </a:r>
            <a:r>
              <a:rPr lang="en-US" altLang="zh-CN" sz="2800" baseline="-25000" dirty="0">
                <a:solidFill>
                  <a:prstClr val="black"/>
                </a:solidFill>
              </a:rPr>
              <a:t>2</a:t>
            </a:r>
            <a:r>
              <a:rPr lang="en-US" altLang="zh-CN" sz="2800" dirty="0">
                <a:solidFill>
                  <a:prstClr val="black"/>
                </a:solidFill>
              </a:rPr>
              <a:t> = &lt;{1, 9}, ×&gt;, and H</a:t>
            </a:r>
            <a:r>
              <a:rPr lang="en-US" altLang="zh-CN" sz="2800" baseline="-25000" dirty="0">
                <a:solidFill>
                  <a:prstClr val="black"/>
                </a:solidFill>
              </a:rPr>
              <a:t>3</a:t>
            </a:r>
            <a:r>
              <a:rPr lang="en-US" altLang="zh-CN" sz="2800" dirty="0">
                <a:solidFill>
                  <a:prstClr val="black"/>
                </a:solidFill>
              </a:rPr>
              <a:t> = G</a:t>
            </a:r>
            <a:r>
              <a:rPr lang="en-US" altLang="zh-CN" sz="2800" dirty="0" smtClean="0">
                <a:solidFill>
                  <a:prstClr val="black"/>
                </a:solidFill>
              </a:rPr>
              <a:t>.</a:t>
            </a:r>
          </a:p>
          <a:p>
            <a:pPr marL="0" indent="0">
              <a:buClr>
                <a:srgbClr val="C0504D"/>
              </a:buClr>
              <a:buNone/>
            </a:pPr>
            <a:endParaRPr lang="en-US" altLang="zh-CN" sz="2400" dirty="0" smtClean="0">
              <a:solidFill>
                <a:prstClr val="black"/>
              </a:solidFill>
            </a:endParaRPr>
          </a:p>
          <a:p>
            <a:pPr marL="0" indent="0">
              <a:buClr>
                <a:srgbClr val="C0504D"/>
              </a:buClr>
              <a:buNone/>
            </a:pPr>
            <a:r>
              <a:rPr lang="en-US" altLang="zh-CN" sz="2800" dirty="0">
                <a:solidFill>
                  <a:prstClr val="black"/>
                </a:solidFill>
              </a:rPr>
              <a:t>a. The group G = &lt;Z</a:t>
            </a:r>
            <a:r>
              <a:rPr lang="en-US" altLang="zh-CN" sz="2800" baseline="-25000" dirty="0">
                <a:solidFill>
                  <a:prstClr val="black"/>
                </a:solidFill>
              </a:rPr>
              <a:t>6</a:t>
            </a:r>
            <a:r>
              <a:rPr lang="en-US" altLang="zh-CN" sz="2800" dirty="0">
                <a:solidFill>
                  <a:prstClr val="black"/>
                </a:solidFill>
              </a:rPr>
              <a:t>, +&gt; is a cyclic group with two generators, </a:t>
            </a:r>
            <a:r>
              <a:rPr lang="en-US" altLang="zh-CN" sz="2800" dirty="0" smtClean="0">
                <a:solidFill>
                  <a:prstClr val="black"/>
                </a:solidFill>
              </a:rPr>
              <a:t>g </a:t>
            </a:r>
            <a:r>
              <a:rPr lang="en-US" altLang="zh-CN" sz="2800" dirty="0">
                <a:solidFill>
                  <a:prstClr val="black"/>
                </a:solidFill>
              </a:rPr>
              <a:t>= 1 and g = 5. </a:t>
            </a:r>
          </a:p>
          <a:p>
            <a:pPr marL="0" indent="0">
              <a:buClr>
                <a:srgbClr val="C0504D"/>
              </a:buClr>
              <a:buNone/>
            </a:pPr>
            <a:r>
              <a:rPr lang="en-US" altLang="zh-CN" sz="2800" dirty="0">
                <a:solidFill>
                  <a:prstClr val="black"/>
                </a:solidFill>
              </a:rPr>
              <a:t>b. The group G = &lt;Z</a:t>
            </a:r>
            <a:r>
              <a:rPr lang="en-US" altLang="zh-CN" sz="2800" baseline="-25000" dirty="0">
                <a:solidFill>
                  <a:prstClr val="black"/>
                </a:solidFill>
              </a:rPr>
              <a:t>10</a:t>
            </a:r>
            <a:r>
              <a:rPr lang="en-US" altLang="zh-CN" sz="2800" dirty="0">
                <a:solidFill>
                  <a:prstClr val="black"/>
                </a:solidFill>
              </a:rPr>
              <a:t>∗, ×&gt; is a cyclic group with two </a:t>
            </a:r>
            <a:r>
              <a:rPr lang="en-US" altLang="zh-CN" sz="2800" dirty="0" smtClean="0">
                <a:solidFill>
                  <a:prstClr val="black"/>
                </a:solidFill>
              </a:rPr>
              <a:t>generators,</a:t>
            </a:r>
            <a:r>
              <a:rPr lang="en-US" altLang="zh-CN" sz="2800" dirty="0">
                <a:solidFill>
                  <a:prstClr val="black"/>
                </a:solidFill>
              </a:rPr>
              <a:t> </a:t>
            </a:r>
            <a:r>
              <a:rPr lang="en-US" altLang="zh-CN" sz="2800" dirty="0" smtClean="0">
                <a:solidFill>
                  <a:prstClr val="black"/>
                </a:solidFill>
              </a:rPr>
              <a:t>g </a:t>
            </a:r>
            <a:r>
              <a:rPr lang="en-US" altLang="zh-CN" sz="2800" dirty="0">
                <a:solidFill>
                  <a:prstClr val="black"/>
                </a:solidFill>
              </a:rPr>
              <a:t>= 3 and g = 7.</a:t>
            </a: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Tree>
    <p:extLst>
      <p:ext uri="{BB962C8B-B14F-4D97-AF65-F5344CB8AC3E}">
        <p14:creationId xmlns:p14="http://schemas.microsoft.com/office/powerpoint/2010/main" val="368001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wipe(down)">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wipe(down)">
                                      <p:cBhvr>
                                        <p:cTn id="1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Learning </a:t>
            </a:r>
            <a:r>
              <a:rPr lang="en-US" altLang="zh-CN" dirty="0" smtClean="0"/>
              <a:t>Outcomes</a:t>
            </a:r>
            <a:endParaRPr lang="zh-CN" altLang="en-US" dirty="0"/>
          </a:p>
        </p:txBody>
      </p:sp>
      <p:sp>
        <p:nvSpPr>
          <p:cNvPr id="9" name="内容占位符 8"/>
          <p:cNvSpPr>
            <a:spLocks noGrp="1"/>
          </p:cNvSpPr>
          <p:nvPr>
            <p:ph sz="quarter" idx="1"/>
          </p:nvPr>
        </p:nvSpPr>
        <p:spPr>
          <a:xfrm>
            <a:off x="0" y="1600200"/>
            <a:ext cx="9144000" cy="5257800"/>
          </a:xfrm>
        </p:spPr>
        <p:txBody>
          <a:bodyPr>
            <a:noAutofit/>
          </a:bodyPr>
          <a:lstStyle/>
          <a:p>
            <a:pPr marL="0" indent="0">
              <a:buNone/>
            </a:pPr>
            <a:endParaRPr lang="zh-CN" altLang="en-US" sz="2400" dirty="0"/>
          </a:p>
          <a:p>
            <a:pPr>
              <a:lnSpc>
                <a:spcPct val="150000"/>
              </a:lnSpc>
            </a:pPr>
            <a:r>
              <a:rPr lang="en-US" altLang="zh-CN" sz="2400" dirty="0">
                <a:ea typeface="宋体" panose="02010600030101010101" pitchFamily="2" charset="-122"/>
              </a:rPr>
              <a:t>To review the concept of algebraic structures</a:t>
            </a:r>
            <a:r>
              <a:rPr lang="en-US" altLang="zh-CN" sz="2400" dirty="0" smtClean="0"/>
              <a:t>. </a:t>
            </a:r>
            <a:endParaRPr lang="zh-CN" altLang="en-US" sz="2400" dirty="0"/>
          </a:p>
          <a:p>
            <a:pPr>
              <a:lnSpc>
                <a:spcPct val="150000"/>
              </a:lnSpc>
            </a:pPr>
            <a:r>
              <a:rPr lang="en-US" altLang="zh-CN" sz="2400" dirty="0"/>
              <a:t>To define and give some examples of groups.</a:t>
            </a:r>
            <a:endParaRPr lang="en-US" altLang="zh-CN" sz="2400" dirty="0" smtClean="0"/>
          </a:p>
          <a:p>
            <a:pPr>
              <a:lnSpc>
                <a:spcPct val="150000"/>
              </a:lnSpc>
            </a:pPr>
            <a:r>
              <a:rPr lang="en-US" altLang="zh-CN" sz="2400" dirty="0"/>
              <a:t>To define and give some examples of rings.</a:t>
            </a:r>
            <a:endParaRPr lang="en-US" altLang="zh-CN" sz="2400" dirty="0" smtClean="0"/>
          </a:p>
          <a:p>
            <a:pPr>
              <a:lnSpc>
                <a:spcPct val="150000"/>
              </a:lnSpc>
            </a:pPr>
            <a:r>
              <a:rPr lang="en-US" altLang="zh-CN" sz="2400" dirty="0">
                <a:ea typeface="宋体" panose="02010600030101010101" pitchFamily="2" charset="-122"/>
              </a:rPr>
              <a:t>To define and give some examples of fields</a:t>
            </a:r>
            <a:r>
              <a:rPr lang="en-US" altLang="zh-CN" sz="2400" dirty="0" smtClean="0"/>
              <a:t>. </a:t>
            </a:r>
            <a:endParaRPr lang="zh-CN" altLang="en-US" sz="2400" dirty="0"/>
          </a:p>
          <a:p>
            <a:pPr>
              <a:lnSpc>
                <a:spcPct val="150000"/>
              </a:lnSpc>
            </a:pPr>
            <a:r>
              <a:rPr lang="en-US" altLang="zh-CN" sz="2400" dirty="0">
                <a:ea typeface="宋体" panose="02010600030101010101" pitchFamily="2" charset="-122"/>
              </a:rPr>
              <a:t>To emphasize the finite fields of type </a:t>
            </a:r>
            <a:r>
              <a:rPr lang="en-US" altLang="zh-CN" sz="2400" dirty="0" smtClean="0">
                <a:ea typeface="宋体" panose="02010600030101010101" pitchFamily="2" charset="-122"/>
              </a:rPr>
              <a:t>GF(2n) that </a:t>
            </a:r>
            <a:r>
              <a:rPr lang="en-US" altLang="zh-CN" sz="2400" dirty="0">
                <a:ea typeface="宋体" panose="02010600030101010101" pitchFamily="2" charset="-122"/>
              </a:rPr>
              <a:t>make it possible to perform operations </a:t>
            </a:r>
            <a:r>
              <a:rPr lang="en-US" altLang="zh-CN" sz="2400" dirty="0" err="1" smtClean="0">
                <a:ea typeface="宋体" panose="02010600030101010101" pitchFamily="2" charset="-122"/>
              </a:rPr>
              <a:t>suc</a:t>
            </a:r>
            <a:r>
              <a:rPr lang="en-US" altLang="zh-CN" sz="2400" dirty="0" smtClean="0">
                <a:ea typeface="宋体" panose="02010600030101010101" pitchFamily="2" charset="-122"/>
              </a:rPr>
              <a:t> as </a:t>
            </a:r>
            <a:r>
              <a:rPr lang="en-US" altLang="zh-CN" sz="2400" dirty="0">
                <a:ea typeface="宋体" panose="02010600030101010101" pitchFamily="2" charset="-122"/>
              </a:rPr>
              <a:t>addition, subtraction, multiplication, </a:t>
            </a:r>
            <a:r>
              <a:rPr lang="en-US" altLang="zh-CN" sz="2400" dirty="0" smtClean="0">
                <a:ea typeface="宋体" panose="02010600030101010101" pitchFamily="2" charset="-122"/>
              </a:rPr>
              <a:t>an </a:t>
            </a:r>
            <a:r>
              <a:rPr lang="en-US" altLang="zh-CN" sz="2400" dirty="0">
                <a:ea typeface="宋体" panose="02010600030101010101" pitchFamily="2" charset="-122"/>
              </a:rPr>
              <a:t>division on n-bit words in modern block ciphers</a:t>
            </a:r>
            <a:r>
              <a:rPr lang="en-US" altLang="zh-CN"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down)">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wipe(down)">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down)">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wipe(down)">
                                      <p:cBhvr>
                                        <p:cTn id="2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None/>
            </a:pPr>
            <a:r>
              <a:rPr lang="en-US" altLang="zh-CN" sz="2800" b="1" dirty="0">
                <a:solidFill>
                  <a:srgbClr val="002060"/>
                </a:solidFill>
              </a:rPr>
              <a:t>Lagrange’s </a:t>
            </a:r>
            <a:r>
              <a:rPr lang="en-US" altLang="zh-CN" sz="2800" b="1" dirty="0" smtClean="0">
                <a:solidFill>
                  <a:srgbClr val="002060"/>
                </a:solidFill>
              </a:rPr>
              <a:t>Theorem</a:t>
            </a:r>
          </a:p>
          <a:p>
            <a:pPr marL="0" lvl="0" indent="0" algn="just">
              <a:buNone/>
            </a:pPr>
            <a:r>
              <a:rPr lang="en-US" altLang="zh-CN" sz="2800" dirty="0" smtClean="0">
                <a:latin typeface="Times New Roman" panose="02020603050405020304" pitchFamily="18" charset="0"/>
                <a:ea typeface="Times New Roman" panose="02020603050405020304" pitchFamily="18" charset="0"/>
              </a:rPr>
              <a:t>Assume </a:t>
            </a:r>
            <a:r>
              <a:rPr lang="en-US" altLang="zh-CN" sz="2800" dirty="0">
                <a:latin typeface="Times New Roman" panose="02020603050405020304" pitchFamily="18" charset="0"/>
                <a:ea typeface="Times New Roman" panose="02020603050405020304" pitchFamily="18" charset="0"/>
              </a:rPr>
              <a:t>that G is a group, and H is a subgroup of G. If the order of G and H are |G| and |H|, respectively, then, based on this theorem, </a:t>
            </a:r>
            <a:r>
              <a:rPr lang="en-US" altLang="zh-CN" sz="2800" dirty="0">
                <a:solidFill>
                  <a:srgbClr val="FF0000"/>
                </a:solidFill>
                <a:latin typeface="Times New Roman" panose="02020603050405020304" pitchFamily="18" charset="0"/>
                <a:ea typeface="Times New Roman" panose="02020603050405020304" pitchFamily="18" charset="0"/>
              </a:rPr>
              <a:t>|H| divides |G</a:t>
            </a:r>
            <a:r>
              <a:rPr lang="en-US" altLang="zh-CN" sz="2800" dirty="0" smtClean="0">
                <a:solidFill>
                  <a:srgbClr val="FF0000"/>
                </a:solidFill>
                <a:latin typeface="Times New Roman" panose="02020603050405020304" pitchFamily="18" charset="0"/>
                <a:ea typeface="Times New Roman" panose="02020603050405020304" pitchFamily="18" charset="0"/>
              </a:rPr>
              <a:t>|</a:t>
            </a:r>
            <a:r>
              <a:rPr lang="en-US" altLang="zh-CN" sz="2800" dirty="0">
                <a:latin typeface="Times New Roman" panose="02020603050405020304" pitchFamily="18" charset="0"/>
                <a:ea typeface="Times New Roman" panose="02020603050405020304" pitchFamily="18" charset="0"/>
              </a:rPr>
              <a:t>.</a:t>
            </a:r>
            <a:r>
              <a:rPr lang="en-US" altLang="zh-CN" sz="2800" dirty="0" smtClean="0">
                <a:solidFill>
                  <a:srgbClr val="FF0000"/>
                </a:solidFill>
                <a:latin typeface="Times New Roman" panose="02020603050405020304" pitchFamily="18" charset="0"/>
                <a:ea typeface="Times New Roman" panose="02020603050405020304" pitchFamily="18" charset="0"/>
              </a:rPr>
              <a:t> </a:t>
            </a:r>
          </a:p>
          <a:p>
            <a:pPr marL="0" lvl="0" indent="0" algn="just">
              <a:buNone/>
            </a:pPr>
            <a:endParaRPr lang="en-US" altLang="zh-CN" sz="2800" dirty="0" smtClean="0">
              <a:solidFill>
                <a:srgbClr val="FF0000"/>
              </a:solidFill>
              <a:latin typeface="Times New Roman" panose="02020603050405020304" pitchFamily="18" charset="0"/>
              <a:ea typeface="Times New Roman" panose="02020603050405020304" pitchFamily="18" charset="0"/>
            </a:endParaRPr>
          </a:p>
          <a:p>
            <a:pPr marL="0" lvl="0" indent="0" algn="just">
              <a:buNone/>
            </a:pPr>
            <a:r>
              <a:rPr lang="en-US" altLang="zh-CN" sz="2800" b="1" dirty="0" smtClean="0">
                <a:solidFill>
                  <a:srgbClr val="002060"/>
                </a:solidFill>
              </a:rPr>
              <a:t>Order </a:t>
            </a:r>
            <a:r>
              <a:rPr lang="en-US" altLang="zh-CN" sz="2800" b="1" dirty="0">
                <a:solidFill>
                  <a:srgbClr val="002060"/>
                </a:solidFill>
              </a:rPr>
              <a:t>of an </a:t>
            </a:r>
            <a:r>
              <a:rPr lang="en-US" altLang="zh-CN" sz="2800" b="1" dirty="0" smtClean="0">
                <a:solidFill>
                  <a:srgbClr val="002060"/>
                </a:solidFill>
              </a:rPr>
              <a:t>Element</a:t>
            </a:r>
          </a:p>
          <a:p>
            <a:pPr marL="0" indent="0" algn="just">
              <a:buNone/>
            </a:pPr>
            <a:r>
              <a:rPr lang="en-US" altLang="zh-CN" sz="2800" dirty="0">
                <a:latin typeface="Times New Roman" panose="02020603050405020304" pitchFamily="18" charset="0"/>
                <a:ea typeface="Times New Roman" panose="02020603050405020304" pitchFamily="18" charset="0"/>
              </a:rPr>
              <a:t>The order of an element is the order of the cyclic group it generates.</a:t>
            </a:r>
          </a:p>
          <a:p>
            <a:pPr marL="0" lvl="0" indent="0" algn="just">
              <a:buNone/>
            </a:pPr>
            <a:endParaRPr lang="en-US" altLang="zh-CN" sz="2800" b="1" dirty="0" smtClean="0">
              <a:solidFill>
                <a:srgbClr val="002060"/>
              </a:solidFill>
            </a:endParaRPr>
          </a:p>
          <a:p>
            <a:pPr marL="0" indent="0" algn="just">
              <a:buNone/>
            </a:pPr>
            <a:endParaRPr lang="en-US" altLang="zh-CN" sz="2800" b="1" dirty="0" smtClean="0">
              <a:solidFill>
                <a:srgbClr val="002060"/>
              </a:solidFill>
            </a:endParaRPr>
          </a:p>
          <a:p>
            <a:pPr marL="0" lvl="0" indent="0" algn="just">
              <a:buNone/>
            </a:pPr>
            <a:endParaRPr lang="en-US" altLang="zh-CN" sz="2800" dirty="0">
              <a:solidFill>
                <a:srgbClr val="FF0000"/>
              </a:solidFill>
              <a:latin typeface="Times New Roman" panose="02020603050405020304" pitchFamily="18" charset="0"/>
              <a:ea typeface="Times New Roman" panose="02020603050405020304" pitchFamily="18" charset="0"/>
            </a:endParaRPr>
          </a:p>
          <a:p>
            <a:pPr marL="0" indent="0">
              <a:buClr>
                <a:srgbClr val="C0504D"/>
              </a:buClr>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Tree>
    <p:extLst>
      <p:ext uri="{BB962C8B-B14F-4D97-AF65-F5344CB8AC3E}">
        <p14:creationId xmlns:p14="http://schemas.microsoft.com/office/powerpoint/2010/main" val="355382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wipe(down)">
                                      <p:cBhvr>
                                        <p:cTn id="7" dur="500"/>
                                        <p:tgtEl>
                                          <p:spTgt spid="8">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wipe(down)">
                                      <p:cBhvr>
                                        <p:cTn id="1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Font typeface="Wingdings" panose="05000000000000000000"/>
              <a:buNone/>
            </a:pPr>
            <a:r>
              <a:rPr lang="en-US" altLang="zh-CN" sz="2800" b="1" dirty="0" smtClean="0">
                <a:solidFill>
                  <a:srgbClr val="002060"/>
                </a:solidFill>
              </a:rPr>
              <a:t>Example 7.10</a:t>
            </a:r>
            <a:endParaRPr lang="en-US" altLang="zh-CN" sz="2800" b="1" dirty="0">
              <a:solidFill>
                <a:srgbClr val="002060"/>
              </a:solidFill>
            </a:endParaRPr>
          </a:p>
          <a:p>
            <a:pPr marL="0" indent="0">
              <a:buClr>
                <a:srgbClr val="C0504D"/>
              </a:buClr>
              <a:buNone/>
            </a:pPr>
            <a:r>
              <a:rPr lang="en-US" altLang="zh-CN" sz="2800" dirty="0" smtClean="0">
                <a:solidFill>
                  <a:prstClr val="black"/>
                </a:solidFill>
              </a:rPr>
              <a:t>a. In </a:t>
            </a:r>
            <a:r>
              <a:rPr lang="en-US" altLang="zh-CN" sz="2800" dirty="0">
                <a:solidFill>
                  <a:prstClr val="black"/>
                </a:solidFill>
              </a:rPr>
              <a:t>the group G = &lt;Z</a:t>
            </a:r>
            <a:r>
              <a:rPr lang="en-US" altLang="zh-CN" sz="2800" baseline="-25000" dirty="0">
                <a:solidFill>
                  <a:prstClr val="black"/>
                </a:solidFill>
              </a:rPr>
              <a:t>6</a:t>
            </a:r>
            <a:r>
              <a:rPr lang="en-US" altLang="zh-CN" sz="2800" dirty="0">
                <a:solidFill>
                  <a:prstClr val="black"/>
                </a:solidFill>
              </a:rPr>
              <a:t>, +&gt;, the orders of the elements are</a:t>
            </a:r>
            <a:r>
              <a:rPr lang="en-US" altLang="zh-CN" sz="2800" dirty="0" smtClean="0">
                <a:solidFill>
                  <a:prstClr val="black"/>
                </a:solidFill>
              </a:rPr>
              <a:t>:</a:t>
            </a:r>
            <a:r>
              <a:rPr lang="en-US" altLang="zh-CN" sz="2800" b="1" dirty="0" smtClean="0">
                <a:solidFill>
                  <a:srgbClr val="FF0000"/>
                </a:solidFill>
              </a:rPr>
              <a:t>  </a:t>
            </a:r>
          </a:p>
          <a:p>
            <a:pPr marL="0" indent="0">
              <a:buClr>
                <a:srgbClr val="C0504D"/>
              </a:buClr>
              <a:buNone/>
            </a:pPr>
            <a:r>
              <a:rPr lang="en-US" altLang="zh-CN" sz="2800" dirty="0" smtClean="0">
                <a:solidFill>
                  <a:prstClr val="black"/>
                </a:solidFill>
              </a:rPr>
              <a:t> </a:t>
            </a:r>
            <a:r>
              <a:rPr lang="en-US" altLang="zh-CN" sz="2800" dirty="0" err="1" smtClean="0">
                <a:solidFill>
                  <a:prstClr val="black"/>
                </a:solidFill>
              </a:rPr>
              <a:t>ord</a:t>
            </a:r>
            <a:r>
              <a:rPr lang="en-US" altLang="zh-CN" sz="2800" dirty="0" smtClean="0">
                <a:solidFill>
                  <a:prstClr val="black"/>
                </a:solidFill>
              </a:rPr>
              <a:t>(0) = 1, </a:t>
            </a:r>
            <a:r>
              <a:rPr lang="en-US" altLang="zh-CN" sz="2800" dirty="0" err="1" smtClean="0">
                <a:solidFill>
                  <a:prstClr val="black"/>
                </a:solidFill>
              </a:rPr>
              <a:t>ord</a:t>
            </a:r>
            <a:r>
              <a:rPr lang="en-US" altLang="zh-CN" sz="2800" dirty="0" smtClean="0">
                <a:solidFill>
                  <a:prstClr val="black"/>
                </a:solidFill>
              </a:rPr>
              <a:t>(1) = 6, </a:t>
            </a:r>
            <a:r>
              <a:rPr lang="en-US" altLang="zh-CN" sz="2800" dirty="0" err="1" smtClean="0">
                <a:solidFill>
                  <a:prstClr val="black"/>
                </a:solidFill>
              </a:rPr>
              <a:t>ord</a:t>
            </a:r>
            <a:r>
              <a:rPr lang="en-US" altLang="zh-CN" sz="2800" dirty="0" smtClean="0">
                <a:solidFill>
                  <a:prstClr val="black"/>
                </a:solidFill>
              </a:rPr>
              <a:t>(2) = 3,  </a:t>
            </a:r>
          </a:p>
          <a:p>
            <a:pPr marL="0" indent="0">
              <a:buClr>
                <a:srgbClr val="C0504D"/>
              </a:buClr>
              <a:buNone/>
            </a:pPr>
            <a:r>
              <a:rPr lang="en-US" altLang="zh-CN" sz="2800" dirty="0" smtClean="0">
                <a:solidFill>
                  <a:prstClr val="black"/>
                </a:solidFill>
              </a:rPr>
              <a:t> </a:t>
            </a:r>
            <a:r>
              <a:rPr lang="en-US" altLang="zh-CN" sz="2800" dirty="0" err="1" smtClean="0">
                <a:solidFill>
                  <a:prstClr val="black"/>
                </a:solidFill>
              </a:rPr>
              <a:t>ord</a:t>
            </a:r>
            <a:r>
              <a:rPr lang="en-US" altLang="zh-CN" sz="2800" dirty="0" smtClean="0">
                <a:solidFill>
                  <a:prstClr val="black"/>
                </a:solidFill>
              </a:rPr>
              <a:t>(3</a:t>
            </a:r>
            <a:r>
              <a:rPr lang="en-US" altLang="zh-CN" sz="2800" dirty="0">
                <a:solidFill>
                  <a:prstClr val="black"/>
                </a:solidFill>
              </a:rPr>
              <a:t>) = 2, </a:t>
            </a:r>
            <a:r>
              <a:rPr lang="en-US" altLang="zh-CN" sz="2800" dirty="0" err="1">
                <a:solidFill>
                  <a:prstClr val="black"/>
                </a:solidFill>
              </a:rPr>
              <a:t>ord</a:t>
            </a:r>
            <a:r>
              <a:rPr lang="en-US" altLang="zh-CN" sz="2800" dirty="0">
                <a:solidFill>
                  <a:prstClr val="black"/>
                </a:solidFill>
              </a:rPr>
              <a:t>(4) = 3, </a:t>
            </a:r>
            <a:r>
              <a:rPr lang="en-US" altLang="zh-CN" sz="2800" dirty="0" err="1" smtClean="0">
                <a:solidFill>
                  <a:prstClr val="black"/>
                </a:solidFill>
              </a:rPr>
              <a:t>ord</a:t>
            </a:r>
            <a:r>
              <a:rPr lang="en-US" altLang="zh-CN" sz="2800" dirty="0" smtClean="0">
                <a:solidFill>
                  <a:prstClr val="black"/>
                </a:solidFill>
              </a:rPr>
              <a:t>(5</a:t>
            </a:r>
            <a:r>
              <a:rPr lang="en-US" altLang="zh-CN" sz="2800" dirty="0">
                <a:solidFill>
                  <a:prstClr val="black"/>
                </a:solidFill>
              </a:rPr>
              <a:t>) = </a:t>
            </a:r>
            <a:r>
              <a:rPr lang="en-US" altLang="zh-CN" sz="2800" dirty="0" smtClean="0">
                <a:solidFill>
                  <a:prstClr val="black"/>
                </a:solidFill>
              </a:rPr>
              <a:t>6.</a:t>
            </a:r>
          </a:p>
          <a:p>
            <a:pPr marL="0" indent="0">
              <a:buClr>
                <a:srgbClr val="C0504D"/>
              </a:buClr>
              <a:buNone/>
            </a:pPr>
            <a:endParaRPr lang="en-US" altLang="zh-CN" sz="2400" dirty="0" smtClean="0">
              <a:solidFill>
                <a:prstClr val="black"/>
              </a:solidFill>
            </a:endParaRPr>
          </a:p>
          <a:p>
            <a:pPr marL="0" indent="0">
              <a:buClr>
                <a:srgbClr val="C0504D"/>
              </a:buClr>
              <a:buNone/>
            </a:pPr>
            <a:r>
              <a:rPr lang="en-US" altLang="zh-CN" sz="2800" dirty="0">
                <a:solidFill>
                  <a:prstClr val="black"/>
                </a:solidFill>
              </a:rPr>
              <a:t>b. In the group G = &lt;Z</a:t>
            </a:r>
            <a:r>
              <a:rPr lang="en-US" altLang="zh-CN" sz="2800" baseline="-25000" dirty="0">
                <a:solidFill>
                  <a:prstClr val="black"/>
                </a:solidFill>
              </a:rPr>
              <a:t>10</a:t>
            </a:r>
            <a:r>
              <a:rPr lang="en-US" altLang="zh-CN" sz="2800" dirty="0">
                <a:solidFill>
                  <a:prstClr val="black"/>
                </a:solidFill>
              </a:rPr>
              <a:t>*, ×&gt;, the orders of the elements </a:t>
            </a:r>
            <a:r>
              <a:rPr lang="en-US" altLang="zh-CN" sz="2800" dirty="0" smtClean="0">
                <a:solidFill>
                  <a:prstClr val="black"/>
                </a:solidFill>
              </a:rPr>
              <a:t>are:</a:t>
            </a:r>
            <a:r>
              <a:rPr lang="en-US" altLang="zh-CN" sz="2800" dirty="0">
                <a:solidFill>
                  <a:prstClr val="black"/>
                </a:solidFill>
              </a:rPr>
              <a:t/>
            </a:r>
            <a:br>
              <a:rPr lang="en-US" altLang="zh-CN" sz="2800" dirty="0">
                <a:solidFill>
                  <a:prstClr val="black"/>
                </a:solidFill>
              </a:rPr>
            </a:br>
            <a:r>
              <a:rPr lang="en-US" altLang="zh-CN" sz="2800" dirty="0" smtClean="0">
                <a:solidFill>
                  <a:prstClr val="black"/>
                </a:solidFill>
              </a:rPr>
              <a:t>  </a:t>
            </a:r>
            <a:r>
              <a:rPr lang="en-US" altLang="zh-CN" sz="2800" dirty="0" err="1">
                <a:solidFill>
                  <a:prstClr val="black"/>
                </a:solidFill>
              </a:rPr>
              <a:t>ord</a:t>
            </a:r>
            <a:r>
              <a:rPr lang="en-US" altLang="zh-CN" sz="2800" dirty="0">
                <a:solidFill>
                  <a:prstClr val="black"/>
                </a:solidFill>
              </a:rPr>
              <a:t>(1) = 1, </a:t>
            </a:r>
            <a:r>
              <a:rPr lang="en-US" altLang="zh-CN" sz="2800" dirty="0" err="1">
                <a:solidFill>
                  <a:prstClr val="black"/>
                </a:solidFill>
              </a:rPr>
              <a:t>ord</a:t>
            </a:r>
            <a:r>
              <a:rPr lang="en-US" altLang="zh-CN" sz="2800" dirty="0">
                <a:solidFill>
                  <a:prstClr val="black"/>
                </a:solidFill>
              </a:rPr>
              <a:t>(3) = 4, </a:t>
            </a:r>
            <a:r>
              <a:rPr lang="en-US" altLang="zh-CN" sz="2800" dirty="0" err="1">
                <a:solidFill>
                  <a:prstClr val="black"/>
                </a:solidFill>
              </a:rPr>
              <a:t>ord</a:t>
            </a:r>
            <a:r>
              <a:rPr lang="en-US" altLang="zh-CN" sz="2800" dirty="0">
                <a:solidFill>
                  <a:prstClr val="black"/>
                </a:solidFill>
              </a:rPr>
              <a:t>(7) = 4, </a:t>
            </a:r>
            <a:r>
              <a:rPr lang="en-US" altLang="zh-CN" sz="2800" dirty="0" err="1">
                <a:solidFill>
                  <a:prstClr val="black"/>
                </a:solidFill>
              </a:rPr>
              <a:t>ord</a:t>
            </a:r>
            <a:r>
              <a:rPr lang="en-US" altLang="zh-CN" sz="2800" dirty="0">
                <a:solidFill>
                  <a:prstClr val="black"/>
                </a:solidFill>
              </a:rPr>
              <a:t>(9) = 2.</a:t>
            </a: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Tree>
    <p:extLst>
      <p:ext uri="{BB962C8B-B14F-4D97-AF65-F5344CB8AC3E}">
        <p14:creationId xmlns:p14="http://schemas.microsoft.com/office/powerpoint/2010/main" val="37529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wipe(down)">
                                      <p:cBhvr>
                                        <p:cTn id="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7.1.2 Ring</a:t>
            </a:r>
            <a:endParaRPr lang="en-US" altLang="zh-CN" sz="3600" dirty="0"/>
          </a:p>
        </p:txBody>
      </p:sp>
      <p:sp>
        <p:nvSpPr>
          <p:cNvPr id="10" name="Rectangle 11"/>
          <p:cNvSpPr>
            <a:spLocks noGrp="1"/>
          </p:cNvSpPr>
          <p:nvPr>
            <p:ph sz="quarter" idx="1"/>
          </p:nvPr>
        </p:nvSpPr>
        <p:spPr>
          <a:xfrm>
            <a:off x="0" y="1600200"/>
            <a:ext cx="9144000" cy="954107"/>
          </a:xfrm>
          <a:prstGeom prst="rect">
            <a:avLst/>
          </a:prstGeom>
          <a:solidFill>
            <a:schemeClr val="bg1"/>
          </a:solidFill>
          <a:ln w="9525">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just" eaLnBrk="0" hangingPunct="0">
              <a:buNone/>
            </a:pPr>
            <a:r>
              <a:rPr lang="en-US" altLang="zh-CN" sz="2800" dirty="0" smtClean="0">
                <a:ea typeface="宋体" panose="02010600030101010101" pitchFamily="2" charset="-122"/>
              </a:rPr>
              <a:t>A </a:t>
            </a:r>
            <a:r>
              <a:rPr lang="en-US" altLang="zh-CN" sz="2800" dirty="0">
                <a:ea typeface="宋体" panose="02010600030101010101" pitchFamily="2" charset="-122"/>
              </a:rPr>
              <a:t>ring, R = &lt;{…}, •, &gt;, is an algebraic structure with two operations. </a:t>
            </a:r>
          </a:p>
        </p:txBody>
      </p:sp>
      <p:pic>
        <p:nvPicPr>
          <p:cNvPr id="6" name="Picture 14"/>
          <p:cNvPicPr>
            <a:picLocks noChangeAspect="1"/>
          </p:cNvPicPr>
          <p:nvPr/>
        </p:nvPicPr>
        <p:blipFill>
          <a:blip r:embed="rId2"/>
          <a:stretch>
            <a:fillRect/>
          </a:stretch>
        </p:blipFill>
        <p:spPr>
          <a:xfrm>
            <a:off x="819944" y="2554307"/>
            <a:ext cx="7504112" cy="3240087"/>
          </a:xfrm>
          <a:prstGeom prst="rect">
            <a:avLst/>
          </a:prstGeom>
          <a:noFill/>
          <a:ln w="9525">
            <a:noFill/>
          </a:ln>
        </p:spPr>
      </p:pic>
      <p:sp>
        <p:nvSpPr>
          <p:cNvPr id="7" name="Text Box 4"/>
          <p:cNvSpPr txBox="1">
            <a:spLocks noChangeArrowheads="1"/>
          </p:cNvSpPr>
          <p:nvPr/>
        </p:nvSpPr>
        <p:spPr bwMode="auto">
          <a:xfrm>
            <a:off x="3566541" y="5949280"/>
            <a:ext cx="22456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7.4  </a:t>
            </a:r>
            <a:r>
              <a:rPr lang="en-US" altLang="zh-CN" b="0" baseline="0" dirty="0">
                <a:latin typeface="+mj-lt"/>
                <a:ea typeface="宋体" panose="02010600030101010101" pitchFamily="2" charset="-122"/>
                <a:sym typeface="+mn-ea"/>
              </a:rPr>
              <a:t>Ring</a:t>
            </a:r>
            <a:endParaRPr lang="en-US" altLang="zh-CN" b="0" baseline="0" dirty="0">
              <a:latin typeface="+mj-lt"/>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Font typeface="Wingdings" panose="05000000000000000000"/>
              <a:buNone/>
            </a:pPr>
            <a:r>
              <a:rPr lang="en-US" altLang="zh-CN" sz="2800" b="1" dirty="0" smtClean="0">
                <a:solidFill>
                  <a:srgbClr val="002060"/>
                </a:solidFill>
              </a:rPr>
              <a:t>Example 7.11</a:t>
            </a:r>
            <a:endParaRPr lang="en-US" altLang="zh-CN" sz="2800" b="1" dirty="0">
              <a:solidFill>
                <a:srgbClr val="002060"/>
              </a:solidFill>
            </a:endParaRPr>
          </a:p>
          <a:p>
            <a:pPr marL="0" indent="0">
              <a:buClr>
                <a:srgbClr val="C0504D"/>
              </a:buClr>
              <a:buNone/>
            </a:pPr>
            <a:r>
              <a:rPr lang="en-US" altLang="zh-CN" sz="2800" dirty="0">
                <a:solidFill>
                  <a:prstClr val="black"/>
                </a:solidFill>
              </a:rPr>
              <a:t>The set Z with two operations, addition and multiplication, is a commutative ring. We show it by R = &lt;Z, +, ×&gt;. Addition satisfies all of the five properties; multiplication satisfies only three properties.</a:t>
            </a: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7.1.2 Ring</a:t>
            </a:r>
            <a:endParaRPr lang="en-US" altLang="zh-CN" sz="3600" dirty="0"/>
          </a:p>
        </p:txBody>
      </p:sp>
    </p:spTree>
    <p:extLst>
      <p:ext uri="{BB962C8B-B14F-4D97-AF65-F5344CB8AC3E}">
        <p14:creationId xmlns:p14="http://schemas.microsoft.com/office/powerpoint/2010/main" val="211624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None/>
            </a:pPr>
            <a:r>
              <a:rPr lang="en-US" altLang="zh-CN" sz="2400" dirty="0">
                <a:solidFill>
                  <a:prstClr val="black"/>
                </a:solidFill>
              </a:rPr>
              <a:t>A field, denoted by F = &lt;{…}, •, &gt; is a commutative ring in which the second operation satisfies all five properties defined for the first operation except that the identity of the first operation has no inverse. </a:t>
            </a: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7</a:t>
            </a:r>
            <a:r>
              <a:rPr lang="en-US" altLang="zh-CN" sz="3600" dirty="0"/>
              <a:t>.1.3 </a:t>
            </a:r>
            <a:r>
              <a:rPr lang="en-US" altLang="zh-CN" sz="3600" dirty="0" smtClean="0"/>
              <a:t>Field</a:t>
            </a:r>
            <a:endParaRPr lang="en-US" altLang="zh-CN" sz="3600" dirty="0"/>
          </a:p>
        </p:txBody>
      </p:sp>
      <p:pic>
        <p:nvPicPr>
          <p:cNvPr id="5" name="Picture 11"/>
          <p:cNvPicPr>
            <a:picLocks noChangeAspect="1"/>
          </p:cNvPicPr>
          <p:nvPr/>
        </p:nvPicPr>
        <p:blipFill>
          <a:blip r:embed="rId2"/>
          <a:stretch>
            <a:fillRect/>
          </a:stretch>
        </p:blipFill>
        <p:spPr>
          <a:xfrm>
            <a:off x="719137" y="2852936"/>
            <a:ext cx="7705725" cy="3224212"/>
          </a:xfrm>
          <a:prstGeom prst="rect">
            <a:avLst/>
          </a:prstGeom>
          <a:noFill/>
          <a:ln w="9525">
            <a:noFill/>
          </a:ln>
        </p:spPr>
      </p:pic>
      <p:sp>
        <p:nvSpPr>
          <p:cNvPr id="9" name="Text Box 4"/>
          <p:cNvSpPr txBox="1">
            <a:spLocks noChangeArrowheads="1"/>
          </p:cNvSpPr>
          <p:nvPr/>
        </p:nvSpPr>
        <p:spPr bwMode="auto">
          <a:xfrm>
            <a:off x="3430757" y="6165304"/>
            <a:ext cx="2282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7.5  </a:t>
            </a:r>
            <a:r>
              <a:rPr lang="en-US" altLang="zh-CN" b="0" baseline="0" dirty="0" smtClean="0">
                <a:latin typeface="+mj-lt"/>
                <a:ea typeface="宋体" panose="02010600030101010101" pitchFamily="2" charset="-122"/>
                <a:sym typeface="+mn-ea"/>
              </a:rPr>
              <a:t>Field</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1184131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None/>
            </a:pPr>
            <a:r>
              <a:rPr lang="en-US" altLang="zh-CN" sz="2800" b="1" dirty="0" smtClean="0">
                <a:solidFill>
                  <a:srgbClr val="002060"/>
                </a:solidFill>
              </a:rPr>
              <a:t>Finite </a:t>
            </a:r>
            <a:r>
              <a:rPr lang="en-US" altLang="zh-CN" sz="2800" b="1" dirty="0">
                <a:solidFill>
                  <a:srgbClr val="002060"/>
                </a:solidFill>
              </a:rPr>
              <a:t>Fields </a:t>
            </a:r>
          </a:p>
          <a:p>
            <a:pPr marL="0" indent="0">
              <a:buClr>
                <a:srgbClr val="C0504D"/>
              </a:buClr>
              <a:buNone/>
            </a:pPr>
            <a:r>
              <a:rPr lang="en-US" altLang="zh-CN" sz="2800" dirty="0">
                <a:solidFill>
                  <a:prstClr val="black"/>
                </a:solidFill>
              </a:rPr>
              <a:t>Galois showed that for a field to be finite, the number of elements should be </a:t>
            </a:r>
            <a:r>
              <a:rPr lang="en-US" altLang="zh-CN" sz="2800" dirty="0" err="1">
                <a:solidFill>
                  <a:prstClr val="black"/>
                </a:solidFill>
              </a:rPr>
              <a:t>pn</a:t>
            </a:r>
            <a:r>
              <a:rPr lang="en-US" altLang="zh-CN" sz="2800" dirty="0">
                <a:solidFill>
                  <a:prstClr val="black"/>
                </a:solidFill>
              </a:rPr>
              <a:t>, where p is a prime and n is a positive integer. </a:t>
            </a:r>
            <a:r>
              <a:rPr lang="en-US" altLang="zh-CN" sz="2800" dirty="0" smtClean="0">
                <a:solidFill>
                  <a:prstClr val="black"/>
                </a:solidFill>
              </a:rPr>
              <a:t>.</a:t>
            </a: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7</a:t>
            </a:r>
            <a:r>
              <a:rPr lang="en-US" altLang="zh-CN" sz="3600" dirty="0"/>
              <a:t>.1.3 </a:t>
            </a:r>
            <a:r>
              <a:rPr lang="en-US" altLang="zh-CN" sz="3600" dirty="0" smtClean="0"/>
              <a:t>Field</a:t>
            </a:r>
            <a:endParaRPr lang="en-US" altLang="zh-CN" sz="3600" dirty="0"/>
          </a:p>
        </p:txBody>
      </p:sp>
      <p:pic>
        <p:nvPicPr>
          <p:cNvPr id="10" name="图片 9"/>
          <p:cNvPicPr>
            <a:picLocks noChangeAspect="1"/>
          </p:cNvPicPr>
          <p:nvPr/>
        </p:nvPicPr>
        <p:blipFill>
          <a:blip r:embed="rId2"/>
          <a:stretch>
            <a:fillRect/>
          </a:stretch>
        </p:blipFill>
        <p:spPr>
          <a:xfrm>
            <a:off x="124039" y="4451793"/>
            <a:ext cx="977218" cy="489375"/>
          </a:xfrm>
          <a:prstGeom prst="rect">
            <a:avLst/>
          </a:prstGeom>
        </p:spPr>
      </p:pic>
      <p:sp>
        <p:nvSpPr>
          <p:cNvPr id="11" name="Rectangle 12"/>
          <p:cNvSpPr/>
          <p:nvPr/>
        </p:nvSpPr>
        <p:spPr>
          <a:xfrm>
            <a:off x="124039" y="5099700"/>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3200" dirty="0">
                <a:latin typeface="Arial" panose="020B0604020202020204" pitchFamily="34" charset="0"/>
                <a:ea typeface="宋体" panose="02010600030101010101" pitchFamily="2" charset="-122"/>
              </a:rPr>
              <a:t>A Galois field, GF(</a:t>
            </a:r>
            <a:r>
              <a:rPr lang="en-US" altLang="zh-CN" sz="3200" dirty="0" err="1">
                <a:latin typeface="Arial" panose="020B0604020202020204" pitchFamily="34" charset="0"/>
                <a:ea typeface="宋体" panose="02010600030101010101" pitchFamily="2" charset="-122"/>
              </a:rPr>
              <a:t>p</a:t>
            </a:r>
            <a:r>
              <a:rPr lang="en-US" altLang="zh-CN" sz="3200" baseline="30000" dirty="0" err="1">
                <a:latin typeface="Arial" panose="020B0604020202020204" pitchFamily="34" charset="0"/>
                <a:ea typeface="宋体" panose="02010600030101010101" pitchFamily="2" charset="-122"/>
              </a:rPr>
              <a:t>n</a:t>
            </a:r>
            <a:r>
              <a:rPr lang="en-US" altLang="zh-CN" sz="3200" dirty="0">
                <a:latin typeface="Arial" panose="020B0604020202020204" pitchFamily="34" charset="0"/>
                <a:ea typeface="宋体" panose="02010600030101010101" pitchFamily="2" charset="-122"/>
              </a:rPr>
              <a:t>), is a finite field with </a:t>
            </a:r>
            <a:r>
              <a:rPr lang="en-US" altLang="zh-CN" sz="3200" dirty="0" err="1">
                <a:latin typeface="Arial" panose="020B0604020202020204" pitchFamily="34" charset="0"/>
                <a:ea typeface="宋体" panose="02010600030101010101" pitchFamily="2" charset="-122"/>
              </a:rPr>
              <a:t>p</a:t>
            </a:r>
            <a:r>
              <a:rPr lang="en-US" altLang="zh-CN" sz="3200" baseline="30000" dirty="0" err="1">
                <a:latin typeface="Arial" panose="020B0604020202020204" pitchFamily="34" charset="0"/>
                <a:ea typeface="宋体" panose="02010600030101010101" pitchFamily="2" charset="-122"/>
              </a:rPr>
              <a:t>n</a:t>
            </a:r>
            <a:r>
              <a:rPr lang="en-US" altLang="zh-CN" sz="3200" dirty="0">
                <a:latin typeface="Arial" panose="020B0604020202020204" pitchFamily="34" charset="0"/>
                <a:ea typeface="宋体" panose="02010600030101010101" pitchFamily="2" charset="-122"/>
              </a:rPr>
              <a:t> elements</a:t>
            </a:r>
            <a:r>
              <a:rPr lang="en-US" altLang="zh-CN" sz="3200" dirty="0" smtClean="0">
                <a:latin typeface="Arial" panose="020B0604020202020204" pitchFamily="34" charset="0"/>
                <a:ea typeface="宋体" panose="02010600030101010101" pitchFamily="2" charset="-122"/>
              </a:rPr>
              <a:t>.</a:t>
            </a:r>
            <a:endParaRPr lang="en-US" altLang="zh-CN" sz="32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883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None/>
            </a:pPr>
            <a:r>
              <a:rPr lang="en-US" altLang="zh-CN" sz="2800" b="1" dirty="0">
                <a:solidFill>
                  <a:srgbClr val="002060"/>
                </a:solidFill>
              </a:rPr>
              <a:t>GF(p) Fields </a:t>
            </a:r>
          </a:p>
          <a:p>
            <a:pPr marL="0" indent="0">
              <a:buClr>
                <a:srgbClr val="C0504D"/>
              </a:buClr>
              <a:buNone/>
            </a:pPr>
            <a:r>
              <a:rPr lang="en-US" altLang="zh-CN" sz="2800" dirty="0">
                <a:solidFill>
                  <a:prstClr val="black"/>
                </a:solidFill>
              </a:rPr>
              <a:t>When n = 1, we have GF(p) field. This field can be the set </a:t>
            </a:r>
            <a:r>
              <a:rPr lang="en-US" altLang="zh-CN" sz="2800" dirty="0" err="1">
                <a:solidFill>
                  <a:prstClr val="black"/>
                </a:solidFill>
              </a:rPr>
              <a:t>Z</a:t>
            </a:r>
            <a:r>
              <a:rPr lang="en-US" altLang="zh-CN" sz="2800" baseline="-25000" dirty="0" err="1">
                <a:solidFill>
                  <a:prstClr val="black"/>
                </a:solidFill>
              </a:rPr>
              <a:t>p</a:t>
            </a:r>
            <a:r>
              <a:rPr lang="en-US" altLang="zh-CN" sz="2800" dirty="0">
                <a:solidFill>
                  <a:prstClr val="black"/>
                </a:solidFill>
              </a:rPr>
              <a:t>, {0, 1, …, p − 1}, with two arithmetic operations.</a:t>
            </a: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7</a:t>
            </a:r>
            <a:r>
              <a:rPr lang="en-US" altLang="zh-CN" sz="3600" dirty="0"/>
              <a:t>.1.3 </a:t>
            </a:r>
            <a:r>
              <a:rPr lang="en-US" altLang="zh-CN" sz="3600" dirty="0" smtClean="0"/>
              <a:t>Field</a:t>
            </a:r>
            <a:endParaRPr lang="en-US" altLang="zh-CN" sz="3600" dirty="0"/>
          </a:p>
        </p:txBody>
      </p:sp>
    </p:spTree>
    <p:extLst>
      <p:ext uri="{BB962C8B-B14F-4D97-AF65-F5344CB8AC3E}">
        <p14:creationId xmlns:p14="http://schemas.microsoft.com/office/powerpoint/2010/main" val="1032405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Font typeface="Wingdings" panose="05000000000000000000"/>
              <a:buNone/>
            </a:pPr>
            <a:r>
              <a:rPr lang="en-US" altLang="zh-CN" sz="2800" b="1" dirty="0" smtClean="0">
                <a:solidFill>
                  <a:srgbClr val="002060"/>
                </a:solidFill>
              </a:rPr>
              <a:t>Example 7.12</a:t>
            </a:r>
            <a:endParaRPr lang="en-US" altLang="zh-CN" sz="2800" b="1" dirty="0">
              <a:solidFill>
                <a:srgbClr val="002060"/>
              </a:solidFill>
            </a:endParaRPr>
          </a:p>
          <a:p>
            <a:pPr marL="0" lvl="0" indent="0">
              <a:buClr>
                <a:srgbClr val="C0504D"/>
              </a:buClr>
              <a:buNone/>
            </a:pPr>
            <a:r>
              <a:rPr lang="en-US" altLang="zh-CN" sz="2800" dirty="0">
                <a:latin typeface="Times New Roman" panose="02020603050405020304" pitchFamily="18" charset="0"/>
                <a:ea typeface="Times New Roman" panose="02020603050405020304" pitchFamily="18" charset="0"/>
              </a:rPr>
              <a:t>A very common field in this category is GF(2) with the set {0, 1} and two operations, addition and multiplication, as shown in Figure </a:t>
            </a:r>
            <a:r>
              <a:rPr lang="en-US" altLang="zh-CN" sz="2800" dirty="0" smtClean="0">
                <a:latin typeface="Times New Roman" panose="02020603050405020304" pitchFamily="18" charset="0"/>
                <a:ea typeface="Times New Roman" panose="02020603050405020304" pitchFamily="18" charset="0"/>
              </a:rPr>
              <a:t>7.6</a:t>
            </a:r>
            <a:r>
              <a:rPr lang="en-US" altLang="zh-CN" sz="2800" dirty="0">
                <a:latin typeface="Times New Roman" panose="02020603050405020304" pitchFamily="18" charset="0"/>
                <a:ea typeface="Times New Roman" panose="02020603050405020304" pitchFamily="18" charset="0"/>
              </a:rPr>
              <a:t>.</a:t>
            </a: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7.1.3 Field</a:t>
            </a:r>
            <a:endParaRPr lang="en-US" altLang="zh-CN" sz="3600" dirty="0"/>
          </a:p>
        </p:txBody>
      </p:sp>
      <p:pic>
        <p:nvPicPr>
          <p:cNvPr id="5" name="Picture 12"/>
          <p:cNvPicPr>
            <a:picLocks noChangeAspect="1"/>
          </p:cNvPicPr>
          <p:nvPr/>
        </p:nvPicPr>
        <p:blipFill>
          <a:blip r:embed="rId2"/>
          <a:stretch>
            <a:fillRect/>
          </a:stretch>
        </p:blipFill>
        <p:spPr>
          <a:xfrm>
            <a:off x="243682" y="3840708"/>
            <a:ext cx="8656637" cy="1460500"/>
          </a:xfrm>
          <a:prstGeom prst="rect">
            <a:avLst/>
          </a:prstGeom>
          <a:noFill/>
          <a:ln w="9525">
            <a:noFill/>
          </a:ln>
        </p:spPr>
      </p:pic>
      <p:sp>
        <p:nvSpPr>
          <p:cNvPr id="9" name="Text Box 4"/>
          <p:cNvSpPr txBox="1">
            <a:spLocks noChangeArrowheads="1"/>
          </p:cNvSpPr>
          <p:nvPr/>
        </p:nvSpPr>
        <p:spPr bwMode="auto">
          <a:xfrm>
            <a:off x="3065369" y="6165304"/>
            <a:ext cx="30132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7.6  </a:t>
            </a:r>
            <a:r>
              <a:rPr lang="en-US" altLang="zh-CN" b="0" baseline="0" dirty="0">
                <a:latin typeface="+mj-lt"/>
                <a:ea typeface="宋体" panose="02010600030101010101" pitchFamily="2" charset="-122"/>
                <a:sym typeface="+mn-ea"/>
              </a:rPr>
              <a:t>GF(2) </a:t>
            </a:r>
            <a:r>
              <a:rPr lang="en-US" altLang="zh-CN" b="0" baseline="0" dirty="0" smtClean="0">
                <a:latin typeface="+mj-lt"/>
                <a:ea typeface="宋体" panose="02010600030101010101" pitchFamily="2" charset="-122"/>
                <a:sym typeface="+mn-ea"/>
              </a:rPr>
              <a:t>field</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400038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Font typeface="Wingdings" panose="05000000000000000000"/>
              <a:buNone/>
            </a:pPr>
            <a:r>
              <a:rPr lang="en-US" altLang="zh-CN" sz="2800" b="1" dirty="0" smtClean="0">
                <a:solidFill>
                  <a:srgbClr val="002060"/>
                </a:solidFill>
              </a:rPr>
              <a:t>Example 7.13</a:t>
            </a:r>
            <a:endParaRPr lang="en-US" altLang="zh-CN" sz="2800" b="1" dirty="0">
              <a:solidFill>
                <a:srgbClr val="002060"/>
              </a:solidFill>
            </a:endParaRPr>
          </a:p>
          <a:p>
            <a:pPr marL="0" lvl="0" indent="0">
              <a:buClr>
                <a:srgbClr val="C0504D"/>
              </a:buClr>
              <a:buNone/>
            </a:pPr>
            <a:r>
              <a:rPr lang="en-US" altLang="zh-CN" sz="2800" dirty="0">
                <a:latin typeface="Times New Roman" panose="02020603050405020304" pitchFamily="18" charset="0"/>
                <a:ea typeface="Times New Roman" panose="02020603050405020304" pitchFamily="18" charset="0"/>
              </a:rPr>
              <a:t>We can define GF(5) on the set Z</a:t>
            </a:r>
            <a:r>
              <a:rPr lang="en-US" altLang="zh-CN" sz="2800" baseline="-25000" dirty="0">
                <a:latin typeface="Times New Roman" panose="02020603050405020304" pitchFamily="18" charset="0"/>
                <a:ea typeface="Times New Roman" panose="02020603050405020304" pitchFamily="18" charset="0"/>
              </a:rPr>
              <a:t>5</a:t>
            </a:r>
            <a:r>
              <a:rPr lang="en-US" altLang="zh-CN" sz="2800" dirty="0">
                <a:latin typeface="Times New Roman" panose="02020603050405020304" pitchFamily="18" charset="0"/>
                <a:ea typeface="Times New Roman" panose="02020603050405020304" pitchFamily="18" charset="0"/>
              </a:rPr>
              <a:t> (5 is a prime) with addition and multiplication operators as shown in Figure 7</a:t>
            </a:r>
            <a:r>
              <a:rPr lang="en-US" altLang="zh-CN" sz="2800" dirty="0" smtClean="0">
                <a:latin typeface="Times New Roman" panose="02020603050405020304" pitchFamily="18" charset="0"/>
                <a:ea typeface="Times New Roman" panose="02020603050405020304" pitchFamily="18" charset="0"/>
              </a:rPr>
              <a:t>.7.</a:t>
            </a:r>
            <a:endParaRPr lang="en-US" altLang="zh-CN" sz="2800" dirty="0">
              <a:latin typeface="Times New Roman" panose="02020603050405020304" pitchFamily="18" charset="0"/>
              <a:ea typeface="Times New Roman" panose="02020603050405020304" pitchFamily="18" charset="0"/>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7.1.3 Field</a:t>
            </a:r>
            <a:endParaRPr lang="en-US" altLang="zh-CN" sz="3600" dirty="0"/>
          </a:p>
        </p:txBody>
      </p:sp>
      <p:sp>
        <p:nvSpPr>
          <p:cNvPr id="9" name="Text Box 4"/>
          <p:cNvSpPr txBox="1">
            <a:spLocks noChangeArrowheads="1"/>
          </p:cNvSpPr>
          <p:nvPr/>
        </p:nvSpPr>
        <p:spPr bwMode="auto">
          <a:xfrm>
            <a:off x="3065368" y="6165304"/>
            <a:ext cx="30132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7.7  </a:t>
            </a:r>
            <a:r>
              <a:rPr lang="en-US" altLang="zh-CN" b="0" baseline="0" dirty="0">
                <a:latin typeface="+mj-lt"/>
                <a:ea typeface="宋体" panose="02010600030101010101" pitchFamily="2" charset="-122"/>
                <a:sym typeface="+mn-ea"/>
              </a:rPr>
              <a:t>GF(5) </a:t>
            </a:r>
            <a:r>
              <a:rPr lang="en-US" altLang="zh-CN" b="0" baseline="0" dirty="0" smtClean="0">
                <a:latin typeface="+mj-lt"/>
                <a:ea typeface="宋体" panose="02010600030101010101" pitchFamily="2" charset="-122"/>
                <a:sym typeface="+mn-ea"/>
              </a:rPr>
              <a:t>field</a:t>
            </a:r>
            <a:endParaRPr lang="en-US" altLang="zh-CN" b="0" baseline="0" dirty="0">
              <a:latin typeface="+mj-lt"/>
              <a:ea typeface="宋体" panose="02010600030101010101" pitchFamily="2" charset="-122"/>
            </a:endParaRPr>
          </a:p>
        </p:txBody>
      </p:sp>
      <p:pic>
        <p:nvPicPr>
          <p:cNvPr id="10" name="Picture 14"/>
          <p:cNvPicPr>
            <a:picLocks noChangeAspect="1"/>
          </p:cNvPicPr>
          <p:nvPr/>
        </p:nvPicPr>
        <p:blipFill>
          <a:blip r:embed="rId2"/>
          <a:stretch>
            <a:fillRect/>
          </a:stretch>
        </p:blipFill>
        <p:spPr>
          <a:xfrm>
            <a:off x="97631" y="3577877"/>
            <a:ext cx="8948738" cy="2011363"/>
          </a:xfrm>
          <a:prstGeom prst="rect">
            <a:avLst/>
          </a:prstGeom>
          <a:noFill/>
          <a:ln w="9525">
            <a:noFill/>
          </a:ln>
        </p:spPr>
      </p:pic>
    </p:spTree>
    <p:extLst>
      <p:ext uri="{BB962C8B-B14F-4D97-AF65-F5344CB8AC3E}">
        <p14:creationId xmlns:p14="http://schemas.microsoft.com/office/powerpoint/2010/main" val="1204956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Clr>
                <a:srgbClr val="C0504D"/>
              </a:buClr>
              <a:buFont typeface="Wingdings" panose="05000000000000000000"/>
              <a:buNone/>
            </a:pPr>
            <a:r>
              <a:rPr lang="en-US" altLang="zh-CN" sz="2800" b="1" dirty="0" smtClean="0">
                <a:solidFill>
                  <a:srgbClr val="002060"/>
                </a:solidFill>
              </a:rPr>
              <a:t>Summary</a:t>
            </a:r>
            <a:endParaRPr lang="en-US" altLang="zh-CN" sz="2800" b="1" dirty="0">
              <a:solidFill>
                <a:srgbClr val="002060"/>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400" dirty="0" smtClean="0">
              <a:solidFill>
                <a:prstClr val="black"/>
              </a:solidFill>
            </a:endParaRPr>
          </a:p>
          <a:p>
            <a:pPr marL="0" indent="0">
              <a:buClr>
                <a:srgbClr val="C0504D"/>
              </a:buClr>
              <a:buFont typeface="Wingdings" panose="05000000000000000000"/>
              <a:buNone/>
            </a:pPr>
            <a:endParaRPr lang="en-US" altLang="zh-CN" sz="2800" b="1" dirty="0" smtClean="0">
              <a:solidFill>
                <a:srgbClr val="FF0000"/>
              </a:solidFill>
            </a:endParaRPr>
          </a:p>
          <a:p>
            <a:pPr marL="0" indent="0">
              <a:buClr>
                <a:srgbClr val="C0504D"/>
              </a:buClr>
              <a:buFont typeface="Wingdings" panose="05000000000000000000"/>
              <a:buNone/>
            </a:pPr>
            <a:endParaRPr lang="en-US" altLang="zh-CN" sz="2800" b="1" dirty="0">
              <a:solidFill>
                <a:srgbClr val="FF0000"/>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a:solidFill>
                <a:prstClr val="black"/>
              </a:solidFill>
            </a:endParaRPr>
          </a:p>
          <a:p>
            <a:pPr marL="0" indent="0">
              <a:buClr>
                <a:srgbClr val="C0504D"/>
              </a:buClr>
              <a:buFont typeface="Wingdings" panose="05000000000000000000"/>
              <a:buNone/>
            </a:pPr>
            <a:endParaRPr lang="en-US" altLang="zh-CN" sz="2800" dirty="0" smtClean="0">
              <a:solidFill>
                <a:prstClr val="black"/>
              </a:solidFill>
            </a:endParaRPr>
          </a:p>
          <a:p>
            <a:pPr marL="0" indent="0">
              <a:buClr>
                <a:srgbClr val="C0504D"/>
              </a:buClr>
              <a:buFont typeface="Wingdings" panose="05000000000000000000"/>
              <a:buNone/>
            </a:pPr>
            <a:endParaRPr lang="en-US" altLang="zh-CN" sz="2600" b="1" dirty="0" smtClean="0">
              <a:solidFill>
                <a:srgbClr val="FF0000"/>
              </a:solidFill>
            </a:endParaRPr>
          </a:p>
          <a:p>
            <a:pPr>
              <a:buClr>
                <a:srgbClr val="C0504D"/>
              </a:buClr>
              <a:buFont typeface="Wingdings" panose="05000000000000000000" pitchFamily="2" charset="2"/>
              <a:buChar char="p"/>
            </a:pPr>
            <a:endParaRPr lang="en-US" altLang="zh-CN" sz="2600" b="1" dirty="0" smtClean="0">
              <a:solidFill>
                <a:srgbClr val="FF0000"/>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600" dirty="0" smtClean="0">
              <a:solidFill>
                <a:prstClr val="black"/>
              </a:solidFill>
            </a:endParaRPr>
          </a:p>
          <a:p>
            <a:pPr marL="0" indent="0">
              <a:buClr>
                <a:srgbClr val="C0504D"/>
              </a:buClr>
              <a:buFont typeface="Wingdings" panose="05000000000000000000"/>
              <a:buNone/>
            </a:pPr>
            <a:endParaRPr lang="en-US" altLang="zh-CN" sz="2800" dirty="0">
              <a:solidFill>
                <a:srgbClr val="C0504D"/>
              </a:solidFill>
              <a:latin typeface="Franklin Gothic Medium"/>
            </a:endParaRPr>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dirty="0" smtClean="0"/>
              <a:t>7.1.3 Field</a:t>
            </a:r>
            <a:endParaRPr lang="en-US" altLang="zh-CN" sz="3600" dirty="0"/>
          </a:p>
        </p:txBody>
      </p:sp>
      <p:sp>
        <p:nvSpPr>
          <p:cNvPr id="9" name="Text Box 4"/>
          <p:cNvSpPr txBox="1">
            <a:spLocks noChangeArrowheads="1"/>
          </p:cNvSpPr>
          <p:nvPr/>
        </p:nvSpPr>
        <p:spPr bwMode="auto">
          <a:xfrm>
            <a:off x="3126251" y="5661248"/>
            <a:ext cx="28914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7.3  </a:t>
            </a:r>
            <a:r>
              <a:rPr lang="en-US" altLang="zh-CN" b="0" baseline="0" dirty="0">
                <a:latin typeface="+mj-lt"/>
                <a:ea typeface="宋体" panose="02010600030101010101" pitchFamily="2" charset="-122"/>
                <a:sym typeface="+mn-ea"/>
              </a:rPr>
              <a:t>GF(5) </a:t>
            </a:r>
            <a:r>
              <a:rPr lang="en-US" altLang="zh-CN" b="0" baseline="0" dirty="0" smtClean="0">
                <a:latin typeface="+mj-lt"/>
                <a:ea typeface="宋体" panose="02010600030101010101" pitchFamily="2" charset="-122"/>
                <a:sym typeface="+mn-ea"/>
              </a:rPr>
              <a:t>field</a:t>
            </a:r>
            <a:endParaRPr lang="en-US" altLang="zh-CN" b="0" baseline="0" dirty="0">
              <a:latin typeface="+mj-lt"/>
              <a:ea typeface="宋体" panose="02010600030101010101" pitchFamily="2" charset="-122"/>
            </a:endParaRPr>
          </a:p>
        </p:txBody>
      </p:sp>
      <p:pic>
        <p:nvPicPr>
          <p:cNvPr id="11" name="Picture 12"/>
          <p:cNvPicPr>
            <a:picLocks noChangeAspect="1"/>
          </p:cNvPicPr>
          <p:nvPr/>
        </p:nvPicPr>
        <p:blipFill>
          <a:blip r:embed="rId2"/>
          <a:stretch>
            <a:fillRect/>
          </a:stretch>
        </p:blipFill>
        <p:spPr>
          <a:xfrm>
            <a:off x="107504" y="2567533"/>
            <a:ext cx="8812212" cy="2733675"/>
          </a:xfrm>
          <a:prstGeom prst="rect">
            <a:avLst/>
          </a:prstGeom>
          <a:noFill/>
          <a:ln w="9525">
            <a:noFill/>
          </a:ln>
        </p:spPr>
      </p:pic>
    </p:spTree>
    <p:extLst>
      <p:ext uri="{BB962C8B-B14F-4D97-AF65-F5344CB8AC3E}">
        <p14:creationId xmlns:p14="http://schemas.microsoft.com/office/powerpoint/2010/main" val="1860216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a:t>7.1 ALGEBRAIC </a:t>
            </a:r>
            <a:r>
              <a:rPr lang="en-US" altLang="zh-CN" sz="3200" b="1" dirty="0" smtClean="0"/>
              <a:t>STRUCTURES</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t>2016/11/14</a:t>
            </a:fld>
            <a:endParaRPr lang="zh-CN" altLang="en-US" dirty="0"/>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200" b="1" dirty="0"/>
              <a:t>7.1 GF(2</a:t>
            </a:r>
            <a:r>
              <a:rPr lang="en-US" altLang="zh-CN" sz="3200" b="1" baseline="30000" dirty="0"/>
              <a:t>n</a:t>
            </a:r>
            <a:r>
              <a:rPr lang="en-US" altLang="zh-CN" sz="3200" b="1" dirty="0"/>
              <a:t>) </a:t>
            </a:r>
            <a:r>
              <a:rPr lang="en-US" altLang="zh-CN" sz="3200" b="1" dirty="0" smtClean="0"/>
              <a:t>FIELDS</a:t>
            </a:r>
            <a:endParaRPr lang="zh-CN" altLang="en-US" sz="3200" b="1" dirty="0"/>
          </a:p>
        </p:txBody>
      </p:sp>
      <p:sp>
        <p:nvSpPr>
          <p:cNvPr id="3" name="日期占位符 2"/>
          <p:cNvSpPr>
            <a:spLocks noGrp="1"/>
          </p:cNvSpPr>
          <p:nvPr>
            <p:ph type="dt" sz="half" idx="10"/>
          </p:nvPr>
        </p:nvSpPr>
        <p:spPr/>
        <p:txBody>
          <a:bodyPr/>
          <a:lstStyle/>
          <a:p>
            <a:fld id="{EE55D66E-D74B-4DF4-9E60-904E1520841B}" type="datetime1">
              <a:rPr lang="zh-CN" altLang="en-US" smtClean="0"/>
              <a:t>2016/11/14</a:t>
            </a:fld>
            <a:endParaRPr lang="zh-CN" altLang="en-US" dirty="0"/>
          </a:p>
        </p:txBody>
      </p:sp>
      <p:sp>
        <p:nvSpPr>
          <p:cNvPr id="7" name="标题 7"/>
          <p:cNvSpPr txBox="1"/>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b="0" kern="1200" cap="none">
                <a:solidFill>
                  <a:srgbClr val="FFFFFF"/>
                </a:solidFill>
                <a:latin typeface="+mj-lt"/>
                <a:ea typeface="+mj-ea"/>
                <a:cs typeface="+mj-cs"/>
              </a:defRPr>
            </a:lvl1pPr>
          </a:lstStyle>
          <a:p>
            <a:endParaRPr lang="zh-CN" altLang="en-US" dirty="0"/>
          </a:p>
        </p:txBody>
      </p:sp>
    </p:spTree>
    <p:extLst>
      <p:ext uri="{BB962C8B-B14F-4D97-AF65-F5344CB8AC3E}">
        <p14:creationId xmlns:p14="http://schemas.microsoft.com/office/powerpoint/2010/main" val="3812242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a:t>7.2 GF(2n) </a:t>
            </a:r>
            <a:r>
              <a:rPr lang="en-US" altLang="zh-CN" sz="3600" b="1" dirty="0" smtClean="0"/>
              <a:t>FIELDS</a:t>
            </a:r>
            <a:endParaRPr lang="en-US" altLang="zh-CN" sz="3600" dirty="0"/>
          </a:p>
        </p:txBody>
      </p:sp>
      <p:sp>
        <p:nvSpPr>
          <p:cNvPr id="6" name="内容占位符 5"/>
          <p:cNvSpPr>
            <a:spLocks noGrp="1"/>
          </p:cNvSpPr>
          <p:nvPr>
            <p:ph sz="quarter" idx="1"/>
          </p:nvPr>
        </p:nvSpPr>
        <p:spPr>
          <a:xfrm>
            <a:off x="0" y="1600200"/>
            <a:ext cx="9144000" cy="4709120"/>
          </a:xfrm>
        </p:spPr>
        <p:txBody>
          <a:bodyPr>
            <a:noAutofit/>
          </a:bodyPr>
          <a:lstStyle/>
          <a:p>
            <a:pPr marL="0" indent="0">
              <a:buNone/>
            </a:pPr>
            <a:r>
              <a:rPr lang="en-US" altLang="zh-CN" sz="2800" dirty="0"/>
              <a:t>In cryptography, we often need to use four operations (addition, subtraction, multiplication, and division). In other words, we need to use fields. We can work in GF(2</a:t>
            </a:r>
            <a:r>
              <a:rPr lang="en-US" altLang="zh-CN" sz="2800" baseline="30000" dirty="0"/>
              <a:t>n</a:t>
            </a:r>
            <a:r>
              <a:rPr lang="en-US" altLang="zh-CN" sz="2800" dirty="0"/>
              <a:t>) and uses a set of 2</a:t>
            </a:r>
            <a:r>
              <a:rPr lang="en-US" altLang="zh-CN" sz="2800" baseline="30000" dirty="0"/>
              <a:t>n</a:t>
            </a:r>
            <a:r>
              <a:rPr lang="en-US" altLang="zh-CN" sz="2800" dirty="0"/>
              <a:t> elements. The elements in this set are n-bit words. </a:t>
            </a:r>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Tree>
    <p:extLst>
      <p:ext uri="{BB962C8B-B14F-4D97-AF65-F5344CB8AC3E}">
        <p14:creationId xmlns:p14="http://schemas.microsoft.com/office/powerpoint/2010/main" val="3543023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a:t>7.2 GF(2n) </a:t>
            </a:r>
            <a:r>
              <a:rPr lang="en-US" altLang="zh-CN" sz="3600" b="1" dirty="0" smtClean="0"/>
              <a:t>FIELDS</a:t>
            </a:r>
            <a:endParaRPr lang="en-US" altLang="zh-CN" sz="3600" dirty="0"/>
          </a:p>
        </p:txBody>
      </p:sp>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7.14</a:t>
            </a:r>
            <a:endParaRPr lang="en-US" altLang="zh-CN" sz="2800" dirty="0" smtClean="0"/>
          </a:p>
          <a:p>
            <a:pPr marL="0" indent="0">
              <a:buNone/>
            </a:pPr>
            <a:r>
              <a:rPr lang="en-US" altLang="zh-CN" sz="2800" dirty="0"/>
              <a:t>Let us define a GF(2</a:t>
            </a:r>
            <a:r>
              <a:rPr lang="en-US" altLang="zh-CN" sz="2800" baseline="30000" dirty="0"/>
              <a:t>2</a:t>
            </a:r>
            <a:r>
              <a:rPr lang="en-US" altLang="zh-CN" sz="2800" dirty="0"/>
              <a:t>) field in which the set has four 2-bit words: {00, 01, 10, 11}. We can redefine addition and multiplication for this field in such a way that all properties of these operations are satisfied, as shown in Figure </a:t>
            </a:r>
            <a:r>
              <a:rPr lang="en-US" altLang="zh-CN" sz="2800" dirty="0" smtClean="0"/>
              <a:t>7.8.</a:t>
            </a:r>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pic>
        <p:nvPicPr>
          <p:cNvPr id="4" name="Picture 14"/>
          <p:cNvPicPr>
            <a:picLocks noChangeAspect="1"/>
          </p:cNvPicPr>
          <p:nvPr/>
        </p:nvPicPr>
        <p:blipFill>
          <a:blip r:embed="rId2"/>
          <a:stretch>
            <a:fillRect/>
          </a:stretch>
        </p:blipFill>
        <p:spPr>
          <a:xfrm>
            <a:off x="2689225" y="3842345"/>
            <a:ext cx="3765550" cy="2466975"/>
          </a:xfrm>
          <a:prstGeom prst="rect">
            <a:avLst/>
          </a:prstGeom>
          <a:noFill/>
          <a:ln w="9525">
            <a:noFill/>
          </a:ln>
        </p:spPr>
      </p:pic>
      <p:sp>
        <p:nvSpPr>
          <p:cNvPr id="7" name="Text Box 4"/>
          <p:cNvSpPr txBox="1">
            <a:spLocks noChangeArrowheads="1"/>
          </p:cNvSpPr>
          <p:nvPr/>
        </p:nvSpPr>
        <p:spPr bwMode="auto">
          <a:xfrm>
            <a:off x="1987893" y="6351711"/>
            <a:ext cx="5168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7.8  </a:t>
            </a:r>
            <a:r>
              <a:rPr lang="en-US" altLang="zh-CN" b="0" baseline="0" dirty="0">
                <a:latin typeface="+mj-lt"/>
                <a:ea typeface="宋体" panose="02010600030101010101" pitchFamily="2" charset="-122"/>
                <a:sym typeface="+mn-ea"/>
              </a:rPr>
              <a:t>An example of GF(2</a:t>
            </a:r>
            <a:r>
              <a:rPr lang="en-US" altLang="zh-CN" b="0" dirty="0">
                <a:latin typeface="+mj-lt"/>
                <a:ea typeface="宋体" panose="02010600030101010101" pitchFamily="2" charset="-122"/>
                <a:sym typeface="+mn-ea"/>
              </a:rPr>
              <a:t>2</a:t>
            </a:r>
            <a:r>
              <a:rPr lang="en-US" altLang="zh-CN" b="0" baseline="0" dirty="0">
                <a:latin typeface="+mj-lt"/>
                <a:ea typeface="宋体" panose="02010600030101010101" pitchFamily="2" charset="-122"/>
                <a:sym typeface="+mn-ea"/>
              </a:rPr>
              <a:t>) </a:t>
            </a:r>
            <a:r>
              <a:rPr lang="en-US" altLang="zh-CN" b="0" baseline="0" dirty="0" smtClean="0">
                <a:latin typeface="+mj-lt"/>
                <a:ea typeface="宋体" panose="02010600030101010101" pitchFamily="2" charset="-122"/>
                <a:sym typeface="+mn-ea"/>
              </a:rPr>
              <a:t>field</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3241845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a:t>7.2.1 </a:t>
            </a:r>
            <a:r>
              <a:rPr lang="en-US" altLang="zh-CN" sz="3600" b="1" dirty="0" smtClean="0"/>
              <a:t>Polynomials</a:t>
            </a:r>
            <a:endParaRPr lang="en-US" altLang="zh-CN" sz="3600" dirty="0"/>
          </a:p>
        </p:txBody>
      </p:sp>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dirty="0" smtClean="0"/>
              <a:t>A </a:t>
            </a:r>
            <a:r>
              <a:rPr lang="en-US" altLang="zh-CN" sz="2800" dirty="0"/>
              <a:t>polynomial of degree n − 1 is an </a:t>
            </a:r>
            <a:r>
              <a:rPr lang="en-US" altLang="zh-CN" sz="2800" dirty="0" smtClean="0"/>
              <a:t>expression of </a:t>
            </a:r>
            <a:r>
              <a:rPr lang="en-US" altLang="zh-CN" sz="2800" dirty="0"/>
              <a:t>the form</a:t>
            </a:r>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pPr marL="0" indent="0">
              <a:buNone/>
            </a:pPr>
            <a:r>
              <a:rPr lang="en-US" altLang="zh-CN" dirty="0"/>
              <a:t>where x</a:t>
            </a:r>
            <a:r>
              <a:rPr lang="en-US" altLang="zh-CN" baseline="30000" dirty="0"/>
              <a:t>i</a:t>
            </a:r>
            <a:r>
              <a:rPr lang="en-US" altLang="zh-CN" dirty="0"/>
              <a:t> is called the </a:t>
            </a:r>
            <a:r>
              <a:rPr lang="en-US" altLang="zh-CN" dirty="0" err="1"/>
              <a:t>ith</a:t>
            </a:r>
            <a:r>
              <a:rPr lang="en-US" altLang="zh-CN" dirty="0"/>
              <a:t> term and </a:t>
            </a:r>
            <a:r>
              <a:rPr lang="en-US" altLang="zh-CN" dirty="0" err="1"/>
              <a:t>a</a:t>
            </a:r>
            <a:r>
              <a:rPr lang="en-US" altLang="zh-CN" baseline="-25000" dirty="0" err="1"/>
              <a:t>i</a:t>
            </a:r>
            <a:r>
              <a:rPr lang="en-US" altLang="zh-CN" dirty="0"/>
              <a:t> is called coefficient of the </a:t>
            </a:r>
            <a:r>
              <a:rPr lang="en-US" altLang="zh-CN" dirty="0" err="1"/>
              <a:t>ith</a:t>
            </a:r>
            <a:r>
              <a:rPr lang="en-US" altLang="zh-CN" dirty="0"/>
              <a:t> term.</a:t>
            </a:r>
          </a:p>
          <a:p>
            <a:endParaRPr lang="en-US" altLang="zh-CN" dirty="0" smtClean="0"/>
          </a:p>
          <a:p>
            <a:endParaRPr lang="en-US" altLang="zh-CN" dirty="0" smtClean="0"/>
          </a:p>
          <a:p>
            <a:pPr marL="0" indent="0">
              <a:buNone/>
            </a:pPr>
            <a:endParaRPr lang="en-US" altLang="zh-CN" dirty="0"/>
          </a:p>
        </p:txBody>
      </p:sp>
      <p:pic>
        <p:nvPicPr>
          <p:cNvPr id="8" name="Picture 11"/>
          <p:cNvPicPr>
            <a:picLocks noChangeAspect="1"/>
          </p:cNvPicPr>
          <p:nvPr/>
        </p:nvPicPr>
        <p:blipFill>
          <a:blip r:embed="rId2"/>
          <a:stretch>
            <a:fillRect/>
          </a:stretch>
        </p:blipFill>
        <p:spPr>
          <a:xfrm>
            <a:off x="1463675" y="2636912"/>
            <a:ext cx="6216650" cy="485775"/>
          </a:xfrm>
          <a:prstGeom prst="rect">
            <a:avLst/>
          </a:prstGeom>
          <a:noFill/>
          <a:ln w="9525">
            <a:noFill/>
          </a:ln>
        </p:spPr>
      </p:pic>
    </p:spTree>
    <p:extLst>
      <p:ext uri="{BB962C8B-B14F-4D97-AF65-F5344CB8AC3E}">
        <p14:creationId xmlns:p14="http://schemas.microsoft.com/office/powerpoint/2010/main" val="4077293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7.15</a:t>
            </a:r>
            <a:endParaRPr lang="en-US" altLang="zh-CN" sz="2800" dirty="0" smtClean="0"/>
          </a:p>
          <a:p>
            <a:pPr marL="0" indent="0">
              <a:buNone/>
            </a:pPr>
            <a:r>
              <a:rPr lang="en-US" altLang="zh-CN" sz="2800" dirty="0"/>
              <a:t>Figure </a:t>
            </a:r>
            <a:r>
              <a:rPr lang="en-US" altLang="zh-CN" sz="2800" dirty="0" smtClean="0"/>
              <a:t>7.9 </a:t>
            </a:r>
            <a:r>
              <a:rPr lang="en-US" altLang="zh-CN" sz="2800" dirty="0"/>
              <a:t>show how we can represent the 8-bit word (10011001) using a polynomials.</a:t>
            </a:r>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7" name="Text Box 4"/>
          <p:cNvSpPr txBox="1">
            <a:spLocks noChangeArrowheads="1"/>
          </p:cNvSpPr>
          <p:nvPr/>
        </p:nvSpPr>
        <p:spPr bwMode="auto">
          <a:xfrm>
            <a:off x="628737" y="6351711"/>
            <a:ext cx="78865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rgbClr val="1F497D"/>
                </a:solidFill>
                <a:latin typeface="Franklin Gothic Medium"/>
                <a:ea typeface="宋体" panose="02010600030101010101" pitchFamily="2" charset="-122"/>
              </a:rPr>
              <a:t>Figure </a:t>
            </a:r>
            <a:r>
              <a:rPr lang="en-US" altLang="zh-CN" b="0" baseline="0" dirty="0" smtClean="0">
                <a:solidFill>
                  <a:srgbClr val="1F497D"/>
                </a:solidFill>
                <a:latin typeface="Franklin Gothic Medium"/>
                <a:ea typeface="宋体" panose="02010600030101010101" pitchFamily="2" charset="-122"/>
              </a:rPr>
              <a:t>7</a:t>
            </a:r>
            <a:r>
              <a:rPr lang="en-US" altLang="zh-CN" b="0" baseline="0" dirty="0">
                <a:solidFill>
                  <a:srgbClr val="1F497D"/>
                </a:solidFill>
                <a:latin typeface="Franklin Gothic Medium"/>
                <a:ea typeface="宋体" panose="02010600030101010101" pitchFamily="2" charset="-122"/>
              </a:rPr>
              <a:t>. </a:t>
            </a:r>
            <a:r>
              <a:rPr lang="en-US" altLang="zh-CN" b="0" baseline="0" dirty="0" smtClean="0">
                <a:solidFill>
                  <a:srgbClr val="1F497D"/>
                </a:solidFill>
                <a:latin typeface="Franklin Gothic Medium"/>
                <a:ea typeface="宋体" panose="02010600030101010101" pitchFamily="2" charset="-122"/>
              </a:rPr>
              <a:t>9 </a:t>
            </a:r>
            <a:r>
              <a:rPr lang="en-US" altLang="zh-CN" b="0" baseline="0" dirty="0" smtClean="0">
                <a:latin typeface="+mj-lt"/>
                <a:ea typeface="宋体" panose="02010600030101010101" pitchFamily="2" charset="-122"/>
              </a:rPr>
              <a:t>Representation </a:t>
            </a:r>
            <a:r>
              <a:rPr lang="en-US" altLang="zh-CN" b="0" baseline="0" dirty="0">
                <a:latin typeface="+mj-lt"/>
                <a:ea typeface="宋体" panose="02010600030101010101" pitchFamily="2" charset="-122"/>
              </a:rPr>
              <a:t>of an 8-bit word by a polynomial</a:t>
            </a:r>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9" name="Picture 14"/>
          <p:cNvPicPr>
            <a:picLocks noChangeAspect="1"/>
          </p:cNvPicPr>
          <p:nvPr/>
        </p:nvPicPr>
        <p:blipFill>
          <a:blip r:embed="rId2"/>
          <a:stretch>
            <a:fillRect/>
          </a:stretch>
        </p:blipFill>
        <p:spPr>
          <a:xfrm>
            <a:off x="1523206" y="3097684"/>
            <a:ext cx="6097587" cy="2995612"/>
          </a:xfrm>
          <a:prstGeom prst="rect">
            <a:avLst/>
          </a:prstGeom>
          <a:noFill/>
          <a:ln w="9525">
            <a:noFill/>
          </a:ln>
        </p:spPr>
      </p:pic>
    </p:spTree>
    <p:extLst>
      <p:ext uri="{BB962C8B-B14F-4D97-AF65-F5344CB8AC3E}">
        <p14:creationId xmlns:p14="http://schemas.microsoft.com/office/powerpoint/2010/main" val="31130740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7.16</a:t>
            </a:r>
            <a:endParaRPr lang="en-US" altLang="zh-CN" sz="2800" dirty="0" smtClean="0"/>
          </a:p>
          <a:p>
            <a:pPr marL="0" indent="0">
              <a:buNone/>
            </a:pPr>
            <a:r>
              <a:rPr lang="en-US" altLang="zh-CN" sz="2800" dirty="0"/>
              <a:t>To find the 8-bit word related to the polynomial x</a:t>
            </a:r>
            <a:r>
              <a:rPr lang="en-US" altLang="zh-CN" sz="2800" baseline="30000" dirty="0"/>
              <a:t>5</a:t>
            </a:r>
            <a:r>
              <a:rPr lang="en-US" altLang="zh-CN" sz="2800" dirty="0"/>
              <a:t> + x</a:t>
            </a:r>
            <a:r>
              <a:rPr lang="en-US" altLang="zh-CN" sz="2800" baseline="30000" dirty="0"/>
              <a:t>2</a:t>
            </a:r>
            <a:r>
              <a:rPr lang="en-US" altLang="zh-CN" sz="2800" dirty="0"/>
              <a:t> + x, we first supply the omitted terms. Since n = 8, it means the polynomial is of degree 7. The expanded polynomial is</a:t>
            </a:r>
          </a:p>
          <a:p>
            <a:pPr marL="0" indent="0">
              <a:buNone/>
            </a:pPr>
            <a:r>
              <a:rPr lang="en-US" altLang="zh-CN" sz="2800" dirty="0" smtClean="0"/>
              <a:t>polynomials.</a:t>
            </a:r>
          </a:p>
          <a:p>
            <a:pPr marL="0" indent="0">
              <a:buNone/>
            </a:pPr>
            <a:endParaRPr lang="en-US" altLang="zh-CN" sz="2800" dirty="0" smtClean="0"/>
          </a:p>
          <a:p>
            <a:pPr marL="0" indent="0">
              <a:buNone/>
            </a:pPr>
            <a:endParaRPr lang="en-US" altLang="zh-CN" sz="2800" dirty="0"/>
          </a:p>
          <a:p>
            <a:pPr marL="0" lvl="0" indent="0">
              <a:buNone/>
            </a:pPr>
            <a:r>
              <a:rPr lang="en-US" altLang="zh-CN" sz="2800" dirty="0">
                <a:latin typeface="Times New Roman" panose="02020603050405020304" pitchFamily="18" charset="0"/>
                <a:ea typeface="Times New Roman" panose="02020603050405020304" pitchFamily="18" charset="0"/>
              </a:rPr>
              <a:t>This is related to the 8-bit word </a:t>
            </a:r>
            <a:r>
              <a:rPr lang="en-US" altLang="zh-CN" sz="2800" dirty="0">
                <a:solidFill>
                  <a:srgbClr val="FF0000"/>
                </a:solidFill>
                <a:latin typeface="Times New Roman" panose="02020603050405020304" pitchFamily="18" charset="0"/>
                <a:ea typeface="Times New Roman" panose="02020603050405020304" pitchFamily="18" charset="0"/>
              </a:rPr>
              <a:t>00100110.</a:t>
            </a:r>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10" name="Picture 14"/>
          <p:cNvPicPr>
            <a:picLocks noChangeAspect="1"/>
          </p:cNvPicPr>
          <p:nvPr/>
        </p:nvPicPr>
        <p:blipFill>
          <a:blip r:embed="rId2"/>
          <a:stretch>
            <a:fillRect/>
          </a:stretch>
        </p:blipFill>
        <p:spPr>
          <a:xfrm>
            <a:off x="1519237" y="4253086"/>
            <a:ext cx="6105525" cy="400050"/>
          </a:xfrm>
          <a:prstGeom prst="rect">
            <a:avLst/>
          </a:prstGeom>
          <a:noFill/>
          <a:ln w="9525">
            <a:noFill/>
          </a:ln>
        </p:spPr>
      </p:pic>
    </p:spTree>
    <p:extLst>
      <p:ext uri="{BB962C8B-B14F-4D97-AF65-F5344CB8AC3E}">
        <p14:creationId xmlns:p14="http://schemas.microsoft.com/office/powerpoint/2010/main" val="25094118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GF(2</a:t>
            </a:r>
            <a:r>
              <a:rPr lang="en-US" altLang="zh-CN" sz="2800" b="1" baseline="30000" dirty="0">
                <a:solidFill>
                  <a:srgbClr val="002060"/>
                </a:solidFill>
              </a:rPr>
              <a:t>n</a:t>
            </a:r>
            <a:r>
              <a:rPr lang="en-US" altLang="zh-CN" sz="2800" b="1" dirty="0">
                <a:solidFill>
                  <a:srgbClr val="002060"/>
                </a:solidFill>
              </a:rPr>
              <a:t>) </a:t>
            </a:r>
            <a:r>
              <a:rPr lang="en-US" altLang="zh-CN" sz="2800" b="1" dirty="0" smtClean="0">
                <a:solidFill>
                  <a:srgbClr val="002060"/>
                </a:solidFill>
              </a:rPr>
              <a:t>FIELDS</a:t>
            </a:r>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5" name="图片 4"/>
          <p:cNvPicPr>
            <a:picLocks noChangeAspect="1"/>
          </p:cNvPicPr>
          <p:nvPr/>
        </p:nvPicPr>
        <p:blipFill>
          <a:blip r:embed="rId2"/>
          <a:stretch>
            <a:fillRect/>
          </a:stretch>
        </p:blipFill>
        <p:spPr>
          <a:xfrm>
            <a:off x="124039" y="2615888"/>
            <a:ext cx="977218" cy="489375"/>
          </a:xfrm>
          <a:prstGeom prst="rect">
            <a:avLst/>
          </a:prstGeom>
        </p:spPr>
      </p:pic>
      <p:sp>
        <p:nvSpPr>
          <p:cNvPr id="7" name="Rectangle 12"/>
          <p:cNvSpPr/>
          <p:nvPr/>
        </p:nvSpPr>
        <p:spPr>
          <a:xfrm>
            <a:off x="124039" y="3488370"/>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3200" dirty="0">
                <a:latin typeface="Arial" panose="020B0604020202020204" pitchFamily="34" charset="0"/>
                <a:ea typeface="宋体" panose="02010600030101010101" pitchFamily="2" charset="-122"/>
              </a:rPr>
              <a:t>Polynomials representing n-bit words use two fields: GF(2) and GF(2</a:t>
            </a:r>
            <a:r>
              <a:rPr lang="en-US" altLang="zh-CN" sz="3200" baseline="30000" dirty="0">
                <a:latin typeface="Arial" panose="020B0604020202020204" pitchFamily="34" charset="0"/>
                <a:ea typeface="宋体" panose="02010600030101010101" pitchFamily="2" charset="-122"/>
              </a:rPr>
              <a:t>n</a:t>
            </a:r>
            <a:r>
              <a:rPr lang="en-US" altLang="zh-CN" sz="3200" dirty="0" smtClean="0">
                <a:latin typeface="Arial" panose="020B0604020202020204" pitchFamily="34" charset="0"/>
                <a:ea typeface="宋体" panose="02010600030101010101" pitchFamily="2" charset="-122"/>
              </a:rPr>
              <a:t>).</a:t>
            </a:r>
            <a:endParaRPr lang="en-US" altLang="zh-CN" sz="32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25242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smtClean="0">
                <a:solidFill>
                  <a:srgbClr val="002060"/>
                </a:solidFill>
              </a:rPr>
              <a:t>Modulus</a:t>
            </a:r>
          </a:p>
          <a:p>
            <a:pPr marL="0" indent="0">
              <a:buNone/>
            </a:pPr>
            <a:r>
              <a:rPr lang="en-US" altLang="zh-CN" sz="2800" dirty="0"/>
              <a:t>For the sets of polynomials in GF(2</a:t>
            </a:r>
            <a:r>
              <a:rPr lang="en-US" altLang="zh-CN" sz="2800" baseline="30000" dirty="0"/>
              <a:t>n</a:t>
            </a:r>
            <a:r>
              <a:rPr lang="en-US" altLang="zh-CN" sz="2800" dirty="0"/>
              <a:t>), a group of polynomials of degree n is defined as the modulus. Such polynomials are referred to as irreducible polynomials</a:t>
            </a:r>
            <a:r>
              <a:rPr lang="en-US" altLang="zh-CN" sz="2800" b="1" dirty="0">
                <a:solidFill>
                  <a:srgbClr val="002060"/>
                </a:solidFill>
              </a:rPr>
              <a:t>.</a:t>
            </a:r>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9" name="Picture 18"/>
          <p:cNvPicPr>
            <a:picLocks noChangeAspect="1"/>
          </p:cNvPicPr>
          <p:nvPr/>
        </p:nvPicPr>
        <p:blipFill>
          <a:blip r:embed="rId2"/>
          <a:stretch>
            <a:fillRect/>
          </a:stretch>
        </p:blipFill>
        <p:spPr>
          <a:xfrm>
            <a:off x="339725" y="3508276"/>
            <a:ext cx="8464550" cy="2513012"/>
          </a:xfrm>
          <a:prstGeom prst="rect">
            <a:avLst/>
          </a:prstGeom>
          <a:noFill/>
          <a:ln w="9525">
            <a:noFill/>
          </a:ln>
        </p:spPr>
      </p:pic>
      <p:sp>
        <p:nvSpPr>
          <p:cNvPr id="10" name="Text Box 4"/>
          <p:cNvSpPr txBox="1">
            <a:spLocks noChangeArrowheads="1"/>
          </p:cNvSpPr>
          <p:nvPr/>
        </p:nvSpPr>
        <p:spPr bwMode="auto">
          <a:xfrm>
            <a:off x="1746770" y="6063679"/>
            <a:ext cx="56504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7.4  </a:t>
            </a:r>
            <a:r>
              <a:rPr lang="en-US" altLang="zh-CN" b="0" baseline="0" dirty="0">
                <a:latin typeface="+mj-lt"/>
                <a:ea typeface="宋体" panose="02010600030101010101" pitchFamily="2" charset="-122"/>
                <a:sym typeface="+mn-ea"/>
              </a:rPr>
              <a:t>List of irreducible polynomials </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2782103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smtClean="0">
                <a:solidFill>
                  <a:srgbClr val="002060"/>
                </a:solidFill>
              </a:rPr>
              <a:t>Addition</a:t>
            </a:r>
            <a:endParaRPr lang="en-US" altLang="zh-CN" sz="2800" b="1" dirty="0">
              <a:solidFill>
                <a:srgbClr val="002060"/>
              </a:solidFill>
            </a:endParaRPr>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5" name="图片 4"/>
          <p:cNvPicPr>
            <a:picLocks noChangeAspect="1"/>
          </p:cNvPicPr>
          <p:nvPr/>
        </p:nvPicPr>
        <p:blipFill>
          <a:blip r:embed="rId2"/>
          <a:stretch>
            <a:fillRect/>
          </a:stretch>
        </p:blipFill>
        <p:spPr>
          <a:xfrm>
            <a:off x="124039" y="2615888"/>
            <a:ext cx="977218" cy="489375"/>
          </a:xfrm>
          <a:prstGeom prst="rect">
            <a:avLst/>
          </a:prstGeom>
        </p:spPr>
      </p:pic>
      <p:sp>
        <p:nvSpPr>
          <p:cNvPr id="7" name="Rectangle 12"/>
          <p:cNvSpPr/>
          <p:nvPr/>
        </p:nvSpPr>
        <p:spPr>
          <a:xfrm>
            <a:off x="124039" y="3488370"/>
            <a:ext cx="8077200" cy="1077218"/>
          </a:xfrm>
          <a:prstGeom prst="rect">
            <a:avLst/>
          </a:prstGeom>
          <a:solidFill>
            <a:srgbClr val="99FF33"/>
          </a:solidFill>
          <a:ln w="76200">
            <a:noFill/>
          </a:ln>
        </p:spPr>
        <p:txBody>
          <a:bodyPr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prstClr val="black"/>
                </a:solidFill>
                <a:latin typeface="Arial" panose="020B0604020202020204" pitchFamily="34" charset="0"/>
                <a:ea typeface="宋体" panose="02010600030101010101" pitchFamily="2" charset="-122"/>
              </a:rPr>
              <a:t>Addition and subtraction operations on polynomials are the same </a:t>
            </a:r>
            <a:r>
              <a:rPr lang="en-US" altLang="zh-CN" sz="3200" dirty="0" smtClean="0">
                <a:solidFill>
                  <a:prstClr val="black"/>
                </a:solidFill>
                <a:latin typeface="Arial" panose="020B0604020202020204" pitchFamily="34" charset="0"/>
                <a:ea typeface="宋体" panose="02010600030101010101" pitchFamily="2" charset="-122"/>
              </a:rPr>
              <a:t>operation.</a:t>
            </a:r>
            <a:endParaRPr lang="en-US" altLang="zh-CN" sz="32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26521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7.17</a:t>
                </a:r>
                <a:endParaRPr lang="en-US" altLang="zh-CN" sz="2800" dirty="0" smtClean="0"/>
              </a:p>
              <a:p>
                <a:pPr marL="0" indent="0">
                  <a:buNone/>
                </a:pPr>
                <a:r>
                  <a:rPr lang="en-US" altLang="zh-CN" sz="2800" dirty="0" smtClean="0"/>
                  <a:t>Let us do (x</a:t>
                </a:r>
                <a:r>
                  <a:rPr lang="en-US" altLang="zh-CN" sz="2800" baseline="30000" dirty="0"/>
                  <a:t>5</a:t>
                </a:r>
                <a:r>
                  <a:rPr lang="en-US" altLang="zh-CN" sz="2800" dirty="0"/>
                  <a:t> + x</a:t>
                </a:r>
                <a:r>
                  <a:rPr lang="en-US" altLang="zh-CN" sz="2800" baseline="30000" dirty="0"/>
                  <a:t>2</a:t>
                </a:r>
                <a:r>
                  <a:rPr lang="en-US" altLang="zh-CN" sz="2800" dirty="0"/>
                  <a:t> + x) </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dirty="0" smtClean="0"/>
                  <a:t> </a:t>
                </a:r>
                <a:r>
                  <a:rPr lang="en-US" altLang="zh-CN" sz="2800" dirty="0"/>
                  <a:t>(x</a:t>
                </a:r>
                <a:r>
                  <a:rPr lang="en-US" altLang="zh-CN" sz="2800" baseline="30000" dirty="0"/>
                  <a:t>3</a:t>
                </a:r>
                <a:r>
                  <a:rPr lang="en-US" altLang="zh-CN" sz="2800" dirty="0"/>
                  <a:t> + x</a:t>
                </a:r>
                <a:r>
                  <a:rPr lang="en-US" altLang="zh-CN" sz="2800" baseline="30000" dirty="0"/>
                  <a:t>2</a:t>
                </a:r>
                <a:r>
                  <a:rPr lang="en-US" altLang="zh-CN" sz="2800" dirty="0"/>
                  <a:t> + 1) in GF(2</a:t>
                </a:r>
                <a:r>
                  <a:rPr lang="en-US" altLang="zh-CN" sz="2800" baseline="30000" dirty="0"/>
                  <a:t>8</a:t>
                </a:r>
                <a:r>
                  <a:rPr lang="en-US" altLang="zh-CN" sz="2800" dirty="0"/>
                  <a:t>). We use the symbol</a:t>
                </a:r>
                <a:r>
                  <a:rPr lang="en-US" altLang="zh-CN" sz="2800" dirty="0">
                    <a:ea typeface="Cambria Math" panose="02040503050406030204" pitchFamily="18" charset="0"/>
                  </a:rPr>
                  <a:t> </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oMath>
                </a14:m>
                <a:r>
                  <a:rPr lang="en-US" altLang="zh-CN" sz="2800" dirty="0"/>
                  <a:t> </a:t>
                </a:r>
                <a:r>
                  <a:rPr lang="en-US" altLang="zh-CN" sz="2800" dirty="0" smtClean="0"/>
                  <a:t>to </a:t>
                </a:r>
                <a:r>
                  <a:rPr lang="en-US" altLang="zh-CN" sz="2800" dirty="0"/>
                  <a:t>show that we mean polynomial addition. The following shows the procedure</a:t>
                </a:r>
                <a:r>
                  <a:rPr lang="en-US" altLang="zh-CN" sz="2800" dirty="0" smtClean="0"/>
                  <a:t>:</a:t>
                </a:r>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mc:Choice>
        <mc:Fallback xmlns="">
          <p:sp>
            <p:nvSpPr>
              <p:cNvPr id="6" name="内容占位符 5"/>
              <p:cNvSpPr>
                <a:spLocks noGrp="1" noRot="1" noChangeAspect="1" noMove="1" noResize="1" noEditPoints="1" noAdjustHandles="1" noChangeArrowheads="1" noChangeShapeType="1" noTextEdit="1"/>
              </p:cNvSpPr>
              <p:nvPr>
                <p:ph sz="quarter" idx="1"/>
              </p:nvPr>
            </p:nvSpPr>
            <p:spPr>
              <a:xfrm>
                <a:off x="0" y="1600200"/>
                <a:ext cx="9144000" cy="5257800"/>
              </a:xfrm>
              <a:blipFill rotWithShape="0">
                <a:blip r:embed="rId2"/>
                <a:stretch>
                  <a:fillRect l="-1333" t="-1160"/>
                </a:stretch>
              </a:blipFill>
            </p:spPr>
            <p:txBody>
              <a:bodyPr/>
              <a:lstStyle/>
              <a:p>
                <a:r>
                  <a:rPr lang="zh-CN" altLang="en-US">
                    <a:noFill/>
                  </a:rPr>
                  <a:t> </a:t>
                </a:r>
              </a:p>
            </p:txBody>
          </p:sp>
        </mc:Fallback>
      </mc:AlternateContent>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5" name="Picture 14"/>
          <p:cNvPicPr>
            <a:picLocks noChangeAspect="1"/>
          </p:cNvPicPr>
          <p:nvPr/>
        </p:nvPicPr>
        <p:blipFill>
          <a:blip r:embed="rId3"/>
          <a:stretch>
            <a:fillRect/>
          </a:stretch>
        </p:blipFill>
        <p:spPr>
          <a:xfrm>
            <a:off x="773906" y="3829025"/>
            <a:ext cx="7596188" cy="1400175"/>
          </a:xfrm>
          <a:prstGeom prst="rect">
            <a:avLst/>
          </a:prstGeom>
          <a:noFill/>
          <a:ln w="9525">
            <a:noFill/>
          </a:ln>
        </p:spPr>
      </p:pic>
    </p:spTree>
    <p:extLst>
      <p:ext uri="{BB962C8B-B14F-4D97-AF65-F5344CB8AC3E}">
        <p14:creationId xmlns:p14="http://schemas.microsoft.com/office/powerpoint/2010/main" val="2265365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b="1" dirty="0"/>
              <a:t>7.1 ALGEBRAIC </a:t>
            </a:r>
            <a:r>
              <a:rPr lang="en-US" altLang="zh-CN" sz="3600" b="1" dirty="0" smtClean="0"/>
              <a:t>STRUCTURES</a:t>
            </a:r>
            <a:endParaRPr lang="en-US" altLang="zh-CN" sz="3600" dirty="0"/>
          </a:p>
        </p:txBody>
      </p:sp>
      <p:sp>
        <p:nvSpPr>
          <p:cNvPr id="6" name="内容占位符 5"/>
          <p:cNvSpPr>
            <a:spLocks noGrp="1"/>
          </p:cNvSpPr>
          <p:nvPr>
            <p:ph sz="quarter" idx="1"/>
          </p:nvPr>
        </p:nvSpPr>
        <p:spPr>
          <a:xfrm>
            <a:off x="0" y="1600200"/>
            <a:ext cx="9144000" cy="4709120"/>
          </a:xfrm>
        </p:spPr>
        <p:txBody>
          <a:bodyPr>
            <a:noAutofit/>
          </a:bodyPr>
          <a:lstStyle/>
          <a:p>
            <a:pPr marL="0" indent="0" algn="l">
              <a:buNone/>
            </a:pPr>
            <a:r>
              <a:rPr lang="en-US" altLang="zh-CN" sz="2800" dirty="0"/>
              <a:t>Cryptography requires sets of integers and specific operations that are defined for those sets. The combination of the set and the operations that are applied to the elements of the set is called an </a:t>
            </a:r>
            <a:r>
              <a:rPr lang="en-US" altLang="zh-CN" sz="2800" dirty="0">
                <a:solidFill>
                  <a:srgbClr val="FF0000"/>
                </a:solidFill>
              </a:rPr>
              <a:t>algebraic structure</a:t>
            </a:r>
            <a:r>
              <a:rPr lang="en-US" altLang="zh-CN" sz="2800" dirty="0"/>
              <a:t>. In this chapter, we will define three common algebraic structures: groups, rings, and fields.</a:t>
            </a:r>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7.18</a:t>
            </a:r>
            <a:endParaRPr lang="en-US" altLang="zh-CN" sz="2800" dirty="0" smtClean="0"/>
          </a:p>
          <a:p>
            <a:pPr marL="0" indent="0">
              <a:buNone/>
            </a:pPr>
            <a:r>
              <a:rPr lang="en-US" altLang="zh-CN" sz="2800" dirty="0"/>
              <a:t>There is also another short cut. Because the addition in GF(2) means the exclusive-or (XOR) operation. So we can exclusive-or the two words, bits by bits, to get the result. In the previous example, x</a:t>
            </a:r>
            <a:r>
              <a:rPr lang="en-US" altLang="zh-CN" sz="2800" baseline="30000" dirty="0"/>
              <a:t>5</a:t>
            </a:r>
            <a:r>
              <a:rPr lang="en-US" altLang="zh-CN" sz="2800" dirty="0"/>
              <a:t> + x</a:t>
            </a:r>
            <a:r>
              <a:rPr lang="en-US" altLang="zh-CN" sz="2800" baseline="30000" dirty="0"/>
              <a:t>2</a:t>
            </a:r>
            <a:r>
              <a:rPr lang="en-US" altLang="zh-CN" sz="2800" dirty="0"/>
              <a:t> + x is 00100110 and x</a:t>
            </a:r>
            <a:r>
              <a:rPr lang="en-US" altLang="zh-CN" sz="2800" baseline="30000" dirty="0"/>
              <a:t>3</a:t>
            </a:r>
            <a:r>
              <a:rPr lang="en-US" altLang="zh-CN" sz="2800" dirty="0"/>
              <a:t> + x</a:t>
            </a:r>
            <a:r>
              <a:rPr lang="en-US" altLang="zh-CN" sz="2800" baseline="30000" dirty="0"/>
              <a:t>2</a:t>
            </a:r>
            <a:r>
              <a:rPr lang="en-US" altLang="zh-CN" sz="2800" dirty="0"/>
              <a:t> + 1 is 00001101. The result is 00101011 or in polynomial notation x</a:t>
            </a:r>
            <a:r>
              <a:rPr lang="en-US" altLang="zh-CN" sz="2800" baseline="30000" dirty="0"/>
              <a:t>5</a:t>
            </a:r>
            <a:r>
              <a:rPr lang="en-US" altLang="zh-CN" sz="2800" dirty="0"/>
              <a:t> + x</a:t>
            </a:r>
            <a:r>
              <a:rPr lang="en-US" altLang="zh-CN" sz="2800" baseline="30000" dirty="0"/>
              <a:t>3</a:t>
            </a:r>
            <a:r>
              <a:rPr lang="en-US" altLang="zh-CN" sz="2800" dirty="0"/>
              <a:t> + x + 1.</a:t>
            </a:r>
          </a:p>
          <a:p>
            <a:pPr marL="0" indent="0">
              <a:buNone/>
            </a:pPr>
            <a:endParaRPr lang="en-US" altLang="zh-CN" sz="2800" dirty="0" smtClean="0"/>
          </a:p>
          <a:p>
            <a:pPr marL="0" indent="0">
              <a:buNone/>
            </a:pPr>
            <a:endParaRPr lang="en-US" altLang="zh-CN" sz="2800" dirty="0" smtClean="0"/>
          </a:p>
          <a:p>
            <a:pPr marL="0" indent="0">
              <a:buNone/>
            </a:pPr>
            <a:endParaRPr lang="en-US" altLang="zh-CN" sz="2800" dirty="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Tree>
    <p:extLst>
      <p:ext uri="{BB962C8B-B14F-4D97-AF65-F5344CB8AC3E}">
        <p14:creationId xmlns:p14="http://schemas.microsoft.com/office/powerpoint/2010/main" val="2514804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err="1" smtClean="0">
                <a:solidFill>
                  <a:srgbClr val="002060"/>
                </a:solidFill>
              </a:rPr>
              <a:t>Multliplication</a:t>
            </a:r>
            <a:endParaRPr lang="en-US" altLang="zh-CN" sz="2800" b="1" dirty="0" smtClean="0">
              <a:solidFill>
                <a:srgbClr val="002060"/>
              </a:solidFill>
            </a:endParaRPr>
          </a:p>
          <a:p>
            <a:pPr marL="0" indent="0">
              <a:lnSpc>
                <a:spcPct val="150000"/>
              </a:lnSpc>
              <a:buNone/>
            </a:pPr>
            <a:r>
              <a:rPr lang="en-US" altLang="zh-CN" sz="2800" dirty="0" smtClean="0"/>
              <a:t>1. The </a:t>
            </a:r>
            <a:r>
              <a:rPr lang="en-US" altLang="zh-CN" sz="2800" dirty="0"/>
              <a:t>coefficient multiplication is done in GF(2</a:t>
            </a:r>
            <a:r>
              <a:rPr lang="en-US" altLang="zh-CN" sz="2800" dirty="0" smtClean="0"/>
              <a:t>).</a:t>
            </a:r>
          </a:p>
          <a:p>
            <a:pPr marL="0" indent="0">
              <a:lnSpc>
                <a:spcPct val="150000"/>
              </a:lnSpc>
              <a:buNone/>
            </a:pPr>
            <a:r>
              <a:rPr lang="en-US" altLang="zh-CN" sz="2800" dirty="0"/>
              <a:t>2. The multiplying x</a:t>
            </a:r>
            <a:r>
              <a:rPr lang="en-US" altLang="zh-CN" sz="2800" baseline="30000" dirty="0"/>
              <a:t>i</a:t>
            </a:r>
            <a:r>
              <a:rPr lang="en-US" altLang="zh-CN" sz="2800" dirty="0"/>
              <a:t> by </a:t>
            </a:r>
            <a:r>
              <a:rPr lang="en-US" altLang="zh-CN" sz="2800" dirty="0" err="1"/>
              <a:t>x</a:t>
            </a:r>
            <a:r>
              <a:rPr lang="en-US" altLang="zh-CN" sz="2800" baseline="30000" dirty="0" err="1"/>
              <a:t>j</a:t>
            </a:r>
            <a:r>
              <a:rPr lang="en-US" altLang="zh-CN" sz="2800" dirty="0"/>
              <a:t> results in </a:t>
            </a:r>
            <a:r>
              <a:rPr lang="en-US" altLang="zh-CN" sz="2800" dirty="0" err="1"/>
              <a:t>x</a:t>
            </a:r>
            <a:r>
              <a:rPr lang="en-US" altLang="zh-CN" sz="2800" baseline="30000" dirty="0" err="1"/>
              <a:t>i+j</a:t>
            </a:r>
            <a:r>
              <a:rPr lang="en-US" altLang="zh-CN" sz="2800" dirty="0" smtClean="0"/>
              <a:t>.</a:t>
            </a:r>
          </a:p>
          <a:p>
            <a:pPr marL="0" indent="0">
              <a:lnSpc>
                <a:spcPct val="150000"/>
              </a:lnSpc>
              <a:buNone/>
            </a:pPr>
            <a:r>
              <a:rPr lang="en-US" altLang="zh-CN" sz="2800" dirty="0"/>
              <a:t>3. The multiplication may create terms with degree more than n − 1, which means the result needs to be reduced using a modulus polynomial.</a:t>
            </a:r>
          </a:p>
          <a:p>
            <a:pPr marL="0" indent="0">
              <a:buNone/>
            </a:pPr>
            <a:endParaRPr lang="en-US" altLang="zh-CN" sz="2800" dirty="0" smtClean="0"/>
          </a:p>
          <a:p>
            <a:pPr marL="0" indent="0">
              <a:buNone/>
            </a:pPr>
            <a:endParaRPr lang="en-US" altLang="zh-CN" sz="2800" dirty="0" smtClean="0"/>
          </a:p>
          <a:p>
            <a:pPr marL="0" indent="0">
              <a:buNone/>
            </a:pPr>
            <a:endParaRPr lang="en-US" altLang="zh-CN" sz="2800" dirty="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Tree>
    <p:extLst>
      <p:ext uri="{BB962C8B-B14F-4D97-AF65-F5344CB8AC3E}">
        <p14:creationId xmlns:p14="http://schemas.microsoft.com/office/powerpoint/2010/main" val="402049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7.19</a:t>
            </a:r>
            <a:endParaRPr lang="en-US" altLang="zh-CN" sz="2800" dirty="0" smtClean="0"/>
          </a:p>
          <a:p>
            <a:pPr marL="0" indent="0">
              <a:buNone/>
            </a:pPr>
            <a:r>
              <a:rPr lang="en-US" altLang="zh-CN" sz="2800" dirty="0"/>
              <a:t>Find the result of (x</a:t>
            </a:r>
            <a:r>
              <a:rPr lang="en-US" altLang="zh-CN" sz="2800" baseline="30000" dirty="0"/>
              <a:t>5</a:t>
            </a:r>
            <a:r>
              <a:rPr lang="en-US" altLang="zh-CN" sz="2800" dirty="0"/>
              <a:t> + x</a:t>
            </a:r>
            <a:r>
              <a:rPr lang="en-US" altLang="zh-CN" sz="2800" baseline="30000" dirty="0"/>
              <a:t>2</a:t>
            </a:r>
            <a:r>
              <a:rPr lang="en-US" altLang="zh-CN" sz="2800" dirty="0"/>
              <a:t> + x) ⊗ (x</a:t>
            </a:r>
            <a:r>
              <a:rPr lang="en-US" altLang="zh-CN" sz="2800" baseline="30000" dirty="0"/>
              <a:t>7</a:t>
            </a:r>
            <a:r>
              <a:rPr lang="en-US" altLang="zh-CN" sz="2800" dirty="0"/>
              <a:t> + x</a:t>
            </a:r>
            <a:r>
              <a:rPr lang="en-US" altLang="zh-CN" sz="2800" baseline="30000" dirty="0"/>
              <a:t>4</a:t>
            </a:r>
            <a:r>
              <a:rPr lang="en-US" altLang="zh-CN" sz="2800" dirty="0"/>
              <a:t> + x</a:t>
            </a:r>
            <a:r>
              <a:rPr lang="en-US" altLang="zh-CN" sz="2800" baseline="30000" dirty="0"/>
              <a:t>3</a:t>
            </a:r>
            <a:r>
              <a:rPr lang="en-US" altLang="zh-CN" sz="2800" dirty="0"/>
              <a:t> + x</a:t>
            </a:r>
            <a:r>
              <a:rPr lang="en-US" altLang="zh-CN" sz="2800" baseline="30000" dirty="0"/>
              <a:t>2</a:t>
            </a:r>
            <a:r>
              <a:rPr lang="en-US" altLang="zh-CN" sz="2800" dirty="0"/>
              <a:t> + x) in GF(2</a:t>
            </a:r>
            <a:r>
              <a:rPr lang="en-US" altLang="zh-CN" sz="2800" baseline="30000" dirty="0"/>
              <a:t>8</a:t>
            </a:r>
            <a:r>
              <a:rPr lang="en-US" altLang="zh-CN" sz="2800" dirty="0"/>
              <a:t>) with irreducible polynomial (x</a:t>
            </a:r>
            <a:r>
              <a:rPr lang="en-US" altLang="zh-CN" sz="2800" baseline="30000" dirty="0"/>
              <a:t>8</a:t>
            </a:r>
            <a:r>
              <a:rPr lang="en-US" altLang="zh-CN" sz="2800" dirty="0"/>
              <a:t> + x</a:t>
            </a:r>
            <a:r>
              <a:rPr lang="en-US" altLang="zh-CN" sz="2800" baseline="30000" dirty="0"/>
              <a:t>4</a:t>
            </a:r>
            <a:r>
              <a:rPr lang="en-US" altLang="zh-CN" sz="2800" dirty="0"/>
              <a:t> + x</a:t>
            </a:r>
            <a:r>
              <a:rPr lang="en-US" altLang="zh-CN" sz="2800" baseline="30000" dirty="0"/>
              <a:t>3</a:t>
            </a:r>
            <a:r>
              <a:rPr lang="en-US" altLang="zh-CN" sz="2800" dirty="0"/>
              <a:t> + x + 1). Note that we use the symbol ⊗ to show the multiplication of two polynomials</a:t>
            </a:r>
            <a:r>
              <a:rPr lang="en-US" altLang="zh-CN" sz="2800" dirty="0" smtClean="0"/>
              <a:t>.</a:t>
            </a:r>
          </a:p>
          <a:p>
            <a:pPr marL="0" lvl="0" indent="0">
              <a:buNone/>
            </a:pPr>
            <a:r>
              <a:rPr lang="en-US" altLang="zh-CN" sz="2800" b="1" dirty="0">
                <a:solidFill>
                  <a:srgbClr val="FF0000"/>
                </a:solidFill>
              </a:rPr>
              <a:t>Solution</a:t>
            </a:r>
          </a:p>
          <a:p>
            <a:pPr marL="0" indent="0">
              <a:buNone/>
            </a:pPr>
            <a:endParaRPr lang="en-US" altLang="zh-CN" sz="2800" dirty="0"/>
          </a:p>
          <a:p>
            <a:pPr marL="0" indent="0">
              <a:buNone/>
            </a:pPr>
            <a:endParaRPr lang="en-US" altLang="zh-CN" sz="2800" dirty="0" smtClean="0"/>
          </a:p>
          <a:p>
            <a:pPr marL="0" lvl="0" indent="0">
              <a:buNone/>
            </a:pPr>
            <a:r>
              <a:rPr lang="en-US" altLang="zh-CN" sz="2800" dirty="0">
                <a:latin typeface="Times New Roman" panose="02020603050405020304" pitchFamily="18" charset="0"/>
                <a:ea typeface="Times New Roman" panose="02020603050405020304" pitchFamily="18" charset="0"/>
              </a:rPr>
              <a:t>To find the final result, divide the polynomial of degree 12 by the polynomial of degree 8 (the modulus) and keep only the remainder. Figure </a:t>
            </a:r>
            <a:r>
              <a:rPr lang="en-US" altLang="zh-CN" sz="2800" dirty="0" smtClean="0">
                <a:latin typeface="Times New Roman" panose="02020603050405020304" pitchFamily="18" charset="0"/>
                <a:ea typeface="Times New Roman" panose="02020603050405020304" pitchFamily="18" charset="0"/>
              </a:rPr>
              <a:t>7.10 </a:t>
            </a:r>
            <a:r>
              <a:rPr lang="en-US" altLang="zh-CN" sz="2800" dirty="0">
                <a:latin typeface="Times New Roman" panose="02020603050405020304" pitchFamily="18" charset="0"/>
                <a:ea typeface="Times New Roman" panose="02020603050405020304" pitchFamily="18" charset="0"/>
              </a:rPr>
              <a:t>shows the process of division.</a:t>
            </a:r>
          </a:p>
          <a:p>
            <a:pPr marL="0" indent="0">
              <a:buNone/>
            </a:pPr>
            <a:endParaRPr lang="en-US" altLang="zh-CN" sz="2800" dirty="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4" name="Picture 13"/>
          <p:cNvPicPr>
            <a:picLocks noChangeAspect="1"/>
          </p:cNvPicPr>
          <p:nvPr/>
        </p:nvPicPr>
        <p:blipFill>
          <a:blip r:embed="rId2"/>
          <a:stretch>
            <a:fillRect/>
          </a:stretch>
        </p:blipFill>
        <p:spPr>
          <a:xfrm>
            <a:off x="289719" y="4375819"/>
            <a:ext cx="8564562" cy="1141413"/>
          </a:xfrm>
          <a:prstGeom prst="rect">
            <a:avLst/>
          </a:prstGeom>
          <a:noFill/>
          <a:ln w="9525">
            <a:noFill/>
          </a:ln>
        </p:spPr>
      </p:pic>
    </p:spTree>
    <p:extLst>
      <p:ext uri="{BB962C8B-B14F-4D97-AF65-F5344CB8AC3E}">
        <p14:creationId xmlns:p14="http://schemas.microsoft.com/office/powerpoint/2010/main" val="308705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wipe(down)">
                                      <p:cBhvr>
                                        <p:cTn id="10" dur="500"/>
                                        <p:tgtEl>
                                          <p:spTgt spid="6">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5"/>
          <p:cNvSpPr txBox="1"/>
          <p:nvPr/>
        </p:nvSpPr>
        <p:spPr>
          <a:xfrm>
            <a:off x="600422" y="3276228"/>
            <a:ext cx="8714928" cy="13247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Font typeface="Wingdings" panose="05000000000000000000"/>
              <a:buNone/>
            </a:pPr>
            <a:endParaRPr lang="en-US" altLang="zh-CN" sz="2800" dirty="0">
              <a:solidFill>
                <a:schemeClr val="accent2"/>
              </a:solidFill>
              <a:latin typeface="+mj-lt"/>
            </a:endParaRPr>
          </a:p>
        </p:txBody>
      </p:sp>
      <p:sp>
        <p:nvSpPr>
          <p:cNvPr id="9" name="Text Box 4"/>
          <p:cNvSpPr txBox="1">
            <a:spLocks noChangeArrowheads="1"/>
          </p:cNvSpPr>
          <p:nvPr/>
        </p:nvSpPr>
        <p:spPr bwMode="auto">
          <a:xfrm>
            <a:off x="674974" y="6381328"/>
            <a:ext cx="7905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7.10  </a:t>
            </a:r>
            <a:r>
              <a:rPr lang="en-US" altLang="zh-CN" b="0" baseline="0" dirty="0">
                <a:latin typeface="+mj-lt"/>
                <a:ea typeface="宋体" panose="02010600030101010101" pitchFamily="2" charset="-122"/>
              </a:rPr>
              <a:t>Polynomial division with coefficients in </a:t>
            </a:r>
            <a:r>
              <a:rPr lang="en-US" altLang="zh-CN" b="0" baseline="0" dirty="0" smtClean="0">
                <a:latin typeface="+mj-lt"/>
                <a:ea typeface="宋体" panose="02010600030101010101" pitchFamily="2" charset="-122"/>
              </a:rPr>
              <a:t>GF(2)</a:t>
            </a:r>
            <a:endParaRPr lang="en-US" altLang="zh-CN" b="0" baseline="0" dirty="0">
              <a:latin typeface="+mj-lt"/>
              <a:ea typeface="宋体" panose="02010600030101010101" pitchFamily="2" charset="-122"/>
            </a:endParaRPr>
          </a:p>
        </p:txBody>
      </p:sp>
      <p:sp>
        <p:nvSpPr>
          <p:cNvPr id="11"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12" name="Picture 15"/>
          <p:cNvPicPr>
            <a:picLocks noChangeAspect="1"/>
          </p:cNvPicPr>
          <p:nvPr/>
        </p:nvPicPr>
        <p:blipFill>
          <a:blip r:embed="rId2"/>
          <a:stretch>
            <a:fillRect/>
          </a:stretch>
        </p:blipFill>
        <p:spPr>
          <a:xfrm>
            <a:off x="1008063" y="1801019"/>
            <a:ext cx="7127875" cy="3932237"/>
          </a:xfrm>
          <a:prstGeom prst="rect">
            <a:avLst/>
          </a:prstGeom>
          <a:noFill/>
          <a:ln w="9525">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7.20</a:t>
            </a:r>
            <a:endParaRPr lang="en-US" altLang="zh-CN" sz="2800" dirty="0" smtClean="0"/>
          </a:p>
          <a:p>
            <a:pPr marL="0" indent="0">
              <a:buNone/>
            </a:pPr>
            <a:r>
              <a:rPr lang="en-US" altLang="zh-CN" sz="2800" dirty="0"/>
              <a:t>In GF (2</a:t>
            </a:r>
            <a:r>
              <a:rPr lang="en-US" altLang="zh-CN" sz="2800" baseline="30000" dirty="0"/>
              <a:t>4</a:t>
            </a:r>
            <a:r>
              <a:rPr lang="en-US" altLang="zh-CN" sz="2800" dirty="0"/>
              <a:t>), find the inverse of (x</a:t>
            </a:r>
            <a:r>
              <a:rPr lang="en-US" altLang="zh-CN" sz="2800" baseline="30000" dirty="0"/>
              <a:t>2</a:t>
            </a:r>
            <a:r>
              <a:rPr lang="en-US" altLang="zh-CN" sz="2800" dirty="0"/>
              <a:t> + 1) modulo (x</a:t>
            </a:r>
            <a:r>
              <a:rPr lang="en-US" altLang="zh-CN" sz="2800" baseline="30000" dirty="0"/>
              <a:t>4</a:t>
            </a:r>
            <a:r>
              <a:rPr lang="en-US" altLang="zh-CN" sz="2800" dirty="0"/>
              <a:t> + x + 1)..</a:t>
            </a:r>
            <a:endParaRPr lang="en-US" altLang="zh-CN" sz="2800" dirty="0" smtClean="0"/>
          </a:p>
          <a:p>
            <a:pPr marL="0" lvl="0" indent="0">
              <a:buNone/>
            </a:pPr>
            <a:endParaRPr lang="en-US" altLang="zh-CN" sz="2800" b="1" dirty="0" smtClean="0">
              <a:solidFill>
                <a:srgbClr val="FF0000"/>
              </a:solidFill>
            </a:endParaRPr>
          </a:p>
          <a:p>
            <a:pPr marL="0" lvl="0" indent="0">
              <a:buNone/>
            </a:pPr>
            <a:r>
              <a:rPr lang="en-US" altLang="zh-CN" sz="2800" b="1" dirty="0" smtClean="0">
                <a:solidFill>
                  <a:srgbClr val="FF0000"/>
                </a:solidFill>
              </a:rPr>
              <a:t>Solution</a:t>
            </a:r>
            <a:endParaRPr lang="en-US" altLang="zh-CN" sz="2800" b="1" dirty="0">
              <a:solidFill>
                <a:srgbClr val="FF0000"/>
              </a:solidFill>
            </a:endParaRPr>
          </a:p>
          <a:p>
            <a:pPr marL="0" indent="0">
              <a:buNone/>
            </a:pPr>
            <a:r>
              <a:rPr lang="en-US" altLang="zh-CN" sz="2800" dirty="0"/>
              <a:t>The answer is (x</a:t>
            </a:r>
            <a:r>
              <a:rPr lang="en-US" altLang="zh-CN" sz="2800" baseline="30000" dirty="0"/>
              <a:t>3</a:t>
            </a:r>
            <a:r>
              <a:rPr lang="en-US" altLang="zh-CN" sz="2800" dirty="0"/>
              <a:t> + x + 1) as shown in Table </a:t>
            </a:r>
            <a:r>
              <a:rPr lang="en-US" altLang="zh-CN" sz="2800" dirty="0" smtClean="0"/>
              <a:t>7.5</a:t>
            </a:r>
            <a:r>
              <a:rPr lang="en-US" altLang="zh-CN" sz="2800" dirty="0"/>
              <a:t>.</a:t>
            </a:r>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5" name="Picture 15"/>
          <p:cNvPicPr>
            <a:picLocks noChangeAspect="1"/>
          </p:cNvPicPr>
          <p:nvPr/>
        </p:nvPicPr>
        <p:blipFill>
          <a:blip r:embed="rId2"/>
          <a:stretch>
            <a:fillRect/>
          </a:stretch>
        </p:blipFill>
        <p:spPr>
          <a:xfrm>
            <a:off x="344487" y="4199409"/>
            <a:ext cx="8455025" cy="1893887"/>
          </a:xfrm>
          <a:prstGeom prst="rect">
            <a:avLst/>
          </a:prstGeom>
          <a:noFill/>
          <a:ln w="9525">
            <a:noFill/>
          </a:ln>
        </p:spPr>
      </p:pic>
      <p:sp>
        <p:nvSpPr>
          <p:cNvPr id="7" name="Text Box 4"/>
          <p:cNvSpPr txBox="1">
            <a:spLocks noChangeArrowheads="1"/>
          </p:cNvSpPr>
          <p:nvPr/>
        </p:nvSpPr>
        <p:spPr bwMode="auto">
          <a:xfrm>
            <a:off x="1345347" y="6207695"/>
            <a:ext cx="6453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7.5  </a:t>
            </a:r>
            <a:r>
              <a:rPr lang="en-US" altLang="zh-CN" b="0" baseline="0" dirty="0">
                <a:latin typeface="+mj-lt"/>
                <a:ea typeface="宋体" panose="02010600030101010101" pitchFamily="2" charset="-122"/>
                <a:sym typeface="+mn-ea"/>
              </a:rPr>
              <a:t>Euclidean algorithm for Exercise 7</a:t>
            </a:r>
            <a:r>
              <a:rPr lang="en-US" altLang="zh-CN" b="0" baseline="0" dirty="0" smtClean="0">
                <a:latin typeface="+mj-lt"/>
                <a:ea typeface="宋体" panose="02010600030101010101" pitchFamily="2" charset="-122"/>
                <a:sym typeface="+mn-ea"/>
              </a:rPr>
              <a:t>.20</a:t>
            </a:r>
            <a:endParaRPr lang="en-US" altLang="zh-CN" b="0" baseline="0" dirty="0">
              <a:latin typeface="+mj-lt"/>
              <a:ea typeface="宋体" panose="02010600030101010101" pitchFamily="2" charset="-122"/>
              <a:sym typeface="+mn-ea"/>
            </a:endParaRPr>
          </a:p>
        </p:txBody>
      </p:sp>
    </p:spTree>
    <p:extLst>
      <p:ext uri="{BB962C8B-B14F-4D97-AF65-F5344CB8AC3E}">
        <p14:creationId xmlns:p14="http://schemas.microsoft.com/office/powerpoint/2010/main" val="152827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down)">
                                      <p:cBhvr>
                                        <p:cTn id="7" dur="500"/>
                                        <p:tgtEl>
                                          <p:spTgt spid="6">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wipe(down)">
                                      <p:cBhvr>
                                        <p:cTn id="10" dur="500"/>
                                        <p:tgtEl>
                                          <p:spTgt spid="6">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down)">
                                      <p:cBhvr>
                                        <p:cTn id="13" dur="500"/>
                                        <p:tgtEl>
                                          <p:spTgt spid="7">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7.21</a:t>
            </a:r>
            <a:endParaRPr lang="en-US" altLang="zh-CN" sz="2800" dirty="0" smtClean="0"/>
          </a:p>
          <a:p>
            <a:pPr marL="0" indent="0">
              <a:buNone/>
            </a:pPr>
            <a:r>
              <a:rPr lang="en-US" altLang="zh-CN" sz="2800" dirty="0"/>
              <a:t>In GF(2</a:t>
            </a:r>
            <a:r>
              <a:rPr lang="en-US" altLang="zh-CN" sz="2800" baseline="30000" dirty="0"/>
              <a:t>8</a:t>
            </a:r>
            <a:r>
              <a:rPr lang="en-US" altLang="zh-CN" sz="2800" dirty="0"/>
              <a:t>), find the inverse of (x</a:t>
            </a:r>
            <a:r>
              <a:rPr lang="en-US" altLang="zh-CN" sz="2800" baseline="30000" dirty="0"/>
              <a:t>5</a:t>
            </a:r>
            <a:r>
              <a:rPr lang="en-US" altLang="zh-CN" sz="2800" dirty="0"/>
              <a:t>) modulo (x</a:t>
            </a:r>
            <a:r>
              <a:rPr lang="en-US" altLang="zh-CN" sz="2800" baseline="30000" dirty="0"/>
              <a:t>8</a:t>
            </a:r>
            <a:r>
              <a:rPr lang="en-US" altLang="zh-CN" sz="2800" dirty="0"/>
              <a:t> + x4 + x</a:t>
            </a:r>
            <a:r>
              <a:rPr lang="en-US" altLang="zh-CN" sz="2800" baseline="30000" dirty="0"/>
              <a:t>3</a:t>
            </a:r>
            <a:r>
              <a:rPr lang="en-US" altLang="zh-CN" sz="2800" dirty="0"/>
              <a:t> + x + 1</a:t>
            </a:r>
            <a:r>
              <a:rPr lang="en-US" altLang="zh-CN" sz="2800" dirty="0" smtClean="0"/>
              <a:t>).</a:t>
            </a:r>
            <a:endParaRPr lang="en-US" altLang="zh-CN" sz="2800" b="1" dirty="0" smtClean="0">
              <a:solidFill>
                <a:srgbClr val="FF0000"/>
              </a:solidFill>
            </a:endParaRPr>
          </a:p>
          <a:p>
            <a:pPr marL="0" lvl="0" indent="0">
              <a:buNone/>
            </a:pPr>
            <a:r>
              <a:rPr lang="en-US" altLang="zh-CN" sz="2800" b="1" dirty="0" smtClean="0">
                <a:solidFill>
                  <a:srgbClr val="FF0000"/>
                </a:solidFill>
              </a:rPr>
              <a:t>Solution</a:t>
            </a:r>
            <a:endParaRPr lang="en-US" altLang="zh-CN" sz="2800" b="1" dirty="0">
              <a:solidFill>
                <a:srgbClr val="FF0000"/>
              </a:solidFill>
            </a:endParaRPr>
          </a:p>
          <a:p>
            <a:pPr marL="0" indent="0">
              <a:buNone/>
            </a:pPr>
            <a:r>
              <a:rPr lang="en-US" altLang="zh-CN" sz="2800" dirty="0"/>
              <a:t>The answer is (x</a:t>
            </a:r>
            <a:r>
              <a:rPr lang="en-US" altLang="zh-CN" sz="2800" baseline="30000" dirty="0"/>
              <a:t>5</a:t>
            </a:r>
            <a:r>
              <a:rPr lang="en-US" altLang="zh-CN" sz="2800" dirty="0"/>
              <a:t> + x</a:t>
            </a:r>
            <a:r>
              <a:rPr lang="en-US" altLang="zh-CN" sz="2800" baseline="30000" dirty="0"/>
              <a:t>4</a:t>
            </a:r>
            <a:r>
              <a:rPr lang="en-US" altLang="zh-CN" sz="2800" dirty="0"/>
              <a:t> + x</a:t>
            </a:r>
            <a:r>
              <a:rPr lang="en-US" altLang="zh-CN" sz="2800" baseline="30000" dirty="0"/>
              <a:t>3</a:t>
            </a:r>
            <a:r>
              <a:rPr lang="en-US" altLang="zh-CN" sz="2800" dirty="0"/>
              <a:t> + x) as shown in Table </a:t>
            </a:r>
            <a:r>
              <a:rPr lang="en-US" altLang="zh-CN" sz="2800" dirty="0" smtClean="0"/>
              <a:t>7.6</a:t>
            </a:r>
            <a:r>
              <a:rPr lang="en-US" altLang="zh-CN" sz="2800" dirty="0"/>
              <a:t>.</a:t>
            </a:r>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
        <p:nvSpPr>
          <p:cNvPr id="7" name="Text Box 4"/>
          <p:cNvSpPr txBox="1">
            <a:spLocks noChangeArrowheads="1"/>
          </p:cNvSpPr>
          <p:nvPr/>
        </p:nvSpPr>
        <p:spPr bwMode="auto">
          <a:xfrm>
            <a:off x="1345347" y="6207695"/>
            <a:ext cx="6453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7.6  </a:t>
            </a:r>
            <a:r>
              <a:rPr lang="en-US" altLang="zh-CN" b="0" baseline="0" dirty="0">
                <a:latin typeface="+mj-lt"/>
                <a:ea typeface="宋体" panose="02010600030101010101" pitchFamily="2" charset="-122"/>
                <a:sym typeface="+mn-ea"/>
              </a:rPr>
              <a:t>Euclidean algorithm for Exercise </a:t>
            </a:r>
            <a:r>
              <a:rPr lang="en-US" altLang="zh-CN" b="0" baseline="0" dirty="0" smtClean="0">
                <a:latin typeface="+mj-lt"/>
                <a:ea typeface="宋体" panose="02010600030101010101" pitchFamily="2" charset="-122"/>
                <a:sym typeface="+mn-ea"/>
              </a:rPr>
              <a:t>7.21</a:t>
            </a:r>
            <a:endParaRPr lang="en-US" altLang="zh-CN" b="0" baseline="0" dirty="0">
              <a:latin typeface="+mj-lt"/>
              <a:ea typeface="宋体" panose="02010600030101010101" pitchFamily="2" charset="-122"/>
              <a:sym typeface="+mn-ea"/>
            </a:endParaRPr>
          </a:p>
        </p:txBody>
      </p:sp>
      <p:pic>
        <p:nvPicPr>
          <p:cNvPr id="9" name="Picture 16"/>
          <p:cNvPicPr>
            <a:picLocks noChangeAspect="1"/>
          </p:cNvPicPr>
          <p:nvPr/>
        </p:nvPicPr>
        <p:blipFill>
          <a:blip r:embed="rId2"/>
          <a:stretch>
            <a:fillRect/>
          </a:stretch>
        </p:blipFill>
        <p:spPr>
          <a:xfrm>
            <a:off x="303212" y="4206900"/>
            <a:ext cx="8537575" cy="2030412"/>
          </a:xfrm>
          <a:prstGeom prst="rect">
            <a:avLst/>
          </a:prstGeom>
          <a:noFill/>
          <a:ln w="9525">
            <a:noFill/>
          </a:ln>
        </p:spPr>
      </p:pic>
    </p:spTree>
    <p:extLst>
      <p:ext uri="{BB962C8B-B14F-4D97-AF65-F5344CB8AC3E}">
        <p14:creationId xmlns:p14="http://schemas.microsoft.com/office/powerpoint/2010/main" val="1029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wipe(down)">
                                      <p:cBhvr>
                                        <p:cTn id="10" dur="500"/>
                                        <p:tgtEl>
                                          <p:spTgt spid="6">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err="1">
                <a:solidFill>
                  <a:srgbClr val="002060"/>
                </a:solidFill>
              </a:rPr>
              <a:t>Multliplication</a:t>
            </a:r>
            <a:r>
              <a:rPr lang="en-US" altLang="zh-CN" sz="2800" b="1" dirty="0">
                <a:solidFill>
                  <a:srgbClr val="002060"/>
                </a:solidFill>
              </a:rPr>
              <a:t> Using </a:t>
            </a:r>
            <a:r>
              <a:rPr lang="en-US" altLang="zh-CN" sz="2800" b="1" dirty="0" smtClean="0">
                <a:solidFill>
                  <a:srgbClr val="002060"/>
                </a:solidFill>
              </a:rPr>
              <a:t>Computer</a:t>
            </a:r>
            <a:endParaRPr lang="en-US" altLang="zh-CN" sz="2800" dirty="0" smtClean="0"/>
          </a:p>
          <a:p>
            <a:pPr marL="0" indent="0">
              <a:buNone/>
            </a:pPr>
            <a:r>
              <a:rPr lang="en-US" altLang="zh-CN" sz="2800" dirty="0"/>
              <a:t>The computer implementation uses a better algorithm, repeatedly multiplying a reduced polynomial by x. </a:t>
            </a:r>
          </a:p>
          <a:p>
            <a:pPr marL="0" indent="0">
              <a:buNone/>
            </a:pPr>
            <a:endParaRPr lang="en-US" altLang="zh-CN" sz="2800" dirty="0" smtClean="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Tree>
    <p:extLst>
      <p:ext uri="{BB962C8B-B14F-4D97-AF65-F5344CB8AC3E}">
        <p14:creationId xmlns:p14="http://schemas.microsoft.com/office/powerpoint/2010/main" val="20453296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7.22</a:t>
            </a:r>
          </a:p>
          <a:p>
            <a:pPr marL="0" indent="0">
              <a:buNone/>
            </a:pPr>
            <a:r>
              <a:rPr lang="en-US" altLang="zh-CN" sz="2800" dirty="0"/>
              <a:t>Find the result of multiplying P</a:t>
            </a:r>
            <a:r>
              <a:rPr lang="en-US" altLang="zh-CN" sz="2800" baseline="30000" dirty="0"/>
              <a:t>1</a:t>
            </a:r>
            <a:r>
              <a:rPr lang="en-US" altLang="zh-CN" sz="2800" dirty="0"/>
              <a:t> = (x</a:t>
            </a:r>
            <a:r>
              <a:rPr lang="en-US" altLang="zh-CN" sz="2800" baseline="30000" dirty="0"/>
              <a:t>5</a:t>
            </a:r>
            <a:r>
              <a:rPr lang="en-US" altLang="zh-CN" sz="2800" dirty="0"/>
              <a:t> + x</a:t>
            </a:r>
            <a:r>
              <a:rPr lang="en-US" altLang="zh-CN" sz="2800" baseline="30000" dirty="0"/>
              <a:t>2</a:t>
            </a:r>
            <a:r>
              <a:rPr lang="en-US" altLang="zh-CN" sz="2800" dirty="0"/>
              <a:t> + x) by P</a:t>
            </a:r>
            <a:r>
              <a:rPr lang="en-US" altLang="zh-CN" sz="2800" baseline="30000" dirty="0"/>
              <a:t>2</a:t>
            </a:r>
            <a:r>
              <a:rPr lang="en-US" altLang="zh-CN" sz="2800" dirty="0"/>
              <a:t> = (x</a:t>
            </a:r>
            <a:r>
              <a:rPr lang="en-US" altLang="zh-CN" sz="2800" baseline="30000" dirty="0"/>
              <a:t>7</a:t>
            </a:r>
            <a:r>
              <a:rPr lang="en-US" altLang="zh-CN" sz="2800" dirty="0"/>
              <a:t> + x</a:t>
            </a:r>
            <a:r>
              <a:rPr lang="en-US" altLang="zh-CN" sz="2800" baseline="30000" dirty="0"/>
              <a:t>4</a:t>
            </a:r>
            <a:r>
              <a:rPr lang="en-US" altLang="zh-CN" sz="2800" dirty="0"/>
              <a:t> + x</a:t>
            </a:r>
            <a:r>
              <a:rPr lang="en-US" altLang="zh-CN" sz="2800" baseline="30000" dirty="0"/>
              <a:t>3</a:t>
            </a:r>
            <a:r>
              <a:rPr lang="en-US" altLang="zh-CN" sz="2800" dirty="0"/>
              <a:t> + x</a:t>
            </a:r>
            <a:r>
              <a:rPr lang="en-US" altLang="zh-CN" sz="2800" baseline="30000" dirty="0"/>
              <a:t>2</a:t>
            </a:r>
            <a:r>
              <a:rPr lang="en-US" altLang="zh-CN" sz="2800" dirty="0"/>
              <a:t> + x) in GF(2</a:t>
            </a:r>
            <a:r>
              <a:rPr lang="en-US" altLang="zh-CN" sz="2800" baseline="30000" dirty="0"/>
              <a:t>8</a:t>
            </a:r>
            <a:r>
              <a:rPr lang="en-US" altLang="zh-CN" sz="2800" dirty="0"/>
              <a:t>) with irreducible polynomial (x</a:t>
            </a:r>
            <a:r>
              <a:rPr lang="en-US" altLang="zh-CN" sz="2800" baseline="30000" dirty="0"/>
              <a:t>8</a:t>
            </a:r>
            <a:r>
              <a:rPr lang="en-US" altLang="zh-CN" sz="2800" dirty="0"/>
              <a:t> + x</a:t>
            </a:r>
            <a:r>
              <a:rPr lang="en-US" altLang="zh-CN" sz="2800" baseline="30000" dirty="0"/>
              <a:t>4</a:t>
            </a:r>
            <a:r>
              <a:rPr lang="en-US" altLang="zh-CN" sz="2800" dirty="0"/>
              <a:t> + x</a:t>
            </a:r>
            <a:r>
              <a:rPr lang="en-US" altLang="zh-CN" sz="2800" baseline="30000" dirty="0"/>
              <a:t>3</a:t>
            </a:r>
            <a:r>
              <a:rPr lang="en-US" altLang="zh-CN" sz="2800" dirty="0"/>
              <a:t> + x + 1) using the algorithm described above</a:t>
            </a:r>
            <a:r>
              <a:rPr lang="en-US" altLang="zh-CN" sz="2800" dirty="0" smtClean="0"/>
              <a:t>.</a:t>
            </a:r>
          </a:p>
          <a:p>
            <a:pPr marL="0" lvl="0" indent="0">
              <a:buNone/>
            </a:pPr>
            <a:r>
              <a:rPr lang="en-US" altLang="zh-CN" sz="2800" b="1" dirty="0" smtClean="0">
                <a:solidFill>
                  <a:srgbClr val="FF0000"/>
                </a:solidFill>
              </a:rPr>
              <a:t>Solution</a:t>
            </a:r>
            <a:endParaRPr lang="en-US" altLang="zh-CN" sz="2800" b="1" dirty="0">
              <a:solidFill>
                <a:srgbClr val="FF0000"/>
              </a:solidFill>
            </a:endParaRPr>
          </a:p>
          <a:p>
            <a:pPr marL="0" lvl="0" indent="0">
              <a:buNone/>
            </a:pPr>
            <a:r>
              <a:rPr lang="en-US" altLang="zh-CN" sz="2800" dirty="0" smtClean="0">
                <a:ea typeface="Times New Roman" panose="02020603050405020304" pitchFamily="18" charset="0"/>
              </a:rPr>
              <a:t>The </a:t>
            </a:r>
            <a:r>
              <a:rPr lang="en-US" altLang="zh-CN" sz="2800" dirty="0">
                <a:ea typeface="Times New Roman" panose="02020603050405020304" pitchFamily="18" charset="0"/>
              </a:rPr>
              <a:t>process is shown in Table </a:t>
            </a:r>
            <a:r>
              <a:rPr lang="en-US" altLang="zh-CN" sz="2800" dirty="0" smtClean="0">
                <a:ea typeface="Times New Roman" panose="02020603050405020304" pitchFamily="18" charset="0"/>
              </a:rPr>
              <a:t>7.7</a:t>
            </a:r>
            <a:r>
              <a:rPr lang="en-US" altLang="zh-CN" sz="2800" dirty="0">
                <a:ea typeface="Times New Roman" panose="02020603050405020304" pitchFamily="18" charset="0"/>
              </a:rPr>
              <a:t>. We first find the partial result of multiplying x</a:t>
            </a:r>
            <a:r>
              <a:rPr lang="en-US" altLang="zh-CN" sz="2800" baseline="30000" dirty="0">
                <a:ea typeface="Times New Roman" panose="02020603050405020304" pitchFamily="18" charset="0"/>
              </a:rPr>
              <a:t>0</a:t>
            </a:r>
            <a:r>
              <a:rPr lang="en-US" altLang="zh-CN" sz="2800" dirty="0">
                <a:ea typeface="Times New Roman" panose="02020603050405020304" pitchFamily="18" charset="0"/>
              </a:rPr>
              <a:t>, x</a:t>
            </a:r>
            <a:r>
              <a:rPr lang="en-US" altLang="zh-CN" sz="2800" baseline="30000" dirty="0">
                <a:ea typeface="Times New Roman" panose="02020603050405020304" pitchFamily="18" charset="0"/>
              </a:rPr>
              <a:t>1</a:t>
            </a:r>
            <a:r>
              <a:rPr lang="en-US" altLang="zh-CN" sz="2800" dirty="0">
                <a:ea typeface="Times New Roman" panose="02020603050405020304" pitchFamily="18" charset="0"/>
              </a:rPr>
              <a:t>, x</a:t>
            </a:r>
            <a:r>
              <a:rPr lang="en-US" altLang="zh-CN" sz="2800" baseline="30000" dirty="0">
                <a:ea typeface="Times New Roman" panose="02020603050405020304" pitchFamily="18" charset="0"/>
              </a:rPr>
              <a:t>2</a:t>
            </a:r>
            <a:r>
              <a:rPr lang="en-US" altLang="zh-CN" sz="2800" dirty="0">
                <a:ea typeface="Times New Roman" panose="02020603050405020304" pitchFamily="18" charset="0"/>
              </a:rPr>
              <a:t>, x</a:t>
            </a:r>
            <a:r>
              <a:rPr lang="en-US" altLang="zh-CN" sz="2800" baseline="30000" dirty="0">
                <a:ea typeface="Times New Roman" panose="02020603050405020304" pitchFamily="18" charset="0"/>
              </a:rPr>
              <a:t>3</a:t>
            </a:r>
            <a:r>
              <a:rPr lang="en-US" altLang="zh-CN" sz="2800" dirty="0">
                <a:ea typeface="Times New Roman" panose="02020603050405020304" pitchFamily="18" charset="0"/>
              </a:rPr>
              <a:t>, x</a:t>
            </a:r>
            <a:r>
              <a:rPr lang="en-US" altLang="zh-CN" sz="2800" baseline="30000" dirty="0">
                <a:ea typeface="Times New Roman" panose="02020603050405020304" pitchFamily="18" charset="0"/>
              </a:rPr>
              <a:t>4</a:t>
            </a:r>
            <a:r>
              <a:rPr lang="en-US" altLang="zh-CN" sz="2800" dirty="0">
                <a:ea typeface="Times New Roman" panose="02020603050405020304" pitchFamily="18" charset="0"/>
              </a:rPr>
              <a:t>, and x</a:t>
            </a:r>
            <a:r>
              <a:rPr lang="en-US" altLang="zh-CN" sz="2800" baseline="30000" dirty="0">
                <a:ea typeface="Times New Roman" panose="02020603050405020304" pitchFamily="18" charset="0"/>
              </a:rPr>
              <a:t>5</a:t>
            </a:r>
            <a:r>
              <a:rPr lang="en-US" altLang="zh-CN" sz="2800" dirty="0">
                <a:ea typeface="Times New Roman" panose="02020603050405020304" pitchFamily="18" charset="0"/>
              </a:rPr>
              <a:t> by P</a:t>
            </a:r>
            <a:r>
              <a:rPr lang="en-US" altLang="zh-CN" sz="2800" baseline="-25000" dirty="0">
                <a:ea typeface="Times New Roman" panose="02020603050405020304" pitchFamily="18" charset="0"/>
              </a:rPr>
              <a:t>2</a:t>
            </a:r>
            <a:r>
              <a:rPr lang="en-US" altLang="zh-CN" sz="2800" dirty="0">
                <a:ea typeface="Times New Roman" panose="02020603050405020304" pitchFamily="18" charset="0"/>
              </a:rPr>
              <a:t>. Note that although only three terms are needed, the product of </a:t>
            </a:r>
            <a:r>
              <a:rPr lang="en-US" altLang="zh-CN" sz="2800" dirty="0" err="1">
                <a:ea typeface="Times New Roman" panose="02020603050405020304" pitchFamily="18" charset="0"/>
              </a:rPr>
              <a:t>x</a:t>
            </a:r>
            <a:r>
              <a:rPr lang="en-US" altLang="zh-CN" sz="2800" baseline="30000" dirty="0" err="1">
                <a:ea typeface="Times New Roman" panose="02020603050405020304" pitchFamily="18" charset="0"/>
              </a:rPr>
              <a:t>m</a:t>
            </a:r>
            <a:r>
              <a:rPr lang="en-US" altLang="zh-CN" sz="2800" dirty="0">
                <a:ea typeface="Times New Roman" panose="02020603050405020304" pitchFamily="18" charset="0"/>
              </a:rPr>
              <a:t> ⊗ P</a:t>
            </a:r>
            <a:r>
              <a:rPr lang="en-US" altLang="zh-CN" sz="2800" baseline="-25000" dirty="0">
                <a:ea typeface="Times New Roman" panose="02020603050405020304" pitchFamily="18" charset="0"/>
              </a:rPr>
              <a:t>2</a:t>
            </a:r>
            <a:r>
              <a:rPr lang="en-US" altLang="zh-CN" sz="2800" dirty="0">
                <a:ea typeface="Times New Roman" panose="02020603050405020304" pitchFamily="18" charset="0"/>
              </a:rPr>
              <a:t> for m from 0 to 5 because each calculation depends on the previous result. </a:t>
            </a:r>
          </a:p>
          <a:p>
            <a:pPr marL="0" indent="0">
              <a:buNone/>
            </a:pPr>
            <a:endParaRPr lang="en-US" altLang="zh-CN" sz="2800" dirty="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Tree>
    <p:extLst>
      <p:ext uri="{BB962C8B-B14F-4D97-AF65-F5344CB8AC3E}">
        <p14:creationId xmlns:p14="http://schemas.microsoft.com/office/powerpoint/2010/main" val="185525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wipe(down)">
                                      <p:cBhvr>
                                        <p:cTn id="1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7.22(continued)</a:t>
            </a:r>
          </a:p>
          <a:p>
            <a:pPr marL="0" indent="0">
              <a:buNone/>
            </a:pPr>
            <a:endParaRPr lang="en-US" altLang="zh-CN" sz="2800" dirty="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4" name="Picture 16"/>
          <p:cNvPicPr>
            <a:picLocks noChangeAspect="1"/>
          </p:cNvPicPr>
          <p:nvPr/>
        </p:nvPicPr>
        <p:blipFill>
          <a:blip r:embed="rId2"/>
          <a:stretch>
            <a:fillRect/>
          </a:stretch>
        </p:blipFill>
        <p:spPr>
          <a:xfrm>
            <a:off x="248444" y="2491135"/>
            <a:ext cx="8647112" cy="3386137"/>
          </a:xfrm>
          <a:prstGeom prst="rect">
            <a:avLst/>
          </a:prstGeom>
          <a:noFill/>
          <a:ln w="9525">
            <a:noFill/>
          </a:ln>
        </p:spPr>
      </p:pic>
      <p:sp>
        <p:nvSpPr>
          <p:cNvPr id="5" name="Text Box 4"/>
          <p:cNvSpPr txBox="1">
            <a:spLocks noChangeArrowheads="1"/>
          </p:cNvSpPr>
          <p:nvPr/>
        </p:nvSpPr>
        <p:spPr bwMode="auto">
          <a:xfrm>
            <a:off x="1308798" y="6207695"/>
            <a:ext cx="6526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7.7  </a:t>
            </a:r>
            <a:r>
              <a:rPr lang="en-US" altLang="zh-CN" b="0" baseline="0" dirty="0">
                <a:latin typeface="+mj-lt"/>
                <a:ea typeface="宋体" panose="02010600030101010101" pitchFamily="2" charset="-122"/>
                <a:sym typeface="+mn-ea"/>
              </a:rPr>
              <a:t>An efficient algorithm (Example </a:t>
            </a:r>
            <a:r>
              <a:rPr lang="en-US" altLang="zh-CN" b="0" baseline="0" dirty="0" smtClean="0">
                <a:latin typeface="+mj-lt"/>
                <a:ea typeface="宋体" panose="02010600030101010101" pitchFamily="2" charset="-122"/>
                <a:sym typeface="+mn-ea"/>
              </a:rPr>
              <a:t>7.22)</a:t>
            </a:r>
            <a:endParaRPr lang="en-US" altLang="zh-CN" b="0" baseline="0" dirty="0">
              <a:latin typeface="+mj-lt"/>
              <a:ea typeface="宋体" panose="02010600030101010101" pitchFamily="2" charset="-122"/>
              <a:sym typeface="+mn-ea"/>
            </a:endParaRPr>
          </a:p>
        </p:txBody>
      </p:sp>
    </p:spTree>
    <p:extLst>
      <p:ext uri="{BB962C8B-B14F-4D97-AF65-F5344CB8AC3E}">
        <p14:creationId xmlns:p14="http://schemas.microsoft.com/office/powerpoint/2010/main" val="42464416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7.23</a:t>
                </a:r>
              </a:p>
              <a:p>
                <a:pPr marL="0" indent="0">
                  <a:buNone/>
                </a:pPr>
                <a:r>
                  <a:rPr lang="en-US" altLang="zh-CN" sz="2800" dirty="0"/>
                  <a:t>Repeat Example </a:t>
                </a:r>
                <a:r>
                  <a:rPr lang="en-US" altLang="zh-CN" sz="2800" dirty="0" smtClean="0"/>
                  <a:t>7.23 </a:t>
                </a:r>
                <a:r>
                  <a:rPr lang="en-US" altLang="zh-CN" sz="2800" dirty="0"/>
                  <a:t>using bit patterns of size 8</a:t>
                </a:r>
                <a:r>
                  <a:rPr lang="en-US" altLang="zh-CN" sz="2800" dirty="0" smtClean="0"/>
                  <a:t>.</a:t>
                </a:r>
              </a:p>
              <a:p>
                <a:pPr marL="0" indent="0">
                  <a:buNone/>
                </a:pPr>
                <a:endParaRPr lang="en-US" altLang="zh-CN" sz="2800" dirty="0"/>
              </a:p>
              <a:p>
                <a:pPr marL="0" indent="0">
                  <a:buNone/>
                </a:pPr>
                <a:endParaRPr lang="en-US" altLang="zh-CN" sz="2800" dirty="0" smtClean="0"/>
              </a:p>
              <a:p>
                <a:pPr marL="0" lvl="0" indent="0">
                  <a:buNone/>
                </a:pPr>
                <a:r>
                  <a:rPr lang="en-US" altLang="zh-CN" sz="2800" b="1" dirty="0">
                    <a:solidFill>
                      <a:srgbClr val="FF0000"/>
                    </a:solidFill>
                  </a:rPr>
                  <a:t>Solution</a:t>
                </a:r>
              </a:p>
              <a:p>
                <a:pPr marL="0" indent="0">
                  <a:buNone/>
                </a:pPr>
                <a:r>
                  <a:rPr lang="en-US" altLang="zh-CN" sz="2800" dirty="0"/>
                  <a:t>We have P1 = 000100110, P2 = 10011110, modulus = 100011010 (nine bits). We show the exclusive or operation by </a:t>
                </a:r>
                <a14:m>
                  <m:oMath xmlns:m="http://schemas.openxmlformats.org/officeDocument/2006/math">
                    <m:r>
                      <a:rPr lang="en-US" altLang="zh-CN" sz="2800" i="1" dirty="0" smtClean="0">
                        <a:latin typeface="Cambria Math" panose="02040503050406030204" pitchFamily="18" charset="0"/>
                        <a:ea typeface="Cambria Math" panose="02040503050406030204" pitchFamily="18" charset="0"/>
                      </a:rPr>
                      <m:t>⨁</m:t>
                    </m:r>
                  </m:oMath>
                </a14:m>
                <a:r>
                  <a:rPr lang="en-US" altLang="zh-CN" sz="2800" dirty="0"/>
                  <a:t>. </a:t>
                </a:r>
                <a:r>
                  <a:rPr lang="en-US" altLang="zh-CN" sz="2800" dirty="0">
                    <a:ea typeface="Times New Roman" panose="02020603050405020304" pitchFamily="18" charset="0"/>
                  </a:rPr>
                  <a:t>The process is shown in Table </a:t>
                </a:r>
                <a:r>
                  <a:rPr lang="en-US" altLang="zh-CN" sz="2800" dirty="0" smtClean="0">
                    <a:ea typeface="Times New Roman" panose="02020603050405020304" pitchFamily="18" charset="0"/>
                  </a:rPr>
                  <a:t>7.8</a:t>
                </a:r>
                <a:endParaRPr lang="en-US" altLang="zh-CN" sz="2800" dirty="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mc:Choice>
        <mc:Fallback xmlns="">
          <p:sp>
            <p:nvSpPr>
              <p:cNvPr id="6" name="内容占位符 5"/>
              <p:cNvSpPr>
                <a:spLocks noGrp="1" noRot="1" noChangeAspect="1" noMove="1" noResize="1" noEditPoints="1" noAdjustHandles="1" noChangeArrowheads="1" noChangeShapeType="1" noTextEdit="1"/>
              </p:cNvSpPr>
              <p:nvPr>
                <p:ph sz="quarter" idx="1"/>
              </p:nvPr>
            </p:nvSpPr>
            <p:spPr>
              <a:xfrm>
                <a:off x="0" y="1600200"/>
                <a:ext cx="9144000" cy="5257800"/>
              </a:xfrm>
              <a:blipFill rotWithShape="0">
                <a:blip r:embed="rId2"/>
                <a:stretch>
                  <a:fillRect l="-1333" t="-1160" r="-800"/>
                </a:stretch>
              </a:blipFill>
            </p:spPr>
            <p:txBody>
              <a:bodyPr/>
              <a:lstStyle/>
              <a:p>
                <a:r>
                  <a:rPr lang="zh-CN" altLang="en-US">
                    <a:noFill/>
                  </a:rPr>
                  <a:t> </a:t>
                </a:r>
              </a:p>
            </p:txBody>
          </p:sp>
        </mc:Fallback>
      </mc:AlternateContent>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Tree>
    <p:extLst>
      <p:ext uri="{BB962C8B-B14F-4D97-AF65-F5344CB8AC3E}">
        <p14:creationId xmlns:p14="http://schemas.microsoft.com/office/powerpoint/2010/main" val="253763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wipe(down)">
                                      <p:cBhvr>
                                        <p:cTn id="7" dur="500"/>
                                        <p:tgtEl>
                                          <p:spTgt spid="6">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wipe(down)">
                                      <p:cBhvr>
                                        <p:cTn id="1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484784"/>
            <a:ext cx="9144000" cy="5373216"/>
          </a:xfrm>
        </p:spPr>
        <p:txBody>
          <a:bodyPr>
            <a:noAutofit/>
          </a:bodyPr>
          <a:lstStyle/>
          <a:p>
            <a:pPr marL="0" lvl="0" indent="0">
              <a:buNone/>
            </a:pPr>
            <a:endParaRPr lang="en-US" altLang="zh-CN" dirty="0"/>
          </a:p>
          <a:p>
            <a:pPr marL="0" lvl="0" indent="0">
              <a:buNone/>
            </a:pPr>
            <a:endParaRPr lang="en-US" altLang="zh-CN" dirty="0" smtClean="0"/>
          </a:p>
          <a:p>
            <a:endParaRPr lang="en-US" altLang="zh-CN" sz="3200" dirty="0" smtClean="0">
              <a:latin typeface="+mj-lt"/>
            </a:endParaRPr>
          </a:p>
          <a:p>
            <a:endParaRPr lang="en-US" altLang="zh-CN" dirty="0" smtClean="0"/>
          </a:p>
          <a:p>
            <a:pPr marL="0" indent="0">
              <a:buNone/>
            </a:pPr>
            <a:endParaRPr lang="en-US" altLang="zh-CN" dirty="0"/>
          </a:p>
        </p:txBody>
      </p:sp>
      <p:sp>
        <p:nvSpPr>
          <p:cNvPr id="7" name="标题 4"/>
          <p:cNvSpPr>
            <a:spLocks noGrp="1"/>
          </p:cNvSpPr>
          <p:nvPr>
            <p:ph type="title"/>
          </p:nvPr>
        </p:nvSpPr>
        <p:spPr>
          <a:xfrm>
            <a:off x="612648" y="228600"/>
            <a:ext cx="8153400" cy="990600"/>
          </a:xfrm>
        </p:spPr>
        <p:txBody>
          <a:bodyPr>
            <a:normAutofit/>
          </a:bodyPr>
          <a:lstStyle/>
          <a:p>
            <a:pPr algn="ctr"/>
            <a:r>
              <a:rPr lang="en-US" altLang="zh-CN" sz="3600" b="1" dirty="0"/>
              <a:t>7.1 ALGEBRAIC </a:t>
            </a:r>
            <a:r>
              <a:rPr lang="en-US" altLang="zh-CN" sz="3600" b="1" dirty="0" smtClean="0"/>
              <a:t>STRUCTURES</a:t>
            </a:r>
            <a:endParaRPr lang="en-US" altLang="zh-CN" sz="3600" dirty="0"/>
          </a:p>
        </p:txBody>
      </p:sp>
      <p:pic>
        <p:nvPicPr>
          <p:cNvPr id="6149" name="Picture 11"/>
          <p:cNvPicPr>
            <a:picLocks noChangeAspect="1"/>
          </p:cNvPicPr>
          <p:nvPr/>
        </p:nvPicPr>
        <p:blipFill>
          <a:blip r:embed="rId2"/>
          <a:stretch>
            <a:fillRect/>
          </a:stretch>
        </p:blipFill>
        <p:spPr>
          <a:xfrm>
            <a:off x="730250" y="2378075"/>
            <a:ext cx="7651750" cy="2117725"/>
          </a:xfrm>
          <a:prstGeom prst="rect">
            <a:avLst/>
          </a:prstGeom>
          <a:noFill/>
          <a:ln w="9525">
            <a:noFill/>
          </a:ln>
        </p:spPr>
      </p:pic>
      <p:sp>
        <p:nvSpPr>
          <p:cNvPr id="9" name="Text Box 4"/>
          <p:cNvSpPr txBox="1">
            <a:spLocks noChangeArrowheads="1"/>
          </p:cNvSpPr>
          <p:nvPr/>
        </p:nvSpPr>
        <p:spPr bwMode="auto">
          <a:xfrm>
            <a:off x="2003076" y="5275793"/>
            <a:ext cx="537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a:t>
            </a:r>
            <a:r>
              <a:rPr lang="en-US" altLang="zh-CN" b="0" baseline="0" dirty="0" smtClean="0">
                <a:solidFill>
                  <a:schemeClr val="tx2"/>
                </a:solidFill>
                <a:latin typeface="+mj-lt"/>
                <a:ea typeface="宋体" panose="02010600030101010101" pitchFamily="2" charset="-122"/>
              </a:rPr>
              <a:t>7.1  </a:t>
            </a:r>
            <a:r>
              <a:rPr lang="en-US" altLang="zh-CN" b="0" baseline="0" dirty="0" smtClean="0">
                <a:latin typeface="+mj-lt"/>
                <a:ea typeface="宋体" panose="02010600030101010101" pitchFamily="2" charset="-122"/>
                <a:sym typeface="+mn-ea"/>
              </a:rPr>
              <a:t>Common algebraic structure</a:t>
            </a:r>
            <a:endParaRPr lang="en-US" altLang="zh-CN" b="0" baseline="0" dirty="0">
              <a:latin typeface="+mj-lt"/>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7.23(continued)</a:t>
            </a:r>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
        <p:nvSpPr>
          <p:cNvPr id="5" name="Text Box 4"/>
          <p:cNvSpPr txBox="1">
            <a:spLocks noChangeArrowheads="1"/>
          </p:cNvSpPr>
          <p:nvPr/>
        </p:nvSpPr>
        <p:spPr bwMode="auto">
          <a:xfrm>
            <a:off x="60508" y="6207695"/>
            <a:ext cx="90229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7.8  </a:t>
            </a:r>
            <a:r>
              <a:rPr lang="en-US" altLang="zh-CN" b="0" baseline="0" dirty="0">
                <a:latin typeface="+mj-lt"/>
                <a:ea typeface="宋体" panose="02010600030101010101" pitchFamily="2" charset="-122"/>
                <a:sym typeface="+mn-ea"/>
              </a:rPr>
              <a:t>An efficient algorithm for multiplication using n-bit </a:t>
            </a:r>
            <a:r>
              <a:rPr lang="en-US" altLang="zh-CN" b="0" baseline="0" dirty="0" smtClean="0">
                <a:latin typeface="+mj-lt"/>
                <a:ea typeface="宋体" panose="02010600030101010101" pitchFamily="2" charset="-122"/>
                <a:sym typeface="+mn-ea"/>
              </a:rPr>
              <a:t>words</a:t>
            </a:r>
            <a:endParaRPr lang="en-US" altLang="zh-CN" b="0" baseline="0" dirty="0">
              <a:latin typeface="+mj-lt"/>
              <a:ea typeface="宋体" panose="02010600030101010101" pitchFamily="2" charset="-122"/>
              <a:sym typeface="+mn-ea"/>
            </a:endParaRPr>
          </a:p>
        </p:txBody>
      </p:sp>
      <p:pic>
        <p:nvPicPr>
          <p:cNvPr id="9" name="Picture 14"/>
          <p:cNvPicPr>
            <a:picLocks noChangeAspect="1"/>
          </p:cNvPicPr>
          <p:nvPr/>
        </p:nvPicPr>
        <p:blipFill>
          <a:blip r:embed="rId2"/>
          <a:stretch>
            <a:fillRect/>
          </a:stretch>
        </p:blipFill>
        <p:spPr>
          <a:xfrm>
            <a:off x="316707" y="2561307"/>
            <a:ext cx="8510587" cy="2955925"/>
          </a:xfrm>
          <a:prstGeom prst="rect">
            <a:avLst/>
          </a:prstGeom>
          <a:noFill/>
          <a:ln w="9525">
            <a:noFill/>
          </a:ln>
        </p:spPr>
      </p:pic>
    </p:spTree>
    <p:extLst>
      <p:ext uri="{BB962C8B-B14F-4D97-AF65-F5344CB8AC3E}">
        <p14:creationId xmlns:p14="http://schemas.microsoft.com/office/powerpoint/2010/main" val="1930351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7.24</a:t>
            </a:r>
          </a:p>
          <a:p>
            <a:pPr marL="0" indent="0">
              <a:buNone/>
            </a:pPr>
            <a:r>
              <a:rPr lang="en-US" altLang="zh-CN" sz="2800" dirty="0"/>
              <a:t>The GF(2</a:t>
            </a:r>
            <a:r>
              <a:rPr lang="en-US" altLang="zh-CN" sz="2800" baseline="30000" dirty="0"/>
              <a:t>3</a:t>
            </a:r>
            <a:r>
              <a:rPr lang="en-US" altLang="zh-CN" sz="2800" dirty="0"/>
              <a:t>) field has 8 elements. We use the irreducible polynomial (x</a:t>
            </a:r>
            <a:r>
              <a:rPr lang="en-US" altLang="zh-CN" sz="2800" baseline="30000" dirty="0"/>
              <a:t>3</a:t>
            </a:r>
            <a:r>
              <a:rPr lang="en-US" altLang="zh-CN" sz="2800" dirty="0"/>
              <a:t> + x</a:t>
            </a:r>
            <a:r>
              <a:rPr lang="en-US" altLang="zh-CN" sz="2800" baseline="30000" dirty="0"/>
              <a:t>2</a:t>
            </a:r>
            <a:r>
              <a:rPr lang="en-US" altLang="zh-CN" sz="2800" dirty="0"/>
              <a:t> + 1) and show the addition and multiplication tables for this field. We show both 3-bit words and the polynomials. Note that there are two irreducible polynomials for degree 3. The other one, (x</a:t>
            </a:r>
            <a:r>
              <a:rPr lang="en-US" altLang="zh-CN" sz="2800" baseline="30000" dirty="0"/>
              <a:t>3 </a:t>
            </a:r>
            <a:r>
              <a:rPr lang="en-US" altLang="zh-CN" sz="2800" dirty="0"/>
              <a:t>+ x + 1), yields a totally different table for multiplication.</a:t>
            </a:r>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Tree>
    <p:extLst>
      <p:ext uri="{BB962C8B-B14F-4D97-AF65-F5344CB8AC3E}">
        <p14:creationId xmlns:p14="http://schemas.microsoft.com/office/powerpoint/2010/main" val="17156804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7.25</a:t>
            </a:r>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4" name="Picture 15"/>
          <p:cNvPicPr>
            <a:picLocks noChangeAspect="1"/>
          </p:cNvPicPr>
          <p:nvPr/>
        </p:nvPicPr>
        <p:blipFill>
          <a:blip r:embed="rId2"/>
          <a:stretch>
            <a:fillRect/>
          </a:stretch>
        </p:blipFill>
        <p:spPr>
          <a:xfrm>
            <a:off x="738714" y="2060848"/>
            <a:ext cx="7505693" cy="4287159"/>
          </a:xfrm>
          <a:prstGeom prst="rect">
            <a:avLst/>
          </a:prstGeom>
          <a:noFill/>
          <a:ln w="9525">
            <a:noFill/>
          </a:ln>
        </p:spPr>
      </p:pic>
      <p:sp>
        <p:nvSpPr>
          <p:cNvPr id="5" name="Text Box 4"/>
          <p:cNvSpPr txBox="1">
            <a:spLocks noChangeArrowheads="1"/>
          </p:cNvSpPr>
          <p:nvPr/>
        </p:nvSpPr>
        <p:spPr bwMode="auto">
          <a:xfrm>
            <a:off x="2183428" y="6351711"/>
            <a:ext cx="47771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7.9  </a:t>
            </a:r>
            <a:r>
              <a:rPr lang="en-US" altLang="zh-CN" b="0" baseline="0" dirty="0">
                <a:latin typeface="+mj-lt"/>
                <a:ea typeface="宋体" panose="02010600030101010101" pitchFamily="2" charset="-122"/>
                <a:sym typeface="+mn-ea"/>
              </a:rPr>
              <a:t>Addition table for </a:t>
            </a:r>
            <a:r>
              <a:rPr lang="en-US" altLang="zh-CN" b="0" baseline="0" dirty="0" smtClean="0">
                <a:latin typeface="+mj-lt"/>
                <a:ea typeface="宋体" panose="02010600030101010101" pitchFamily="2" charset="-122"/>
                <a:sym typeface="+mn-ea"/>
              </a:rPr>
              <a:t>GF(2</a:t>
            </a:r>
            <a:r>
              <a:rPr lang="en-US" altLang="zh-CN" b="0" dirty="0" smtClean="0">
                <a:latin typeface="+mj-lt"/>
                <a:ea typeface="宋体" panose="02010600030101010101" pitchFamily="2" charset="-122"/>
                <a:sym typeface="+mn-ea"/>
              </a:rPr>
              <a:t>3</a:t>
            </a:r>
            <a:r>
              <a:rPr lang="en-US" altLang="zh-CN" b="0" baseline="0" dirty="0" smtClean="0">
                <a:latin typeface="+mj-lt"/>
                <a:ea typeface="宋体" panose="02010600030101010101" pitchFamily="2" charset="-122"/>
                <a:sym typeface="+mn-ea"/>
              </a:rPr>
              <a:t>)</a:t>
            </a:r>
            <a:endParaRPr lang="en-US" altLang="zh-CN" b="0" baseline="0" dirty="0">
              <a:latin typeface="+mj-lt"/>
              <a:ea typeface="宋体" panose="02010600030101010101" pitchFamily="2" charset="-122"/>
              <a:sym typeface="+mn-ea"/>
            </a:endParaRPr>
          </a:p>
        </p:txBody>
      </p:sp>
    </p:spTree>
    <p:extLst>
      <p:ext uri="{BB962C8B-B14F-4D97-AF65-F5344CB8AC3E}">
        <p14:creationId xmlns:p14="http://schemas.microsoft.com/office/powerpoint/2010/main" val="38398275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7.26</a:t>
            </a:r>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
        <p:nvSpPr>
          <p:cNvPr id="5" name="Text Box 4"/>
          <p:cNvSpPr txBox="1">
            <a:spLocks noChangeArrowheads="1"/>
          </p:cNvSpPr>
          <p:nvPr/>
        </p:nvSpPr>
        <p:spPr bwMode="auto">
          <a:xfrm>
            <a:off x="1789153" y="6351711"/>
            <a:ext cx="5565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7.9  </a:t>
            </a:r>
            <a:r>
              <a:rPr lang="en-US" altLang="zh-CN" b="0" baseline="0" dirty="0">
                <a:latin typeface="+mj-lt"/>
                <a:ea typeface="宋体" panose="02010600030101010101" pitchFamily="2" charset="-122"/>
                <a:sym typeface="+mn-ea"/>
              </a:rPr>
              <a:t>Multiplication table for </a:t>
            </a:r>
            <a:r>
              <a:rPr lang="en-US" altLang="zh-CN" b="0" baseline="0" dirty="0" smtClean="0">
                <a:latin typeface="+mj-lt"/>
                <a:ea typeface="宋体" panose="02010600030101010101" pitchFamily="2" charset="-122"/>
                <a:sym typeface="+mn-ea"/>
              </a:rPr>
              <a:t>GF(2</a:t>
            </a:r>
            <a:r>
              <a:rPr lang="en-US" altLang="zh-CN" b="0" dirty="0" smtClean="0">
                <a:latin typeface="+mj-lt"/>
                <a:ea typeface="宋体" panose="02010600030101010101" pitchFamily="2" charset="-122"/>
                <a:sym typeface="+mn-ea"/>
              </a:rPr>
              <a:t>3</a:t>
            </a:r>
            <a:r>
              <a:rPr lang="en-US" altLang="zh-CN" b="0" baseline="0" dirty="0" smtClean="0">
                <a:latin typeface="+mj-lt"/>
                <a:ea typeface="宋体" panose="02010600030101010101" pitchFamily="2" charset="-122"/>
                <a:sym typeface="+mn-ea"/>
              </a:rPr>
              <a:t>)</a:t>
            </a:r>
            <a:endParaRPr lang="en-US" altLang="zh-CN" b="0" baseline="0" dirty="0">
              <a:latin typeface="+mj-lt"/>
              <a:ea typeface="宋体" panose="02010600030101010101" pitchFamily="2" charset="-122"/>
              <a:sym typeface="+mn-ea"/>
            </a:endParaRPr>
          </a:p>
        </p:txBody>
      </p:sp>
      <p:pic>
        <p:nvPicPr>
          <p:cNvPr id="7" name="Picture 14"/>
          <p:cNvPicPr>
            <a:picLocks noChangeAspect="1"/>
          </p:cNvPicPr>
          <p:nvPr/>
        </p:nvPicPr>
        <p:blipFill>
          <a:blip r:embed="rId2"/>
          <a:stretch>
            <a:fillRect/>
          </a:stretch>
        </p:blipFill>
        <p:spPr>
          <a:xfrm>
            <a:off x="1331640" y="2060848"/>
            <a:ext cx="6905583" cy="4320480"/>
          </a:xfrm>
          <a:prstGeom prst="rect">
            <a:avLst/>
          </a:prstGeom>
          <a:noFill/>
          <a:ln w="9525">
            <a:noFill/>
          </a:ln>
        </p:spPr>
      </p:pic>
    </p:spTree>
    <p:extLst>
      <p:ext uri="{BB962C8B-B14F-4D97-AF65-F5344CB8AC3E}">
        <p14:creationId xmlns:p14="http://schemas.microsoft.com/office/powerpoint/2010/main" val="67250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dirty="0"/>
              <a:t>Sometimes it is easier to define the elements of the GF(2</a:t>
            </a:r>
            <a:r>
              <a:rPr lang="en-US" altLang="zh-CN" sz="2800" baseline="30000" dirty="0"/>
              <a:t>n</a:t>
            </a:r>
            <a:r>
              <a:rPr lang="en-US" altLang="zh-CN" sz="2800" dirty="0"/>
              <a:t>) field using a generator. </a:t>
            </a: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7.2.2 Using a </a:t>
            </a:r>
            <a:r>
              <a:rPr lang="en-US" altLang="zh-CN" sz="3600" b="1" dirty="0" smtClean="0"/>
              <a:t>Generator</a:t>
            </a:r>
            <a:endParaRPr lang="en-US" altLang="zh-CN" sz="3600" dirty="0"/>
          </a:p>
        </p:txBody>
      </p:sp>
      <p:pic>
        <p:nvPicPr>
          <p:cNvPr id="9" name="Picture 12"/>
          <p:cNvPicPr>
            <a:picLocks noChangeAspect="1"/>
          </p:cNvPicPr>
          <p:nvPr/>
        </p:nvPicPr>
        <p:blipFill>
          <a:blip r:embed="rId2"/>
          <a:stretch>
            <a:fillRect/>
          </a:stretch>
        </p:blipFill>
        <p:spPr>
          <a:xfrm>
            <a:off x="440532" y="2943225"/>
            <a:ext cx="8262937" cy="971550"/>
          </a:xfrm>
          <a:prstGeom prst="rect">
            <a:avLst/>
          </a:prstGeom>
          <a:noFill/>
          <a:ln w="57150" cap="flat" cmpd="sng">
            <a:solidFill>
              <a:schemeClr val="folHlink"/>
            </a:solidFill>
            <a:prstDash val="solid"/>
            <a:miter/>
            <a:headEnd type="none" w="med" len="med"/>
            <a:tailEnd type="none" w="med" len="med"/>
          </a:ln>
        </p:spPr>
      </p:pic>
    </p:spTree>
    <p:extLst>
      <p:ext uri="{BB962C8B-B14F-4D97-AF65-F5344CB8AC3E}">
        <p14:creationId xmlns:p14="http://schemas.microsoft.com/office/powerpoint/2010/main" val="14151072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7.25</a:t>
            </a:r>
          </a:p>
          <a:p>
            <a:pPr marL="0" indent="0">
              <a:buNone/>
            </a:pPr>
            <a:r>
              <a:rPr lang="en-US" altLang="zh-CN" sz="2800" dirty="0"/>
              <a:t>Generate the elements of the field GF(2</a:t>
            </a:r>
            <a:r>
              <a:rPr lang="en-US" altLang="zh-CN" sz="2800" baseline="30000" dirty="0"/>
              <a:t>4</a:t>
            </a:r>
            <a:r>
              <a:rPr lang="en-US" altLang="zh-CN" sz="2800" dirty="0"/>
              <a:t>) using the irreducible polynomial ƒ(x) = x</a:t>
            </a:r>
            <a:r>
              <a:rPr lang="en-US" altLang="zh-CN" sz="2800" baseline="30000" dirty="0"/>
              <a:t>4</a:t>
            </a:r>
            <a:r>
              <a:rPr lang="en-US" altLang="zh-CN" sz="2800" dirty="0"/>
              <a:t> + x + 1. </a:t>
            </a:r>
          </a:p>
          <a:p>
            <a:pPr marL="0" lvl="0" indent="0">
              <a:buNone/>
            </a:pPr>
            <a:r>
              <a:rPr lang="en-US" altLang="zh-CN" sz="2800" b="1" dirty="0">
                <a:solidFill>
                  <a:srgbClr val="FF0000"/>
                </a:solidFill>
              </a:rPr>
              <a:t>Solution</a:t>
            </a:r>
          </a:p>
          <a:p>
            <a:pPr marL="0" indent="0">
              <a:buNone/>
            </a:pPr>
            <a:r>
              <a:rPr lang="en-US" altLang="zh-CN" sz="2800" dirty="0"/>
              <a:t>The elements 0, g</a:t>
            </a:r>
            <a:r>
              <a:rPr lang="en-US" altLang="zh-CN" sz="2800" baseline="30000" dirty="0"/>
              <a:t>0</a:t>
            </a:r>
            <a:r>
              <a:rPr lang="en-US" altLang="zh-CN" sz="2800" dirty="0"/>
              <a:t>, g</a:t>
            </a:r>
            <a:r>
              <a:rPr lang="en-US" altLang="zh-CN" sz="2800" baseline="30000" dirty="0"/>
              <a:t>1</a:t>
            </a:r>
            <a:r>
              <a:rPr lang="en-US" altLang="zh-CN" sz="2800" dirty="0"/>
              <a:t>, g</a:t>
            </a:r>
            <a:r>
              <a:rPr lang="en-US" altLang="zh-CN" sz="2800" baseline="30000" dirty="0"/>
              <a:t>2</a:t>
            </a:r>
            <a:r>
              <a:rPr lang="en-US" altLang="zh-CN" sz="2800" dirty="0"/>
              <a:t>, and g</a:t>
            </a:r>
            <a:r>
              <a:rPr lang="en-US" altLang="zh-CN" sz="2800" baseline="30000" dirty="0"/>
              <a:t>3</a:t>
            </a:r>
            <a:r>
              <a:rPr lang="en-US" altLang="zh-CN" sz="2800" dirty="0"/>
              <a:t> can be easily generated, because they are the 4-bit representations of 0, 1, x</a:t>
            </a:r>
            <a:r>
              <a:rPr lang="en-US" altLang="zh-CN" sz="2800" baseline="30000" dirty="0"/>
              <a:t>2</a:t>
            </a:r>
            <a:r>
              <a:rPr lang="en-US" altLang="zh-CN" sz="2800" dirty="0"/>
              <a:t>, and x</a:t>
            </a:r>
            <a:r>
              <a:rPr lang="en-US" altLang="zh-CN" sz="2800" baseline="30000" dirty="0"/>
              <a:t>3</a:t>
            </a:r>
            <a:r>
              <a:rPr lang="en-US" altLang="zh-CN" sz="2800" dirty="0"/>
              <a:t>. Elements g</a:t>
            </a:r>
            <a:r>
              <a:rPr lang="en-US" altLang="zh-CN" sz="2800" baseline="30000" dirty="0"/>
              <a:t>4</a:t>
            </a:r>
            <a:r>
              <a:rPr lang="en-US" altLang="zh-CN" sz="2800" dirty="0"/>
              <a:t> through g</a:t>
            </a:r>
            <a:r>
              <a:rPr lang="en-US" altLang="zh-CN" sz="2800" baseline="30000" dirty="0"/>
              <a:t>14</a:t>
            </a:r>
            <a:r>
              <a:rPr lang="en-US" altLang="zh-CN" sz="2800" dirty="0"/>
              <a:t>, which represent x</a:t>
            </a:r>
            <a:r>
              <a:rPr lang="en-US" altLang="zh-CN" sz="2800" baseline="30000" dirty="0"/>
              <a:t>4</a:t>
            </a:r>
            <a:r>
              <a:rPr lang="en-US" altLang="zh-CN" sz="2800" dirty="0"/>
              <a:t> though x</a:t>
            </a:r>
            <a:r>
              <a:rPr lang="en-US" altLang="zh-CN" sz="2800" baseline="30000" dirty="0"/>
              <a:t>14</a:t>
            </a:r>
            <a:r>
              <a:rPr lang="en-US" altLang="zh-CN" sz="2800" dirty="0"/>
              <a:t> need to be divided by the irreducible polynomial. To avoid the polynomial division, the relation ƒ(g) = g</a:t>
            </a:r>
            <a:r>
              <a:rPr lang="en-US" altLang="zh-CN" sz="2800" baseline="30000" dirty="0"/>
              <a:t>4</a:t>
            </a:r>
            <a:r>
              <a:rPr lang="en-US" altLang="zh-CN" sz="2800" dirty="0"/>
              <a:t> + g + 1 = 0 can be used (See next slide). </a:t>
            </a:r>
          </a:p>
          <a:p>
            <a:pPr marL="0" indent="0">
              <a:buNone/>
            </a:pPr>
            <a:endParaRPr lang="en-US" altLang="zh-CN" sz="2800" dirty="0" smtClean="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Tree>
    <p:extLst>
      <p:ext uri="{BB962C8B-B14F-4D97-AF65-F5344CB8AC3E}">
        <p14:creationId xmlns:p14="http://schemas.microsoft.com/office/powerpoint/2010/main" val="274025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wipe(down)">
                                      <p:cBhvr>
                                        <p:cTn id="1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7.25(continued)</a:t>
            </a:r>
          </a:p>
          <a:p>
            <a:pPr marL="0" indent="0">
              <a:buNone/>
            </a:pPr>
            <a:endParaRPr lang="en-US" altLang="zh-CN" sz="2800" dirty="0" smtClean="0"/>
          </a:p>
          <a:p>
            <a:pPr marL="0" indent="0">
              <a:buNone/>
            </a:pPr>
            <a:endParaRPr lang="en-US" altLang="zh-CN" sz="2800" dirty="0" smtClean="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4" name="Picture 14"/>
          <p:cNvPicPr>
            <a:picLocks noChangeAspect="1"/>
          </p:cNvPicPr>
          <p:nvPr/>
        </p:nvPicPr>
        <p:blipFill>
          <a:blip r:embed="rId2"/>
          <a:stretch>
            <a:fillRect/>
          </a:stretch>
        </p:blipFill>
        <p:spPr>
          <a:xfrm>
            <a:off x="152400" y="2104280"/>
            <a:ext cx="8839200" cy="4637088"/>
          </a:xfrm>
          <a:prstGeom prst="rect">
            <a:avLst/>
          </a:prstGeom>
          <a:noFill/>
          <a:ln w="9525">
            <a:noFill/>
          </a:ln>
        </p:spPr>
      </p:pic>
    </p:spTree>
    <p:extLst>
      <p:ext uri="{BB962C8B-B14F-4D97-AF65-F5344CB8AC3E}">
        <p14:creationId xmlns:p14="http://schemas.microsoft.com/office/powerpoint/2010/main" val="12231110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7.26</a:t>
            </a:r>
          </a:p>
          <a:p>
            <a:pPr marL="0" indent="0">
              <a:buNone/>
            </a:pPr>
            <a:r>
              <a:rPr lang="en-US" altLang="zh-CN" sz="2800" dirty="0"/>
              <a:t>The following show the results of addition and subtraction operations:</a:t>
            </a:r>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4" name="Picture 14"/>
          <p:cNvPicPr>
            <a:picLocks noChangeAspect="1"/>
          </p:cNvPicPr>
          <p:nvPr/>
        </p:nvPicPr>
        <p:blipFill>
          <a:blip r:embed="rId2"/>
          <a:stretch>
            <a:fillRect/>
          </a:stretch>
        </p:blipFill>
        <p:spPr>
          <a:xfrm>
            <a:off x="326231" y="3356992"/>
            <a:ext cx="8491537" cy="1224136"/>
          </a:xfrm>
          <a:prstGeom prst="rect">
            <a:avLst/>
          </a:prstGeom>
          <a:noFill/>
          <a:ln w="9525">
            <a:noFill/>
          </a:ln>
        </p:spPr>
      </p:pic>
    </p:spTree>
    <p:extLst>
      <p:ext uri="{BB962C8B-B14F-4D97-AF65-F5344CB8AC3E}">
        <p14:creationId xmlns:p14="http://schemas.microsoft.com/office/powerpoint/2010/main" val="362263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b="1" dirty="0">
                <a:solidFill>
                  <a:srgbClr val="002060"/>
                </a:solidFill>
              </a:rPr>
              <a:t>Example </a:t>
            </a:r>
            <a:r>
              <a:rPr lang="en-US" altLang="zh-CN" sz="2800" b="1" dirty="0" smtClean="0">
                <a:solidFill>
                  <a:srgbClr val="002060"/>
                </a:solidFill>
              </a:rPr>
              <a:t>7.27</a:t>
            </a:r>
          </a:p>
          <a:p>
            <a:pPr marL="0" indent="0">
              <a:buNone/>
            </a:pPr>
            <a:r>
              <a:rPr lang="en-US" altLang="zh-CN" sz="2800" dirty="0"/>
              <a:t>The following show the result of multiplication and division operations</a:t>
            </a:r>
            <a:r>
              <a:rPr lang="en-US" altLang="zh-CN" sz="2800" dirty="0" smtClean="0"/>
              <a:t>:</a:t>
            </a:r>
            <a:endParaRPr lang="en-US" altLang="zh-CN" sz="2800" dirty="0"/>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pic>
        <p:nvPicPr>
          <p:cNvPr id="5" name="Picture 15"/>
          <p:cNvPicPr>
            <a:picLocks noChangeAspect="1"/>
          </p:cNvPicPr>
          <p:nvPr/>
        </p:nvPicPr>
        <p:blipFill>
          <a:blip r:embed="rId2"/>
          <a:stretch>
            <a:fillRect/>
          </a:stretch>
        </p:blipFill>
        <p:spPr>
          <a:xfrm>
            <a:off x="152400" y="3242171"/>
            <a:ext cx="8839200" cy="1050925"/>
          </a:xfrm>
          <a:prstGeom prst="rect">
            <a:avLst/>
          </a:prstGeom>
          <a:noFill/>
          <a:ln w="9525">
            <a:noFill/>
          </a:ln>
        </p:spPr>
      </p:pic>
    </p:spTree>
    <p:extLst>
      <p:ext uri="{BB962C8B-B14F-4D97-AF65-F5344CB8AC3E}">
        <p14:creationId xmlns:p14="http://schemas.microsoft.com/office/powerpoint/2010/main" val="171327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lgn="just">
              <a:buNone/>
            </a:pPr>
            <a:r>
              <a:rPr lang="en-US" altLang="zh-CN" sz="2800" b="1" dirty="0">
                <a:solidFill>
                  <a:srgbClr val="FF0000"/>
                </a:solidFill>
              </a:rPr>
              <a:t>Summary</a:t>
            </a:r>
          </a:p>
          <a:p>
            <a:pPr marL="0" indent="0" algn="just">
              <a:buNone/>
            </a:pPr>
            <a:r>
              <a:rPr lang="en-US" altLang="zh-CN" sz="2800" b="1" dirty="0" smtClean="0"/>
              <a:t>The </a:t>
            </a:r>
            <a:r>
              <a:rPr lang="en-US" altLang="zh-CN" sz="2800" b="1" dirty="0"/>
              <a:t>finite field GF(2</a:t>
            </a:r>
            <a:r>
              <a:rPr lang="en-US" altLang="zh-CN" sz="2800" b="1" baseline="30000" dirty="0"/>
              <a:t>n</a:t>
            </a:r>
            <a:r>
              <a:rPr lang="en-US" altLang="zh-CN" sz="2800" b="1" dirty="0"/>
              <a:t>) can be used to define four operations of addition, subtraction, multiplication and division over n-bit words. The only restriction is that division by zero is not defined. </a:t>
            </a:r>
          </a:p>
          <a:p>
            <a:pPr marL="0" indent="0">
              <a:buNone/>
            </a:pPr>
            <a:endParaRPr lang="en-US" altLang="zh-CN" sz="2800" dirty="0"/>
          </a:p>
          <a:p>
            <a:pPr marL="0" indent="0">
              <a:buNone/>
            </a:pPr>
            <a:endParaRPr lang="en-US" altLang="zh-CN" sz="2800" dirty="0" smtClean="0"/>
          </a:p>
          <a:p>
            <a:pPr marL="0" indent="0" algn="l">
              <a:buNone/>
            </a:pPr>
            <a:endParaRPr lang="en-US" altLang="zh-CN" sz="2800" dirty="0" smtClean="0"/>
          </a:p>
          <a:p>
            <a:endParaRPr lang="en-US" altLang="zh-CN" dirty="0" smtClean="0"/>
          </a:p>
          <a:p>
            <a:endParaRPr lang="en-US" altLang="zh-CN" dirty="0" smtClean="0"/>
          </a:p>
          <a:p>
            <a:pPr marL="0" indent="0">
              <a:buNone/>
            </a:pPr>
            <a:endParaRPr lang="en-US" altLang="zh-CN" dirty="0"/>
          </a:p>
        </p:txBody>
      </p:sp>
      <p:sp>
        <p:nvSpPr>
          <p:cNvPr id="8" name="标题 4"/>
          <p:cNvSpPr>
            <a:spLocks noGrp="1"/>
          </p:cNvSpPr>
          <p:nvPr>
            <p:ph type="title"/>
          </p:nvPr>
        </p:nvSpPr>
        <p:spPr>
          <a:xfrm>
            <a:off x="612648" y="228600"/>
            <a:ext cx="8153400" cy="990600"/>
          </a:xfrm>
        </p:spPr>
        <p:txBody>
          <a:bodyPr>
            <a:normAutofit/>
          </a:bodyPr>
          <a:lstStyle/>
          <a:p>
            <a:pPr algn="ctr"/>
            <a:r>
              <a:rPr lang="en-US" altLang="zh-CN" sz="3600" b="1" dirty="0"/>
              <a:t>7.2.1 </a:t>
            </a:r>
            <a:r>
              <a:rPr lang="en-US" altLang="zh-CN" sz="3600" b="1" dirty="0" smtClean="0"/>
              <a:t>Polynomials</a:t>
            </a:r>
            <a:endParaRPr lang="en-US" altLang="zh-CN" sz="3600" dirty="0"/>
          </a:p>
        </p:txBody>
      </p:sp>
    </p:spTree>
    <p:extLst>
      <p:ext uri="{BB962C8B-B14F-4D97-AF65-F5344CB8AC3E}">
        <p14:creationId xmlns:p14="http://schemas.microsoft.com/office/powerpoint/2010/main" val="3588828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r>
              <a:rPr lang="en-US" altLang="zh-CN" sz="2800" dirty="0"/>
              <a:t>A group </a:t>
            </a:r>
            <a:r>
              <a:rPr lang="en-US" altLang="zh-CN" sz="2800" dirty="0">
                <a:solidFill>
                  <a:srgbClr val="FF0000"/>
                </a:solidFill>
              </a:rPr>
              <a:t>(G)</a:t>
            </a:r>
            <a:r>
              <a:rPr lang="en-US" altLang="zh-CN" sz="2800" dirty="0"/>
              <a:t> is a set of elements with a binary operation </a:t>
            </a:r>
            <a:r>
              <a:rPr lang="en-US" altLang="zh-CN" sz="2800" dirty="0">
                <a:solidFill>
                  <a:srgbClr val="FF0000"/>
                </a:solidFill>
              </a:rPr>
              <a:t>(•)</a:t>
            </a:r>
            <a:r>
              <a:rPr lang="en-US" altLang="zh-CN" sz="2800" dirty="0"/>
              <a:t> that satisfies four properties (or axioms). A commutative group satisfies an extra property, </a:t>
            </a:r>
            <a:r>
              <a:rPr lang="en-US" altLang="zh-CN" sz="2800" dirty="0" err="1"/>
              <a:t>commutativity</a:t>
            </a:r>
            <a:r>
              <a:rPr lang="en-US" altLang="zh-CN" sz="2800" dirty="0" smtClean="0"/>
              <a:t>:</a:t>
            </a:r>
          </a:p>
          <a:p>
            <a:pPr>
              <a:buFont typeface="Wingdings" panose="05000000000000000000" pitchFamily="2" charset="2"/>
              <a:buChar char="p"/>
            </a:pPr>
            <a:r>
              <a:rPr lang="en-US" altLang="zh-CN" sz="2800" b="1" dirty="0">
                <a:solidFill>
                  <a:srgbClr val="002060"/>
                </a:solidFill>
              </a:rPr>
              <a:t>Closure.</a:t>
            </a:r>
          </a:p>
          <a:p>
            <a:pPr>
              <a:buFont typeface="Wingdings" panose="05000000000000000000" pitchFamily="2" charset="2"/>
              <a:buChar char="p"/>
            </a:pPr>
            <a:r>
              <a:rPr lang="en-US" altLang="zh-CN" sz="2800" b="1" dirty="0">
                <a:solidFill>
                  <a:srgbClr val="002060"/>
                </a:solidFill>
              </a:rPr>
              <a:t>Associativity</a:t>
            </a:r>
          </a:p>
          <a:p>
            <a:pPr>
              <a:buFont typeface="Wingdings" panose="05000000000000000000" pitchFamily="2" charset="2"/>
              <a:buChar char="p"/>
            </a:pPr>
            <a:r>
              <a:rPr lang="en-US" altLang="zh-CN" sz="2800" b="1" dirty="0" err="1">
                <a:solidFill>
                  <a:srgbClr val="002060"/>
                </a:solidFill>
              </a:rPr>
              <a:t>Commutativity</a:t>
            </a:r>
            <a:endParaRPr lang="en-US" altLang="zh-CN" sz="2800" b="1" dirty="0">
              <a:solidFill>
                <a:srgbClr val="002060"/>
              </a:solidFill>
            </a:endParaRPr>
          </a:p>
          <a:p>
            <a:pPr>
              <a:buFont typeface="Wingdings" panose="05000000000000000000" pitchFamily="2" charset="2"/>
              <a:buChar char="p"/>
            </a:pPr>
            <a:r>
              <a:rPr lang="en-US" altLang="zh-CN" sz="2800" b="1" dirty="0">
                <a:solidFill>
                  <a:srgbClr val="002060"/>
                </a:solidFill>
              </a:rPr>
              <a:t>Existence of identity</a:t>
            </a:r>
          </a:p>
          <a:p>
            <a:pPr>
              <a:buFont typeface="Wingdings" panose="05000000000000000000" pitchFamily="2" charset="2"/>
              <a:buChar char="p"/>
            </a:pPr>
            <a:r>
              <a:rPr lang="en-US" altLang="zh-CN" sz="2800" b="1" dirty="0">
                <a:solidFill>
                  <a:srgbClr val="002060"/>
                </a:solidFill>
              </a:rPr>
              <a:t>Existence of inverse</a:t>
            </a:r>
          </a:p>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down)">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pic>
        <p:nvPicPr>
          <p:cNvPr id="4" name="Picture 12"/>
          <p:cNvPicPr>
            <a:picLocks noChangeAspect="1"/>
          </p:cNvPicPr>
          <p:nvPr/>
        </p:nvPicPr>
        <p:blipFill>
          <a:blip r:embed="rId2"/>
          <a:stretch>
            <a:fillRect/>
          </a:stretch>
        </p:blipFill>
        <p:spPr>
          <a:xfrm>
            <a:off x="947737" y="1966689"/>
            <a:ext cx="7248525" cy="3838575"/>
          </a:xfrm>
          <a:prstGeom prst="rect">
            <a:avLst/>
          </a:prstGeom>
          <a:noFill/>
          <a:ln w="9525">
            <a:noFill/>
          </a:ln>
        </p:spPr>
      </p:pic>
      <p:sp>
        <p:nvSpPr>
          <p:cNvPr id="5" name="Text Box 4"/>
          <p:cNvSpPr txBox="1">
            <a:spLocks noChangeArrowheads="1"/>
          </p:cNvSpPr>
          <p:nvPr/>
        </p:nvSpPr>
        <p:spPr bwMode="auto">
          <a:xfrm>
            <a:off x="3468631" y="5919663"/>
            <a:ext cx="24409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a:solidFill>
                  <a:schemeClr val="tx2"/>
                </a:solidFill>
                <a:latin typeface="+mj-lt"/>
                <a:ea typeface="宋体" panose="02010600030101010101" pitchFamily="2" charset="-122"/>
              </a:rPr>
              <a:t>Figure 7</a:t>
            </a:r>
            <a:r>
              <a:rPr lang="en-US" altLang="zh-CN" b="0" baseline="0" dirty="0" smtClean="0">
                <a:solidFill>
                  <a:schemeClr val="tx2"/>
                </a:solidFill>
                <a:latin typeface="+mj-lt"/>
                <a:ea typeface="宋体" panose="02010600030101010101" pitchFamily="2" charset="-122"/>
              </a:rPr>
              <a:t>.2  </a:t>
            </a:r>
            <a:r>
              <a:rPr lang="en-US" altLang="zh-CN" b="0" baseline="0" dirty="0" smtClean="0">
                <a:latin typeface="+mj-lt"/>
                <a:ea typeface="宋体" panose="02010600030101010101" pitchFamily="2" charset="-122"/>
                <a:sym typeface="+mn-ea"/>
              </a:rPr>
              <a:t>Group</a:t>
            </a:r>
            <a:endParaRPr lang="en-US" altLang="zh-CN" b="0" baseline="0" dirty="0">
              <a:latin typeface="+mj-lt"/>
              <a:ea typeface="宋体" panose="02010600030101010101" pitchFamily="2" charset="-122"/>
            </a:endParaRPr>
          </a:p>
        </p:txBody>
      </p:sp>
    </p:spTree>
    <p:extLst>
      <p:ext uri="{BB962C8B-B14F-4D97-AF65-F5344CB8AC3E}">
        <p14:creationId xmlns:p14="http://schemas.microsoft.com/office/powerpoint/2010/main" val="1536086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a:t>6.1.1 </a:t>
            </a:r>
            <a:r>
              <a:rPr lang="en-US" altLang="zh-CN" sz="3600" dirty="0" smtClean="0"/>
              <a:t>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None/>
            </a:pPr>
            <a:r>
              <a:rPr lang="en-US" altLang="zh-CN" sz="2800" b="1" dirty="0">
                <a:solidFill>
                  <a:srgbClr val="002060"/>
                </a:solidFill>
              </a:rPr>
              <a:t>Application</a:t>
            </a:r>
          </a:p>
          <a:p>
            <a:pPr marL="0" lvl="0" indent="0">
              <a:buNone/>
            </a:pPr>
            <a:r>
              <a:rPr lang="en-US" altLang="zh-CN" sz="2800" dirty="0"/>
              <a:t>Although a group involves a single operation, the properties imposed on the operation allow the use of a pair of operations as long as they are inverses of each other. </a:t>
            </a:r>
            <a:endParaRPr lang="en-US" altLang="zh-CN" sz="2800" dirty="0" smtClean="0"/>
          </a:p>
          <a:p>
            <a:pPr marL="0" lvl="0" indent="0">
              <a:buNone/>
            </a:pPr>
            <a:r>
              <a:rPr lang="en-US" altLang="zh-CN" sz="2800" b="1" dirty="0">
                <a:solidFill>
                  <a:srgbClr val="002060"/>
                </a:solidFill>
              </a:rPr>
              <a:t>Example </a:t>
            </a:r>
            <a:r>
              <a:rPr lang="en-US" altLang="zh-CN" sz="2800" b="1" dirty="0" smtClean="0">
                <a:solidFill>
                  <a:srgbClr val="002060"/>
                </a:solidFill>
              </a:rPr>
              <a:t>7.1</a:t>
            </a:r>
          </a:p>
          <a:p>
            <a:pPr marL="0" indent="0">
              <a:buNone/>
            </a:pPr>
            <a:r>
              <a:rPr lang="en-US" altLang="zh-CN" sz="2800" dirty="0"/>
              <a:t>The set of residue integers with the addition operator,</a:t>
            </a:r>
          </a:p>
          <a:p>
            <a:pPr marL="0" indent="0">
              <a:buNone/>
            </a:pPr>
            <a:r>
              <a:rPr lang="en-US" altLang="zh-CN" sz="2800" dirty="0"/>
              <a:t>                                G = &lt; Z</a:t>
            </a:r>
            <a:r>
              <a:rPr lang="en-US" altLang="zh-CN" sz="2800" baseline="-25000" dirty="0"/>
              <a:t>n</a:t>
            </a:r>
            <a:r>
              <a:rPr lang="en-US" altLang="zh-CN" sz="2800" dirty="0"/>
              <a:t> , +&gt;, </a:t>
            </a:r>
          </a:p>
          <a:p>
            <a:pPr marL="0" indent="0">
              <a:buNone/>
            </a:pPr>
            <a:r>
              <a:rPr lang="en-US" altLang="zh-CN" sz="2800" dirty="0"/>
              <a:t>is a commutative group. We can perform addition and subtraction on the elements of this set without moving out of the set. </a:t>
            </a:r>
          </a:p>
          <a:p>
            <a:pPr marL="0" lvl="0" indent="0">
              <a:buNone/>
            </a:pPr>
            <a:endParaRPr lang="en-US" altLang="zh-CN" sz="2800" b="1" dirty="0">
              <a:solidFill>
                <a:srgbClr val="002060"/>
              </a:solidFill>
            </a:endParaRPr>
          </a:p>
          <a:p>
            <a:pPr marL="0" lvl="0" indent="0">
              <a:buNone/>
            </a:pPr>
            <a:endParaRPr lang="en-US" altLang="zh-CN" sz="2800" dirty="0" smtClean="0"/>
          </a:p>
          <a:p>
            <a:pPr marL="0" indent="0">
              <a:buFont typeface="Wingdings" panose="05000000000000000000"/>
              <a:buNone/>
            </a:pPr>
            <a:endParaRPr lang="en-US" altLang="zh-CN" sz="2600" b="1" dirty="0" smtClean="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Font typeface="Wingdings" panose="05000000000000000000"/>
              <a:buNone/>
            </a:pPr>
            <a:endParaRPr lang="en-US" altLang="zh-CN" sz="2600" dirty="0" smtClean="0"/>
          </a:p>
          <a:p>
            <a:pPr marL="0" indent="0">
              <a:buFont typeface="Wingdings" panose="05000000000000000000"/>
              <a:buNone/>
            </a:pPr>
            <a:endParaRPr lang="en-US" altLang="zh-CN" sz="2600" dirty="0" smtClean="0"/>
          </a:p>
          <a:p>
            <a:pPr marL="0" indent="0">
              <a:buFont typeface="Wingdings" panose="05000000000000000000"/>
              <a:buNone/>
            </a:pPr>
            <a:endParaRPr lang="en-US" altLang="zh-CN" sz="2800" dirty="0">
              <a:solidFill>
                <a:schemeClr val="accent2"/>
              </a:solidFill>
              <a:latin typeface="+mj-lt"/>
            </a:endParaRPr>
          </a:p>
        </p:txBody>
      </p:sp>
    </p:spTree>
    <p:extLst>
      <p:ext uri="{BB962C8B-B14F-4D97-AF65-F5344CB8AC3E}">
        <p14:creationId xmlns:p14="http://schemas.microsoft.com/office/powerpoint/2010/main" val="41223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wipe(down)">
                                      <p:cBhvr>
                                        <p:cTn id="7" dur="500"/>
                                        <p:tgtEl>
                                          <p:spTgt spid="8">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wipe(down)">
                                      <p:cBhvr>
                                        <p:cTn id="10" dur="500"/>
                                        <p:tgtEl>
                                          <p:spTgt spid="8">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wipe(down)">
                                      <p:cBhvr>
                                        <p:cTn id="13" dur="500"/>
                                        <p:tgtEl>
                                          <p:spTgt spid="8">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5" end="5"/>
                                            </p:txEl>
                                          </p:spTgt>
                                        </p:tgtEl>
                                        <p:attrNameLst>
                                          <p:attrName>style.visibility</p:attrName>
                                        </p:attrNameLst>
                                      </p:cBhvr>
                                      <p:to>
                                        <p:strVal val="visible"/>
                                      </p:to>
                                    </p:set>
                                    <p:animEffect transition="in" filter="wipe(down)">
                                      <p:cBhvr>
                                        <p:cTn id="1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0" y="1600200"/>
            <a:ext cx="9144000" cy="5257800"/>
          </a:xfrm>
        </p:spPr>
        <p:txBody>
          <a:bodyPr>
            <a:noAutofit/>
          </a:bodyPr>
          <a:lstStyle/>
          <a:p>
            <a:pPr marL="0" indent="0">
              <a:buNone/>
            </a:pPr>
            <a:endParaRPr lang="en-US" altLang="zh-CN" sz="2600" b="1" dirty="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None/>
            </a:pPr>
            <a:endParaRPr lang="en-US" altLang="zh-CN" sz="2600" dirty="0" smtClean="0"/>
          </a:p>
          <a:p>
            <a:pPr marL="0" indent="0">
              <a:buNone/>
            </a:pPr>
            <a:endParaRPr lang="en-US" altLang="zh-CN" sz="2600" dirty="0"/>
          </a:p>
          <a:p>
            <a:pPr marL="0" indent="0">
              <a:buNone/>
            </a:pPr>
            <a:endParaRPr lang="en-US" altLang="zh-CN" sz="2800" dirty="0">
              <a:solidFill>
                <a:schemeClr val="accent2"/>
              </a:solidFill>
              <a:latin typeface="+mj-lt"/>
            </a:endParaRPr>
          </a:p>
        </p:txBody>
      </p:sp>
      <p:sp>
        <p:nvSpPr>
          <p:cNvPr id="9" name="标题 4"/>
          <p:cNvSpPr>
            <a:spLocks noGrp="1"/>
          </p:cNvSpPr>
          <p:nvPr>
            <p:ph type="title"/>
          </p:nvPr>
        </p:nvSpPr>
        <p:spPr>
          <a:xfrm>
            <a:off x="612648" y="228600"/>
            <a:ext cx="8153400" cy="990600"/>
          </a:xfrm>
        </p:spPr>
        <p:txBody>
          <a:bodyPr>
            <a:normAutofit/>
          </a:bodyPr>
          <a:lstStyle/>
          <a:p>
            <a:pPr algn="ctr"/>
            <a:r>
              <a:rPr lang="en-US" altLang="zh-CN" sz="3600" dirty="0" smtClean="0"/>
              <a:t>7.1.1 Groups</a:t>
            </a:r>
            <a:endParaRPr lang="en-US" altLang="zh-CN" sz="3600" dirty="0"/>
          </a:p>
        </p:txBody>
      </p:sp>
      <p:sp>
        <p:nvSpPr>
          <p:cNvPr id="8" name="内容占位符 5"/>
          <p:cNvSpPr txBox="1">
            <a:spLocks/>
          </p:cNvSpPr>
          <p:nvPr/>
        </p:nvSpPr>
        <p:spPr>
          <a:xfrm>
            <a:off x="0" y="1600200"/>
            <a:ext cx="9144000" cy="528370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lvl="0" indent="0">
              <a:buNone/>
            </a:pPr>
            <a:r>
              <a:rPr lang="en-US" altLang="zh-CN" sz="2800" b="1" dirty="0" smtClean="0">
                <a:solidFill>
                  <a:srgbClr val="002060"/>
                </a:solidFill>
              </a:rPr>
              <a:t>Example 7.2</a:t>
            </a:r>
            <a:endParaRPr lang="en-US" altLang="zh-CN" sz="2800" b="1" dirty="0">
              <a:solidFill>
                <a:srgbClr val="002060"/>
              </a:solidFill>
            </a:endParaRPr>
          </a:p>
          <a:p>
            <a:pPr marL="0" lvl="0" indent="0">
              <a:buNone/>
            </a:pPr>
            <a:r>
              <a:rPr lang="en-US" altLang="zh-CN" sz="2800" dirty="0"/>
              <a:t>The set Z</a:t>
            </a:r>
            <a:r>
              <a:rPr lang="en-US" altLang="zh-CN" sz="2800" baseline="-25000" dirty="0"/>
              <a:t>n</a:t>
            </a:r>
            <a:r>
              <a:rPr lang="en-US" altLang="zh-CN" sz="2800" dirty="0"/>
              <a:t>* with the multiplication operator, G = &lt;Z</a:t>
            </a:r>
            <a:r>
              <a:rPr lang="en-US" altLang="zh-CN" sz="2800" baseline="-25000" dirty="0"/>
              <a:t>n</a:t>
            </a:r>
            <a:r>
              <a:rPr lang="en-US" altLang="zh-CN" sz="2800" dirty="0"/>
              <a:t>*, ×&gt;, is also an abelian group. </a:t>
            </a:r>
          </a:p>
          <a:p>
            <a:pPr marL="0" lvl="0" indent="0">
              <a:buNone/>
            </a:pPr>
            <a:r>
              <a:rPr lang="en-US" altLang="zh-CN" sz="2800" b="1" dirty="0" smtClean="0">
                <a:solidFill>
                  <a:srgbClr val="002060"/>
                </a:solidFill>
              </a:rPr>
              <a:t>Example 7.3</a:t>
            </a:r>
          </a:p>
          <a:p>
            <a:pPr marL="0" indent="0">
              <a:buNone/>
            </a:pPr>
            <a:r>
              <a:rPr lang="en-US" altLang="zh-CN" sz="2800" dirty="0"/>
              <a:t>Let us define a set G = &lt; {a, b, c, d}, •&gt; and the operation as shown in Table </a:t>
            </a:r>
            <a:r>
              <a:rPr lang="en-US" altLang="zh-CN" sz="2800" dirty="0" smtClean="0"/>
              <a:t>7.1</a:t>
            </a:r>
            <a:r>
              <a:rPr lang="en-US" altLang="zh-CN" sz="2800" dirty="0"/>
              <a:t>.</a:t>
            </a:r>
          </a:p>
          <a:p>
            <a:pPr marL="0" indent="0">
              <a:buNone/>
            </a:pPr>
            <a:endParaRPr lang="en-US" altLang="zh-CN" sz="2800" dirty="0"/>
          </a:p>
          <a:p>
            <a:pPr marL="0" lvl="0" indent="0">
              <a:buNone/>
            </a:pPr>
            <a:endParaRPr lang="en-US" altLang="zh-CN" sz="2800" dirty="0" smtClean="0"/>
          </a:p>
          <a:p>
            <a:pPr marL="0" indent="0">
              <a:buFont typeface="Wingdings" panose="05000000000000000000"/>
              <a:buNone/>
            </a:pPr>
            <a:endParaRPr lang="en-US" altLang="zh-CN" sz="2600" b="1" dirty="0" smtClean="0">
              <a:solidFill>
                <a:srgbClr val="FF0000"/>
              </a:solidFill>
            </a:endParaRPr>
          </a:p>
          <a:p>
            <a:pPr>
              <a:buFont typeface="Wingdings" panose="05000000000000000000" pitchFamily="2" charset="2"/>
              <a:buChar char="p"/>
            </a:pPr>
            <a:endParaRPr lang="en-US" altLang="zh-CN" sz="2600" b="1" dirty="0" smtClean="0">
              <a:solidFill>
                <a:srgbClr val="FF0000"/>
              </a:solidFill>
            </a:endParaRPr>
          </a:p>
          <a:p>
            <a:pPr marL="0" indent="0">
              <a:buFont typeface="Wingdings" panose="05000000000000000000"/>
              <a:buNone/>
            </a:pPr>
            <a:endParaRPr lang="en-US" altLang="zh-CN" sz="2600" dirty="0" smtClean="0"/>
          </a:p>
          <a:p>
            <a:pPr marL="0" indent="0">
              <a:buFont typeface="Wingdings" panose="05000000000000000000"/>
              <a:buNone/>
            </a:pPr>
            <a:endParaRPr lang="en-US" altLang="zh-CN" sz="2600" dirty="0" smtClean="0"/>
          </a:p>
          <a:p>
            <a:pPr marL="0" indent="0">
              <a:buFont typeface="Wingdings" panose="05000000000000000000"/>
              <a:buNone/>
            </a:pPr>
            <a:endParaRPr lang="en-US" altLang="zh-CN" sz="2800" dirty="0">
              <a:solidFill>
                <a:schemeClr val="accent2"/>
              </a:solidFill>
              <a:latin typeface="+mj-lt"/>
            </a:endParaRPr>
          </a:p>
        </p:txBody>
      </p:sp>
      <p:pic>
        <p:nvPicPr>
          <p:cNvPr id="5" name="Picture 20"/>
          <p:cNvPicPr>
            <a:picLocks noChangeAspect="1"/>
          </p:cNvPicPr>
          <p:nvPr/>
        </p:nvPicPr>
        <p:blipFill>
          <a:blip r:embed="rId2"/>
          <a:stretch>
            <a:fillRect/>
          </a:stretch>
        </p:blipFill>
        <p:spPr>
          <a:xfrm>
            <a:off x="2442369" y="4509120"/>
            <a:ext cx="4259262" cy="1928812"/>
          </a:xfrm>
          <a:prstGeom prst="rect">
            <a:avLst/>
          </a:prstGeom>
          <a:noFill/>
          <a:ln w="9525">
            <a:noFill/>
          </a:ln>
        </p:spPr>
      </p:pic>
      <p:sp>
        <p:nvSpPr>
          <p:cNvPr id="7" name="Text Box 4"/>
          <p:cNvSpPr txBox="1">
            <a:spLocks noChangeArrowheads="1"/>
          </p:cNvSpPr>
          <p:nvPr/>
        </p:nvSpPr>
        <p:spPr bwMode="auto">
          <a:xfrm>
            <a:off x="1759058" y="6409286"/>
            <a:ext cx="58605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baseline="30000">
                <a:solidFill>
                  <a:schemeClr val="tx1"/>
                </a:solidFill>
                <a:latin typeface="Times New Roman" panose="02020603050405020304" pitchFamily="18" charset="0"/>
              </a:defRPr>
            </a:lvl1pPr>
            <a:lvl2pPr marL="742950" indent="-285750">
              <a:defRPr sz="2400" b="1" baseline="30000">
                <a:solidFill>
                  <a:schemeClr val="tx1"/>
                </a:solidFill>
                <a:latin typeface="Times New Roman" panose="02020603050405020304" pitchFamily="18" charset="0"/>
              </a:defRPr>
            </a:lvl2pPr>
            <a:lvl3pPr marL="1143000" indent="-228600">
              <a:defRPr sz="2400" b="1" baseline="30000">
                <a:solidFill>
                  <a:schemeClr val="tx1"/>
                </a:solidFill>
                <a:latin typeface="Times New Roman" panose="02020603050405020304" pitchFamily="18" charset="0"/>
              </a:defRPr>
            </a:lvl3pPr>
            <a:lvl4pPr marL="1600200" indent="-228600">
              <a:defRPr sz="2400" b="1" baseline="30000">
                <a:solidFill>
                  <a:schemeClr val="tx1"/>
                </a:solidFill>
                <a:latin typeface="Times New Roman" panose="02020603050405020304" pitchFamily="18" charset="0"/>
              </a:defRPr>
            </a:lvl4pPr>
            <a:lvl5pPr marL="2057400" indent="-228600">
              <a:defRPr sz="2400" b="1" baseline="3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3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3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3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30000">
                <a:solidFill>
                  <a:schemeClr val="tx1"/>
                </a:solidFill>
                <a:latin typeface="Times New Roman" panose="02020603050405020304" pitchFamily="18" charset="0"/>
              </a:defRPr>
            </a:lvl9pPr>
          </a:lstStyle>
          <a:p>
            <a:pPr algn="ctr"/>
            <a:r>
              <a:rPr lang="en-US" altLang="zh-CN" b="0" baseline="0" dirty="0" smtClean="0">
                <a:solidFill>
                  <a:schemeClr val="tx2"/>
                </a:solidFill>
                <a:latin typeface="+mj-lt"/>
                <a:ea typeface="宋体" panose="02010600030101010101" pitchFamily="2" charset="-122"/>
              </a:rPr>
              <a:t>Table 7.1  </a:t>
            </a:r>
            <a:r>
              <a:rPr lang="en-US" altLang="zh-CN" b="0" baseline="0" dirty="0">
                <a:latin typeface="+mj-lt"/>
                <a:ea typeface="宋体" panose="02010600030101010101" pitchFamily="2" charset="-122"/>
              </a:rPr>
              <a:t>operation in G = &lt; {a, b, c, d}, •&gt; </a:t>
            </a:r>
          </a:p>
        </p:txBody>
      </p:sp>
    </p:spTree>
    <p:extLst>
      <p:ext uri="{BB962C8B-B14F-4D97-AF65-F5344CB8AC3E}">
        <p14:creationId xmlns:p14="http://schemas.microsoft.com/office/powerpoint/2010/main" val="159739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wipe(down)">
                                      <p:cBhvr>
                                        <p:cTn id="7" dur="500"/>
                                        <p:tgtEl>
                                          <p:spTgt spid="8">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wipe(down)">
                                      <p:cBhvr>
                                        <p:cTn id="10" dur="500"/>
                                        <p:tgtEl>
                                          <p:spTgt spid="8">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nodeType="with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down)">
                                      <p:cBhvr>
                                        <p:cTn id="1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中性">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2290</Words>
  <Application>Microsoft Office PowerPoint</Application>
  <PresentationFormat>全屏显示(4:3)</PresentationFormat>
  <Paragraphs>608</Paragraphs>
  <Slides>59</Slides>
  <Notes>0</Notes>
  <HiddenSlides>0</HiddenSlides>
  <MMClips>0</MMClips>
  <ScaleCrop>false</ScaleCrop>
  <HeadingPairs>
    <vt:vector size="4" baseType="variant">
      <vt:variant>
        <vt:lpstr>主题</vt:lpstr>
      </vt:variant>
      <vt:variant>
        <vt:i4>2</vt:i4>
      </vt:variant>
      <vt:variant>
        <vt:lpstr>幻灯片标题</vt:lpstr>
      </vt:variant>
      <vt:variant>
        <vt:i4>59</vt:i4>
      </vt:variant>
    </vt:vector>
  </HeadingPairs>
  <TitlesOfParts>
    <vt:vector size="61" baseType="lpstr">
      <vt:lpstr>中性</vt:lpstr>
      <vt:lpstr>1_中性</vt:lpstr>
      <vt:lpstr>PowerPoint 演示文稿</vt:lpstr>
      <vt:lpstr>Learning Outcomes</vt:lpstr>
      <vt:lpstr>7.1 ALGEBRAIC STRUCTURES</vt:lpstr>
      <vt:lpstr>7.1 ALGEBRAIC STRUCTURES</vt:lpstr>
      <vt:lpstr>7.1 ALGEBRAIC STRUCTURES</vt:lpstr>
      <vt:lpstr>7.1.1 Groups</vt:lpstr>
      <vt:lpstr>7.1.1 Groups</vt:lpstr>
      <vt:lpstr>6.1.1 Groups</vt:lpstr>
      <vt:lpstr>7.1.1 Groups</vt:lpstr>
      <vt:lpstr>6.1.1 Groups</vt:lpstr>
      <vt:lpstr>7.1.1 Groups</vt:lpstr>
      <vt:lpstr>7.1.1 Groups</vt:lpstr>
      <vt:lpstr>7.1.1 Groups</vt:lpstr>
      <vt:lpstr>7.1.1 Groups</vt:lpstr>
      <vt:lpstr>7.1.1 Groups</vt:lpstr>
      <vt:lpstr>7.1.1 Groups</vt:lpstr>
      <vt:lpstr>7.1.1 Groups</vt:lpstr>
      <vt:lpstr>7.1.1 Groups</vt:lpstr>
      <vt:lpstr>7.1.1 Groups</vt:lpstr>
      <vt:lpstr>7.1.1 Groups</vt:lpstr>
      <vt:lpstr>7.1.1 Groups</vt:lpstr>
      <vt:lpstr>7.1.2 Ring</vt:lpstr>
      <vt:lpstr>7.1.2 Ring</vt:lpstr>
      <vt:lpstr>7.1.3 Field</vt:lpstr>
      <vt:lpstr>7.1.3 Field</vt:lpstr>
      <vt:lpstr>7.1.3 Field</vt:lpstr>
      <vt:lpstr>7.1.3 Field</vt:lpstr>
      <vt:lpstr>7.1.3 Field</vt:lpstr>
      <vt:lpstr>7.1.3 Field</vt:lpstr>
      <vt:lpstr>7.1 GF(2n) FIELDS</vt:lpstr>
      <vt:lpstr>7.2 GF(2n) FIELDS</vt:lpstr>
      <vt:lpstr>7.2 GF(2n) FIELDS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7.2.1 Polynomials</vt:lpstr>
      <vt:lpstr>7.2.2 Using a Generator</vt:lpstr>
      <vt:lpstr>7.2.1 Polynomials</vt:lpstr>
      <vt:lpstr>7.2.1 Polynomials</vt:lpstr>
      <vt:lpstr>7.2.1 Polynomials</vt:lpstr>
      <vt:lpstr>7.2.1 Polynomials</vt:lpstr>
      <vt:lpstr>7.2.1 Polynomials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dc:creator>
  <cp:lastModifiedBy>张筱</cp:lastModifiedBy>
  <cp:revision>214</cp:revision>
  <dcterms:created xsi:type="dcterms:W3CDTF">2016-10-11T14:57:00Z</dcterms:created>
  <dcterms:modified xsi:type="dcterms:W3CDTF">2016-11-14T05:26:10Z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