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79"/>
  </p:notesMasterIdLst>
  <p:sldIdLst>
    <p:sldId id="422" r:id="rId5"/>
    <p:sldId id="352" r:id="rId6"/>
    <p:sldId id="423" r:id="rId7"/>
    <p:sldId id="260" r:id="rId8"/>
    <p:sldId id="297" r:id="rId9"/>
    <p:sldId id="353" r:id="rId10"/>
    <p:sldId id="354" r:id="rId11"/>
    <p:sldId id="355" r:id="rId12"/>
    <p:sldId id="356" r:id="rId13"/>
    <p:sldId id="357" r:id="rId14"/>
    <p:sldId id="358" r:id="rId15"/>
    <p:sldId id="359" r:id="rId16"/>
    <p:sldId id="360" r:id="rId17"/>
    <p:sldId id="361" r:id="rId18"/>
    <p:sldId id="362" r:id="rId19"/>
    <p:sldId id="363" r:id="rId20"/>
    <p:sldId id="424" r:id="rId21"/>
    <p:sldId id="366" r:id="rId22"/>
    <p:sldId id="365"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425" r:id="rId41"/>
    <p:sldId id="385" r:id="rId42"/>
    <p:sldId id="386" r:id="rId43"/>
    <p:sldId id="387" r:id="rId44"/>
    <p:sldId id="388" r:id="rId45"/>
    <p:sldId id="389" r:id="rId46"/>
    <p:sldId id="390" r:id="rId47"/>
    <p:sldId id="391" r:id="rId48"/>
    <p:sldId id="392" r:id="rId49"/>
    <p:sldId id="426" r:id="rId50"/>
    <p:sldId id="394" r:id="rId51"/>
    <p:sldId id="395" r:id="rId52"/>
    <p:sldId id="396" r:id="rId53"/>
    <p:sldId id="397" r:id="rId54"/>
    <p:sldId id="398" r:id="rId55"/>
    <p:sldId id="399" r:id="rId56"/>
    <p:sldId id="400" r:id="rId57"/>
    <p:sldId id="401" r:id="rId58"/>
    <p:sldId id="402" r:id="rId59"/>
    <p:sldId id="427"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6" r:id="rId73"/>
    <p:sldId id="417" r:id="rId74"/>
    <p:sldId id="418" r:id="rId75"/>
    <p:sldId id="419" r:id="rId76"/>
    <p:sldId id="420" r:id="rId77"/>
    <p:sldId id="421"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14" autoAdjust="0"/>
  </p:normalViewPr>
  <p:slideViewPr>
    <p:cSldViewPr>
      <p:cViewPr varScale="1">
        <p:scale>
          <a:sx n="63" d="100"/>
          <a:sy n="63" d="100"/>
        </p:scale>
        <p:origin x="-150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BA7F2-3426-4E9E-AE4A-57C0210691EB}" type="datetimeFigureOut">
              <a:rPr lang="zh-CN" altLang="en-US" smtClean="0"/>
              <a:t>2016/11/28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5C485-60A9-4B2C-8F5E-703EF908BA22}" type="slidenum">
              <a:rPr lang="zh-CN" altLang="en-US" smtClean="0"/>
              <a:t>‹#›</a:t>
            </a:fld>
            <a:endParaRPr lang="zh-CN" altLang="en-US"/>
          </a:p>
        </p:txBody>
      </p:sp>
    </p:spTree>
    <p:extLst>
      <p:ext uri="{BB962C8B-B14F-4D97-AF65-F5344CB8AC3E}">
        <p14:creationId xmlns:p14="http://schemas.microsoft.com/office/powerpoint/2010/main" val="119842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t>2016/11/28</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t>2016/11/28</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t>2016/11/28</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solidFill>
                <a:srgbClr val="EEECE1"/>
              </a:solidFill>
            </a:endParaRPr>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solidFill>
                  <a:srgbClr val="EEECE1"/>
                </a:solidFill>
              </a:rPr>
              <a:t>‹#›</a:t>
            </a:fld>
            <a:endParaRPr lang="zh-CN" altLang="en-US">
              <a:solidFill>
                <a:srgbClr val="EEECE1"/>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solidFill>
                  <a:srgbClr val="1F497D"/>
                </a:solidFill>
              </a:rPr>
              <a:t>2016/11/28</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solidFill>
                  <a:srgbClr val="1F497D"/>
                </a:solidFill>
              </a:rPr>
              <a:t>2016/11/28</a:t>
            </a:fld>
            <a:endParaRPr lang="zh-CN" altLang="en-US">
              <a:solidFill>
                <a:srgbClr val="1F497D"/>
              </a:solidFill>
            </a:endParaRPr>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solidFill>
                <a:srgbClr val="1F497D"/>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solidFill>
                  <a:srgbClr val="1F497D"/>
                </a:solidFill>
              </a:rPr>
              <a:t>2016/11/28</a:t>
            </a:fld>
            <a:endParaRPr lang="zh-CN" altLang="en-US">
              <a:solidFill>
                <a:srgbClr val="1F497D"/>
              </a:solidFill>
            </a:endParaRPr>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solidFill>
                <a:srgbClr val="1F497D"/>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solidFill>
                  <a:srgbClr val="1F497D"/>
                </a:solidFill>
              </a:rPr>
              <a:t>2016/11/28</a:t>
            </a:fld>
            <a:endParaRPr lang="zh-CN" altLang="en-US">
              <a:solidFill>
                <a:srgbClr val="1F497D"/>
              </a:solidFill>
            </a:endParaRPr>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solidFill>
                <a:srgbClr val="1F497D"/>
              </a:solidFill>
            </a:endParaRPr>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solidFill>
                  <a:srgbClr val="1F497D"/>
                </a:solidFill>
              </a:rPr>
              <a:t>2016/11/28</a:t>
            </a:fld>
            <a:endParaRPr lang="zh-CN" altLang="en-US">
              <a:solidFill>
                <a:srgbClr val="1F497D"/>
              </a:solidFill>
            </a:endParaRPr>
          </a:p>
        </p:txBody>
      </p:sp>
      <p:sp>
        <p:nvSpPr>
          <p:cNvPr id="4" name="页脚占位符 3"/>
          <p:cNvSpPr>
            <a:spLocks noGrp="1"/>
          </p:cNvSpPr>
          <p:nvPr>
            <p:ph type="ftr" sz="quarter" idx="11"/>
          </p:nvPr>
        </p:nvSpPr>
        <p:spPr/>
        <p:txBody>
          <a:bodyPr/>
          <a:lstStyle/>
          <a:p>
            <a:endParaRPr lang="zh-CN" altLang="en-US">
              <a:solidFill>
                <a:srgbClr val="1F497D"/>
              </a:solidFill>
            </a:endParaRPr>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solidFill>
                  <a:srgbClr val="1F497D"/>
                </a:solidFill>
              </a:rPr>
              <a:t>2016/11/28</a:t>
            </a:fld>
            <a:endParaRPr lang="zh-CN" altLang="en-US">
              <a:solidFill>
                <a:srgbClr val="1F497D"/>
              </a:solidFill>
            </a:endParaRPr>
          </a:p>
        </p:txBody>
      </p:sp>
      <p:sp>
        <p:nvSpPr>
          <p:cNvPr id="3" name="页脚占位符 2"/>
          <p:cNvSpPr>
            <a:spLocks noGrp="1"/>
          </p:cNvSpPr>
          <p:nvPr>
            <p:ph type="ftr" sz="quarter" idx="11"/>
          </p:nvPr>
        </p:nvSpPr>
        <p:spPr/>
        <p:txBody>
          <a:bodyPr/>
          <a:lstStyle/>
          <a:p>
            <a:endParaRPr lang="zh-CN" altLang="en-US">
              <a:solidFill>
                <a:srgbClr val="1F497D"/>
              </a:solidFill>
            </a:endParaRPr>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solidFill>
                  <a:srgbClr val="1F497D"/>
                </a:solidFill>
              </a:rPr>
              <a:t>‹#›</a:t>
            </a:fld>
            <a:endParaRPr lang="zh-CN" altLang="en-US">
              <a:solidFill>
                <a:srgbClr val="1F497D"/>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solidFill>
                  <a:srgbClr val="1F497D"/>
                </a:solidFill>
              </a:rPr>
              <a:t>2016/11/28</a:t>
            </a:fld>
            <a:endParaRPr lang="zh-CN" altLang="en-US">
              <a:solidFill>
                <a:srgbClr val="1F497D"/>
              </a:solidFill>
            </a:endParaRPr>
          </a:p>
        </p:txBody>
      </p:sp>
      <p:sp>
        <p:nvSpPr>
          <p:cNvPr id="6" name="页脚占位符 5"/>
          <p:cNvSpPr>
            <a:spLocks noGrp="1"/>
          </p:cNvSpPr>
          <p:nvPr>
            <p:ph type="ftr" sz="quarter" idx="11"/>
          </p:nvPr>
        </p:nvSpPr>
        <p:spPr/>
        <p:txBody>
          <a:bodyPr/>
          <a:lstStyle/>
          <a:p>
            <a:endParaRPr lang="zh-CN" altLang="en-US">
              <a:solidFill>
                <a:srgbClr val="1F497D"/>
              </a:solidFill>
            </a:endParaRPr>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solidFill>
                  <a:srgbClr val="1F497D"/>
                </a:solidFill>
              </a:rPr>
              <a:t>2016/11/28</a:t>
            </a:fld>
            <a:endParaRPr lang="zh-CN" altLang="en-US">
              <a:solidFill>
                <a:srgbClr val="1F497D"/>
              </a:solidFill>
            </a:endParaRPr>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solidFill>
                <a:srgbClr val="1F497D"/>
              </a:solidFill>
            </a:endParaRPr>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solidFill>
                  <a:srgbClr val="1F497D"/>
                </a:solidFill>
              </a:rPr>
              <a:t>2016/11/28</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solidFill>
                  <a:srgbClr val="1F497D"/>
                </a:solidFill>
              </a:rPr>
              <a:t>2016/11/28</a:t>
            </a:fld>
            <a:endParaRPr lang="zh-CN" altLang="en-US">
              <a:solidFill>
                <a:srgbClr val="1F497D"/>
              </a:solidFill>
            </a:endParaRPr>
          </a:p>
        </p:txBody>
      </p:sp>
      <p:sp>
        <p:nvSpPr>
          <p:cNvPr id="5" name="页脚占位符 4"/>
          <p:cNvSpPr>
            <a:spLocks noGrp="1"/>
          </p:cNvSpPr>
          <p:nvPr>
            <p:ph type="ftr" sz="quarter" idx="11"/>
          </p:nvPr>
        </p:nvSpPr>
        <p:spPr>
          <a:xfrm>
            <a:off x="457201" y="6248207"/>
            <a:ext cx="5573483" cy="365125"/>
          </a:xfrm>
        </p:spPr>
        <p:txBody>
          <a:bodyPr/>
          <a:lstStyle/>
          <a:p>
            <a:endParaRPr lang="zh-CN" altLang="en-US">
              <a:solidFill>
                <a:srgbClr val="1F497D"/>
              </a:solidFill>
            </a:endParaRPr>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pPr/>
              <a:t>2016/11/28</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solidFill>
                <a:srgbClr val="EEECE1"/>
              </a:solidFill>
            </a:endParaRPr>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solidFill>
                  <a:srgbClr val="EEECE1"/>
                </a:solidFill>
              </a:rPr>
              <a:pPr/>
              <a:t>‹#›</a:t>
            </a:fld>
            <a:endParaRPr lang="zh-CN" altLang="en-US">
              <a:solidFill>
                <a:srgbClr val="EEECE1"/>
              </a:solidFill>
            </a:endParaRPr>
          </a:p>
        </p:txBody>
      </p:sp>
    </p:spTree>
    <p:extLst>
      <p:ext uri="{BB962C8B-B14F-4D97-AF65-F5344CB8AC3E}">
        <p14:creationId xmlns:p14="http://schemas.microsoft.com/office/powerpoint/2010/main" val="42654128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solidFill>
                  <a:srgbClr val="1F497D"/>
                </a:solidFill>
              </a:rPr>
              <a:pPr/>
              <a:t>2016/11/28</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28677461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solidFill>
                  <a:srgbClr val="1F497D"/>
                </a:solidFill>
              </a:rPr>
              <a:pPr/>
              <a:t>2016/11/28</a:t>
            </a:fld>
            <a:endParaRPr lang="zh-CN" altLang="en-US">
              <a:solidFill>
                <a:srgbClr val="1F497D"/>
              </a:solidFill>
            </a:endParaRPr>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solidFill>
                <a:srgbClr val="1F497D"/>
              </a:solidFill>
            </a:endParaRPr>
          </a:p>
        </p:txBody>
      </p:sp>
    </p:spTree>
    <p:extLst>
      <p:ext uri="{BB962C8B-B14F-4D97-AF65-F5344CB8AC3E}">
        <p14:creationId xmlns:p14="http://schemas.microsoft.com/office/powerpoint/2010/main" val="283080112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solidFill>
                  <a:srgbClr val="1F497D"/>
                </a:solidFill>
              </a:rPr>
              <a:pPr/>
              <a:t>2016/11/28</a:t>
            </a:fld>
            <a:endParaRPr lang="zh-CN" altLang="en-US">
              <a:solidFill>
                <a:srgbClr val="1F497D"/>
              </a:solidFill>
            </a:endParaRPr>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solidFill>
                <a:srgbClr val="1F497D"/>
              </a:solidFill>
            </a:endParaRPr>
          </a:p>
        </p:txBody>
      </p:sp>
    </p:spTree>
    <p:extLst>
      <p:ext uri="{BB962C8B-B14F-4D97-AF65-F5344CB8AC3E}">
        <p14:creationId xmlns:p14="http://schemas.microsoft.com/office/powerpoint/2010/main" val="5694625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solidFill>
                  <a:srgbClr val="1F497D"/>
                </a:solidFill>
              </a:rPr>
              <a:pPr/>
              <a:t>2016/11/28</a:t>
            </a:fld>
            <a:endParaRPr lang="zh-CN" altLang="en-US">
              <a:solidFill>
                <a:srgbClr val="1F497D"/>
              </a:solidFill>
            </a:endParaRPr>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solidFill>
                <a:srgbClr val="1F497D"/>
              </a:solidFill>
            </a:endParaRPr>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extLst>
      <p:ext uri="{BB962C8B-B14F-4D97-AF65-F5344CB8AC3E}">
        <p14:creationId xmlns:p14="http://schemas.microsoft.com/office/powerpoint/2010/main" val="1359795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solidFill>
                  <a:srgbClr val="1F497D"/>
                </a:solidFill>
              </a:rPr>
              <a:pPr/>
              <a:t>2016/11/28</a:t>
            </a:fld>
            <a:endParaRPr lang="zh-CN" altLang="en-US">
              <a:solidFill>
                <a:srgbClr val="1F497D"/>
              </a:solidFill>
            </a:endParaRPr>
          </a:p>
        </p:txBody>
      </p:sp>
      <p:sp>
        <p:nvSpPr>
          <p:cNvPr id="4" name="页脚占位符 3"/>
          <p:cNvSpPr>
            <a:spLocks noGrp="1"/>
          </p:cNvSpPr>
          <p:nvPr>
            <p:ph type="ftr" sz="quarter" idx="11"/>
          </p:nvPr>
        </p:nvSpPr>
        <p:spPr/>
        <p:txBody>
          <a:bodyPr/>
          <a:lstStyle/>
          <a:p>
            <a:endParaRPr lang="zh-CN" altLang="en-US">
              <a:solidFill>
                <a:srgbClr val="1F497D"/>
              </a:solidFill>
            </a:endParaRPr>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664365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solidFill>
                  <a:srgbClr val="1F497D"/>
                </a:solidFill>
              </a:rPr>
              <a:pPr/>
              <a:t>2016/11/28</a:t>
            </a:fld>
            <a:endParaRPr lang="zh-CN" altLang="en-US">
              <a:solidFill>
                <a:srgbClr val="1F497D"/>
              </a:solidFill>
            </a:endParaRPr>
          </a:p>
        </p:txBody>
      </p:sp>
      <p:sp>
        <p:nvSpPr>
          <p:cNvPr id="3" name="页脚占位符 2"/>
          <p:cNvSpPr>
            <a:spLocks noGrp="1"/>
          </p:cNvSpPr>
          <p:nvPr>
            <p:ph type="ftr" sz="quarter" idx="11"/>
          </p:nvPr>
        </p:nvSpPr>
        <p:spPr/>
        <p:txBody>
          <a:bodyPr/>
          <a:lstStyle/>
          <a:p>
            <a:endParaRPr lang="zh-CN" altLang="en-US">
              <a:solidFill>
                <a:srgbClr val="1F497D"/>
              </a:solidFill>
            </a:endParaRPr>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solidFill>
                  <a:srgbClr val="1F497D"/>
                </a:solidFill>
              </a:rPr>
              <a:pPr/>
              <a:t>‹#›</a:t>
            </a:fld>
            <a:endParaRPr lang="zh-CN" altLang="en-US">
              <a:solidFill>
                <a:srgbClr val="1F497D"/>
              </a:solidFill>
            </a:endParaRPr>
          </a:p>
        </p:txBody>
      </p:sp>
    </p:spTree>
    <p:extLst>
      <p:ext uri="{BB962C8B-B14F-4D97-AF65-F5344CB8AC3E}">
        <p14:creationId xmlns:p14="http://schemas.microsoft.com/office/powerpoint/2010/main" val="380824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t>2016/11/28</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solidFill>
                  <a:srgbClr val="1F497D"/>
                </a:solidFill>
              </a:rPr>
              <a:pPr/>
              <a:t>2016/11/28</a:t>
            </a:fld>
            <a:endParaRPr lang="zh-CN" altLang="en-US">
              <a:solidFill>
                <a:srgbClr val="1F497D"/>
              </a:solidFill>
            </a:endParaRPr>
          </a:p>
        </p:txBody>
      </p:sp>
      <p:sp>
        <p:nvSpPr>
          <p:cNvPr id="6" name="页脚占位符 5"/>
          <p:cNvSpPr>
            <a:spLocks noGrp="1"/>
          </p:cNvSpPr>
          <p:nvPr>
            <p:ph type="ftr" sz="quarter" idx="11"/>
          </p:nvPr>
        </p:nvSpPr>
        <p:spPr/>
        <p:txBody>
          <a:bodyPr/>
          <a:lstStyle/>
          <a:p>
            <a:endParaRPr lang="zh-CN" altLang="en-US">
              <a:solidFill>
                <a:srgbClr val="1F497D"/>
              </a:solidFill>
            </a:endParaRPr>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8216397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solidFill>
                  <a:srgbClr val="1F497D"/>
                </a:solidFill>
              </a:rPr>
              <a:pPr/>
              <a:t>2016/11/28</a:t>
            </a:fld>
            <a:endParaRPr lang="zh-CN" altLang="en-US">
              <a:solidFill>
                <a:srgbClr val="1F497D"/>
              </a:solidFill>
            </a:endParaRPr>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solidFill>
                <a:srgbClr val="1F497D"/>
              </a:solidFill>
            </a:endParaRPr>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extLst>
      <p:ext uri="{BB962C8B-B14F-4D97-AF65-F5344CB8AC3E}">
        <p14:creationId xmlns:p14="http://schemas.microsoft.com/office/powerpoint/2010/main" val="411243041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solidFill>
                  <a:srgbClr val="1F497D"/>
                </a:solidFill>
              </a:rPr>
              <a:pPr/>
              <a:t>2016/11/28</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058260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solidFill>
                  <a:srgbClr val="1F497D"/>
                </a:solidFill>
              </a:rPr>
              <a:pPr/>
              <a:t>2016/11/28</a:t>
            </a:fld>
            <a:endParaRPr lang="zh-CN" altLang="en-US">
              <a:solidFill>
                <a:srgbClr val="1F497D"/>
              </a:solidFill>
            </a:endParaRPr>
          </a:p>
        </p:txBody>
      </p:sp>
      <p:sp>
        <p:nvSpPr>
          <p:cNvPr id="5" name="页脚占位符 4"/>
          <p:cNvSpPr>
            <a:spLocks noGrp="1"/>
          </p:cNvSpPr>
          <p:nvPr>
            <p:ph type="ftr" sz="quarter" idx="11"/>
          </p:nvPr>
        </p:nvSpPr>
        <p:spPr>
          <a:xfrm>
            <a:off x="457201" y="6248207"/>
            <a:ext cx="5573483" cy="365125"/>
          </a:xfrm>
        </p:spPr>
        <p:txBody>
          <a:bodyPr/>
          <a:lstStyle/>
          <a:p>
            <a:endParaRPr lang="zh-CN" altLang="en-US">
              <a:solidFill>
                <a:srgbClr val="1F497D"/>
              </a:solidFill>
            </a:endParaRPr>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03003023"/>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pPr/>
              <a:t>2016/11/28</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solidFill>
                <a:srgbClr val="EEECE1"/>
              </a:solidFill>
            </a:endParaRPr>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solidFill>
                  <a:srgbClr val="EEECE1"/>
                </a:solidFill>
              </a:rPr>
              <a:pPr/>
              <a:t>‹#›</a:t>
            </a:fld>
            <a:endParaRPr lang="zh-CN" altLang="en-US">
              <a:solidFill>
                <a:srgbClr val="EEECE1"/>
              </a:solidFill>
            </a:endParaRPr>
          </a:p>
        </p:txBody>
      </p:sp>
    </p:spTree>
    <p:extLst>
      <p:ext uri="{BB962C8B-B14F-4D97-AF65-F5344CB8AC3E}">
        <p14:creationId xmlns:p14="http://schemas.microsoft.com/office/powerpoint/2010/main" val="31961322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solidFill>
                  <a:srgbClr val="1F497D"/>
                </a:solidFill>
              </a:rPr>
              <a:pPr/>
              <a:t>2016/11/28</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18153581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solidFill>
                  <a:srgbClr val="1F497D"/>
                </a:solidFill>
              </a:rPr>
              <a:pPr/>
              <a:t>2016/11/28</a:t>
            </a:fld>
            <a:endParaRPr lang="zh-CN" altLang="en-US">
              <a:solidFill>
                <a:srgbClr val="1F497D"/>
              </a:solidFill>
            </a:endParaRPr>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solidFill>
                <a:srgbClr val="1F497D"/>
              </a:solidFill>
            </a:endParaRPr>
          </a:p>
        </p:txBody>
      </p:sp>
    </p:spTree>
    <p:extLst>
      <p:ext uri="{BB962C8B-B14F-4D97-AF65-F5344CB8AC3E}">
        <p14:creationId xmlns:p14="http://schemas.microsoft.com/office/powerpoint/2010/main" val="1489428836"/>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solidFill>
                  <a:srgbClr val="1F497D"/>
                </a:solidFill>
              </a:rPr>
              <a:pPr/>
              <a:t>2016/11/28</a:t>
            </a:fld>
            <a:endParaRPr lang="zh-CN" altLang="en-US">
              <a:solidFill>
                <a:srgbClr val="1F497D"/>
              </a:solidFill>
            </a:endParaRPr>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solidFill>
                <a:srgbClr val="1F497D"/>
              </a:solidFill>
            </a:endParaRPr>
          </a:p>
        </p:txBody>
      </p:sp>
    </p:spTree>
    <p:extLst>
      <p:ext uri="{BB962C8B-B14F-4D97-AF65-F5344CB8AC3E}">
        <p14:creationId xmlns:p14="http://schemas.microsoft.com/office/powerpoint/2010/main" val="18266565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solidFill>
                  <a:srgbClr val="1F497D"/>
                </a:solidFill>
              </a:rPr>
              <a:pPr/>
              <a:t>2016/11/28</a:t>
            </a:fld>
            <a:endParaRPr lang="zh-CN" altLang="en-US">
              <a:solidFill>
                <a:srgbClr val="1F497D"/>
              </a:solidFill>
            </a:endParaRPr>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solidFill>
                <a:srgbClr val="1F497D"/>
              </a:solidFill>
            </a:endParaRPr>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extLst>
      <p:ext uri="{BB962C8B-B14F-4D97-AF65-F5344CB8AC3E}">
        <p14:creationId xmlns:p14="http://schemas.microsoft.com/office/powerpoint/2010/main" val="37684712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solidFill>
                  <a:srgbClr val="1F497D"/>
                </a:solidFill>
              </a:rPr>
              <a:pPr/>
              <a:t>2016/11/28</a:t>
            </a:fld>
            <a:endParaRPr lang="zh-CN" altLang="en-US">
              <a:solidFill>
                <a:srgbClr val="1F497D"/>
              </a:solidFill>
            </a:endParaRPr>
          </a:p>
        </p:txBody>
      </p:sp>
      <p:sp>
        <p:nvSpPr>
          <p:cNvPr id="4" name="页脚占位符 3"/>
          <p:cNvSpPr>
            <a:spLocks noGrp="1"/>
          </p:cNvSpPr>
          <p:nvPr>
            <p:ph type="ftr" sz="quarter" idx="11"/>
          </p:nvPr>
        </p:nvSpPr>
        <p:spPr/>
        <p:txBody>
          <a:bodyPr/>
          <a:lstStyle/>
          <a:p>
            <a:endParaRPr lang="zh-CN" altLang="en-US">
              <a:solidFill>
                <a:srgbClr val="1F497D"/>
              </a:solidFill>
            </a:endParaRPr>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7810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t>2016/11/28</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solidFill>
                  <a:srgbClr val="1F497D"/>
                </a:solidFill>
              </a:rPr>
              <a:pPr/>
              <a:t>2016/11/28</a:t>
            </a:fld>
            <a:endParaRPr lang="zh-CN" altLang="en-US">
              <a:solidFill>
                <a:srgbClr val="1F497D"/>
              </a:solidFill>
            </a:endParaRPr>
          </a:p>
        </p:txBody>
      </p:sp>
      <p:sp>
        <p:nvSpPr>
          <p:cNvPr id="3" name="页脚占位符 2"/>
          <p:cNvSpPr>
            <a:spLocks noGrp="1"/>
          </p:cNvSpPr>
          <p:nvPr>
            <p:ph type="ftr" sz="quarter" idx="11"/>
          </p:nvPr>
        </p:nvSpPr>
        <p:spPr/>
        <p:txBody>
          <a:bodyPr/>
          <a:lstStyle/>
          <a:p>
            <a:endParaRPr lang="zh-CN" altLang="en-US">
              <a:solidFill>
                <a:srgbClr val="1F497D"/>
              </a:solidFill>
            </a:endParaRPr>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solidFill>
                  <a:srgbClr val="1F497D"/>
                </a:solidFill>
              </a:rPr>
              <a:pPr/>
              <a:t>‹#›</a:t>
            </a:fld>
            <a:endParaRPr lang="zh-CN" altLang="en-US">
              <a:solidFill>
                <a:srgbClr val="1F497D"/>
              </a:solidFill>
            </a:endParaRPr>
          </a:p>
        </p:txBody>
      </p:sp>
    </p:spTree>
    <p:extLst>
      <p:ext uri="{BB962C8B-B14F-4D97-AF65-F5344CB8AC3E}">
        <p14:creationId xmlns:p14="http://schemas.microsoft.com/office/powerpoint/2010/main" val="4529930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solidFill>
                  <a:srgbClr val="1F497D"/>
                </a:solidFill>
              </a:rPr>
              <a:pPr/>
              <a:t>2016/11/28</a:t>
            </a:fld>
            <a:endParaRPr lang="zh-CN" altLang="en-US">
              <a:solidFill>
                <a:srgbClr val="1F497D"/>
              </a:solidFill>
            </a:endParaRPr>
          </a:p>
        </p:txBody>
      </p:sp>
      <p:sp>
        <p:nvSpPr>
          <p:cNvPr id="6" name="页脚占位符 5"/>
          <p:cNvSpPr>
            <a:spLocks noGrp="1"/>
          </p:cNvSpPr>
          <p:nvPr>
            <p:ph type="ftr" sz="quarter" idx="11"/>
          </p:nvPr>
        </p:nvSpPr>
        <p:spPr/>
        <p:txBody>
          <a:bodyPr/>
          <a:lstStyle/>
          <a:p>
            <a:endParaRPr lang="zh-CN" altLang="en-US">
              <a:solidFill>
                <a:srgbClr val="1F497D"/>
              </a:solidFill>
            </a:endParaRPr>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10933881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solidFill>
                  <a:srgbClr val="1F497D"/>
                </a:solidFill>
              </a:rPr>
              <a:pPr/>
              <a:t>2016/11/28</a:t>
            </a:fld>
            <a:endParaRPr lang="zh-CN" altLang="en-US">
              <a:solidFill>
                <a:srgbClr val="1F497D"/>
              </a:solidFill>
            </a:endParaRPr>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solidFill>
                <a:srgbClr val="1F497D"/>
              </a:solidFill>
            </a:endParaRPr>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extLst>
      <p:ext uri="{BB962C8B-B14F-4D97-AF65-F5344CB8AC3E}">
        <p14:creationId xmlns:p14="http://schemas.microsoft.com/office/powerpoint/2010/main" val="4168165046"/>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solidFill>
                  <a:srgbClr val="1F497D"/>
                </a:solidFill>
              </a:rPr>
              <a:pPr/>
              <a:t>2016/11/28</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269830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solidFill>
                  <a:srgbClr val="1F497D"/>
                </a:solidFill>
              </a:rPr>
              <a:pPr/>
              <a:t>2016/11/28</a:t>
            </a:fld>
            <a:endParaRPr lang="zh-CN" altLang="en-US">
              <a:solidFill>
                <a:srgbClr val="1F497D"/>
              </a:solidFill>
            </a:endParaRPr>
          </a:p>
        </p:txBody>
      </p:sp>
      <p:sp>
        <p:nvSpPr>
          <p:cNvPr id="5" name="页脚占位符 4"/>
          <p:cNvSpPr>
            <a:spLocks noGrp="1"/>
          </p:cNvSpPr>
          <p:nvPr>
            <p:ph type="ftr" sz="quarter" idx="11"/>
          </p:nvPr>
        </p:nvSpPr>
        <p:spPr>
          <a:xfrm>
            <a:off x="457201" y="6248207"/>
            <a:ext cx="5573483" cy="365125"/>
          </a:xfrm>
        </p:spPr>
        <p:txBody>
          <a:bodyPr/>
          <a:lstStyle/>
          <a:p>
            <a:endParaRPr lang="zh-CN" altLang="en-US">
              <a:solidFill>
                <a:srgbClr val="1F497D"/>
              </a:solidFill>
            </a:endParaRPr>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8202517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t>2016/11/28</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t>2016/11/28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t>2016/11/28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t>2016/11/28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t>2016/11/28</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t>2016/11/28</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solidFill>
                  <a:srgbClr val="1F497D"/>
                </a:solidFill>
              </a:rPr>
              <a:t>2016/11/28</a:t>
            </a:fld>
            <a:endParaRPr lang="zh-CN" altLang="en-US">
              <a:solidFill>
                <a:srgbClr val="1F497D"/>
              </a:solidFill>
            </a:endParaRPr>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solidFill>
                <a:srgbClr val="1F497D"/>
              </a:solidFill>
            </a:endParaRPr>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solidFill>
                  <a:srgbClr val="1F497D"/>
                </a:solidFill>
              </a:rPr>
              <a:pPr/>
              <a:t>2016/11/28</a:t>
            </a:fld>
            <a:endParaRPr lang="zh-CN" altLang="en-US">
              <a:solidFill>
                <a:srgbClr val="1F497D"/>
              </a:solidFill>
            </a:endParaRPr>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solidFill>
                <a:srgbClr val="1F497D"/>
              </a:solidFill>
            </a:endParaRPr>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4434159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solidFill>
                  <a:srgbClr val="1F497D"/>
                </a:solidFill>
              </a:rPr>
              <a:pPr/>
              <a:t>2016/11/28</a:t>
            </a:fld>
            <a:endParaRPr lang="zh-CN" altLang="en-US">
              <a:solidFill>
                <a:srgbClr val="1F497D"/>
              </a:solidFill>
            </a:endParaRPr>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solidFill>
                <a:srgbClr val="1F497D"/>
              </a:solidFill>
            </a:endParaRPr>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797454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3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pPr algn="ctr"/>
            <a:r>
              <a:rPr lang="zh-CN" altLang="en-US" sz="3600" b="1" dirty="0" smtClean="0">
                <a:solidFill>
                  <a:srgbClr val="FFFF00"/>
                </a:solidFill>
              </a:rPr>
              <a:t>应用密码学</a:t>
            </a:r>
            <a:endParaRPr lang="zh-CN" altLang="en-US" sz="3600" b="1" dirty="0">
              <a:solidFill>
                <a:srgbClr val="FFFF00"/>
              </a:solidFill>
            </a:endParaRPr>
          </a:p>
        </p:txBody>
      </p:sp>
      <p:sp>
        <p:nvSpPr>
          <p:cNvPr id="4" name="日期占位符 3"/>
          <p:cNvSpPr>
            <a:spLocks noGrp="1"/>
          </p:cNvSpPr>
          <p:nvPr>
            <p:ph type="dt" sz="half" idx="10"/>
          </p:nvPr>
        </p:nvSpPr>
        <p:spPr/>
        <p:txBody>
          <a:bodyPr/>
          <a:lstStyle/>
          <a:p>
            <a:fld id="{721CDFF9-D3AF-4309-9AF1-E3FD2E31EFEA}" type="datetime1">
              <a:rPr lang="zh-CN" altLang="en-US" b="1" smtClean="0"/>
              <a:pPr/>
              <a:t>2016/11/28</a:t>
            </a:fld>
            <a:endParaRPr lang="zh-CN" altLang="en-US" b="1" dirty="0"/>
          </a:p>
        </p:txBody>
      </p:sp>
      <p:sp>
        <p:nvSpPr>
          <p:cNvPr id="6" name="文本框 5"/>
          <p:cNvSpPr txBox="1"/>
          <p:nvPr/>
        </p:nvSpPr>
        <p:spPr>
          <a:xfrm>
            <a:off x="731084" y="1556792"/>
            <a:ext cx="7764626" cy="1569660"/>
          </a:xfrm>
          <a:prstGeom prst="rect">
            <a:avLst/>
          </a:prstGeom>
          <a:noFill/>
        </p:spPr>
        <p:txBody>
          <a:bodyPr wrap="none" rtlCol="0">
            <a:spAutoFit/>
          </a:bodyPr>
          <a:lstStyle/>
          <a:p>
            <a:pPr lvl="0" algn="ctr"/>
            <a:r>
              <a:rPr lang="en-US" altLang="zh-CN" sz="4800" dirty="0">
                <a:ea typeface="宋体" panose="02010600030101010101" pitchFamily="2" charset="-122"/>
              </a:rPr>
              <a:t>Symmetric-Key Cryptography</a:t>
            </a:r>
            <a:endParaRPr lang="en-US" altLang="zh-CN" sz="4800" dirty="0"/>
          </a:p>
          <a:p>
            <a:pPr lvl="0" algn="ctr"/>
            <a:r>
              <a:rPr lang="en-US" altLang="zh-CN" sz="4800" dirty="0">
                <a:ea typeface="宋体" panose="02010600030101010101" pitchFamily="2" charset="-122"/>
              </a:rPr>
              <a:t>Chapter 9</a:t>
            </a:r>
          </a:p>
        </p:txBody>
      </p:sp>
    </p:spTree>
    <p:extLst>
      <p:ext uri="{BB962C8B-B14F-4D97-AF65-F5344CB8AC3E}">
        <p14:creationId xmlns:p14="http://schemas.microsoft.com/office/powerpoint/2010/main" val="717694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9.1.4 Trapdoor One-Way Function</a:t>
            </a:r>
            <a:endParaRPr lang="en-US" altLang="zh-CN" sz="3600"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2800" dirty="0" smtClean="0">
              <a:solidFill>
                <a:srgbClr val="FF0000"/>
              </a:solidFill>
              <a:ea typeface="宋体" panose="02010600030101010101" pitchFamily="2" charset="-122"/>
            </a:endParaRPr>
          </a:p>
          <a:p>
            <a:pPr lvl="0"/>
            <a:endParaRPr lang="en-US" altLang="zh-CN" sz="2800" dirty="0" smtClean="0">
              <a:solidFill>
                <a:srgbClr val="FF0000"/>
              </a:solidFill>
              <a:ea typeface="宋体" panose="02010600030101010101" pitchFamily="2" charset="-122"/>
            </a:endParaRPr>
          </a:p>
          <a:p>
            <a:pPr lvl="0"/>
            <a:endParaRPr lang="en-US" altLang="zh-CN" sz="2800" dirty="0">
              <a:solidFill>
                <a:srgbClr val="FF0000"/>
              </a:solidFill>
              <a:ea typeface="宋体" panose="02010600030101010101" pitchFamily="2" charset="-122"/>
            </a:endParaRPr>
          </a:p>
          <a:p>
            <a:pPr lvl="0"/>
            <a:endParaRPr lang="en-US" altLang="zh-CN" sz="2800" dirty="0">
              <a:solidFill>
                <a:srgbClr val="FF0000"/>
              </a:solidFill>
              <a:ea typeface="宋体" panose="02010600030101010101" pitchFamily="2" charset="-122"/>
            </a:endParaRPr>
          </a:p>
        </p:txBody>
      </p:sp>
      <p:sp>
        <p:nvSpPr>
          <p:cNvPr id="3" name="矩形 2"/>
          <p:cNvSpPr/>
          <p:nvPr/>
        </p:nvSpPr>
        <p:spPr>
          <a:xfrm>
            <a:off x="26003" y="1772816"/>
            <a:ext cx="3969933" cy="523220"/>
          </a:xfrm>
          <a:prstGeom prst="rect">
            <a:avLst/>
          </a:prstGeom>
        </p:spPr>
        <p:txBody>
          <a:bodyPr wrap="none">
            <a:spAutoFit/>
          </a:bodyPr>
          <a:lstStyle/>
          <a:p>
            <a:pPr lvl="0" algn="just"/>
            <a:r>
              <a:rPr lang="en-US" altLang="zh-CN" sz="2800" dirty="0">
                <a:solidFill>
                  <a:srgbClr val="FF0000"/>
                </a:solidFill>
                <a:latin typeface="+mj-lt"/>
                <a:ea typeface="宋体" panose="02010600030101010101" pitchFamily="2" charset="-122"/>
              </a:rPr>
              <a:t>One-Way Function (</a:t>
            </a:r>
            <a:r>
              <a:rPr lang="en-US" altLang="zh-CN" sz="2800" dirty="0" smtClean="0">
                <a:solidFill>
                  <a:srgbClr val="FF0000"/>
                </a:solidFill>
                <a:latin typeface="+mj-lt"/>
                <a:ea typeface="宋体" panose="02010600030101010101" pitchFamily="2" charset="-122"/>
              </a:rPr>
              <a:t>OWF)</a:t>
            </a:r>
            <a:endParaRPr lang="en-US" altLang="zh-CN" sz="2800" dirty="0">
              <a:solidFill>
                <a:srgbClr val="FF0000"/>
              </a:solidFill>
              <a:latin typeface="+mj-lt"/>
              <a:ea typeface="宋体" panose="02010600030101010101" pitchFamily="2" charset="-122"/>
            </a:endParaRPr>
          </a:p>
        </p:txBody>
      </p:sp>
      <p:sp>
        <p:nvSpPr>
          <p:cNvPr id="11" name="Rectangle 11"/>
          <p:cNvSpPr/>
          <p:nvPr/>
        </p:nvSpPr>
        <p:spPr>
          <a:xfrm>
            <a:off x="467544" y="2402885"/>
            <a:ext cx="8208912" cy="1077218"/>
          </a:xfrm>
          <a:prstGeom prst="rect">
            <a:avLst/>
          </a:prstGeom>
          <a:solidFill>
            <a:schemeClr val="bg1"/>
          </a:solidFill>
          <a:ln w="57150" cap="flat" cmpd="sng">
            <a:solidFill>
              <a:schemeClr val="hlink"/>
            </a:solidFill>
            <a:prstDash val="solid"/>
            <a:miter/>
            <a:headEnd type="none" w="med" len="med"/>
            <a:tailEnd type="none" w="med" len="me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altLang="zh-CN" sz="3200" b="1" dirty="0">
                <a:ea typeface="宋体" panose="02010600030101010101" pitchFamily="2" charset="-122"/>
              </a:rPr>
              <a:t>1. f is easy to compute. </a:t>
            </a:r>
          </a:p>
          <a:p>
            <a:pPr lvl="0" algn="just"/>
            <a:r>
              <a:rPr lang="en-US" altLang="zh-CN" sz="3200" b="1" dirty="0">
                <a:ea typeface="宋体" panose="02010600030101010101" pitchFamily="2" charset="-122"/>
              </a:rPr>
              <a:t>2.  f </a:t>
            </a:r>
            <a:r>
              <a:rPr lang="en-US" altLang="zh-CN" sz="3200" b="1" baseline="30000" dirty="0">
                <a:ea typeface="宋体" panose="02010600030101010101" pitchFamily="2" charset="-122"/>
              </a:rPr>
              <a:t>−1 </a:t>
            </a:r>
            <a:r>
              <a:rPr lang="en-US" altLang="zh-CN" sz="3200" b="1" dirty="0">
                <a:ea typeface="宋体" panose="02010600030101010101" pitchFamily="2" charset="-122"/>
              </a:rPr>
              <a:t>is difficult to </a:t>
            </a:r>
            <a:r>
              <a:rPr lang="en-US" altLang="zh-CN" sz="3200" b="1" dirty="0" smtClean="0">
                <a:ea typeface="宋体" panose="02010600030101010101" pitchFamily="2" charset="-122"/>
              </a:rPr>
              <a:t>compute.</a:t>
            </a:r>
            <a:endParaRPr lang="en-US" altLang="zh-CN" sz="3200" b="1" dirty="0">
              <a:ea typeface="宋体" panose="02010600030101010101" pitchFamily="2" charset="-122"/>
            </a:endParaRPr>
          </a:p>
        </p:txBody>
      </p:sp>
      <p:sp>
        <p:nvSpPr>
          <p:cNvPr id="12" name="矩形 11"/>
          <p:cNvSpPr/>
          <p:nvPr/>
        </p:nvSpPr>
        <p:spPr>
          <a:xfrm>
            <a:off x="35496" y="4057908"/>
            <a:ext cx="5580117" cy="523220"/>
          </a:xfrm>
          <a:prstGeom prst="rect">
            <a:avLst/>
          </a:prstGeom>
        </p:spPr>
        <p:txBody>
          <a:bodyPr wrap="none">
            <a:spAutoFit/>
          </a:bodyPr>
          <a:lstStyle/>
          <a:p>
            <a:pPr lvl="0" algn="just"/>
            <a:r>
              <a:rPr lang="en-US" altLang="zh-CN" sz="2800" dirty="0" smtClean="0">
                <a:solidFill>
                  <a:srgbClr val="FF0000"/>
                </a:solidFill>
                <a:latin typeface="+mj-lt"/>
                <a:ea typeface="宋体" panose="02010600030101010101" pitchFamily="2" charset="-122"/>
              </a:rPr>
              <a:t>Trapdoor One-Way </a:t>
            </a:r>
            <a:r>
              <a:rPr lang="en-US" altLang="zh-CN" sz="2800" dirty="0">
                <a:solidFill>
                  <a:srgbClr val="FF0000"/>
                </a:solidFill>
                <a:latin typeface="+mj-lt"/>
                <a:ea typeface="宋体" panose="02010600030101010101" pitchFamily="2" charset="-122"/>
              </a:rPr>
              <a:t>Function </a:t>
            </a:r>
            <a:r>
              <a:rPr lang="en-US" altLang="zh-CN" sz="2800" dirty="0" smtClean="0">
                <a:solidFill>
                  <a:srgbClr val="FF0000"/>
                </a:solidFill>
                <a:latin typeface="+mj-lt"/>
                <a:ea typeface="宋体" panose="02010600030101010101" pitchFamily="2" charset="-122"/>
              </a:rPr>
              <a:t>(TOWF)</a:t>
            </a:r>
            <a:endParaRPr lang="en-US" altLang="zh-CN" sz="2800" dirty="0">
              <a:solidFill>
                <a:srgbClr val="FF0000"/>
              </a:solidFill>
              <a:latin typeface="+mj-lt"/>
              <a:ea typeface="宋体" panose="02010600030101010101" pitchFamily="2" charset="-122"/>
            </a:endParaRPr>
          </a:p>
        </p:txBody>
      </p:sp>
      <p:sp>
        <p:nvSpPr>
          <p:cNvPr id="13" name="Rectangle 11"/>
          <p:cNvSpPr/>
          <p:nvPr/>
        </p:nvSpPr>
        <p:spPr>
          <a:xfrm>
            <a:off x="467544" y="4779149"/>
            <a:ext cx="8208912" cy="523220"/>
          </a:xfrm>
          <a:prstGeom prst="rect">
            <a:avLst/>
          </a:prstGeom>
          <a:solidFill>
            <a:schemeClr val="bg1"/>
          </a:solidFill>
          <a:ln w="57150" cap="flat" cmpd="sng">
            <a:solidFill>
              <a:schemeClr val="hlink"/>
            </a:solidFill>
            <a:prstDash val="solid"/>
            <a:miter/>
            <a:headEnd type="none" w="med" len="med"/>
            <a:tailEnd type="none" w="med" len="me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800" b="1" dirty="0">
                <a:ea typeface="宋体" panose="02010600030101010101" pitchFamily="2" charset="-122"/>
              </a:rPr>
              <a:t>3. Given y and a trapdoor, x can </a:t>
            </a:r>
            <a:r>
              <a:rPr lang="en-US" altLang="zh-CN" sz="2800" b="1" dirty="0" smtClean="0">
                <a:ea typeface="宋体" panose="02010600030101010101" pitchFamily="2" charset="-122"/>
              </a:rPr>
              <a:t>be </a:t>
            </a:r>
            <a:r>
              <a:rPr lang="en-US" altLang="zh-CN" sz="2800" b="1" dirty="0">
                <a:ea typeface="宋体" panose="02010600030101010101" pitchFamily="2" charset="-122"/>
              </a:rPr>
              <a:t>computed easily</a:t>
            </a:r>
            <a:r>
              <a:rPr lang="en-US" altLang="zh-CN" sz="2800" b="1" dirty="0" smtClean="0">
                <a:ea typeface="宋体" panose="02010600030101010101" pitchFamily="2" charset="-122"/>
              </a:rPr>
              <a:t>.</a:t>
            </a:r>
            <a:endParaRPr lang="en-US" altLang="zh-CN" sz="2800" b="1" dirty="0">
              <a:ea typeface="宋体" panose="02010600030101010101" pitchFamily="2" charset="-122"/>
            </a:endParaRPr>
          </a:p>
        </p:txBody>
      </p:sp>
    </p:spTree>
    <p:extLst>
      <p:ext uri="{BB962C8B-B14F-4D97-AF65-F5344CB8AC3E}">
        <p14:creationId xmlns:p14="http://schemas.microsoft.com/office/powerpoint/2010/main" val="210786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2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9.1.4 Trapdoor One-Way Function</a:t>
            </a:r>
            <a:endParaRPr lang="en-US" altLang="zh-CN" sz="3600"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2800" dirty="0" smtClean="0">
              <a:solidFill>
                <a:srgbClr val="FF0000"/>
              </a:solidFill>
              <a:ea typeface="宋体" panose="02010600030101010101" pitchFamily="2" charset="-122"/>
            </a:endParaRPr>
          </a:p>
          <a:p>
            <a:pPr lvl="0"/>
            <a:endParaRPr lang="en-US" altLang="zh-CN" sz="2800" dirty="0" smtClean="0">
              <a:solidFill>
                <a:srgbClr val="FF0000"/>
              </a:solidFill>
              <a:ea typeface="宋体" panose="02010600030101010101" pitchFamily="2" charset="-122"/>
            </a:endParaRPr>
          </a:p>
          <a:p>
            <a:pPr lvl="0"/>
            <a:endParaRPr lang="en-US" altLang="zh-CN" sz="2800" dirty="0">
              <a:solidFill>
                <a:srgbClr val="FF0000"/>
              </a:solidFill>
              <a:ea typeface="宋体" panose="02010600030101010101" pitchFamily="2" charset="-122"/>
            </a:endParaRPr>
          </a:p>
          <a:p>
            <a:pPr lvl="0"/>
            <a:endParaRPr lang="en-US" altLang="zh-CN" sz="2800" dirty="0">
              <a:solidFill>
                <a:srgbClr val="FF0000"/>
              </a:solidFill>
              <a:ea typeface="宋体" panose="02010600030101010101" pitchFamily="2" charset="-122"/>
            </a:endParaRPr>
          </a:p>
        </p:txBody>
      </p:sp>
      <p:sp>
        <p:nvSpPr>
          <p:cNvPr id="4" name="文本框 3"/>
          <p:cNvSpPr txBox="1"/>
          <p:nvPr/>
        </p:nvSpPr>
        <p:spPr>
          <a:xfrm>
            <a:off x="25794" y="1556792"/>
            <a:ext cx="9118206" cy="5262979"/>
          </a:xfrm>
          <a:prstGeom prst="rect">
            <a:avLst/>
          </a:prstGeom>
          <a:noFill/>
        </p:spPr>
        <p:txBody>
          <a:bodyPr wrap="square" rtlCol="0">
            <a:spAutoFit/>
          </a:bodyPr>
          <a:lstStyle/>
          <a:p>
            <a:r>
              <a:rPr lang="en-US" altLang="zh-CN" sz="2800" dirty="0" smtClean="0">
                <a:solidFill>
                  <a:srgbClr val="002060"/>
                </a:solidFill>
                <a:latin typeface="+mj-lt"/>
              </a:rPr>
              <a:t>Example 9.1</a:t>
            </a:r>
          </a:p>
          <a:p>
            <a:pPr lvl="0"/>
            <a:r>
              <a:rPr lang="en-US" altLang="zh-CN" sz="2800" dirty="0">
                <a:ea typeface="宋体" panose="02010600030101010101" pitchFamily="2" charset="-122"/>
              </a:rPr>
              <a:t>When </a:t>
            </a:r>
            <a:r>
              <a:rPr lang="en-US" altLang="zh-CN" sz="2800" i="1" dirty="0">
                <a:ea typeface="宋体" panose="02010600030101010101" pitchFamily="2" charset="-122"/>
              </a:rPr>
              <a:t>n</a:t>
            </a:r>
            <a:r>
              <a:rPr lang="en-US" altLang="zh-CN" sz="2800" dirty="0">
                <a:ea typeface="宋体" panose="02010600030101010101" pitchFamily="2" charset="-122"/>
              </a:rPr>
              <a:t> is large, </a:t>
            </a:r>
            <a:r>
              <a:rPr lang="en-US" altLang="zh-CN" sz="2800" i="1" dirty="0">
                <a:ea typeface="宋体" panose="02010600030101010101" pitchFamily="2" charset="-122"/>
              </a:rPr>
              <a:t>n</a:t>
            </a:r>
            <a:r>
              <a:rPr lang="en-US" altLang="zh-CN" sz="2800" dirty="0">
                <a:ea typeface="宋体" panose="02010600030101010101" pitchFamily="2" charset="-122"/>
              </a:rPr>
              <a:t> = </a:t>
            </a:r>
            <a:r>
              <a:rPr lang="en-US" altLang="zh-CN" sz="2800" i="1" dirty="0">
                <a:ea typeface="宋体" panose="02010600030101010101" pitchFamily="2" charset="-122"/>
              </a:rPr>
              <a:t>p</a:t>
            </a:r>
            <a:r>
              <a:rPr lang="en-US" altLang="zh-CN" sz="2800" dirty="0">
                <a:ea typeface="宋体" panose="02010600030101010101" pitchFamily="2" charset="-122"/>
              </a:rPr>
              <a:t> × </a:t>
            </a:r>
            <a:r>
              <a:rPr lang="en-US" altLang="zh-CN" sz="2800" i="1" dirty="0">
                <a:ea typeface="宋体" panose="02010600030101010101" pitchFamily="2" charset="-122"/>
              </a:rPr>
              <a:t>q</a:t>
            </a:r>
            <a:r>
              <a:rPr lang="en-US" altLang="zh-CN" sz="2800" dirty="0">
                <a:ea typeface="宋体" panose="02010600030101010101" pitchFamily="2" charset="-122"/>
              </a:rPr>
              <a:t> is a one-way function. </a:t>
            </a:r>
            <a:r>
              <a:rPr lang="en-US" altLang="zh-CN" sz="2800" dirty="0" smtClean="0">
                <a:ea typeface="宋体" panose="02010600030101010101" pitchFamily="2" charset="-122"/>
              </a:rPr>
              <a:t>Given</a:t>
            </a:r>
          </a:p>
          <a:p>
            <a:pPr lvl="0"/>
            <a:r>
              <a:rPr lang="en-US" altLang="zh-CN" sz="2800" dirty="0" smtClean="0">
                <a:ea typeface="宋体" panose="02010600030101010101" pitchFamily="2" charset="-122"/>
              </a:rPr>
              <a:t> </a:t>
            </a:r>
            <a:r>
              <a:rPr lang="en-US" altLang="zh-CN" sz="2800" i="1" dirty="0">
                <a:ea typeface="宋体" panose="02010600030101010101" pitchFamily="2" charset="-122"/>
              </a:rPr>
              <a:t>p</a:t>
            </a:r>
            <a:r>
              <a:rPr lang="en-US" altLang="zh-CN" sz="2800" dirty="0">
                <a:ea typeface="宋体" panose="02010600030101010101" pitchFamily="2" charset="-122"/>
              </a:rPr>
              <a:t> and </a:t>
            </a:r>
            <a:r>
              <a:rPr lang="en-US" altLang="zh-CN" sz="2800" i="1" dirty="0">
                <a:ea typeface="宋体" panose="02010600030101010101" pitchFamily="2" charset="-122"/>
              </a:rPr>
              <a:t>q</a:t>
            </a:r>
            <a:r>
              <a:rPr lang="en-US" altLang="zh-CN" sz="2800" dirty="0">
                <a:ea typeface="宋体" panose="02010600030101010101" pitchFamily="2" charset="-122"/>
              </a:rPr>
              <a:t> , it is always easy to calculate </a:t>
            </a:r>
            <a:r>
              <a:rPr lang="en-US" altLang="zh-CN" sz="2800" i="1" dirty="0">
                <a:ea typeface="宋体" panose="02010600030101010101" pitchFamily="2" charset="-122"/>
              </a:rPr>
              <a:t>n</a:t>
            </a:r>
            <a:r>
              <a:rPr lang="en-US" altLang="zh-CN" sz="2800" dirty="0">
                <a:ea typeface="宋体" panose="02010600030101010101" pitchFamily="2" charset="-122"/>
              </a:rPr>
              <a:t> ; given </a:t>
            </a:r>
            <a:r>
              <a:rPr lang="en-US" altLang="zh-CN" sz="2800" i="1" dirty="0">
                <a:ea typeface="宋体" panose="02010600030101010101" pitchFamily="2" charset="-122"/>
              </a:rPr>
              <a:t>n</a:t>
            </a:r>
            <a:r>
              <a:rPr lang="en-US" altLang="zh-CN" sz="2800" dirty="0">
                <a:ea typeface="宋体" panose="02010600030101010101" pitchFamily="2" charset="-122"/>
              </a:rPr>
              <a:t>, it is </a:t>
            </a:r>
            <a:endParaRPr lang="en-US" altLang="zh-CN" sz="2800" dirty="0" smtClean="0">
              <a:ea typeface="宋体" panose="02010600030101010101" pitchFamily="2" charset="-122"/>
            </a:endParaRPr>
          </a:p>
          <a:p>
            <a:pPr lvl="0"/>
            <a:r>
              <a:rPr lang="en-US" altLang="zh-CN" sz="2800" dirty="0" smtClean="0">
                <a:ea typeface="宋体" panose="02010600030101010101" pitchFamily="2" charset="-122"/>
              </a:rPr>
              <a:t>very </a:t>
            </a:r>
            <a:r>
              <a:rPr lang="en-US" altLang="zh-CN" sz="2800" dirty="0">
                <a:ea typeface="宋体" panose="02010600030101010101" pitchFamily="2" charset="-122"/>
              </a:rPr>
              <a:t>difficult to compute </a:t>
            </a:r>
            <a:r>
              <a:rPr lang="en-US" altLang="zh-CN" sz="2800" i="1" dirty="0">
                <a:ea typeface="宋体" panose="02010600030101010101" pitchFamily="2" charset="-122"/>
              </a:rPr>
              <a:t>p</a:t>
            </a:r>
            <a:r>
              <a:rPr lang="en-US" altLang="zh-CN" sz="2800" dirty="0">
                <a:ea typeface="宋体" panose="02010600030101010101" pitchFamily="2" charset="-122"/>
              </a:rPr>
              <a:t> and </a:t>
            </a:r>
            <a:r>
              <a:rPr lang="en-US" altLang="zh-CN" sz="2800" i="1" dirty="0">
                <a:ea typeface="宋体" panose="02010600030101010101" pitchFamily="2" charset="-122"/>
              </a:rPr>
              <a:t>q</a:t>
            </a:r>
            <a:r>
              <a:rPr lang="en-US" altLang="zh-CN" sz="2800" dirty="0">
                <a:ea typeface="宋体" panose="02010600030101010101" pitchFamily="2" charset="-122"/>
              </a:rPr>
              <a:t>. This is the </a:t>
            </a:r>
            <a:r>
              <a:rPr lang="en-US" altLang="zh-CN" sz="2800" dirty="0" smtClean="0">
                <a:ea typeface="宋体" panose="02010600030101010101" pitchFamily="2" charset="-122"/>
              </a:rPr>
              <a:t>factorization</a:t>
            </a:r>
          </a:p>
          <a:p>
            <a:pPr lvl="0"/>
            <a:r>
              <a:rPr lang="en-US" altLang="zh-CN" sz="2800" dirty="0" smtClean="0">
                <a:ea typeface="宋体" panose="02010600030101010101" pitchFamily="2" charset="-122"/>
              </a:rPr>
              <a:t> </a:t>
            </a:r>
            <a:r>
              <a:rPr lang="en-US" altLang="zh-CN" sz="2800" dirty="0">
                <a:ea typeface="宋体" panose="02010600030101010101" pitchFamily="2" charset="-122"/>
              </a:rPr>
              <a:t>problem</a:t>
            </a:r>
            <a:r>
              <a:rPr lang="en-US" altLang="zh-CN" sz="2800" dirty="0" smtClean="0">
                <a:ea typeface="宋体" panose="02010600030101010101" pitchFamily="2" charset="-122"/>
              </a:rPr>
              <a:t>.</a:t>
            </a:r>
          </a:p>
          <a:p>
            <a:r>
              <a:rPr lang="en-US" altLang="zh-CN" sz="2800" dirty="0">
                <a:solidFill>
                  <a:srgbClr val="002060"/>
                </a:solidFill>
                <a:latin typeface="+mj-lt"/>
              </a:rPr>
              <a:t>Example </a:t>
            </a:r>
            <a:r>
              <a:rPr lang="en-US" altLang="zh-CN" sz="2800" dirty="0" smtClean="0">
                <a:solidFill>
                  <a:srgbClr val="002060"/>
                </a:solidFill>
                <a:latin typeface="+mj-lt"/>
              </a:rPr>
              <a:t>9.2</a:t>
            </a:r>
            <a:endParaRPr lang="en-US" altLang="zh-CN" sz="2800" dirty="0">
              <a:solidFill>
                <a:srgbClr val="002060"/>
              </a:solidFill>
              <a:latin typeface="+mj-lt"/>
              <a:ea typeface="宋体" panose="02010600030101010101" pitchFamily="2" charset="-122"/>
            </a:endParaRPr>
          </a:p>
          <a:p>
            <a:r>
              <a:rPr lang="en-US" altLang="zh-CN" sz="2800" dirty="0"/>
              <a:t>When n is large, the function y = </a:t>
            </a:r>
            <a:r>
              <a:rPr lang="en-US" altLang="zh-CN" sz="2800" dirty="0" err="1"/>
              <a:t>x</a:t>
            </a:r>
            <a:r>
              <a:rPr lang="en-US" altLang="zh-CN" sz="2800" baseline="30000" dirty="0" err="1"/>
              <a:t>k</a:t>
            </a:r>
            <a:r>
              <a:rPr lang="en-US" altLang="zh-CN" sz="2800" dirty="0"/>
              <a:t> mod n is a trapdoor one-way function. Given x, k, and n, it is easy to calculate y. Given y, k, and n, it is very difficult to calculate x. This is the discrete logarithm problem. However, if we know the trapdoor, k′ such that k × k ′ = 1 mod f(n), we can use x = </a:t>
            </a:r>
            <a:r>
              <a:rPr lang="en-US" altLang="zh-CN" sz="2800" dirty="0" err="1"/>
              <a:t>y</a:t>
            </a:r>
            <a:r>
              <a:rPr lang="en-US" altLang="zh-CN" sz="2800" baseline="30000" dirty="0" err="1"/>
              <a:t>k</a:t>
            </a:r>
            <a:r>
              <a:rPr lang="en-US" altLang="zh-CN" sz="2800" dirty="0"/>
              <a:t>′ mod n to find x.</a:t>
            </a:r>
            <a:endParaRPr lang="zh-CN" altLang="en-US" sz="2800" dirty="0"/>
          </a:p>
        </p:txBody>
      </p:sp>
    </p:spTree>
    <p:extLst>
      <p:ext uri="{BB962C8B-B14F-4D97-AF65-F5344CB8AC3E}">
        <p14:creationId xmlns:p14="http://schemas.microsoft.com/office/powerpoint/2010/main" val="229243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wipe(down)">
                                      <p:cBhvr>
                                        <p:cTn id="7" dur="250"/>
                                        <p:tgtEl>
                                          <p:spTgt spid="4">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wipe(down)">
                                      <p:cBhvr>
                                        <p:cTn id="10" dur="2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pPr marL="0" indent="0">
              <a:buNone/>
            </a:pPr>
            <a:endParaRPr lang="en-US" altLang="zh-CN" dirty="0" smtClean="0"/>
          </a:p>
          <a:p>
            <a:pPr marL="0" indent="0">
              <a:buNone/>
            </a:pPr>
            <a:endParaRPr lang="en-US" altLang="zh-CN"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9.1.5 Knapsack Cryptosystem</a:t>
            </a:r>
            <a:endParaRPr lang="en-US" altLang="zh-CN" sz="3600"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srgbClr val="FF0000"/>
              </a:solidFill>
              <a:ea typeface="宋体" panose="02010600030101010101" pitchFamily="2" charset="-122"/>
            </a:endParaRPr>
          </a:p>
          <a:p>
            <a:endParaRPr lang="en-US" altLang="zh-CN" sz="2800" dirty="0" smtClean="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p:txBody>
      </p:sp>
      <p:sp>
        <p:nvSpPr>
          <p:cNvPr id="3" name="矩形 2"/>
          <p:cNvSpPr/>
          <p:nvPr/>
        </p:nvSpPr>
        <p:spPr>
          <a:xfrm>
            <a:off x="35496" y="1556792"/>
            <a:ext cx="9108504" cy="5262979"/>
          </a:xfrm>
          <a:prstGeom prst="rect">
            <a:avLst/>
          </a:prstGeom>
        </p:spPr>
        <p:txBody>
          <a:bodyPr wrap="square">
            <a:spAutoFit/>
          </a:bodyPr>
          <a:lstStyle/>
          <a:p>
            <a:pPr algn="just"/>
            <a:r>
              <a:rPr lang="en-US" altLang="zh-CN" sz="2800" dirty="0" smtClean="0">
                <a:solidFill>
                  <a:srgbClr val="FF0000"/>
                </a:solidFill>
                <a:latin typeface="Franklin Gothic Medium"/>
                <a:ea typeface="宋体" panose="02010600030101010101" pitchFamily="2" charset="-122"/>
              </a:rPr>
              <a:t>Definition</a:t>
            </a:r>
          </a:p>
          <a:p>
            <a:pPr algn="just"/>
            <a:r>
              <a:rPr lang="en-US" altLang="zh-CN" sz="2800" dirty="0">
                <a:ea typeface="宋体" panose="02010600030101010101" pitchFamily="2" charset="-122"/>
              </a:rPr>
              <a:t>a = [a</a:t>
            </a:r>
            <a:r>
              <a:rPr lang="en-US" altLang="zh-CN" sz="2800" baseline="-25000" dirty="0">
                <a:ea typeface="宋体" panose="02010600030101010101" pitchFamily="2" charset="-122"/>
              </a:rPr>
              <a:t>1</a:t>
            </a:r>
            <a:r>
              <a:rPr lang="en-US" altLang="zh-CN" sz="2800" dirty="0">
                <a:ea typeface="宋体" panose="02010600030101010101" pitchFamily="2" charset="-122"/>
              </a:rPr>
              <a:t>, a</a:t>
            </a:r>
            <a:r>
              <a:rPr lang="en-US" altLang="zh-CN" sz="2800" baseline="-25000" dirty="0">
                <a:ea typeface="宋体" panose="02010600030101010101" pitchFamily="2" charset="-122"/>
              </a:rPr>
              <a:t>2</a:t>
            </a:r>
            <a:r>
              <a:rPr lang="en-US" altLang="zh-CN" sz="2800" dirty="0">
                <a:ea typeface="宋体" panose="02010600030101010101" pitchFamily="2" charset="-122"/>
              </a:rPr>
              <a:t>, …, </a:t>
            </a:r>
            <a:r>
              <a:rPr lang="en-US" altLang="zh-CN" sz="2800" dirty="0" err="1">
                <a:ea typeface="宋体" panose="02010600030101010101" pitchFamily="2" charset="-122"/>
              </a:rPr>
              <a:t>a</a:t>
            </a:r>
            <a:r>
              <a:rPr lang="en-US" altLang="zh-CN" sz="2800" baseline="-25000" dirty="0" err="1">
                <a:ea typeface="宋体" panose="02010600030101010101" pitchFamily="2" charset="-122"/>
              </a:rPr>
              <a:t>k</a:t>
            </a:r>
            <a:r>
              <a:rPr lang="en-US" altLang="zh-CN" sz="2800" baseline="-25000" dirty="0">
                <a:ea typeface="宋体" panose="02010600030101010101" pitchFamily="2" charset="-122"/>
              </a:rPr>
              <a:t> </a:t>
            </a:r>
            <a:r>
              <a:rPr lang="en-US" altLang="zh-CN" sz="2800" dirty="0">
                <a:ea typeface="宋体" panose="02010600030101010101" pitchFamily="2" charset="-122"/>
              </a:rPr>
              <a:t>] and   x = </a:t>
            </a:r>
            <a:r>
              <a:rPr lang="en-US" altLang="zh-CN" sz="2800" dirty="0" smtClean="0">
                <a:ea typeface="宋体" panose="02010600030101010101" pitchFamily="2" charset="-122"/>
              </a:rPr>
              <a:t>[x</a:t>
            </a:r>
            <a:r>
              <a:rPr lang="en-US" altLang="zh-CN" sz="2800" baseline="-25000" dirty="0" smtClean="0">
                <a:ea typeface="宋体" panose="02010600030101010101" pitchFamily="2" charset="-122"/>
              </a:rPr>
              <a:t>1</a:t>
            </a:r>
            <a:r>
              <a:rPr lang="en-US" altLang="zh-CN" sz="2800" dirty="0" smtClean="0">
                <a:ea typeface="宋体" panose="02010600030101010101" pitchFamily="2" charset="-122"/>
              </a:rPr>
              <a:t>, </a:t>
            </a:r>
            <a:r>
              <a:rPr lang="en-US" altLang="zh-CN" sz="2800" dirty="0">
                <a:ea typeface="宋体" panose="02010600030101010101" pitchFamily="2" charset="-122"/>
              </a:rPr>
              <a:t>x</a:t>
            </a:r>
            <a:r>
              <a:rPr lang="en-US" altLang="zh-CN" sz="2800" baseline="-25000" dirty="0">
                <a:ea typeface="宋体" panose="02010600030101010101" pitchFamily="2" charset="-122"/>
              </a:rPr>
              <a:t>2</a:t>
            </a:r>
            <a:r>
              <a:rPr lang="en-US" altLang="zh-CN" sz="2800" dirty="0">
                <a:ea typeface="宋体" panose="02010600030101010101" pitchFamily="2" charset="-122"/>
              </a:rPr>
              <a:t>, …, </a:t>
            </a:r>
            <a:r>
              <a:rPr lang="en-US" altLang="zh-CN" sz="2800" dirty="0" err="1">
                <a:ea typeface="宋体" panose="02010600030101010101" pitchFamily="2" charset="-122"/>
              </a:rPr>
              <a:t>x</a:t>
            </a:r>
            <a:r>
              <a:rPr lang="en-US" altLang="zh-CN" sz="2800" baseline="-25000" dirty="0" err="1">
                <a:ea typeface="宋体" panose="02010600030101010101" pitchFamily="2" charset="-122"/>
              </a:rPr>
              <a:t>k</a:t>
            </a:r>
            <a:r>
              <a:rPr lang="en-US" altLang="zh-CN" sz="2800" dirty="0" smtClean="0">
                <a:ea typeface="宋体" panose="02010600030101010101" pitchFamily="2" charset="-122"/>
              </a:rPr>
              <a:t>].</a:t>
            </a:r>
          </a:p>
          <a:p>
            <a:pPr algn="just"/>
            <a:endParaRPr lang="en-US" altLang="zh-CN" sz="2800" dirty="0">
              <a:ea typeface="宋体" panose="02010600030101010101" pitchFamily="2" charset="-122"/>
            </a:endParaRPr>
          </a:p>
          <a:p>
            <a:pPr algn="just"/>
            <a:endParaRPr lang="en-US" altLang="zh-CN" sz="2800" dirty="0" smtClean="0">
              <a:ea typeface="宋体" panose="02010600030101010101" pitchFamily="2" charset="-122"/>
            </a:endParaRPr>
          </a:p>
          <a:p>
            <a:pPr lvl="0" algn="just"/>
            <a:endParaRPr lang="en-US" altLang="zh-CN" sz="2800" dirty="0">
              <a:ea typeface="宋体" panose="02010600030101010101" pitchFamily="2" charset="-122"/>
            </a:endParaRPr>
          </a:p>
          <a:p>
            <a:pPr lvl="0" algn="just"/>
            <a:r>
              <a:rPr lang="en-US" altLang="zh-CN" sz="2800" dirty="0" smtClean="0">
                <a:ea typeface="宋体" panose="02010600030101010101" pitchFamily="2" charset="-122"/>
              </a:rPr>
              <a:t>Given </a:t>
            </a:r>
            <a:r>
              <a:rPr lang="en-US" altLang="zh-CN" sz="2800" dirty="0">
                <a:ea typeface="宋体" panose="02010600030101010101" pitchFamily="2" charset="-122"/>
              </a:rPr>
              <a:t>a and x, it is easy to calculate s. However, given s and a it is difficult to find x. </a:t>
            </a:r>
            <a:endParaRPr lang="en-US" altLang="zh-CN" sz="2800" dirty="0" smtClean="0">
              <a:ea typeface="宋体" panose="02010600030101010101" pitchFamily="2" charset="-122"/>
            </a:endParaRPr>
          </a:p>
          <a:p>
            <a:pPr lvl="0" algn="just"/>
            <a:endParaRPr lang="en-US" altLang="zh-CN" sz="2800" dirty="0">
              <a:ea typeface="宋体" panose="02010600030101010101" pitchFamily="2" charset="-122"/>
            </a:endParaRPr>
          </a:p>
          <a:p>
            <a:pPr lvl="0" algn="just"/>
            <a:endParaRPr lang="en-US" altLang="zh-CN" sz="2800" dirty="0" smtClean="0">
              <a:ea typeface="宋体" panose="02010600030101010101" pitchFamily="2" charset="-122"/>
            </a:endParaRPr>
          </a:p>
          <a:p>
            <a:pPr lvl="0" algn="just"/>
            <a:endParaRPr lang="en-US" altLang="zh-CN" sz="2800" dirty="0">
              <a:ea typeface="宋体" panose="02010600030101010101" pitchFamily="2" charset="-122"/>
            </a:endParaRPr>
          </a:p>
          <a:p>
            <a:pPr lvl="0" algn="just"/>
            <a:endParaRPr lang="en-US" altLang="zh-CN" sz="2800" dirty="0">
              <a:ea typeface="宋体" panose="02010600030101010101" pitchFamily="2" charset="-122"/>
            </a:endParaRPr>
          </a:p>
          <a:p>
            <a:pPr algn="just"/>
            <a:r>
              <a:rPr lang="en-US" altLang="zh-CN" sz="2800" dirty="0" smtClean="0">
                <a:ea typeface="宋体" panose="02010600030101010101" pitchFamily="2" charset="-122"/>
              </a:rPr>
              <a:t> </a:t>
            </a:r>
            <a:endParaRPr lang="en-US" altLang="zh-CN" sz="2800" dirty="0">
              <a:solidFill>
                <a:srgbClr val="FF0000"/>
              </a:solidFill>
              <a:ea typeface="宋体" panose="02010600030101010101" pitchFamily="2" charset="-122"/>
            </a:endParaRPr>
          </a:p>
        </p:txBody>
      </p:sp>
      <p:sp>
        <p:nvSpPr>
          <p:cNvPr id="11" name="Rectangle 11"/>
          <p:cNvSpPr/>
          <p:nvPr/>
        </p:nvSpPr>
        <p:spPr>
          <a:xfrm>
            <a:off x="467544" y="2852936"/>
            <a:ext cx="8208912" cy="523220"/>
          </a:xfrm>
          <a:prstGeom prst="rect">
            <a:avLst/>
          </a:prstGeom>
          <a:solidFill>
            <a:schemeClr val="bg1"/>
          </a:solidFill>
          <a:ln w="57150" cap="flat" cmpd="sng">
            <a:solidFill>
              <a:schemeClr val="hlink"/>
            </a:solidFill>
            <a:prstDash val="solid"/>
            <a:miter/>
            <a:headEnd type="none" w="med" len="med"/>
            <a:tailEnd type="none" w="med" len="me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800" b="1" dirty="0" smtClean="0">
                <a:solidFill>
                  <a:prstClr val="black"/>
                </a:solidFill>
                <a:ea typeface="宋体" panose="02010600030101010101" pitchFamily="2" charset="-122"/>
              </a:rPr>
              <a:t>s=</a:t>
            </a:r>
            <a:r>
              <a:rPr lang="en-US" altLang="zh-CN" sz="2800" b="1" dirty="0" err="1" smtClean="0"/>
              <a:t>knapsacksum</a:t>
            </a:r>
            <a:r>
              <a:rPr lang="en-US" altLang="zh-CN" sz="2800" b="1" dirty="0" smtClean="0"/>
              <a:t>(</a:t>
            </a:r>
            <a:r>
              <a:rPr lang="en-US" altLang="zh-CN" sz="2800" b="1" dirty="0" err="1" smtClean="0"/>
              <a:t>a,x</a:t>
            </a:r>
            <a:r>
              <a:rPr lang="en-US" altLang="zh-CN" sz="2800" b="1" dirty="0" smtClean="0"/>
              <a:t>)=</a:t>
            </a:r>
            <a:r>
              <a:rPr lang="en-US" altLang="zh-CN" sz="2800" b="1" dirty="0">
                <a:ea typeface="宋体" panose="02010600030101010101" pitchFamily="2" charset="-122"/>
              </a:rPr>
              <a:t> </a:t>
            </a:r>
            <a:r>
              <a:rPr lang="en-US" altLang="zh-CN" sz="2800" b="1" dirty="0" smtClean="0">
                <a:ea typeface="宋体" panose="02010600030101010101" pitchFamily="2" charset="-122"/>
              </a:rPr>
              <a:t>a</a:t>
            </a:r>
            <a:r>
              <a:rPr lang="en-US" altLang="zh-CN" sz="2800" b="1" baseline="-25000" dirty="0" smtClean="0">
                <a:ea typeface="宋体" panose="02010600030101010101" pitchFamily="2" charset="-122"/>
              </a:rPr>
              <a:t>1</a:t>
            </a:r>
            <a:r>
              <a:rPr lang="en-US" altLang="zh-CN" sz="2800" b="1" dirty="0">
                <a:ea typeface="宋体" panose="02010600030101010101" pitchFamily="2" charset="-122"/>
              </a:rPr>
              <a:t> </a:t>
            </a:r>
            <a:r>
              <a:rPr lang="en-US" altLang="zh-CN" sz="2800" b="1" dirty="0" smtClean="0">
                <a:ea typeface="宋体" panose="02010600030101010101" pitchFamily="2" charset="-122"/>
              </a:rPr>
              <a:t>x</a:t>
            </a:r>
            <a:r>
              <a:rPr lang="en-US" altLang="zh-CN" sz="2800" b="1" baseline="-25000" dirty="0" smtClean="0">
                <a:ea typeface="宋体" panose="02010600030101010101" pitchFamily="2" charset="-122"/>
              </a:rPr>
              <a:t>1</a:t>
            </a:r>
            <a:r>
              <a:rPr lang="en-US" altLang="zh-CN" sz="2800" b="1" dirty="0">
                <a:ea typeface="宋体" panose="02010600030101010101" pitchFamily="2" charset="-122"/>
              </a:rPr>
              <a:t>+</a:t>
            </a:r>
            <a:r>
              <a:rPr lang="en-US" altLang="zh-CN" sz="2800" b="1" dirty="0" smtClean="0">
                <a:ea typeface="宋体" panose="02010600030101010101" pitchFamily="2" charset="-122"/>
              </a:rPr>
              <a:t>a</a:t>
            </a:r>
            <a:r>
              <a:rPr lang="en-US" altLang="zh-CN" sz="2800" b="1" baseline="-25000" dirty="0" smtClean="0">
                <a:ea typeface="宋体" panose="02010600030101010101" pitchFamily="2" charset="-122"/>
              </a:rPr>
              <a:t>2</a:t>
            </a:r>
            <a:r>
              <a:rPr lang="en-US" altLang="zh-CN" sz="2800" b="1" dirty="0" smtClean="0">
                <a:ea typeface="宋体" panose="02010600030101010101" pitchFamily="2" charset="-122"/>
              </a:rPr>
              <a:t> x</a:t>
            </a:r>
            <a:r>
              <a:rPr lang="en-US" altLang="zh-CN" sz="2800" b="1" baseline="-25000" dirty="0" smtClean="0">
                <a:ea typeface="宋体" panose="02010600030101010101" pitchFamily="2" charset="-122"/>
              </a:rPr>
              <a:t>2</a:t>
            </a:r>
            <a:r>
              <a:rPr lang="en-US" altLang="zh-CN" sz="2800" b="1" dirty="0">
                <a:ea typeface="宋体" panose="02010600030101010101" pitchFamily="2" charset="-122"/>
              </a:rPr>
              <a:t>+</a:t>
            </a:r>
            <a:r>
              <a:rPr lang="en-US" altLang="zh-CN" sz="2800" b="1" dirty="0" smtClean="0">
                <a:ea typeface="宋体" panose="02010600030101010101" pitchFamily="2" charset="-122"/>
              </a:rPr>
              <a:t> …,+</a:t>
            </a:r>
            <a:r>
              <a:rPr lang="en-US" altLang="zh-CN" sz="2800" b="1" dirty="0" err="1" smtClean="0">
                <a:ea typeface="宋体" panose="02010600030101010101" pitchFamily="2" charset="-122"/>
              </a:rPr>
              <a:t>a</a:t>
            </a:r>
            <a:r>
              <a:rPr lang="en-US" altLang="zh-CN" sz="2800" b="1" baseline="-25000" dirty="0" err="1" smtClean="0">
                <a:ea typeface="宋体" panose="02010600030101010101" pitchFamily="2" charset="-122"/>
              </a:rPr>
              <a:t>k</a:t>
            </a:r>
            <a:r>
              <a:rPr lang="en-US" altLang="zh-CN" sz="2800" b="1" dirty="0" smtClean="0">
                <a:ea typeface="宋体" panose="02010600030101010101" pitchFamily="2" charset="-122"/>
              </a:rPr>
              <a:t> </a:t>
            </a:r>
            <a:r>
              <a:rPr lang="en-US" altLang="zh-CN" sz="2800" b="1" dirty="0" err="1" smtClean="0">
                <a:ea typeface="宋体" panose="02010600030101010101" pitchFamily="2" charset="-122"/>
              </a:rPr>
              <a:t>x</a:t>
            </a:r>
            <a:r>
              <a:rPr lang="en-US" altLang="zh-CN" sz="2800" b="1" baseline="-25000" dirty="0" err="1" smtClean="0">
                <a:ea typeface="宋体" panose="02010600030101010101" pitchFamily="2" charset="-122"/>
              </a:rPr>
              <a:t>k</a:t>
            </a:r>
            <a:r>
              <a:rPr lang="en-US" altLang="zh-CN" sz="2800" b="1" baseline="-25000" dirty="0" smtClean="0">
                <a:ea typeface="宋体" panose="02010600030101010101" pitchFamily="2" charset="-122"/>
              </a:rPr>
              <a:t> </a:t>
            </a:r>
            <a:endParaRPr lang="en-US" altLang="zh-CN" sz="2800" b="1" dirty="0">
              <a:solidFill>
                <a:prstClr val="black"/>
              </a:solidFill>
              <a:ea typeface="宋体" panose="02010600030101010101" pitchFamily="2" charset="-122"/>
            </a:endParaRPr>
          </a:p>
        </p:txBody>
      </p:sp>
      <p:sp>
        <p:nvSpPr>
          <p:cNvPr id="12" name="矩形 11"/>
          <p:cNvSpPr/>
          <p:nvPr/>
        </p:nvSpPr>
        <p:spPr>
          <a:xfrm>
            <a:off x="35496" y="4922004"/>
            <a:ext cx="3677353" cy="523220"/>
          </a:xfrm>
          <a:prstGeom prst="rect">
            <a:avLst/>
          </a:prstGeom>
        </p:spPr>
        <p:txBody>
          <a:bodyPr wrap="none">
            <a:spAutoFit/>
          </a:bodyPr>
          <a:lstStyle/>
          <a:p>
            <a:pPr algn="just"/>
            <a:r>
              <a:rPr lang="en-US" altLang="zh-CN" sz="2800" dirty="0" err="1">
                <a:solidFill>
                  <a:srgbClr val="FF0000"/>
                </a:solidFill>
                <a:latin typeface="Franklin Gothic Medium"/>
                <a:ea typeface="宋体" panose="02010600030101010101" pitchFamily="2" charset="-122"/>
              </a:rPr>
              <a:t>Superincreasing</a:t>
            </a:r>
            <a:r>
              <a:rPr lang="en-US" altLang="zh-CN" sz="2800" dirty="0">
                <a:solidFill>
                  <a:srgbClr val="FF0000"/>
                </a:solidFill>
                <a:latin typeface="Franklin Gothic Medium"/>
                <a:ea typeface="宋体" panose="02010600030101010101" pitchFamily="2" charset="-122"/>
              </a:rPr>
              <a:t> </a:t>
            </a:r>
            <a:r>
              <a:rPr lang="en-US" altLang="zh-CN" sz="2800" dirty="0" smtClean="0">
                <a:solidFill>
                  <a:srgbClr val="FF0000"/>
                </a:solidFill>
                <a:latin typeface="Franklin Gothic Medium"/>
                <a:ea typeface="宋体" panose="02010600030101010101" pitchFamily="2" charset="-122"/>
              </a:rPr>
              <a:t>Tuple</a:t>
            </a:r>
            <a:endParaRPr lang="en-US" altLang="zh-CN" sz="2800" dirty="0">
              <a:solidFill>
                <a:srgbClr val="FF0000"/>
              </a:solidFill>
              <a:latin typeface="Franklin Gothic Medium"/>
              <a:ea typeface="宋体" panose="02010600030101010101" pitchFamily="2" charset="-122"/>
            </a:endParaRPr>
          </a:p>
        </p:txBody>
      </p:sp>
      <p:sp>
        <p:nvSpPr>
          <p:cNvPr id="13" name="Rectangle 11"/>
          <p:cNvSpPr/>
          <p:nvPr/>
        </p:nvSpPr>
        <p:spPr>
          <a:xfrm>
            <a:off x="467544" y="5642084"/>
            <a:ext cx="8208912" cy="523220"/>
          </a:xfrm>
          <a:prstGeom prst="rect">
            <a:avLst/>
          </a:prstGeom>
          <a:solidFill>
            <a:schemeClr val="bg1"/>
          </a:solidFill>
          <a:ln w="57150" cap="flat" cmpd="sng">
            <a:solidFill>
              <a:schemeClr val="hlink"/>
            </a:solidFill>
            <a:prstDash val="solid"/>
            <a:miter/>
            <a:headEnd type="none" w="med" len="med"/>
            <a:tailEnd type="none" w="med" len="me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ltLang="zh-CN" sz="2800" b="1" dirty="0">
                <a:solidFill>
                  <a:prstClr val="black"/>
                </a:solidFill>
                <a:ea typeface="宋体" panose="02010600030101010101" pitchFamily="2" charset="-122"/>
              </a:rPr>
              <a:t>a</a:t>
            </a:r>
            <a:r>
              <a:rPr lang="it-IT" altLang="zh-CN" sz="2800" b="1" baseline="-25000" dirty="0">
                <a:solidFill>
                  <a:prstClr val="black"/>
                </a:solidFill>
                <a:ea typeface="宋体" panose="02010600030101010101" pitchFamily="2" charset="-122"/>
              </a:rPr>
              <a:t>i</a:t>
            </a:r>
            <a:r>
              <a:rPr lang="it-IT" altLang="zh-CN" sz="2800" b="1" dirty="0">
                <a:solidFill>
                  <a:prstClr val="black"/>
                </a:solidFill>
                <a:ea typeface="宋体" panose="02010600030101010101" pitchFamily="2" charset="-122"/>
              </a:rPr>
              <a:t>  ≥ a</a:t>
            </a:r>
            <a:r>
              <a:rPr lang="it-IT" altLang="zh-CN" sz="2800" b="1" baseline="-25000" dirty="0">
                <a:solidFill>
                  <a:prstClr val="black"/>
                </a:solidFill>
                <a:ea typeface="宋体" panose="02010600030101010101" pitchFamily="2" charset="-122"/>
              </a:rPr>
              <a:t>1</a:t>
            </a:r>
            <a:r>
              <a:rPr lang="it-IT" altLang="zh-CN" sz="2800" b="1" dirty="0">
                <a:solidFill>
                  <a:prstClr val="black"/>
                </a:solidFill>
                <a:ea typeface="宋体" panose="02010600030101010101" pitchFamily="2" charset="-122"/>
              </a:rPr>
              <a:t> + a</a:t>
            </a:r>
            <a:r>
              <a:rPr lang="it-IT" altLang="zh-CN" sz="2800" b="1" baseline="-25000" dirty="0">
                <a:solidFill>
                  <a:prstClr val="black"/>
                </a:solidFill>
                <a:ea typeface="宋体" panose="02010600030101010101" pitchFamily="2" charset="-122"/>
              </a:rPr>
              <a:t>2</a:t>
            </a:r>
            <a:r>
              <a:rPr lang="it-IT" altLang="zh-CN" sz="2800" b="1" dirty="0">
                <a:solidFill>
                  <a:prstClr val="black"/>
                </a:solidFill>
                <a:ea typeface="宋体" panose="02010600030101010101" pitchFamily="2" charset="-122"/>
              </a:rPr>
              <a:t> + … + a</a:t>
            </a:r>
            <a:r>
              <a:rPr lang="it-IT" altLang="zh-CN" sz="2800" b="1" baseline="-25000" dirty="0">
                <a:solidFill>
                  <a:prstClr val="black"/>
                </a:solidFill>
                <a:ea typeface="宋体" panose="02010600030101010101" pitchFamily="2" charset="-122"/>
              </a:rPr>
              <a:t>i−</a:t>
            </a:r>
            <a:r>
              <a:rPr lang="it-IT" altLang="zh-CN" sz="2800" b="1" baseline="-25000" dirty="0" smtClean="0">
                <a:solidFill>
                  <a:prstClr val="black"/>
                </a:solidFill>
                <a:ea typeface="宋体" panose="02010600030101010101" pitchFamily="2" charset="-122"/>
              </a:rPr>
              <a:t>1</a:t>
            </a:r>
            <a:endParaRPr lang="it-IT" altLang="zh-CN" sz="2800" b="1" baseline="-25000" dirty="0">
              <a:solidFill>
                <a:prstClr val="black"/>
              </a:solidFill>
              <a:ea typeface="宋体" panose="02010600030101010101" pitchFamily="2" charset="-122"/>
            </a:endParaRPr>
          </a:p>
        </p:txBody>
      </p:sp>
    </p:spTree>
    <p:extLst>
      <p:ext uri="{BB962C8B-B14F-4D97-AF65-F5344CB8AC3E}">
        <p14:creationId xmlns:p14="http://schemas.microsoft.com/office/powerpoint/2010/main" val="200715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down)">
                                      <p:cBhvr>
                                        <p:cTn id="12" dur="25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25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10" name="Text Box 4"/>
          <p:cNvSpPr txBox="1">
            <a:spLocks noChangeArrowheads="1"/>
          </p:cNvSpPr>
          <p:nvPr/>
        </p:nvSpPr>
        <p:spPr bwMode="auto">
          <a:xfrm>
            <a:off x="1187624" y="5877272"/>
            <a:ext cx="66967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Algorithm 9.1 </a:t>
            </a:r>
            <a:r>
              <a:rPr lang="en-US" altLang="zh-CN" b="0" baseline="0" dirty="0" err="1" smtClean="0">
                <a:solidFill>
                  <a:prstClr val="black"/>
                </a:solidFill>
                <a:latin typeface="Franklin Gothic Medium"/>
                <a:ea typeface="宋体" panose="02010600030101010101" pitchFamily="2" charset="-122"/>
                <a:sym typeface="+mn-ea"/>
              </a:rPr>
              <a:t>knapsacksum</a:t>
            </a:r>
            <a:r>
              <a:rPr lang="en-US" altLang="zh-CN" b="0" baseline="0" dirty="0" smtClean="0">
                <a:solidFill>
                  <a:prstClr val="black"/>
                </a:solidFill>
                <a:latin typeface="Franklin Gothic Medium"/>
                <a:ea typeface="宋体" panose="02010600030101010101" pitchFamily="2" charset="-122"/>
                <a:sym typeface="+mn-ea"/>
              </a:rPr>
              <a:t> </a:t>
            </a:r>
            <a:r>
              <a:rPr lang="en-US" altLang="zh-CN" b="0" baseline="0" dirty="0">
                <a:solidFill>
                  <a:prstClr val="black"/>
                </a:solidFill>
                <a:latin typeface="Franklin Gothic Medium"/>
                <a:ea typeface="宋体" panose="02010600030101010101" pitchFamily="2" charset="-122"/>
                <a:sym typeface="+mn-ea"/>
              </a:rPr>
              <a:t>and </a:t>
            </a:r>
            <a:r>
              <a:rPr lang="en-US" altLang="zh-CN" b="0" baseline="0" dirty="0" err="1" smtClean="0">
                <a:solidFill>
                  <a:prstClr val="black"/>
                </a:solidFill>
                <a:latin typeface="Franklin Gothic Medium"/>
                <a:ea typeface="宋体" panose="02010600030101010101" pitchFamily="2" charset="-122"/>
                <a:sym typeface="+mn-ea"/>
              </a:rPr>
              <a:t>inv_knapsacksum</a:t>
            </a:r>
            <a:r>
              <a:rPr lang="en-US" altLang="zh-CN" b="0" baseline="0" dirty="0" smtClean="0">
                <a:solidFill>
                  <a:prstClr val="black"/>
                </a:solidFill>
                <a:latin typeface="Franklin Gothic Medium"/>
                <a:ea typeface="宋体" panose="02010600030101010101" pitchFamily="2" charset="-122"/>
                <a:sym typeface="+mn-ea"/>
              </a:rPr>
              <a:t> for a </a:t>
            </a:r>
            <a:r>
              <a:rPr lang="en-US" altLang="zh-CN" b="0" baseline="0" dirty="0" err="1" smtClean="0">
                <a:solidFill>
                  <a:prstClr val="black"/>
                </a:solidFill>
                <a:latin typeface="Franklin Gothic Medium"/>
                <a:ea typeface="宋体" panose="02010600030101010101" pitchFamily="2" charset="-122"/>
                <a:sym typeface="+mn-ea"/>
              </a:rPr>
              <a:t>superincreasing</a:t>
            </a:r>
            <a:r>
              <a:rPr lang="en-US" altLang="zh-CN" b="0" baseline="0" dirty="0" smtClean="0">
                <a:solidFill>
                  <a:prstClr val="black"/>
                </a:solidFill>
                <a:latin typeface="Franklin Gothic Medium"/>
                <a:ea typeface="宋体" panose="02010600030101010101" pitchFamily="2" charset="-122"/>
                <a:sym typeface="+mn-ea"/>
              </a:rPr>
              <a:t> k-tuple</a:t>
            </a:r>
            <a:endParaRPr lang="en-US" altLang="zh-CN" b="0" baseline="0" dirty="0">
              <a:solidFill>
                <a:prstClr val="black"/>
              </a:solidFill>
              <a:latin typeface="Franklin Gothic Medium"/>
              <a:ea typeface="宋体" panose="02010600030101010101" pitchFamily="2" charset="-122"/>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b="1" dirty="0"/>
              <a:t>9.1.5 Knapsack Cryptosystem</a:t>
            </a:r>
            <a:endParaRPr lang="en-US" altLang="zh-CN" sz="3600" dirty="0"/>
          </a:p>
        </p:txBody>
      </p:sp>
      <p:pic>
        <p:nvPicPr>
          <p:cNvPr id="3" name="图片 2"/>
          <p:cNvPicPr>
            <a:picLocks noChangeAspect="1"/>
          </p:cNvPicPr>
          <p:nvPr/>
        </p:nvPicPr>
        <p:blipFill>
          <a:blip r:embed="rId2"/>
          <a:stretch>
            <a:fillRect/>
          </a:stretch>
        </p:blipFill>
        <p:spPr>
          <a:xfrm>
            <a:off x="323528" y="2066924"/>
            <a:ext cx="8473586" cy="3666332"/>
          </a:xfrm>
          <a:prstGeom prst="rect">
            <a:avLst/>
          </a:prstGeom>
        </p:spPr>
      </p:pic>
    </p:spTree>
    <p:extLst>
      <p:ext uri="{BB962C8B-B14F-4D97-AF65-F5344CB8AC3E}">
        <p14:creationId xmlns:p14="http://schemas.microsoft.com/office/powerpoint/2010/main" val="3593900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srgbClr val="FF0000"/>
              </a:solidFill>
              <a:ea typeface="宋体" panose="02010600030101010101" pitchFamily="2" charset="-122"/>
            </a:endParaRPr>
          </a:p>
          <a:p>
            <a:endParaRPr lang="en-US" altLang="zh-CN" sz="2800" dirty="0" smtClean="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p:txBody>
      </p:sp>
      <p:sp>
        <p:nvSpPr>
          <p:cNvPr id="4" name="文本框 3"/>
          <p:cNvSpPr txBox="1"/>
          <p:nvPr/>
        </p:nvSpPr>
        <p:spPr>
          <a:xfrm>
            <a:off x="25794" y="1556792"/>
            <a:ext cx="9118206" cy="3108543"/>
          </a:xfrm>
          <a:prstGeom prst="rect">
            <a:avLst/>
          </a:prstGeom>
          <a:noFill/>
        </p:spPr>
        <p:txBody>
          <a:bodyPr wrap="square" rtlCol="0">
            <a:spAutoFit/>
          </a:bodyPr>
          <a:lstStyle/>
          <a:p>
            <a:r>
              <a:rPr lang="en-US" altLang="zh-CN" sz="2800" dirty="0" smtClean="0">
                <a:solidFill>
                  <a:srgbClr val="002060"/>
                </a:solidFill>
                <a:latin typeface="Franklin Gothic Medium"/>
              </a:rPr>
              <a:t>Example 9.3</a:t>
            </a:r>
          </a:p>
          <a:p>
            <a:r>
              <a:rPr lang="en-US" altLang="zh-CN" sz="2800" dirty="0">
                <a:solidFill>
                  <a:prstClr val="black"/>
                </a:solidFill>
                <a:ea typeface="宋体" panose="02010600030101010101" pitchFamily="2" charset="-122"/>
              </a:rPr>
              <a:t>As a very trivial example, assume that a = [17, 25, 46, 94, 201,400] and s = 272 are given. Table 9</a:t>
            </a:r>
            <a:r>
              <a:rPr lang="en-US" altLang="zh-CN" sz="2800" dirty="0" smtClean="0">
                <a:solidFill>
                  <a:prstClr val="black"/>
                </a:solidFill>
                <a:ea typeface="宋体" panose="02010600030101010101" pitchFamily="2" charset="-122"/>
              </a:rPr>
              <a:t>.1 </a:t>
            </a:r>
            <a:r>
              <a:rPr lang="en-US" altLang="zh-CN" sz="2800" dirty="0">
                <a:solidFill>
                  <a:prstClr val="black"/>
                </a:solidFill>
                <a:ea typeface="宋体" panose="02010600030101010101" pitchFamily="2" charset="-122"/>
              </a:rPr>
              <a:t>shows how the tuple x is found using </a:t>
            </a:r>
            <a:r>
              <a:rPr lang="en-US" altLang="zh-CN" sz="2800" dirty="0" err="1">
                <a:solidFill>
                  <a:prstClr val="black"/>
                </a:solidFill>
                <a:ea typeface="宋体" panose="02010600030101010101" pitchFamily="2" charset="-122"/>
              </a:rPr>
              <a:t>inv_knapsackSum</a:t>
            </a:r>
            <a:r>
              <a:rPr lang="en-US" altLang="zh-CN" sz="2800" dirty="0">
                <a:solidFill>
                  <a:prstClr val="black"/>
                </a:solidFill>
                <a:ea typeface="宋体" panose="02010600030101010101" pitchFamily="2" charset="-122"/>
              </a:rPr>
              <a:t> routine in Algorithm 10.1. In this case x = [0, 1, 1, 0, 1, 0], which means that 25, 46, and 201 are in the </a:t>
            </a:r>
            <a:r>
              <a:rPr lang="en-US" altLang="zh-CN" sz="2800" dirty="0" smtClean="0">
                <a:solidFill>
                  <a:prstClr val="black"/>
                </a:solidFill>
                <a:ea typeface="宋体" panose="02010600030101010101" pitchFamily="2" charset="-122"/>
              </a:rPr>
              <a:t>knapsack.</a:t>
            </a:r>
          </a:p>
          <a:p>
            <a:r>
              <a:rPr lang="en-US" altLang="zh-CN" sz="2800" dirty="0" smtClean="0">
                <a:solidFill>
                  <a:prstClr val="black"/>
                </a:solidFill>
                <a:ea typeface="宋体" panose="02010600030101010101" pitchFamily="2" charset="-122"/>
              </a:rPr>
              <a:t> </a:t>
            </a: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9.1.5 Knapsack Cryptosystem</a:t>
            </a:r>
            <a:endParaRPr lang="en-US" altLang="zh-CN" sz="3600" dirty="0"/>
          </a:p>
        </p:txBody>
      </p:sp>
      <p:pic>
        <p:nvPicPr>
          <p:cNvPr id="3" name="图片 2"/>
          <p:cNvPicPr>
            <a:picLocks noChangeAspect="1"/>
          </p:cNvPicPr>
          <p:nvPr/>
        </p:nvPicPr>
        <p:blipFill>
          <a:blip r:embed="rId2"/>
          <a:stretch>
            <a:fillRect/>
          </a:stretch>
        </p:blipFill>
        <p:spPr>
          <a:xfrm>
            <a:off x="971600" y="4169389"/>
            <a:ext cx="7343728" cy="2139932"/>
          </a:xfrm>
          <a:prstGeom prst="rect">
            <a:avLst/>
          </a:prstGeom>
        </p:spPr>
      </p:pic>
      <p:sp>
        <p:nvSpPr>
          <p:cNvPr id="9" name="Text Box 4"/>
          <p:cNvSpPr txBox="1">
            <a:spLocks noChangeArrowheads="1"/>
          </p:cNvSpPr>
          <p:nvPr/>
        </p:nvSpPr>
        <p:spPr bwMode="auto">
          <a:xfrm>
            <a:off x="1378573" y="6309320"/>
            <a:ext cx="63640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9.1 </a:t>
            </a:r>
            <a:r>
              <a:rPr lang="en-US" altLang="zh-CN" b="0" baseline="0" dirty="0" smtClean="0">
                <a:latin typeface="+mj-lt"/>
                <a:ea typeface="宋体" panose="02010600030101010101" pitchFamily="2" charset="-122"/>
                <a:sym typeface="+mn-ea"/>
              </a:rPr>
              <a:t>Values of </a:t>
            </a:r>
            <a:r>
              <a:rPr lang="en-US" altLang="zh-CN" b="0" baseline="0" dirty="0" err="1" smtClean="0">
                <a:latin typeface="+mj-lt"/>
                <a:ea typeface="宋体" panose="02010600030101010101" pitchFamily="2" charset="-122"/>
                <a:sym typeface="+mn-ea"/>
              </a:rPr>
              <a:t>i</a:t>
            </a:r>
            <a:r>
              <a:rPr lang="en-US" altLang="zh-CN" b="0" baseline="0" dirty="0" smtClean="0">
                <a:latin typeface="+mj-lt"/>
                <a:ea typeface="宋体" panose="02010600030101010101" pitchFamily="2" charset="-122"/>
                <a:sym typeface="+mn-ea"/>
              </a:rPr>
              <a:t>, </a:t>
            </a:r>
            <a:r>
              <a:rPr lang="en-US" altLang="zh-CN" b="0" baseline="0" dirty="0" err="1" smtClean="0">
                <a:latin typeface="+mj-lt"/>
                <a:ea typeface="宋体" panose="02010600030101010101" pitchFamily="2" charset="-122"/>
                <a:sym typeface="+mn-ea"/>
              </a:rPr>
              <a:t>a</a:t>
            </a:r>
            <a:r>
              <a:rPr lang="en-US" altLang="zh-CN" b="0" baseline="-25000" dirty="0" err="1" smtClean="0">
                <a:latin typeface="+mj-lt"/>
                <a:ea typeface="宋体" panose="02010600030101010101" pitchFamily="2" charset="-122"/>
                <a:sym typeface="+mn-ea"/>
              </a:rPr>
              <a:t>i</a:t>
            </a:r>
            <a:r>
              <a:rPr lang="en-US" altLang="zh-CN" b="0" baseline="0" dirty="0" smtClean="0">
                <a:latin typeface="+mj-lt"/>
                <a:ea typeface="宋体" panose="02010600030101010101" pitchFamily="2" charset="-122"/>
                <a:sym typeface="+mn-ea"/>
              </a:rPr>
              <a:t>, s and x</a:t>
            </a:r>
            <a:r>
              <a:rPr lang="en-US" altLang="zh-CN" b="0" baseline="-25000" dirty="0" smtClean="0">
                <a:latin typeface="+mj-lt"/>
                <a:ea typeface="宋体" panose="02010600030101010101" pitchFamily="2" charset="-122"/>
                <a:sym typeface="+mn-ea"/>
              </a:rPr>
              <a:t>i</a:t>
            </a:r>
            <a:r>
              <a:rPr lang="en-US" altLang="zh-CN" b="0" baseline="0" dirty="0" smtClean="0">
                <a:latin typeface="+mj-lt"/>
                <a:ea typeface="宋体" panose="02010600030101010101" pitchFamily="2" charset="-122"/>
                <a:sym typeface="+mn-ea"/>
              </a:rPr>
              <a:t> in example 9.3</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2562176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10" name="Text Box 4"/>
          <p:cNvSpPr txBox="1">
            <a:spLocks noChangeArrowheads="1"/>
          </p:cNvSpPr>
          <p:nvPr/>
        </p:nvSpPr>
        <p:spPr bwMode="auto">
          <a:xfrm>
            <a:off x="362806" y="6279703"/>
            <a:ext cx="83955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9.4 </a:t>
            </a:r>
            <a:r>
              <a:rPr lang="en-US" altLang="zh-CN" b="0" baseline="0" dirty="0">
                <a:solidFill>
                  <a:prstClr val="black"/>
                </a:solidFill>
                <a:latin typeface="Franklin Gothic Medium"/>
                <a:ea typeface="宋体" panose="02010600030101010101" pitchFamily="2" charset="-122"/>
                <a:sym typeface="+mn-ea"/>
              </a:rPr>
              <a:t>Secret communication with knapsack </a:t>
            </a:r>
            <a:r>
              <a:rPr lang="en-US" altLang="zh-CN" b="0" baseline="0" dirty="0" smtClean="0">
                <a:solidFill>
                  <a:prstClr val="black"/>
                </a:solidFill>
                <a:latin typeface="Franklin Gothic Medium"/>
                <a:ea typeface="宋体" panose="02010600030101010101" pitchFamily="2" charset="-122"/>
                <a:sym typeface="+mn-ea"/>
              </a:rPr>
              <a:t>cryptosystem</a:t>
            </a:r>
            <a:endParaRPr lang="en-US" altLang="zh-CN" b="0" baseline="0" dirty="0">
              <a:solidFill>
                <a:prstClr val="black"/>
              </a:solidFill>
              <a:latin typeface="Franklin Gothic Medium"/>
              <a:ea typeface="宋体" panose="02010600030101010101" pitchFamily="2" charset="-122"/>
              <a:sym typeface="+mn-ea"/>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b="1" dirty="0"/>
              <a:t>9.1.5 Knapsack Cryptosystem</a:t>
            </a:r>
            <a:endParaRPr lang="en-US" altLang="zh-CN" sz="3600" dirty="0"/>
          </a:p>
        </p:txBody>
      </p:sp>
      <p:pic>
        <p:nvPicPr>
          <p:cNvPr id="11" name="Picture 12"/>
          <p:cNvPicPr>
            <a:picLocks noChangeAspect="1"/>
          </p:cNvPicPr>
          <p:nvPr/>
        </p:nvPicPr>
        <p:blipFill>
          <a:blip r:embed="rId2"/>
          <a:stretch>
            <a:fillRect/>
          </a:stretch>
        </p:blipFill>
        <p:spPr>
          <a:xfrm>
            <a:off x="732631" y="1700808"/>
            <a:ext cx="7678737" cy="3978275"/>
          </a:xfrm>
          <a:prstGeom prst="rect">
            <a:avLst/>
          </a:prstGeom>
          <a:noFill/>
          <a:ln w="9525">
            <a:noFill/>
          </a:ln>
        </p:spPr>
      </p:pic>
    </p:spTree>
    <p:extLst>
      <p:ext uri="{BB962C8B-B14F-4D97-AF65-F5344CB8AC3E}">
        <p14:creationId xmlns:p14="http://schemas.microsoft.com/office/powerpoint/2010/main" val="2546867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srgbClr val="FF0000"/>
              </a:solidFill>
              <a:ea typeface="宋体" panose="02010600030101010101" pitchFamily="2" charset="-122"/>
            </a:endParaRPr>
          </a:p>
          <a:p>
            <a:endParaRPr lang="en-US" altLang="zh-CN" sz="2800" dirty="0" smtClean="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p:txBody>
      </p:sp>
      <p:sp>
        <p:nvSpPr>
          <p:cNvPr id="4" name="文本框 3"/>
          <p:cNvSpPr txBox="1"/>
          <p:nvPr/>
        </p:nvSpPr>
        <p:spPr>
          <a:xfrm>
            <a:off x="25794" y="1556792"/>
            <a:ext cx="9118206" cy="1323439"/>
          </a:xfrm>
          <a:prstGeom prst="rect">
            <a:avLst/>
          </a:prstGeom>
          <a:noFill/>
        </p:spPr>
        <p:txBody>
          <a:bodyPr wrap="square" rtlCol="0">
            <a:spAutoFit/>
          </a:bodyPr>
          <a:lstStyle/>
          <a:p>
            <a:r>
              <a:rPr lang="en-US" altLang="zh-CN" sz="2800" dirty="0" smtClean="0">
                <a:solidFill>
                  <a:srgbClr val="002060"/>
                </a:solidFill>
                <a:latin typeface="Franklin Gothic Medium"/>
              </a:rPr>
              <a:t>Example 9.4</a:t>
            </a:r>
          </a:p>
          <a:p>
            <a:r>
              <a:rPr lang="en-US" altLang="zh-CN" sz="2400" dirty="0">
                <a:solidFill>
                  <a:prstClr val="black"/>
                </a:solidFill>
                <a:ea typeface="宋体" panose="02010600030101010101" pitchFamily="2" charset="-122"/>
              </a:rPr>
              <a:t>This is a trivial (very insecure) example just to show the procedure.</a:t>
            </a:r>
            <a:endParaRPr lang="en-US" altLang="zh-CN" sz="24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9.1.5 Knapsack Cryptosystem</a:t>
            </a:r>
            <a:endParaRPr lang="en-US" altLang="zh-CN" sz="3600" dirty="0"/>
          </a:p>
        </p:txBody>
      </p:sp>
      <p:pic>
        <p:nvPicPr>
          <p:cNvPr id="10" name="Picture 13"/>
          <p:cNvPicPr>
            <a:picLocks noChangeAspect="1"/>
          </p:cNvPicPr>
          <p:nvPr/>
        </p:nvPicPr>
        <p:blipFill>
          <a:blip r:embed="rId2"/>
          <a:stretch>
            <a:fillRect/>
          </a:stretch>
        </p:blipFill>
        <p:spPr>
          <a:xfrm>
            <a:off x="2609" y="2449884"/>
            <a:ext cx="7542212" cy="1627188"/>
          </a:xfrm>
          <a:prstGeom prst="rect">
            <a:avLst/>
          </a:prstGeom>
          <a:noFill/>
          <a:ln w="9525">
            <a:noFill/>
          </a:ln>
        </p:spPr>
      </p:pic>
      <p:pic>
        <p:nvPicPr>
          <p:cNvPr id="11" name="Picture 14"/>
          <p:cNvPicPr>
            <a:picLocks noChangeAspect="1"/>
          </p:cNvPicPr>
          <p:nvPr/>
        </p:nvPicPr>
        <p:blipFill>
          <a:blip r:embed="rId3"/>
          <a:stretch>
            <a:fillRect/>
          </a:stretch>
        </p:blipFill>
        <p:spPr>
          <a:xfrm>
            <a:off x="0" y="4149080"/>
            <a:ext cx="7358062" cy="1036638"/>
          </a:xfrm>
          <a:prstGeom prst="rect">
            <a:avLst/>
          </a:prstGeom>
          <a:noFill/>
          <a:ln w="9525">
            <a:noFill/>
          </a:ln>
        </p:spPr>
      </p:pic>
      <p:pic>
        <p:nvPicPr>
          <p:cNvPr id="12" name="Picture 15"/>
          <p:cNvPicPr>
            <a:picLocks noChangeAspect="1"/>
          </p:cNvPicPr>
          <p:nvPr/>
        </p:nvPicPr>
        <p:blipFill>
          <a:blip r:embed="rId4"/>
          <a:stretch>
            <a:fillRect/>
          </a:stretch>
        </p:blipFill>
        <p:spPr>
          <a:xfrm>
            <a:off x="36459" y="5301208"/>
            <a:ext cx="7550150" cy="1344613"/>
          </a:xfrm>
          <a:prstGeom prst="rect">
            <a:avLst/>
          </a:prstGeom>
          <a:noFill/>
          <a:ln w="9525">
            <a:noFill/>
          </a:ln>
        </p:spPr>
      </p:pic>
    </p:spTree>
    <p:extLst>
      <p:ext uri="{BB962C8B-B14F-4D97-AF65-F5344CB8AC3E}">
        <p14:creationId xmlns:p14="http://schemas.microsoft.com/office/powerpoint/2010/main" val="382344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b="1" dirty="0"/>
              <a:t>9.2</a:t>
            </a:r>
            <a:r>
              <a:rPr lang="en-US" altLang="zh-CN" sz="3200" b="1" dirty="0"/>
              <a:t> </a:t>
            </a:r>
            <a:r>
              <a:rPr lang="en-US" altLang="zh-CN" sz="3600" b="1" dirty="0"/>
              <a:t>RSA CRYPTOSYSTEM</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2016/11/28</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1317900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9.2 </a:t>
            </a:r>
            <a:r>
              <a:rPr lang="en-US" altLang="zh-CN" sz="3600" b="1" dirty="0"/>
              <a:t>RSA </a:t>
            </a:r>
            <a:r>
              <a:rPr lang="en-US" altLang="zh-CN" sz="3600" b="1" dirty="0" smtClean="0"/>
              <a:t>CRYPTOSYSTEM</a:t>
            </a:r>
            <a:endParaRPr lang="en-US" altLang="zh-CN" sz="3600" dirty="0"/>
          </a:p>
        </p:txBody>
      </p:sp>
      <p:sp>
        <p:nvSpPr>
          <p:cNvPr id="6" name="Rectangle 5"/>
          <p:cNvSpPr>
            <a:spLocks noChangeArrowheads="1"/>
          </p:cNvSpPr>
          <p:nvPr/>
        </p:nvSpPr>
        <p:spPr bwMode="auto">
          <a:xfrm>
            <a:off x="0" y="1556792"/>
            <a:ext cx="9144000" cy="1384995"/>
          </a:xfrm>
          <a:prstGeom prst="rect">
            <a:avLst/>
          </a:prstGeom>
          <a:noFill/>
          <a:ln w="9525">
            <a:noFill/>
            <a:miter lim="800000"/>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r>
              <a:rPr lang="en-US" sz="2800" dirty="0">
                <a:solidFill>
                  <a:prstClr val="black"/>
                </a:solidFill>
              </a:rPr>
              <a:t>The most common public-key algorithm is the RSA cryptosystem, named for its inventors (</a:t>
            </a:r>
            <a:r>
              <a:rPr lang="en-US" sz="2800" dirty="0" err="1">
                <a:solidFill>
                  <a:prstClr val="black"/>
                </a:solidFill>
              </a:rPr>
              <a:t>Rivest</a:t>
            </a:r>
            <a:r>
              <a:rPr lang="en-US" sz="2800" dirty="0">
                <a:solidFill>
                  <a:prstClr val="black"/>
                </a:solidFill>
              </a:rPr>
              <a:t>, Shamir, and </a:t>
            </a:r>
            <a:r>
              <a:rPr lang="en-US" sz="2800" dirty="0" err="1">
                <a:solidFill>
                  <a:prstClr val="black"/>
                </a:solidFill>
              </a:rPr>
              <a:t>Adleman</a:t>
            </a:r>
            <a:r>
              <a:rPr lang="en-US" sz="2800" dirty="0" smtClean="0">
                <a:solidFill>
                  <a:prstClr val="black"/>
                </a:solidFill>
              </a:rPr>
              <a:t>).</a:t>
            </a:r>
            <a:endParaRPr lang="en-US" sz="2800" dirty="0">
              <a:solidFill>
                <a:prstClr val="black"/>
              </a:solidFill>
            </a:endParaRPr>
          </a:p>
        </p:txBody>
      </p:sp>
    </p:spTree>
    <p:extLst>
      <p:ext uri="{BB962C8B-B14F-4D97-AF65-F5344CB8AC3E}">
        <p14:creationId xmlns:p14="http://schemas.microsoft.com/office/powerpoint/2010/main" val="194441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9.2.1 </a:t>
            </a:r>
            <a:r>
              <a:rPr lang="en-US" altLang="zh-CN" sz="3600" b="1" dirty="0"/>
              <a:t>INTRODUCTION</a:t>
            </a:r>
            <a:endParaRPr lang="en-US" altLang="zh-CN" sz="3600" dirty="0"/>
          </a:p>
        </p:txBody>
      </p:sp>
      <p:pic>
        <p:nvPicPr>
          <p:cNvPr id="4" name="Picture 12"/>
          <p:cNvPicPr>
            <a:picLocks noChangeAspect="1"/>
          </p:cNvPicPr>
          <p:nvPr/>
        </p:nvPicPr>
        <p:blipFill>
          <a:blip r:embed="rId2"/>
          <a:stretch>
            <a:fillRect/>
          </a:stretch>
        </p:blipFill>
        <p:spPr>
          <a:xfrm>
            <a:off x="709612" y="1628800"/>
            <a:ext cx="7724775" cy="2400300"/>
          </a:xfrm>
          <a:prstGeom prst="rect">
            <a:avLst/>
          </a:prstGeom>
          <a:noFill/>
          <a:ln w="9525">
            <a:noFill/>
          </a:ln>
        </p:spPr>
      </p:pic>
      <p:sp>
        <p:nvSpPr>
          <p:cNvPr id="7" name="Text Box 4"/>
          <p:cNvSpPr txBox="1">
            <a:spLocks noChangeArrowheads="1"/>
          </p:cNvSpPr>
          <p:nvPr/>
        </p:nvSpPr>
        <p:spPr bwMode="auto">
          <a:xfrm>
            <a:off x="1599521" y="4293096"/>
            <a:ext cx="5922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9.5 </a:t>
            </a:r>
            <a:r>
              <a:rPr lang="en-US" altLang="zh-CN" b="0" baseline="0" dirty="0">
                <a:solidFill>
                  <a:prstClr val="black"/>
                </a:solidFill>
                <a:latin typeface="Franklin Gothic Medium"/>
                <a:ea typeface="宋体" panose="02010600030101010101" pitchFamily="2" charset="-122"/>
                <a:sym typeface="+mn-ea"/>
              </a:rPr>
              <a:t>Complexity of operations in </a:t>
            </a:r>
            <a:r>
              <a:rPr lang="en-US" altLang="zh-CN" b="0" baseline="0" dirty="0" smtClean="0">
                <a:solidFill>
                  <a:prstClr val="black"/>
                </a:solidFill>
                <a:latin typeface="Franklin Gothic Medium"/>
                <a:ea typeface="宋体" panose="02010600030101010101" pitchFamily="2" charset="-122"/>
                <a:sym typeface="+mn-ea"/>
              </a:rPr>
              <a:t>RSA</a:t>
            </a:r>
            <a:endParaRPr lang="en-US" altLang="zh-CN" b="0" baseline="0" dirty="0">
              <a:solidFill>
                <a:prstClr val="black"/>
              </a:solidFill>
              <a:latin typeface="Franklin Gothic Medium"/>
              <a:ea typeface="宋体" panose="02010600030101010101" pitchFamily="2" charset="-122"/>
              <a:sym typeface="+mn-ea"/>
            </a:endParaRPr>
          </a:p>
        </p:txBody>
      </p:sp>
      <p:pic>
        <p:nvPicPr>
          <p:cNvPr id="9" name="Picture 13"/>
          <p:cNvPicPr>
            <a:picLocks noChangeAspect="1"/>
          </p:cNvPicPr>
          <p:nvPr/>
        </p:nvPicPr>
        <p:blipFill>
          <a:blip r:embed="rId3"/>
          <a:stretch>
            <a:fillRect/>
          </a:stretch>
        </p:blipFill>
        <p:spPr>
          <a:xfrm>
            <a:off x="76200" y="5066630"/>
            <a:ext cx="8991600" cy="882650"/>
          </a:xfrm>
          <a:prstGeom prst="rect">
            <a:avLst/>
          </a:prstGeom>
          <a:noFill/>
          <a:ln w="57150" cap="flat" cmpd="sng">
            <a:solidFill>
              <a:schemeClr val="hlink"/>
            </a:solidFill>
            <a:prstDash val="solid"/>
            <a:miter/>
            <a:headEnd type="none" w="med" len="med"/>
            <a:tailEnd type="none" w="med" len="med"/>
          </a:ln>
        </p:spPr>
      </p:pic>
    </p:spTree>
    <p:extLst>
      <p:ext uri="{BB962C8B-B14F-4D97-AF65-F5344CB8AC3E}">
        <p14:creationId xmlns:p14="http://schemas.microsoft.com/office/powerpoint/2010/main" val="89914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Learning </a:t>
            </a:r>
            <a:r>
              <a:rPr lang="en-US" altLang="zh-CN" dirty="0" smtClean="0"/>
              <a:t>Outcomes</a:t>
            </a:r>
            <a:endParaRPr lang="zh-CN" altLang="en-US" dirty="0"/>
          </a:p>
        </p:txBody>
      </p:sp>
      <p:sp>
        <p:nvSpPr>
          <p:cNvPr id="9" name="内容占位符 8"/>
          <p:cNvSpPr>
            <a:spLocks noGrp="1"/>
          </p:cNvSpPr>
          <p:nvPr>
            <p:ph sz="quarter" idx="1"/>
          </p:nvPr>
        </p:nvSpPr>
        <p:spPr>
          <a:xfrm>
            <a:off x="0" y="1600200"/>
            <a:ext cx="9144000" cy="5257800"/>
          </a:xfrm>
        </p:spPr>
        <p:txBody>
          <a:bodyPr>
            <a:noAutofit/>
          </a:bodyPr>
          <a:lstStyle/>
          <a:p>
            <a:pPr>
              <a:buFont typeface="Wingdings" panose="05000000000000000000" pitchFamily="2" charset="2"/>
              <a:buChar char="p"/>
            </a:pPr>
            <a:r>
              <a:rPr lang="en-US" altLang="zh-CN" sz="2400" dirty="0"/>
              <a:t>To distinguish between two </a:t>
            </a:r>
            <a:r>
              <a:rPr lang="en-US" altLang="zh-CN" sz="2400" dirty="0" smtClean="0"/>
              <a:t>cryptosystems : symmetric-key </a:t>
            </a:r>
            <a:r>
              <a:rPr lang="en-US" altLang="zh-CN" sz="2400" dirty="0"/>
              <a:t>and </a:t>
            </a:r>
            <a:r>
              <a:rPr lang="en-US" altLang="zh-CN" sz="2400" dirty="0" smtClean="0"/>
              <a:t>asymmetric-key</a:t>
            </a:r>
            <a:r>
              <a:rPr lang="en-US" altLang="zh-CN" sz="2400" dirty="0" smtClean="0">
                <a:latin typeface="+mn-ea"/>
              </a:rPr>
              <a:t>.</a:t>
            </a:r>
          </a:p>
          <a:p>
            <a:pPr>
              <a:buFont typeface="Wingdings" panose="05000000000000000000" pitchFamily="2" charset="2"/>
              <a:buChar char="p"/>
            </a:pPr>
            <a:r>
              <a:rPr lang="en-US" altLang="zh-CN" sz="2400" dirty="0"/>
              <a:t>To introduce trapdoor one-way functions and </a:t>
            </a:r>
            <a:r>
              <a:rPr lang="en-US" altLang="zh-CN" sz="2400" dirty="0" smtClean="0"/>
              <a:t>their </a:t>
            </a:r>
            <a:r>
              <a:rPr lang="en-US" altLang="zh-CN" sz="2400" dirty="0"/>
              <a:t>use </a:t>
            </a:r>
            <a:r>
              <a:rPr lang="en-US" altLang="zh-CN" sz="2400" dirty="0" smtClean="0"/>
              <a:t>in asymmetric-key cryptosystems.</a:t>
            </a:r>
          </a:p>
          <a:p>
            <a:pPr>
              <a:buFont typeface="Wingdings" panose="05000000000000000000" pitchFamily="2" charset="2"/>
              <a:buChar char="p"/>
            </a:pPr>
            <a:r>
              <a:rPr lang="en-US" altLang="zh-CN" sz="2400" dirty="0"/>
              <a:t>To introduce the knapsack cryptosystem as one </a:t>
            </a:r>
            <a:r>
              <a:rPr lang="en-US" altLang="zh-CN" sz="2400" dirty="0" smtClean="0"/>
              <a:t>of </a:t>
            </a:r>
            <a:r>
              <a:rPr lang="en-US" altLang="zh-CN" sz="2400" dirty="0"/>
              <a:t>the first ideas in asymmetric-key </a:t>
            </a:r>
            <a:r>
              <a:rPr lang="en-US" altLang="zh-CN" sz="2400" dirty="0" smtClean="0"/>
              <a:t>cryptography.</a:t>
            </a:r>
          </a:p>
          <a:p>
            <a:pPr>
              <a:buFont typeface="Wingdings" panose="05000000000000000000" pitchFamily="2" charset="2"/>
              <a:buChar char="p"/>
            </a:pPr>
            <a:r>
              <a:rPr lang="en-US" altLang="zh-CN" sz="2400" dirty="0"/>
              <a:t>To discuss the RSA </a:t>
            </a:r>
            <a:r>
              <a:rPr lang="en-US" altLang="zh-CN" sz="2400" dirty="0" smtClean="0"/>
              <a:t>cryptosystem.</a:t>
            </a:r>
            <a:endParaRPr lang="en-US" altLang="zh-CN" sz="2400" dirty="0"/>
          </a:p>
          <a:p>
            <a:pPr>
              <a:buFont typeface="Wingdings" panose="05000000000000000000" pitchFamily="2" charset="2"/>
              <a:buChar char="p"/>
            </a:pPr>
            <a:r>
              <a:rPr lang="en-US" altLang="zh-CN" sz="2400" dirty="0"/>
              <a:t>To discuss the Rabin </a:t>
            </a:r>
            <a:r>
              <a:rPr lang="en-US" altLang="zh-CN" sz="2400" dirty="0" smtClean="0"/>
              <a:t>cryptosystem.</a:t>
            </a:r>
            <a:endParaRPr lang="en-US" altLang="zh-CN" sz="2400" dirty="0"/>
          </a:p>
          <a:p>
            <a:pPr>
              <a:buFont typeface="Wingdings" panose="05000000000000000000" pitchFamily="2" charset="2"/>
              <a:buChar char="p"/>
            </a:pPr>
            <a:r>
              <a:rPr lang="en-US" altLang="zh-CN" sz="2400" dirty="0"/>
              <a:t>To discuss the </a:t>
            </a:r>
            <a:r>
              <a:rPr lang="en-US" altLang="zh-CN" sz="2400" dirty="0" err="1"/>
              <a:t>ElGamal</a:t>
            </a:r>
            <a:r>
              <a:rPr lang="en-US" altLang="zh-CN" sz="2400" dirty="0"/>
              <a:t> </a:t>
            </a:r>
            <a:r>
              <a:rPr lang="en-US" altLang="zh-CN" sz="2400" dirty="0" smtClean="0"/>
              <a:t>cryptosystem.</a:t>
            </a:r>
          </a:p>
          <a:p>
            <a:pPr>
              <a:buFont typeface="Wingdings" panose="05000000000000000000" pitchFamily="2" charset="2"/>
              <a:buChar char="p"/>
            </a:pPr>
            <a:r>
              <a:rPr lang="en-US" altLang="zh-CN" sz="2400" dirty="0"/>
              <a:t>To discuss the elliptic curve </a:t>
            </a:r>
            <a:r>
              <a:rPr lang="en-US" altLang="zh-CN" sz="2400" dirty="0" smtClean="0"/>
              <a:t>cryptosystem.</a:t>
            </a:r>
          </a:p>
          <a:p>
            <a:pPr>
              <a:buFont typeface="Wingdings" panose="05000000000000000000" pitchFamily="2" charset="2"/>
              <a:buChar char="p"/>
            </a:pP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down)">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down)">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dow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wipe(down)">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wipe(down)">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9.2.2</a:t>
            </a:r>
            <a:r>
              <a:rPr lang="en-US" altLang="zh-CN" sz="3600" b="1" dirty="0"/>
              <a:t> </a:t>
            </a:r>
            <a:r>
              <a:rPr lang="en-US" altLang="zh-CN" sz="3600" b="1" dirty="0" smtClean="0"/>
              <a:t>Procedure</a:t>
            </a:r>
            <a:endParaRPr lang="en-US" altLang="zh-CN" sz="3600" dirty="0"/>
          </a:p>
        </p:txBody>
      </p:sp>
      <p:sp>
        <p:nvSpPr>
          <p:cNvPr id="7" name="Text Box 4"/>
          <p:cNvSpPr txBox="1">
            <a:spLocks noChangeArrowheads="1"/>
          </p:cNvSpPr>
          <p:nvPr/>
        </p:nvSpPr>
        <p:spPr bwMode="auto">
          <a:xfrm>
            <a:off x="383451" y="6135687"/>
            <a:ext cx="83542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9.6 </a:t>
            </a:r>
            <a:r>
              <a:rPr lang="en-US" altLang="zh-CN" b="0" baseline="0" dirty="0">
                <a:solidFill>
                  <a:prstClr val="black"/>
                </a:solidFill>
                <a:latin typeface="Franklin Gothic Medium"/>
                <a:ea typeface="宋体" panose="02010600030101010101" pitchFamily="2" charset="-122"/>
                <a:sym typeface="+mn-ea"/>
              </a:rPr>
              <a:t>Encryption, decryption, and key generation in </a:t>
            </a:r>
            <a:r>
              <a:rPr lang="en-US" altLang="zh-CN" b="0" baseline="0" dirty="0" smtClean="0">
                <a:solidFill>
                  <a:prstClr val="black"/>
                </a:solidFill>
                <a:latin typeface="Franklin Gothic Medium"/>
                <a:ea typeface="宋体" panose="02010600030101010101" pitchFamily="2" charset="-122"/>
                <a:sym typeface="+mn-ea"/>
              </a:rPr>
              <a:t>RSA</a:t>
            </a:r>
            <a:endParaRPr lang="en-US" altLang="zh-CN" b="0" baseline="0" dirty="0">
              <a:solidFill>
                <a:prstClr val="black"/>
              </a:solidFill>
              <a:latin typeface="Franklin Gothic Medium"/>
              <a:ea typeface="宋体" panose="02010600030101010101" pitchFamily="2" charset="-122"/>
              <a:sym typeface="+mn-ea"/>
            </a:endParaRPr>
          </a:p>
        </p:txBody>
      </p:sp>
      <p:pic>
        <p:nvPicPr>
          <p:cNvPr id="6" name="Picture 12"/>
          <p:cNvPicPr>
            <a:picLocks noChangeAspect="1"/>
          </p:cNvPicPr>
          <p:nvPr/>
        </p:nvPicPr>
        <p:blipFill>
          <a:blip r:embed="rId2"/>
          <a:stretch>
            <a:fillRect/>
          </a:stretch>
        </p:blipFill>
        <p:spPr>
          <a:xfrm>
            <a:off x="1171575" y="1960339"/>
            <a:ext cx="6800850" cy="3844925"/>
          </a:xfrm>
          <a:prstGeom prst="rect">
            <a:avLst/>
          </a:prstGeom>
          <a:noFill/>
          <a:ln w="9525">
            <a:noFill/>
          </a:ln>
        </p:spPr>
      </p:pic>
    </p:spTree>
    <p:extLst>
      <p:ext uri="{BB962C8B-B14F-4D97-AF65-F5344CB8AC3E}">
        <p14:creationId xmlns:p14="http://schemas.microsoft.com/office/powerpoint/2010/main" val="133115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9.2.2</a:t>
            </a:r>
            <a:r>
              <a:rPr lang="en-US" altLang="zh-CN" sz="3600" b="1" dirty="0"/>
              <a:t> </a:t>
            </a:r>
            <a:r>
              <a:rPr lang="en-US" altLang="zh-CN" sz="3600" b="1" dirty="0" smtClean="0"/>
              <a:t>Procedure</a:t>
            </a:r>
            <a:endParaRPr lang="en-US" altLang="zh-CN" sz="3600" dirty="0"/>
          </a:p>
        </p:txBody>
      </p:sp>
      <p:sp>
        <p:nvSpPr>
          <p:cNvPr id="8" name="矩形 7"/>
          <p:cNvSpPr/>
          <p:nvPr/>
        </p:nvSpPr>
        <p:spPr>
          <a:xfrm>
            <a:off x="0" y="1556792"/>
            <a:ext cx="9144000" cy="4401205"/>
          </a:xfrm>
          <a:prstGeom prst="rect">
            <a:avLst/>
          </a:prstGeom>
        </p:spPr>
        <p:txBody>
          <a:bodyPr wrap="square">
            <a:spAutoFit/>
          </a:bodyPr>
          <a:lstStyle/>
          <a:p>
            <a:pPr algn="just"/>
            <a:r>
              <a:rPr lang="en-US" altLang="zh-CN" sz="2800" dirty="0">
                <a:solidFill>
                  <a:srgbClr val="FF0000"/>
                </a:solidFill>
                <a:latin typeface="Franklin Gothic Medium"/>
                <a:ea typeface="宋体" panose="02010600030101010101" pitchFamily="2" charset="-122"/>
              </a:rPr>
              <a:t>Two Algebraic </a:t>
            </a:r>
            <a:r>
              <a:rPr lang="en-US" altLang="zh-CN" sz="2800" dirty="0" smtClean="0">
                <a:solidFill>
                  <a:srgbClr val="FF0000"/>
                </a:solidFill>
                <a:latin typeface="Franklin Gothic Medium"/>
                <a:ea typeface="宋体" panose="02010600030101010101" pitchFamily="2" charset="-122"/>
              </a:rPr>
              <a:t>Structures</a:t>
            </a:r>
          </a:p>
          <a:p>
            <a:pPr algn="just"/>
            <a:endParaRPr lang="en-US" altLang="zh-CN" sz="2800" dirty="0" smtClean="0">
              <a:solidFill>
                <a:srgbClr val="FF0000"/>
              </a:solidFill>
              <a:latin typeface="Franklin Gothic Medium"/>
              <a:ea typeface="宋体" panose="02010600030101010101" pitchFamily="2" charset="-122"/>
            </a:endParaRPr>
          </a:p>
          <a:p>
            <a:pPr algn="just"/>
            <a:r>
              <a:rPr lang="en-US" altLang="zh-CN" sz="2800" dirty="0">
                <a:solidFill>
                  <a:srgbClr val="FF0000"/>
                </a:solidFill>
                <a:latin typeface="+mj-lt"/>
                <a:ea typeface="宋体" panose="02010600030101010101" pitchFamily="2" charset="-122"/>
              </a:rPr>
              <a:t>Encryption/Decryption </a:t>
            </a:r>
            <a:r>
              <a:rPr lang="en-US" altLang="zh-CN" sz="2800" dirty="0" smtClean="0">
                <a:solidFill>
                  <a:srgbClr val="FF0000"/>
                </a:solidFill>
                <a:latin typeface="+mj-lt"/>
                <a:ea typeface="宋体" panose="02010600030101010101" pitchFamily="2" charset="-122"/>
              </a:rPr>
              <a:t>Ring:</a:t>
            </a:r>
            <a:endParaRPr lang="en-US" altLang="zh-CN" sz="2800" dirty="0">
              <a:solidFill>
                <a:srgbClr val="FF0000"/>
              </a:solidFill>
              <a:latin typeface="+mj-lt"/>
              <a:ea typeface="宋体" panose="02010600030101010101" pitchFamily="2" charset="-122"/>
            </a:endParaRPr>
          </a:p>
          <a:p>
            <a:pPr algn="just"/>
            <a:endParaRPr lang="en-US" altLang="zh-CN" sz="2800" dirty="0" smtClean="0">
              <a:ea typeface="宋体" panose="02010600030101010101" pitchFamily="2" charset="-122"/>
            </a:endParaRPr>
          </a:p>
          <a:p>
            <a:pPr lvl="0" algn="just"/>
            <a:endParaRPr lang="en-US" altLang="zh-CN" sz="2800" dirty="0">
              <a:ea typeface="宋体" panose="02010600030101010101" pitchFamily="2" charset="-122"/>
            </a:endParaRPr>
          </a:p>
          <a:p>
            <a:pPr lvl="0" algn="just"/>
            <a:r>
              <a:rPr lang="en-US" altLang="zh-CN" sz="2800" dirty="0">
                <a:solidFill>
                  <a:srgbClr val="FF0000"/>
                </a:solidFill>
                <a:latin typeface="+mj-lt"/>
                <a:ea typeface="宋体" panose="02010600030101010101" pitchFamily="2" charset="-122"/>
              </a:rPr>
              <a:t>Key-Generation Group: </a:t>
            </a:r>
          </a:p>
          <a:p>
            <a:pPr lvl="0" algn="just"/>
            <a:endParaRPr lang="en-US" altLang="zh-CN" sz="2800" dirty="0" smtClean="0">
              <a:ea typeface="宋体" panose="02010600030101010101" pitchFamily="2" charset="-122"/>
            </a:endParaRPr>
          </a:p>
          <a:p>
            <a:pPr lvl="0" algn="just"/>
            <a:endParaRPr lang="en-US" altLang="zh-CN" sz="2800" dirty="0">
              <a:ea typeface="宋体" panose="02010600030101010101" pitchFamily="2" charset="-122"/>
            </a:endParaRPr>
          </a:p>
          <a:p>
            <a:pPr lvl="0" algn="just"/>
            <a:endParaRPr lang="en-US" altLang="zh-CN" sz="2800" dirty="0">
              <a:ea typeface="宋体" panose="02010600030101010101" pitchFamily="2" charset="-122"/>
            </a:endParaRPr>
          </a:p>
          <a:p>
            <a:pPr algn="just"/>
            <a:r>
              <a:rPr lang="en-US" altLang="zh-CN" sz="2800" dirty="0" smtClean="0">
                <a:ea typeface="宋体" panose="02010600030101010101" pitchFamily="2" charset="-122"/>
              </a:rPr>
              <a:t> </a:t>
            </a:r>
            <a:endParaRPr lang="en-US" altLang="zh-CN" sz="2800" dirty="0">
              <a:solidFill>
                <a:srgbClr val="FF0000"/>
              </a:solidFill>
              <a:ea typeface="宋体" panose="02010600030101010101" pitchFamily="2" charset="-122"/>
            </a:endParaRPr>
          </a:p>
        </p:txBody>
      </p:sp>
      <p:sp>
        <p:nvSpPr>
          <p:cNvPr id="9" name="Rectangle 13"/>
          <p:cNvSpPr/>
          <p:nvPr/>
        </p:nvSpPr>
        <p:spPr>
          <a:xfrm>
            <a:off x="4593814" y="2348880"/>
            <a:ext cx="3744416" cy="669925"/>
          </a:xfrm>
          <a:prstGeom prst="rect">
            <a:avLst/>
          </a:prstGeom>
          <a:solidFill>
            <a:schemeClr val="bg1"/>
          </a:solidFill>
          <a:ln w="28575" cap="flat" cmpd="sng">
            <a:solidFill>
              <a:schemeClr val="hlink"/>
            </a:solidFill>
            <a:prstDash val="solid"/>
            <a:miter/>
            <a:headEnd type="none" w="med" len="med"/>
            <a:tailEnd type="none" w="med" len="me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altLang="zh-CN" sz="3600" dirty="0">
                <a:latin typeface="Times New Roman" panose="02020603050405020304" pitchFamily="18" charset="0"/>
                <a:ea typeface="宋体" panose="02010600030101010101" pitchFamily="2" charset="-122"/>
              </a:rPr>
              <a:t>R = &lt;Z</a:t>
            </a:r>
            <a:r>
              <a:rPr lang="en-US" altLang="zh-CN" sz="3600" baseline="-25000" dirty="0">
                <a:latin typeface="Times New Roman" panose="02020603050405020304" pitchFamily="18" charset="0"/>
                <a:ea typeface="宋体" panose="02010600030101010101" pitchFamily="2" charset="-122"/>
              </a:rPr>
              <a:t>n </a:t>
            </a:r>
            <a:r>
              <a:rPr lang="en-US" altLang="zh-CN" sz="3600" dirty="0">
                <a:latin typeface="Times New Roman" panose="02020603050405020304" pitchFamily="18" charset="0"/>
                <a:ea typeface="宋体" panose="02010600030101010101" pitchFamily="2" charset="-122"/>
              </a:rPr>
              <a:t>, +, × &gt;</a:t>
            </a:r>
          </a:p>
        </p:txBody>
      </p:sp>
      <p:sp>
        <p:nvSpPr>
          <p:cNvPr id="10" name="Rectangle 15"/>
          <p:cNvSpPr/>
          <p:nvPr/>
        </p:nvSpPr>
        <p:spPr>
          <a:xfrm>
            <a:off x="4572000" y="3564447"/>
            <a:ext cx="3733800" cy="669925"/>
          </a:xfrm>
          <a:prstGeom prst="rect">
            <a:avLst/>
          </a:prstGeom>
          <a:solidFill>
            <a:schemeClr val="bg1"/>
          </a:solidFill>
          <a:ln w="28575" cap="flat" cmpd="sng">
            <a:solidFill>
              <a:schemeClr val="hlink"/>
            </a:solidFill>
            <a:prstDash val="solid"/>
            <a:miter/>
            <a:headEnd type="none" w="med" len="med"/>
            <a:tailEnd type="non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altLang="zh-CN" sz="3600" dirty="0">
                <a:latin typeface="Times New Roman" panose="02020603050405020304" pitchFamily="18" charset="0"/>
                <a:ea typeface="宋体" panose="02010600030101010101" pitchFamily="2" charset="-122"/>
              </a:rPr>
              <a:t>G = &lt;Z </a:t>
            </a:r>
            <a:r>
              <a:rPr lang="en-US" altLang="zh-CN" sz="3600" baseline="-25000" dirty="0">
                <a:latin typeface="Symbol" panose="05050102010706020507" pitchFamily="18" charset="2"/>
                <a:ea typeface="宋体" panose="02010600030101010101" pitchFamily="2" charset="-122"/>
              </a:rPr>
              <a:t>f</a:t>
            </a:r>
            <a:r>
              <a:rPr lang="en-US" altLang="zh-CN" sz="3600" baseline="-25000" dirty="0">
                <a:latin typeface="Times New Roman" panose="02020603050405020304" pitchFamily="18" charset="0"/>
                <a:ea typeface="宋体" panose="02010600030101010101" pitchFamily="2" charset="-122"/>
              </a:rPr>
              <a:t>(n)</a:t>
            </a:r>
            <a:r>
              <a:rPr lang="en-US" altLang="zh-CN" sz="3600" dirty="0">
                <a:latin typeface="Times New Roman" panose="02020603050405020304" pitchFamily="18" charset="0"/>
                <a:ea typeface="宋体" panose="02010600030101010101" pitchFamily="2" charset="-122"/>
              </a:rPr>
              <a:t>∗, × &gt;</a:t>
            </a:r>
          </a:p>
        </p:txBody>
      </p:sp>
      <p:sp>
        <p:nvSpPr>
          <p:cNvPr id="12" name="Rectangle 11"/>
          <p:cNvSpPr/>
          <p:nvPr/>
        </p:nvSpPr>
        <p:spPr>
          <a:xfrm>
            <a:off x="107505" y="4675611"/>
            <a:ext cx="8928992" cy="864000"/>
          </a:xfrm>
          <a:prstGeom prst="rect">
            <a:avLst/>
          </a:prstGeom>
          <a:solidFill>
            <a:schemeClr val="bg1"/>
          </a:solidFill>
          <a:ln w="57150" cap="flat" cmpd="sng">
            <a:solidFill>
              <a:schemeClr val="hlink"/>
            </a:solidFill>
            <a:prstDash val="solid"/>
            <a:miter/>
            <a:headEnd type="none" w="med" len="med"/>
            <a:tailEnd type="none" w="med" len="me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prstClr val="black"/>
                </a:solidFill>
                <a:ea typeface="宋体" panose="02010600030101010101" pitchFamily="2" charset="-122"/>
              </a:rPr>
              <a:t>RSA uses two algebraic </a:t>
            </a:r>
            <a:r>
              <a:rPr lang="en-US" altLang="zh-CN" sz="2400" b="1" dirty="0" smtClean="0">
                <a:solidFill>
                  <a:prstClr val="black"/>
                </a:solidFill>
                <a:ea typeface="宋体" panose="02010600030101010101" pitchFamily="2" charset="-122"/>
              </a:rPr>
              <a:t>structures: </a:t>
            </a:r>
          </a:p>
          <a:p>
            <a:pPr lvl="0" algn="ctr"/>
            <a:r>
              <a:rPr lang="en-US" altLang="zh-CN" sz="2400" b="1" dirty="0" smtClean="0">
                <a:solidFill>
                  <a:prstClr val="black"/>
                </a:solidFill>
                <a:ea typeface="宋体" panose="02010600030101010101" pitchFamily="2" charset="-122"/>
              </a:rPr>
              <a:t>a </a:t>
            </a:r>
            <a:r>
              <a:rPr lang="en-US" altLang="zh-CN" sz="2400" b="1" dirty="0">
                <a:solidFill>
                  <a:prstClr val="black"/>
                </a:solidFill>
                <a:ea typeface="宋体" panose="02010600030101010101" pitchFamily="2" charset="-122"/>
              </a:rPr>
              <a:t>public </a:t>
            </a:r>
            <a:r>
              <a:rPr lang="en-US" altLang="zh-CN" sz="2400" b="1" dirty="0" smtClean="0">
                <a:solidFill>
                  <a:prstClr val="black"/>
                </a:solidFill>
                <a:ea typeface="宋体" panose="02010600030101010101" pitchFamily="2" charset="-122"/>
              </a:rPr>
              <a:t>ring R </a:t>
            </a:r>
            <a:r>
              <a:rPr lang="en-US" altLang="zh-CN" sz="2400" b="1" dirty="0">
                <a:solidFill>
                  <a:prstClr val="black"/>
                </a:solidFill>
                <a:ea typeface="宋体" panose="02010600030101010101" pitchFamily="2" charset="-122"/>
              </a:rPr>
              <a:t>= &lt;Zn , +, × </a:t>
            </a:r>
            <a:r>
              <a:rPr lang="en-US" altLang="zh-CN" sz="2400" b="1" dirty="0" smtClean="0">
                <a:solidFill>
                  <a:prstClr val="black"/>
                </a:solidFill>
                <a:ea typeface="宋体" panose="02010600030101010101" pitchFamily="2" charset="-122"/>
              </a:rPr>
              <a:t>&gt;,and a private </a:t>
            </a:r>
            <a:r>
              <a:rPr lang="en-US" altLang="zh-CN" sz="2400" b="1" dirty="0" err="1" smtClean="0">
                <a:solidFill>
                  <a:prstClr val="black"/>
                </a:solidFill>
                <a:ea typeface="宋体" panose="02010600030101010101" pitchFamily="2" charset="-122"/>
              </a:rPr>
              <a:t>ring</a:t>
            </a:r>
            <a:r>
              <a:rPr lang="en-US" altLang="zh-CN" sz="2400" b="1" dirty="0" err="1" smtClean="0">
                <a:latin typeface="Times New Roman" panose="02020603050405020304" pitchFamily="18" charset="0"/>
                <a:ea typeface="宋体" panose="02010600030101010101" pitchFamily="2" charset="-122"/>
              </a:rPr>
              <a:t>G</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&lt;Z </a:t>
            </a:r>
            <a:r>
              <a:rPr lang="en-US" altLang="zh-CN" sz="2400" b="1" baseline="-25000" dirty="0">
                <a:latin typeface="Symbol" panose="05050102010706020507" pitchFamily="18" charset="2"/>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 × &gt;</a:t>
            </a:r>
          </a:p>
          <a:p>
            <a:pPr algn="just"/>
            <a:r>
              <a:rPr lang="en-US" altLang="zh-CN" sz="2800" b="1" dirty="0" smtClean="0">
                <a:solidFill>
                  <a:prstClr val="black"/>
                </a:solidFill>
                <a:ea typeface="宋体" panose="02010600030101010101" pitchFamily="2" charset="-122"/>
              </a:rPr>
              <a:t> </a:t>
            </a:r>
            <a:endParaRPr lang="en-US" altLang="zh-CN" sz="2800" b="1" dirty="0">
              <a:solidFill>
                <a:prstClr val="black"/>
              </a:solidFill>
              <a:ea typeface="宋体" panose="02010600030101010101" pitchFamily="2" charset="-122"/>
            </a:endParaRPr>
          </a:p>
          <a:p>
            <a:pPr algn="just"/>
            <a:r>
              <a:rPr lang="en-US" altLang="zh-CN" sz="2800" b="1" dirty="0" smtClean="0">
                <a:solidFill>
                  <a:prstClr val="black"/>
                </a:solidFill>
                <a:ea typeface="宋体" panose="02010600030101010101" pitchFamily="2" charset="-122"/>
              </a:rPr>
              <a:t> </a:t>
            </a:r>
          </a:p>
          <a:p>
            <a:pPr algn="just"/>
            <a:endParaRPr lang="en-US" altLang="zh-CN" sz="2800" b="1" dirty="0">
              <a:solidFill>
                <a:prstClr val="black"/>
              </a:solidFill>
              <a:ea typeface="宋体" panose="02010600030101010101" pitchFamily="2" charset="-122"/>
            </a:endParaRPr>
          </a:p>
        </p:txBody>
      </p:sp>
      <p:sp>
        <p:nvSpPr>
          <p:cNvPr id="13" name="Rectangle 11"/>
          <p:cNvSpPr/>
          <p:nvPr/>
        </p:nvSpPr>
        <p:spPr>
          <a:xfrm>
            <a:off x="107505" y="5746616"/>
            <a:ext cx="8928992" cy="864000"/>
          </a:xfrm>
          <a:prstGeom prst="rect">
            <a:avLst/>
          </a:prstGeom>
          <a:solidFill>
            <a:schemeClr val="bg1"/>
          </a:solidFill>
          <a:ln w="57150" cap="flat" cmpd="sng">
            <a:solidFill>
              <a:schemeClr val="hlink"/>
            </a:solidFill>
            <a:prstDash val="solid"/>
            <a:miter/>
            <a:headEnd type="none" w="med" len="med"/>
            <a:tailEnd type="none" w="med" len="me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prstClr val="black"/>
                </a:solidFill>
                <a:ea typeface="宋体" panose="02010600030101010101" pitchFamily="2" charset="-122"/>
              </a:rPr>
              <a:t>In RSA, the tuple (</a:t>
            </a:r>
            <a:r>
              <a:rPr lang="en-US" altLang="zh-CN" sz="2400" b="1" dirty="0" err="1" smtClean="0">
                <a:solidFill>
                  <a:prstClr val="black"/>
                </a:solidFill>
                <a:ea typeface="宋体" panose="02010600030101010101" pitchFamily="2" charset="-122"/>
              </a:rPr>
              <a:t>e,n</a:t>
            </a:r>
            <a:r>
              <a:rPr lang="en-US" altLang="zh-CN" sz="2400" b="1" dirty="0" smtClean="0">
                <a:solidFill>
                  <a:prstClr val="black"/>
                </a:solidFill>
                <a:ea typeface="宋体" panose="02010600030101010101" pitchFamily="2" charset="-122"/>
              </a:rPr>
              <a:t>) is the public key; </a:t>
            </a:r>
          </a:p>
          <a:p>
            <a:pPr algn="ctr"/>
            <a:r>
              <a:rPr lang="en-US" altLang="zh-CN" sz="2400" b="1" dirty="0" smtClean="0">
                <a:solidFill>
                  <a:prstClr val="black"/>
                </a:solidFill>
                <a:ea typeface="宋体" panose="02010600030101010101" pitchFamily="2" charset="-122"/>
              </a:rPr>
              <a:t>the integer d is the private key</a:t>
            </a:r>
          </a:p>
          <a:p>
            <a:pPr algn="just"/>
            <a:r>
              <a:rPr lang="en-US" altLang="zh-CN" sz="2800" b="1" dirty="0" smtClean="0">
                <a:solidFill>
                  <a:prstClr val="black"/>
                </a:solidFill>
                <a:ea typeface="宋体" panose="02010600030101010101" pitchFamily="2" charset="-122"/>
              </a:rPr>
              <a:t> </a:t>
            </a:r>
          </a:p>
          <a:p>
            <a:pPr algn="just"/>
            <a:endParaRPr lang="en-US" altLang="zh-CN" sz="2800" b="1" dirty="0">
              <a:solidFill>
                <a:prstClr val="black"/>
              </a:solidFill>
              <a:ea typeface="宋体" panose="02010600030101010101" pitchFamily="2" charset="-122"/>
            </a:endParaRPr>
          </a:p>
        </p:txBody>
      </p:sp>
    </p:spTree>
    <p:extLst>
      <p:ext uri="{BB962C8B-B14F-4D97-AF65-F5344CB8AC3E}">
        <p14:creationId xmlns:p14="http://schemas.microsoft.com/office/powerpoint/2010/main" val="247314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wipe(down)">
                                      <p:cBhvr>
                                        <p:cTn id="7" dur="250"/>
                                        <p:tgtEl>
                                          <p:spTgt spid="8">
                                            <p:txEl>
                                              <p:pRg st="2" end="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wipe(down)">
                                      <p:cBhvr>
                                        <p:cTn id="15" dur="250"/>
                                        <p:tgtEl>
                                          <p:spTgt spid="8">
                                            <p:txEl>
                                              <p:pRg st="5" end="5"/>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25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10" name="Text Box 4"/>
          <p:cNvSpPr txBox="1">
            <a:spLocks noChangeArrowheads="1"/>
          </p:cNvSpPr>
          <p:nvPr/>
        </p:nvSpPr>
        <p:spPr bwMode="auto">
          <a:xfrm>
            <a:off x="1187624" y="6207695"/>
            <a:ext cx="6696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Algorithm 9.2 </a:t>
            </a:r>
            <a:r>
              <a:rPr lang="en-US" altLang="zh-CN" b="0" baseline="0" dirty="0" smtClean="0">
                <a:solidFill>
                  <a:prstClr val="black"/>
                </a:solidFill>
                <a:latin typeface="Franklin Gothic Medium"/>
                <a:ea typeface="宋体" panose="02010600030101010101" pitchFamily="2" charset="-122"/>
                <a:sym typeface="+mn-ea"/>
              </a:rPr>
              <a:t>RSA Key Generation</a:t>
            </a:r>
            <a:endParaRPr lang="en-US" altLang="zh-CN" b="0" baseline="0" dirty="0">
              <a:solidFill>
                <a:prstClr val="black"/>
              </a:solidFill>
              <a:latin typeface="Franklin Gothic Medium"/>
              <a:ea typeface="宋体" panose="02010600030101010101" pitchFamily="2" charset="-122"/>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smtClean="0"/>
              <a:t>9.2.2</a:t>
            </a:r>
            <a:r>
              <a:rPr lang="en-US" altLang="zh-CN" sz="3600" b="1" dirty="0"/>
              <a:t> </a:t>
            </a:r>
            <a:r>
              <a:rPr lang="en-US" altLang="zh-CN" sz="3600" b="1" dirty="0" smtClean="0"/>
              <a:t>Procedure</a:t>
            </a:r>
            <a:endParaRPr lang="en-US" altLang="zh-CN" sz="3600" dirty="0"/>
          </a:p>
        </p:txBody>
      </p:sp>
      <p:pic>
        <p:nvPicPr>
          <p:cNvPr id="4" name="图片 3"/>
          <p:cNvPicPr>
            <a:picLocks noChangeAspect="1"/>
          </p:cNvPicPr>
          <p:nvPr/>
        </p:nvPicPr>
        <p:blipFill>
          <a:blip r:embed="rId2"/>
          <a:stretch>
            <a:fillRect/>
          </a:stretch>
        </p:blipFill>
        <p:spPr>
          <a:xfrm>
            <a:off x="0" y="2009403"/>
            <a:ext cx="9191109" cy="4011885"/>
          </a:xfrm>
          <a:prstGeom prst="rect">
            <a:avLst/>
          </a:prstGeom>
        </p:spPr>
      </p:pic>
      <p:sp>
        <p:nvSpPr>
          <p:cNvPr id="11" name="Rectangle 9"/>
          <p:cNvSpPr/>
          <p:nvPr/>
        </p:nvSpPr>
        <p:spPr>
          <a:xfrm>
            <a:off x="0" y="1556792"/>
            <a:ext cx="9144000" cy="523220"/>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800" dirty="0" smtClean="0">
                <a:solidFill>
                  <a:srgbClr val="FF0000"/>
                </a:solidFill>
                <a:latin typeface="Franklin Gothic Medium"/>
                <a:ea typeface="宋体" panose="02010600030101010101" pitchFamily="2" charset="-122"/>
              </a:rPr>
              <a:t>Key Generation</a:t>
            </a:r>
            <a:endParaRPr lang="en-US" altLang="zh-CN" sz="2800" dirty="0">
              <a:solidFill>
                <a:srgbClr val="FF0000"/>
              </a:solidFill>
              <a:latin typeface="Franklin Gothic Medium"/>
              <a:ea typeface="宋体" panose="02010600030101010101" pitchFamily="2" charset="-122"/>
            </a:endParaRPr>
          </a:p>
        </p:txBody>
      </p:sp>
    </p:spTree>
    <p:extLst>
      <p:ext uri="{BB962C8B-B14F-4D97-AF65-F5344CB8AC3E}">
        <p14:creationId xmlns:p14="http://schemas.microsoft.com/office/powerpoint/2010/main" val="3256700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3220"/>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800" dirty="0" smtClean="0">
                <a:solidFill>
                  <a:srgbClr val="FF0000"/>
                </a:solidFill>
                <a:latin typeface="Franklin Gothic Medium"/>
                <a:ea typeface="宋体" panose="02010600030101010101" pitchFamily="2" charset="-122"/>
              </a:rPr>
              <a:t>Encryption</a:t>
            </a:r>
            <a:endParaRPr lang="en-US" altLang="zh-CN" sz="2800" dirty="0">
              <a:solidFill>
                <a:srgbClr val="FF0000"/>
              </a:solidFill>
              <a:latin typeface="Franklin Gothic Medium"/>
              <a:ea typeface="宋体" panose="02010600030101010101" pitchFamily="2" charset="-122"/>
            </a:endParaRPr>
          </a:p>
        </p:txBody>
      </p:sp>
      <p:sp>
        <p:nvSpPr>
          <p:cNvPr id="10" name="Text Box 4"/>
          <p:cNvSpPr txBox="1">
            <a:spLocks noChangeArrowheads="1"/>
          </p:cNvSpPr>
          <p:nvPr/>
        </p:nvSpPr>
        <p:spPr bwMode="auto">
          <a:xfrm>
            <a:off x="1187624" y="4191471"/>
            <a:ext cx="6696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Algorithm 9.3 </a:t>
            </a:r>
            <a:r>
              <a:rPr lang="en-US" altLang="zh-CN" b="0" baseline="0" dirty="0" smtClean="0">
                <a:solidFill>
                  <a:prstClr val="black"/>
                </a:solidFill>
                <a:latin typeface="Franklin Gothic Medium"/>
                <a:ea typeface="宋体" panose="02010600030101010101" pitchFamily="2" charset="-122"/>
                <a:sym typeface="+mn-ea"/>
              </a:rPr>
              <a:t>RSA encryption</a:t>
            </a:r>
            <a:endParaRPr lang="en-US" altLang="zh-CN" b="0" baseline="0" dirty="0">
              <a:solidFill>
                <a:prstClr val="black"/>
              </a:solidFill>
              <a:latin typeface="Franklin Gothic Medium"/>
              <a:ea typeface="宋体" panose="02010600030101010101" pitchFamily="2" charset="-122"/>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smtClean="0"/>
              <a:t>9.2.2</a:t>
            </a:r>
            <a:r>
              <a:rPr lang="en-US" altLang="zh-CN" sz="3600" b="1" dirty="0"/>
              <a:t> </a:t>
            </a:r>
            <a:r>
              <a:rPr lang="en-US" altLang="zh-CN" sz="3600" b="1" dirty="0" smtClean="0"/>
              <a:t>Procedure</a:t>
            </a:r>
            <a:endParaRPr lang="en-US" altLang="zh-CN" sz="3600" dirty="0"/>
          </a:p>
        </p:txBody>
      </p:sp>
      <p:pic>
        <p:nvPicPr>
          <p:cNvPr id="2" name="图片 1"/>
          <p:cNvPicPr>
            <a:picLocks noChangeAspect="1"/>
          </p:cNvPicPr>
          <p:nvPr/>
        </p:nvPicPr>
        <p:blipFill>
          <a:blip r:embed="rId2"/>
          <a:stretch>
            <a:fillRect/>
          </a:stretch>
        </p:blipFill>
        <p:spPr>
          <a:xfrm>
            <a:off x="11765" y="2165674"/>
            <a:ext cx="9132235" cy="1911398"/>
          </a:xfrm>
          <a:prstGeom prst="rect">
            <a:avLst/>
          </a:prstGeom>
        </p:spPr>
      </p:pic>
      <p:sp>
        <p:nvSpPr>
          <p:cNvPr id="9" name="Rectangle 11"/>
          <p:cNvSpPr/>
          <p:nvPr/>
        </p:nvSpPr>
        <p:spPr>
          <a:xfrm>
            <a:off x="107505" y="5085184"/>
            <a:ext cx="8928992" cy="936000"/>
          </a:xfrm>
          <a:prstGeom prst="rect">
            <a:avLst/>
          </a:prstGeom>
          <a:solidFill>
            <a:schemeClr val="bg1"/>
          </a:solidFill>
          <a:ln w="57150" cap="flat" cmpd="sng">
            <a:solidFill>
              <a:schemeClr val="hlink"/>
            </a:solidFill>
            <a:prstDash val="solid"/>
            <a:miter/>
            <a:headEnd type="none" w="med" len="med"/>
            <a:tailEnd type="none" w="med" len="me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prstClr val="black"/>
                </a:solidFill>
                <a:ea typeface="宋体" panose="02010600030101010101" pitchFamily="2" charset="-122"/>
              </a:rPr>
              <a:t>In RSA, p and 	q must be at least 512 bits, n must be at least 1024bits</a:t>
            </a:r>
            <a:endParaRPr lang="en-US" altLang="zh-CN" sz="2800" b="1" dirty="0">
              <a:solidFill>
                <a:prstClr val="black"/>
              </a:solidFill>
              <a:ea typeface="宋体" panose="02010600030101010101" pitchFamily="2" charset="-122"/>
            </a:endParaRPr>
          </a:p>
          <a:p>
            <a:pPr algn="just"/>
            <a:r>
              <a:rPr lang="en-US" altLang="zh-CN" sz="2800" b="1" dirty="0" smtClean="0">
                <a:solidFill>
                  <a:prstClr val="black"/>
                </a:solidFill>
                <a:ea typeface="宋体" panose="02010600030101010101" pitchFamily="2" charset="-122"/>
              </a:rPr>
              <a:t>  </a:t>
            </a:r>
          </a:p>
          <a:p>
            <a:pPr algn="just"/>
            <a:endParaRPr lang="en-US" altLang="zh-CN" sz="2800" b="1" dirty="0">
              <a:solidFill>
                <a:prstClr val="black"/>
              </a:solidFill>
              <a:ea typeface="宋体" panose="02010600030101010101" pitchFamily="2" charset="-122"/>
            </a:endParaRPr>
          </a:p>
        </p:txBody>
      </p:sp>
    </p:spTree>
    <p:extLst>
      <p:ext uri="{BB962C8B-B14F-4D97-AF65-F5344CB8AC3E}">
        <p14:creationId xmlns:p14="http://schemas.microsoft.com/office/powerpoint/2010/main" val="42597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10" name="Text Box 4"/>
          <p:cNvSpPr txBox="1">
            <a:spLocks noChangeArrowheads="1"/>
          </p:cNvSpPr>
          <p:nvPr/>
        </p:nvSpPr>
        <p:spPr bwMode="auto">
          <a:xfrm>
            <a:off x="1187624" y="5199583"/>
            <a:ext cx="6696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Algorithm 9.4 </a:t>
            </a:r>
            <a:r>
              <a:rPr lang="en-US" altLang="zh-CN" b="0" baseline="0" dirty="0" smtClean="0">
                <a:solidFill>
                  <a:prstClr val="black"/>
                </a:solidFill>
                <a:latin typeface="Franklin Gothic Medium"/>
                <a:ea typeface="宋体" panose="02010600030101010101" pitchFamily="2" charset="-122"/>
                <a:sym typeface="+mn-ea"/>
              </a:rPr>
              <a:t>RSA decryption</a:t>
            </a:r>
            <a:endParaRPr lang="en-US" altLang="zh-CN" b="0" baseline="0" dirty="0">
              <a:solidFill>
                <a:prstClr val="black"/>
              </a:solidFill>
              <a:latin typeface="Franklin Gothic Medium"/>
              <a:ea typeface="宋体" panose="02010600030101010101" pitchFamily="2" charset="-122"/>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smtClean="0"/>
              <a:t>9.2.2</a:t>
            </a:r>
            <a:r>
              <a:rPr lang="en-US" altLang="zh-CN" sz="3600" b="1" dirty="0"/>
              <a:t> </a:t>
            </a:r>
            <a:r>
              <a:rPr lang="en-US" altLang="zh-CN" sz="3600" b="1" dirty="0" smtClean="0"/>
              <a:t>Procedure</a:t>
            </a:r>
            <a:endParaRPr lang="en-US" altLang="zh-CN" sz="3600" dirty="0"/>
          </a:p>
        </p:txBody>
      </p:sp>
      <p:pic>
        <p:nvPicPr>
          <p:cNvPr id="3" name="图片 2"/>
          <p:cNvPicPr>
            <a:picLocks noChangeAspect="1"/>
          </p:cNvPicPr>
          <p:nvPr/>
        </p:nvPicPr>
        <p:blipFill>
          <a:blip r:embed="rId2"/>
          <a:stretch>
            <a:fillRect/>
          </a:stretch>
        </p:blipFill>
        <p:spPr>
          <a:xfrm>
            <a:off x="35496" y="2954561"/>
            <a:ext cx="9093651" cy="1842591"/>
          </a:xfrm>
          <a:prstGeom prst="rect">
            <a:avLst/>
          </a:prstGeom>
        </p:spPr>
      </p:pic>
      <p:sp>
        <p:nvSpPr>
          <p:cNvPr id="11" name="Rectangle 9"/>
          <p:cNvSpPr/>
          <p:nvPr/>
        </p:nvSpPr>
        <p:spPr>
          <a:xfrm>
            <a:off x="0" y="1556792"/>
            <a:ext cx="9144000" cy="523220"/>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800" dirty="0" smtClean="0">
                <a:solidFill>
                  <a:srgbClr val="FF0000"/>
                </a:solidFill>
                <a:latin typeface="Franklin Gothic Medium"/>
                <a:ea typeface="宋体" panose="02010600030101010101" pitchFamily="2" charset="-122"/>
              </a:rPr>
              <a:t>Decryption</a:t>
            </a:r>
            <a:endParaRPr lang="en-US" altLang="zh-CN" sz="2800" dirty="0">
              <a:solidFill>
                <a:srgbClr val="FF0000"/>
              </a:solidFill>
              <a:latin typeface="Franklin Gothic Medium"/>
              <a:ea typeface="宋体" panose="02010600030101010101" pitchFamily="2" charset="-122"/>
            </a:endParaRPr>
          </a:p>
        </p:txBody>
      </p:sp>
    </p:spTree>
    <p:extLst>
      <p:ext uri="{BB962C8B-B14F-4D97-AF65-F5344CB8AC3E}">
        <p14:creationId xmlns:p14="http://schemas.microsoft.com/office/powerpoint/2010/main" val="1333243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smtClean="0"/>
              <a:t>9.2.2</a:t>
            </a:r>
            <a:r>
              <a:rPr lang="en-US" altLang="zh-CN" sz="3600" b="1" dirty="0"/>
              <a:t> </a:t>
            </a:r>
            <a:r>
              <a:rPr lang="en-US" altLang="zh-CN" sz="3600" b="1" dirty="0" smtClean="0"/>
              <a:t>Procedure</a:t>
            </a:r>
            <a:endParaRPr lang="en-US" altLang="zh-CN" sz="3600" dirty="0"/>
          </a:p>
        </p:txBody>
      </p:sp>
      <p:sp>
        <p:nvSpPr>
          <p:cNvPr id="11" name="Rectangle 9"/>
          <p:cNvSpPr/>
          <p:nvPr/>
        </p:nvSpPr>
        <p:spPr>
          <a:xfrm>
            <a:off x="0" y="1556792"/>
            <a:ext cx="9144000" cy="523220"/>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800" dirty="0" smtClean="0">
                <a:solidFill>
                  <a:srgbClr val="FF0000"/>
                </a:solidFill>
                <a:latin typeface="Franklin Gothic Medium"/>
                <a:ea typeface="宋体" panose="02010600030101010101" pitchFamily="2" charset="-122"/>
              </a:rPr>
              <a:t>Proof of RSA</a:t>
            </a:r>
            <a:endParaRPr lang="en-US" altLang="zh-CN" sz="2800" dirty="0">
              <a:solidFill>
                <a:srgbClr val="FF0000"/>
              </a:solidFill>
              <a:latin typeface="Franklin Gothic Medium"/>
              <a:ea typeface="宋体" panose="02010600030101010101" pitchFamily="2" charset="-122"/>
            </a:endParaRPr>
          </a:p>
        </p:txBody>
      </p:sp>
      <p:pic>
        <p:nvPicPr>
          <p:cNvPr id="9" name="Picture 11"/>
          <p:cNvPicPr>
            <a:picLocks noChangeAspect="1"/>
          </p:cNvPicPr>
          <p:nvPr/>
        </p:nvPicPr>
        <p:blipFill>
          <a:blip r:embed="rId2"/>
          <a:stretch>
            <a:fillRect/>
          </a:stretch>
        </p:blipFill>
        <p:spPr>
          <a:xfrm>
            <a:off x="184150" y="2636912"/>
            <a:ext cx="8775700" cy="503237"/>
          </a:xfrm>
          <a:prstGeom prst="rect">
            <a:avLst/>
          </a:prstGeom>
          <a:noFill/>
          <a:ln w="57150" cap="flat" cmpd="sng">
            <a:solidFill>
              <a:schemeClr val="hlink"/>
            </a:solidFill>
            <a:prstDash val="solid"/>
            <a:miter/>
            <a:headEnd type="none" w="med" len="med"/>
            <a:tailEnd type="none" w="med" len="med"/>
          </a:ln>
        </p:spPr>
      </p:pic>
      <p:pic>
        <p:nvPicPr>
          <p:cNvPr id="12" name="Picture 12"/>
          <p:cNvPicPr>
            <a:picLocks noChangeAspect="1"/>
          </p:cNvPicPr>
          <p:nvPr/>
        </p:nvPicPr>
        <p:blipFill>
          <a:blip r:embed="rId3"/>
          <a:stretch>
            <a:fillRect/>
          </a:stretch>
        </p:blipFill>
        <p:spPr>
          <a:xfrm>
            <a:off x="184150" y="3997871"/>
            <a:ext cx="8775700" cy="1303337"/>
          </a:xfrm>
          <a:prstGeom prst="rect">
            <a:avLst/>
          </a:prstGeom>
          <a:noFill/>
          <a:ln w="57150" cap="flat" cmpd="sng">
            <a:solidFill>
              <a:schemeClr val="hlink"/>
            </a:solidFill>
            <a:prstDash val="solid"/>
            <a:miter/>
            <a:headEnd type="none" w="med" len="med"/>
            <a:tailEnd type="none" w="med" len="med"/>
          </a:ln>
        </p:spPr>
      </p:pic>
    </p:spTree>
    <p:extLst>
      <p:ext uri="{BB962C8B-B14F-4D97-AF65-F5344CB8AC3E}">
        <p14:creationId xmlns:p14="http://schemas.microsoft.com/office/powerpoint/2010/main" val="57554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srgbClr val="FF0000"/>
              </a:solidFill>
              <a:ea typeface="宋体" panose="02010600030101010101" pitchFamily="2" charset="-122"/>
            </a:endParaRPr>
          </a:p>
          <a:p>
            <a:endParaRPr lang="en-US" altLang="zh-CN" sz="2800" dirty="0" smtClean="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p:txBody>
      </p:sp>
      <mc:AlternateContent xmlns:mc="http://schemas.openxmlformats.org/markup-compatibility/2006">
        <mc:Choice xmlns:a14="http://schemas.microsoft.com/office/drawing/2010/main" Requires="a14">
          <p:sp>
            <p:nvSpPr>
              <p:cNvPr id="4" name="文本框 3"/>
              <p:cNvSpPr txBox="1"/>
              <p:nvPr/>
            </p:nvSpPr>
            <p:spPr>
              <a:xfrm>
                <a:off x="25794" y="1556792"/>
                <a:ext cx="9118206" cy="6124754"/>
              </a:xfrm>
              <a:prstGeom prst="rect">
                <a:avLst/>
              </a:prstGeom>
              <a:noFill/>
            </p:spPr>
            <p:txBody>
              <a:bodyPr wrap="square" rtlCol="0">
                <a:spAutoFit/>
              </a:bodyPr>
              <a:lstStyle/>
              <a:p>
                <a:r>
                  <a:rPr lang="en-US" altLang="zh-CN" sz="2800" dirty="0" smtClean="0">
                    <a:solidFill>
                      <a:srgbClr val="002060"/>
                    </a:solidFill>
                    <a:latin typeface="Franklin Gothic Medium"/>
                  </a:rPr>
                  <a:t>Example 9.5</a:t>
                </a:r>
              </a:p>
              <a:p>
                <a:pPr lvl="0"/>
                <a:r>
                  <a:rPr lang="en-US" altLang="zh-CN" sz="2800" dirty="0">
                    <a:ea typeface="宋体" panose="02010600030101010101" pitchFamily="2" charset="-122"/>
                  </a:rPr>
                  <a:t>Bob chooses 7 and 11 as </a:t>
                </a:r>
                <a:r>
                  <a:rPr lang="en-US" altLang="zh-CN" sz="2800" i="1" dirty="0">
                    <a:ea typeface="宋体" panose="02010600030101010101" pitchFamily="2" charset="-122"/>
                  </a:rPr>
                  <a:t>p</a:t>
                </a:r>
                <a:r>
                  <a:rPr lang="en-US" altLang="zh-CN" sz="2800" dirty="0">
                    <a:ea typeface="宋体" panose="02010600030101010101" pitchFamily="2" charset="-122"/>
                  </a:rPr>
                  <a:t> and </a:t>
                </a:r>
                <a:r>
                  <a:rPr lang="en-US" altLang="zh-CN" sz="2800" i="1" dirty="0">
                    <a:ea typeface="宋体" panose="02010600030101010101" pitchFamily="2" charset="-122"/>
                  </a:rPr>
                  <a:t>q</a:t>
                </a:r>
                <a:r>
                  <a:rPr lang="en-US" altLang="zh-CN" sz="2800" dirty="0">
                    <a:ea typeface="宋体" panose="02010600030101010101" pitchFamily="2" charset="-122"/>
                  </a:rPr>
                  <a:t> and calculates </a:t>
                </a:r>
                <a:r>
                  <a:rPr lang="en-US" altLang="zh-CN" sz="2800" i="1" dirty="0">
                    <a:ea typeface="宋体" panose="02010600030101010101" pitchFamily="2" charset="-122"/>
                  </a:rPr>
                  <a:t>n</a:t>
                </a:r>
                <a:r>
                  <a:rPr lang="en-US" altLang="zh-CN" sz="2800" dirty="0">
                    <a:ea typeface="宋体" panose="02010600030101010101" pitchFamily="2" charset="-122"/>
                  </a:rPr>
                  <a:t> = 77. The value of </a:t>
                </a:r>
                <a14:m>
                  <m:oMath xmlns:m="http://schemas.openxmlformats.org/officeDocument/2006/math">
                    <m:r>
                      <a:rPr lang="zh-CN" altLang="en-US" sz="2800" i="1" dirty="0" smtClean="0">
                        <a:latin typeface="Cambria Math" panose="02040503050406030204" pitchFamily="18" charset="0"/>
                        <a:ea typeface="宋体" panose="02010600030101010101" pitchFamily="2" charset="-122"/>
                      </a:rPr>
                      <m:t>𝜙</m:t>
                    </m:r>
                  </m:oMath>
                </a14:m>
                <a:r>
                  <a:rPr lang="en-US" altLang="zh-CN" sz="2800" dirty="0">
                    <a:ea typeface="宋体" panose="02010600030101010101" pitchFamily="2" charset="-122"/>
                  </a:rPr>
                  <a:t>(n) = (7 − 1)(11 − 1) or 60. Now he chooses two exponents, </a:t>
                </a:r>
                <a:r>
                  <a:rPr lang="en-US" altLang="zh-CN" sz="2800" i="1" dirty="0">
                    <a:ea typeface="宋体" panose="02010600030101010101" pitchFamily="2" charset="-122"/>
                  </a:rPr>
                  <a:t>e</a:t>
                </a:r>
                <a:r>
                  <a:rPr lang="en-US" altLang="zh-CN" sz="2800" dirty="0">
                    <a:ea typeface="宋体" panose="02010600030101010101" pitchFamily="2" charset="-122"/>
                  </a:rPr>
                  <a:t> and </a:t>
                </a:r>
                <a:r>
                  <a:rPr lang="en-US" altLang="zh-CN" sz="2800" i="1" dirty="0">
                    <a:ea typeface="宋体" panose="02010600030101010101" pitchFamily="2" charset="-122"/>
                  </a:rPr>
                  <a:t>d</a:t>
                </a:r>
                <a:r>
                  <a:rPr lang="en-US" altLang="zh-CN" sz="2800" dirty="0">
                    <a:ea typeface="宋体" panose="02010600030101010101" pitchFamily="2" charset="-122"/>
                  </a:rPr>
                  <a:t>, from Z</a:t>
                </a:r>
                <a:r>
                  <a:rPr lang="en-US" altLang="zh-CN" sz="2800" baseline="-25000" dirty="0">
                    <a:ea typeface="宋体" panose="02010600030101010101" pitchFamily="2" charset="-122"/>
                  </a:rPr>
                  <a:t>60</a:t>
                </a:r>
                <a:r>
                  <a:rPr lang="en-US" altLang="zh-CN" sz="2800" dirty="0">
                    <a:ea typeface="宋体" panose="02010600030101010101" pitchFamily="2" charset="-122"/>
                  </a:rPr>
                  <a:t>∗. If he chooses </a:t>
                </a:r>
                <a:r>
                  <a:rPr lang="en-US" altLang="zh-CN" sz="2800" i="1" dirty="0">
                    <a:ea typeface="宋体" panose="02010600030101010101" pitchFamily="2" charset="-122"/>
                  </a:rPr>
                  <a:t>e</a:t>
                </a:r>
                <a:r>
                  <a:rPr lang="en-US" altLang="zh-CN" sz="2800" dirty="0">
                    <a:ea typeface="宋体" panose="02010600030101010101" pitchFamily="2" charset="-122"/>
                  </a:rPr>
                  <a:t> to be 13, then d is 37. Note that </a:t>
                </a:r>
                <a:r>
                  <a:rPr lang="en-US" altLang="zh-CN" sz="2800" i="1" dirty="0">
                    <a:ea typeface="宋体" panose="02010600030101010101" pitchFamily="2" charset="-122"/>
                  </a:rPr>
                  <a:t>e</a:t>
                </a:r>
                <a:r>
                  <a:rPr lang="en-US" altLang="zh-CN" sz="2800" dirty="0">
                    <a:ea typeface="宋体" panose="02010600030101010101" pitchFamily="2" charset="-122"/>
                  </a:rPr>
                  <a:t> × </a:t>
                </a:r>
                <a:r>
                  <a:rPr lang="en-US" altLang="zh-CN" sz="2800" i="1" dirty="0">
                    <a:ea typeface="宋体" panose="02010600030101010101" pitchFamily="2" charset="-122"/>
                  </a:rPr>
                  <a:t>d</a:t>
                </a:r>
                <a:r>
                  <a:rPr lang="en-US" altLang="zh-CN" sz="2800" dirty="0">
                    <a:ea typeface="宋体" panose="02010600030101010101" pitchFamily="2" charset="-122"/>
                  </a:rPr>
                  <a:t> mod 60 = 1 (they are inverses </a:t>
                </a:r>
                <a:r>
                  <a:rPr lang="en-US" altLang="zh-CN" sz="2800">
                    <a:ea typeface="宋体" panose="02010600030101010101" pitchFamily="2" charset="-122"/>
                  </a:rPr>
                  <a:t>of </a:t>
                </a:r>
                <a:r>
                  <a:rPr lang="en-US" altLang="zh-CN" sz="2800" smtClean="0">
                    <a:ea typeface="宋体" panose="02010600030101010101" pitchFamily="2" charset="-122"/>
                  </a:rPr>
                  <a:t>each</a:t>
                </a:r>
                <a:r>
                  <a:rPr lang="en-US" altLang="zh-CN" sz="2800">
                    <a:ea typeface="宋体" panose="02010600030101010101" pitchFamily="2" charset="-122"/>
                  </a:rPr>
                  <a:t>)</a:t>
                </a:r>
                <a:r>
                  <a:rPr lang="en-US" altLang="zh-CN" sz="2800" smtClean="0">
                    <a:ea typeface="宋体" panose="02010600030101010101" pitchFamily="2" charset="-122"/>
                  </a:rPr>
                  <a:t> </a:t>
                </a:r>
                <a:r>
                  <a:rPr lang="en-US" altLang="zh-CN" sz="2800" dirty="0">
                    <a:ea typeface="宋体" panose="02010600030101010101" pitchFamily="2" charset="-122"/>
                  </a:rPr>
                  <a:t>Now imagine that Alice wants to send the plaintext 5 to Bob. She uses the public exponent 13 to encrypt 5</a:t>
                </a:r>
                <a:r>
                  <a:rPr lang="en-US" altLang="zh-CN" sz="2800" dirty="0" smtClean="0">
                    <a:ea typeface="宋体" panose="02010600030101010101" pitchFamily="2" charset="-122"/>
                  </a:rPr>
                  <a:t>.</a:t>
                </a:r>
              </a:p>
              <a:p>
                <a:pPr lvl="0"/>
                <a:endParaRPr lang="en-US" altLang="zh-CN" sz="2800" dirty="0">
                  <a:latin typeface="Arial" panose="020B0604020202020204" pitchFamily="34" charset="0"/>
                  <a:ea typeface="宋体" panose="02010600030101010101" pitchFamily="2" charset="-122"/>
                </a:endParaRPr>
              </a:p>
              <a:p>
                <a:endParaRPr lang="en-US" altLang="zh-CN" sz="2800" dirty="0" smtClean="0">
                  <a:ea typeface="宋体" panose="02010600030101010101" pitchFamily="2" charset="-122"/>
                </a:endParaRPr>
              </a:p>
              <a:p>
                <a:r>
                  <a:rPr lang="en-US" altLang="zh-CN" sz="2800" dirty="0" smtClean="0">
                    <a:ea typeface="宋体" panose="02010600030101010101" pitchFamily="2" charset="-122"/>
                  </a:rPr>
                  <a:t>Bob </a:t>
                </a:r>
                <a:r>
                  <a:rPr lang="en-US" altLang="zh-CN" sz="2800" dirty="0">
                    <a:ea typeface="宋体" panose="02010600030101010101" pitchFamily="2" charset="-122"/>
                  </a:rPr>
                  <a:t>receives the </a:t>
                </a:r>
                <a:r>
                  <a:rPr lang="en-US" altLang="zh-CN" sz="2800" dirty="0" err="1">
                    <a:ea typeface="宋体" panose="02010600030101010101" pitchFamily="2" charset="-122"/>
                  </a:rPr>
                  <a:t>ciphertext</a:t>
                </a:r>
                <a:r>
                  <a:rPr lang="en-US" altLang="zh-CN" sz="2800" dirty="0">
                    <a:ea typeface="宋体" panose="02010600030101010101" pitchFamily="2" charset="-122"/>
                  </a:rPr>
                  <a:t> 26 and uses the private key 37 to decipher the </a:t>
                </a:r>
                <a:r>
                  <a:rPr lang="en-US" altLang="zh-CN" sz="2800" dirty="0" err="1">
                    <a:ea typeface="宋体" panose="02010600030101010101" pitchFamily="2" charset="-122"/>
                  </a:rPr>
                  <a:t>ciphertext</a:t>
                </a:r>
                <a:r>
                  <a:rPr lang="en-US" altLang="zh-CN" sz="2800" dirty="0">
                    <a:ea typeface="宋体" panose="02010600030101010101" pitchFamily="2" charset="-122"/>
                  </a:rPr>
                  <a:t>:</a:t>
                </a:r>
              </a:p>
              <a:p>
                <a:pPr lvl="0"/>
                <a:endParaRPr lang="en-US" altLang="zh-CN" sz="2800" dirty="0" smtClean="0">
                  <a:latin typeface="Arial" panose="020B0604020202020204" pitchFamily="34" charset="0"/>
                  <a:ea typeface="宋体" panose="02010600030101010101" pitchFamily="2" charset="-122"/>
                </a:endParaRPr>
              </a:p>
              <a:p>
                <a:pPr lvl="0"/>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mc:Choice>
        <mc:Fallback>
          <p:sp>
            <p:nvSpPr>
              <p:cNvPr id="4" name="文本框 3"/>
              <p:cNvSpPr txBox="1">
                <a:spLocks noRot="1" noChangeAspect="1" noMove="1" noResize="1" noEditPoints="1" noAdjustHandles="1" noChangeArrowheads="1" noChangeShapeType="1" noTextEdit="1"/>
              </p:cNvSpPr>
              <p:nvPr/>
            </p:nvSpPr>
            <p:spPr>
              <a:xfrm>
                <a:off x="25794" y="1556792"/>
                <a:ext cx="9118206" cy="6124754"/>
              </a:xfrm>
              <a:prstGeom prst="rect">
                <a:avLst/>
              </a:prstGeom>
              <a:blipFill rotWithShape="1">
                <a:blip r:embed="rId2"/>
                <a:stretch>
                  <a:fillRect l="-1337" t="-896" r="-2340"/>
                </a:stretch>
              </a:blipFill>
            </p:spPr>
            <p:txBody>
              <a:bodyPr/>
              <a:lstStyle/>
              <a:p>
                <a:r>
                  <a:rPr lang="zh-CN" altLang="en-US">
                    <a:noFill/>
                  </a:rPr>
                  <a:t> </a:t>
                </a:r>
              </a:p>
            </p:txBody>
          </p:sp>
        </mc:Fallback>
      </mc:AlternateContent>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9.2.3 Some Trivial </a:t>
            </a:r>
            <a:r>
              <a:rPr lang="en-US" altLang="zh-CN" sz="3600" b="1" dirty="0" smtClean="0"/>
              <a:t>Examples</a:t>
            </a:r>
            <a:endParaRPr lang="en-US" altLang="zh-CN" sz="3600" dirty="0"/>
          </a:p>
        </p:txBody>
      </p:sp>
      <p:pic>
        <p:nvPicPr>
          <p:cNvPr id="10" name="Picture 13"/>
          <p:cNvPicPr>
            <a:picLocks noChangeAspect="1"/>
          </p:cNvPicPr>
          <p:nvPr/>
        </p:nvPicPr>
        <p:blipFill>
          <a:blip r:embed="rId3"/>
          <a:stretch>
            <a:fillRect/>
          </a:stretch>
        </p:blipFill>
        <p:spPr>
          <a:xfrm>
            <a:off x="485775" y="4890045"/>
            <a:ext cx="8172450" cy="411163"/>
          </a:xfrm>
          <a:prstGeom prst="rect">
            <a:avLst/>
          </a:prstGeom>
          <a:noFill/>
          <a:ln w="9525">
            <a:noFill/>
          </a:ln>
        </p:spPr>
      </p:pic>
      <p:pic>
        <p:nvPicPr>
          <p:cNvPr id="11" name="Picture 15"/>
          <p:cNvPicPr>
            <a:picLocks noChangeAspect="1"/>
          </p:cNvPicPr>
          <p:nvPr/>
        </p:nvPicPr>
        <p:blipFill>
          <a:blip r:embed="rId4"/>
          <a:stretch>
            <a:fillRect/>
          </a:stretch>
        </p:blipFill>
        <p:spPr>
          <a:xfrm>
            <a:off x="481012" y="6406406"/>
            <a:ext cx="8181975" cy="334962"/>
          </a:xfrm>
          <a:prstGeom prst="rect">
            <a:avLst/>
          </a:prstGeom>
          <a:noFill/>
          <a:ln w="9525">
            <a:noFill/>
          </a:ln>
        </p:spPr>
      </p:pic>
    </p:spTree>
    <p:extLst>
      <p:ext uri="{BB962C8B-B14F-4D97-AF65-F5344CB8AC3E}">
        <p14:creationId xmlns:p14="http://schemas.microsoft.com/office/powerpoint/2010/main" val="230454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25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srgbClr val="FF0000"/>
              </a:solidFill>
              <a:ea typeface="宋体" panose="02010600030101010101" pitchFamily="2" charset="-122"/>
            </a:endParaRPr>
          </a:p>
          <a:p>
            <a:endParaRPr lang="en-US" altLang="zh-CN" sz="2800" dirty="0" smtClean="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p:txBody>
      </p:sp>
      <p:sp>
        <p:nvSpPr>
          <p:cNvPr id="4" name="文本框 3"/>
          <p:cNvSpPr txBox="1"/>
          <p:nvPr/>
        </p:nvSpPr>
        <p:spPr>
          <a:xfrm>
            <a:off x="25794" y="1556792"/>
            <a:ext cx="9118206" cy="7417415"/>
          </a:xfrm>
          <a:prstGeom prst="rect">
            <a:avLst/>
          </a:prstGeom>
          <a:noFill/>
        </p:spPr>
        <p:txBody>
          <a:bodyPr wrap="square" rtlCol="0">
            <a:spAutoFit/>
          </a:bodyPr>
          <a:lstStyle/>
          <a:p>
            <a:r>
              <a:rPr lang="en-US" altLang="zh-CN" sz="2800" dirty="0" smtClean="0">
                <a:solidFill>
                  <a:srgbClr val="002060"/>
                </a:solidFill>
                <a:latin typeface="Franklin Gothic Medium"/>
              </a:rPr>
              <a:t>Example 9.6</a:t>
            </a:r>
          </a:p>
          <a:p>
            <a:pPr lvl="0"/>
            <a:r>
              <a:rPr lang="en-US" altLang="zh-CN" sz="2800" dirty="0">
                <a:ea typeface="宋体" panose="02010600030101010101" pitchFamily="2" charset="-122"/>
              </a:rPr>
              <a:t>Now assume that another person, John, wants to send a message to Bob. John can use the same public key announced by Bob (probably on his website), 13; John’s plaintext is 63. John calculates the following</a:t>
            </a:r>
            <a:r>
              <a:rPr lang="en-US" altLang="zh-CN" sz="2800" dirty="0" smtClean="0">
                <a:ea typeface="宋体" panose="02010600030101010101" pitchFamily="2" charset="-122"/>
              </a:rPr>
              <a:t>:</a:t>
            </a:r>
          </a:p>
          <a:p>
            <a:pPr lvl="0"/>
            <a:endParaRPr lang="en-US" altLang="zh-CN" sz="2800" dirty="0">
              <a:ea typeface="宋体" panose="02010600030101010101" pitchFamily="2" charset="-122"/>
            </a:endParaRPr>
          </a:p>
          <a:p>
            <a:pPr lvl="0"/>
            <a:endParaRPr lang="en-US" altLang="zh-CN" sz="2800" dirty="0" smtClean="0">
              <a:ea typeface="宋体" panose="02010600030101010101" pitchFamily="2" charset="-122"/>
            </a:endParaRPr>
          </a:p>
          <a:p>
            <a:pPr lvl="0"/>
            <a:r>
              <a:rPr lang="en-US" altLang="zh-CN" sz="2800" dirty="0">
                <a:ea typeface="宋体" panose="02010600030101010101" pitchFamily="2" charset="-122"/>
              </a:rPr>
              <a:t>Bob receives the </a:t>
            </a:r>
            <a:r>
              <a:rPr lang="en-US" altLang="zh-CN" sz="2800" dirty="0" err="1">
                <a:ea typeface="宋体" panose="02010600030101010101" pitchFamily="2" charset="-122"/>
              </a:rPr>
              <a:t>ciphertext</a:t>
            </a:r>
            <a:r>
              <a:rPr lang="en-US" altLang="zh-CN" sz="2800" dirty="0">
                <a:ea typeface="宋体" panose="02010600030101010101" pitchFamily="2" charset="-122"/>
              </a:rPr>
              <a:t> 28 and uses his private key 37 to decipher the </a:t>
            </a:r>
            <a:r>
              <a:rPr lang="en-US" altLang="zh-CN" sz="2800" dirty="0" err="1">
                <a:ea typeface="宋体" panose="02010600030101010101" pitchFamily="2" charset="-122"/>
              </a:rPr>
              <a:t>ciphertext</a:t>
            </a:r>
            <a:r>
              <a:rPr lang="en-US" altLang="zh-CN" sz="2800" dirty="0">
                <a:ea typeface="宋体" panose="02010600030101010101" pitchFamily="2" charset="-122"/>
              </a:rPr>
              <a:t>:</a:t>
            </a:r>
          </a:p>
          <a:p>
            <a:pPr lvl="0"/>
            <a:endParaRPr lang="en-US" altLang="zh-CN" sz="2800" dirty="0" smtClean="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a:latin typeface="Arial" panose="020B0604020202020204" pitchFamily="34" charset="0"/>
              <a:ea typeface="宋体" panose="02010600030101010101" pitchFamily="2" charset="-122"/>
            </a:endParaRPr>
          </a:p>
          <a:p>
            <a:endParaRPr lang="en-US" altLang="zh-CN" sz="2800" dirty="0" smtClean="0">
              <a:ea typeface="宋体" panose="02010600030101010101" pitchFamily="2" charset="-122"/>
            </a:endParaRPr>
          </a:p>
          <a:p>
            <a:pPr lvl="0"/>
            <a:endParaRPr lang="en-US" altLang="zh-CN" sz="2800" dirty="0" smtClean="0">
              <a:latin typeface="Arial" panose="020B0604020202020204" pitchFamily="34" charset="0"/>
              <a:ea typeface="宋体" panose="02010600030101010101" pitchFamily="2" charset="-122"/>
            </a:endParaRPr>
          </a:p>
          <a:p>
            <a:pPr lvl="0"/>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9.2.3 Some Trivial </a:t>
            </a:r>
            <a:r>
              <a:rPr lang="en-US" altLang="zh-CN" sz="3600" b="1" dirty="0" smtClean="0"/>
              <a:t>Examples</a:t>
            </a:r>
            <a:endParaRPr lang="en-US" altLang="zh-CN" sz="3600" dirty="0"/>
          </a:p>
        </p:txBody>
      </p:sp>
      <p:pic>
        <p:nvPicPr>
          <p:cNvPr id="9" name="Picture 16"/>
          <p:cNvPicPr>
            <a:picLocks noChangeAspect="1"/>
          </p:cNvPicPr>
          <p:nvPr/>
        </p:nvPicPr>
        <p:blipFill>
          <a:blip r:embed="rId2"/>
          <a:stretch>
            <a:fillRect/>
          </a:stretch>
        </p:blipFill>
        <p:spPr>
          <a:xfrm>
            <a:off x="732631" y="3904159"/>
            <a:ext cx="7678737" cy="388937"/>
          </a:xfrm>
          <a:prstGeom prst="rect">
            <a:avLst/>
          </a:prstGeom>
          <a:noFill/>
          <a:ln w="9525">
            <a:noFill/>
          </a:ln>
        </p:spPr>
      </p:pic>
      <p:pic>
        <p:nvPicPr>
          <p:cNvPr id="12" name="Picture 17"/>
          <p:cNvPicPr>
            <a:picLocks noChangeAspect="1"/>
          </p:cNvPicPr>
          <p:nvPr/>
        </p:nvPicPr>
        <p:blipFill>
          <a:blip r:embed="rId3"/>
          <a:stretch>
            <a:fillRect/>
          </a:stretch>
        </p:blipFill>
        <p:spPr>
          <a:xfrm>
            <a:off x="714375" y="5669433"/>
            <a:ext cx="7715250" cy="423863"/>
          </a:xfrm>
          <a:prstGeom prst="rect">
            <a:avLst/>
          </a:prstGeom>
          <a:noFill/>
          <a:ln w="9525">
            <a:noFill/>
          </a:ln>
        </p:spPr>
      </p:pic>
    </p:spTree>
    <p:extLst>
      <p:ext uri="{BB962C8B-B14F-4D97-AF65-F5344CB8AC3E}">
        <p14:creationId xmlns:p14="http://schemas.microsoft.com/office/powerpoint/2010/main" val="377587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25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srgbClr val="FF0000"/>
              </a:solidFill>
              <a:ea typeface="宋体" panose="02010600030101010101" pitchFamily="2" charset="-122"/>
            </a:endParaRPr>
          </a:p>
          <a:p>
            <a:endParaRPr lang="en-US" altLang="zh-CN" sz="2800" dirty="0" smtClean="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4" name="文本框 3"/>
              <p:cNvSpPr txBox="1"/>
              <p:nvPr/>
            </p:nvSpPr>
            <p:spPr>
              <a:xfrm>
                <a:off x="25794" y="1556792"/>
                <a:ext cx="9118206" cy="9140964"/>
              </a:xfrm>
              <a:prstGeom prst="rect">
                <a:avLst/>
              </a:prstGeom>
              <a:noFill/>
            </p:spPr>
            <p:txBody>
              <a:bodyPr wrap="square" rtlCol="0">
                <a:spAutoFit/>
              </a:bodyPr>
              <a:lstStyle/>
              <a:p>
                <a:r>
                  <a:rPr lang="en-US" altLang="zh-CN" sz="2800" dirty="0" smtClean="0">
                    <a:solidFill>
                      <a:srgbClr val="002060"/>
                    </a:solidFill>
                    <a:latin typeface="Franklin Gothic Medium"/>
                  </a:rPr>
                  <a:t>Example 9.7</a:t>
                </a:r>
              </a:p>
              <a:p>
                <a:pPr lvl="0"/>
                <a:r>
                  <a:rPr lang="en-US" altLang="zh-CN" sz="2800" dirty="0">
                    <a:ea typeface="宋体" panose="02010600030101010101" pitchFamily="2" charset="-122"/>
                  </a:rPr>
                  <a:t>Jennifer creates a pair of keys for herself. She chooses p = 397 and q = 401. She calculates </a:t>
                </a:r>
                <a:br>
                  <a:rPr lang="en-US" altLang="zh-CN" sz="2800" dirty="0">
                    <a:ea typeface="宋体" panose="02010600030101010101" pitchFamily="2" charset="-122"/>
                  </a:rPr>
                </a:br>
                <a:r>
                  <a:rPr lang="en-US" altLang="zh-CN" sz="2800" dirty="0">
                    <a:ea typeface="宋体" panose="02010600030101010101" pitchFamily="2" charset="-122"/>
                  </a:rPr>
                  <a:t>n = 159197. She then calculates</a:t>
                </a:r>
                <a14:m>
                  <m:oMath xmlns:m="http://schemas.openxmlformats.org/officeDocument/2006/math">
                    <m:r>
                      <a:rPr lang="zh-CN" altLang="en-US" sz="2800" i="1" dirty="0">
                        <a:latin typeface="Cambria Math" panose="02040503050406030204" pitchFamily="18" charset="0"/>
                        <a:ea typeface="宋体" panose="02010600030101010101" pitchFamily="2" charset="-122"/>
                      </a:rPr>
                      <m:t>𝜙</m:t>
                    </m:r>
                  </m:oMath>
                </a14:m>
                <a:r>
                  <a:rPr lang="en-US" altLang="zh-CN" sz="2800" dirty="0">
                    <a:ea typeface="宋体" panose="02010600030101010101" pitchFamily="2" charset="-122"/>
                  </a:rPr>
                  <a:t>(n) = 158400. She then chooses e = 343 and d = 12007. Show how Ted can send a message to Jennifer if he knows e and n.</a:t>
                </a:r>
              </a:p>
              <a:p>
                <a:r>
                  <a:rPr lang="en-US" altLang="zh-CN" sz="2800" dirty="0">
                    <a:ea typeface="宋体" panose="02010600030101010101" pitchFamily="2" charset="-122"/>
                  </a:rPr>
                  <a:t>Suppose Ted wants to send the message “NO” to Jennifer. He changes each character to a number (from 00 to 25), with each character coded as two digits. He then concatenates the two coded characters and gets a four-digit number. The plaintext is 1314. Figure </a:t>
                </a:r>
                <a:r>
                  <a:rPr lang="en-US" altLang="zh-CN" sz="2800" dirty="0" smtClean="0">
                    <a:ea typeface="宋体" panose="02010600030101010101" pitchFamily="2" charset="-122"/>
                  </a:rPr>
                  <a:t>9.7 </a:t>
                </a:r>
                <a:r>
                  <a:rPr lang="en-US" altLang="zh-CN" sz="2800" dirty="0">
                    <a:ea typeface="宋体" panose="02010600030101010101" pitchFamily="2" charset="-122"/>
                  </a:rPr>
                  <a:t>shows the process.</a:t>
                </a:r>
              </a:p>
              <a:p>
                <a:pPr lvl="0"/>
                <a:endParaRPr lang="en-US" altLang="zh-CN" sz="2800" dirty="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a:latin typeface="Arial" panose="020B0604020202020204" pitchFamily="34" charset="0"/>
                  <a:ea typeface="宋体" panose="02010600030101010101" pitchFamily="2" charset="-122"/>
                </a:endParaRPr>
              </a:p>
              <a:p>
                <a:endParaRPr lang="en-US" altLang="zh-CN" sz="2800" dirty="0" smtClean="0">
                  <a:ea typeface="宋体" panose="02010600030101010101" pitchFamily="2" charset="-122"/>
                </a:endParaRPr>
              </a:p>
              <a:p>
                <a:pPr lvl="0"/>
                <a:endParaRPr lang="en-US" altLang="zh-CN" sz="2800" dirty="0" smtClean="0">
                  <a:latin typeface="Arial" panose="020B0604020202020204" pitchFamily="34" charset="0"/>
                  <a:ea typeface="宋体" panose="02010600030101010101" pitchFamily="2" charset="-122"/>
                </a:endParaRPr>
              </a:p>
              <a:p>
                <a:pPr lvl="0"/>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mc:Choice>
        <mc:Fallback xmlns="">
          <p:sp>
            <p:nvSpPr>
              <p:cNvPr id="4" name="文本框 3"/>
              <p:cNvSpPr txBox="1">
                <a:spLocks noRot="1" noChangeAspect="1" noMove="1" noResize="1" noEditPoints="1" noAdjustHandles="1" noChangeArrowheads="1" noChangeShapeType="1" noTextEdit="1"/>
              </p:cNvSpPr>
              <p:nvPr/>
            </p:nvSpPr>
            <p:spPr>
              <a:xfrm>
                <a:off x="25794" y="1556792"/>
                <a:ext cx="9118206" cy="9140964"/>
              </a:xfrm>
              <a:prstGeom prst="rect">
                <a:avLst/>
              </a:prstGeom>
              <a:blipFill rotWithShape="0">
                <a:blip r:embed="rId2"/>
                <a:stretch>
                  <a:fillRect l="-1337" t="-600" r="-1671"/>
                </a:stretch>
              </a:blipFill>
            </p:spPr>
            <p:txBody>
              <a:bodyPr/>
              <a:lstStyle/>
              <a:p>
                <a:r>
                  <a:rPr lang="zh-CN" altLang="en-US">
                    <a:noFill/>
                  </a:rPr>
                  <a:t> </a:t>
                </a:r>
              </a:p>
            </p:txBody>
          </p:sp>
        </mc:Fallback>
      </mc:AlternateContent>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9.2.3 Some Trivial </a:t>
            </a:r>
            <a:r>
              <a:rPr lang="en-US" altLang="zh-CN" sz="3600" b="1" dirty="0" smtClean="0"/>
              <a:t>Examples</a:t>
            </a:r>
            <a:endParaRPr lang="en-US" altLang="zh-CN" sz="3600" dirty="0"/>
          </a:p>
        </p:txBody>
      </p:sp>
    </p:spTree>
    <p:extLst>
      <p:ext uri="{BB962C8B-B14F-4D97-AF65-F5344CB8AC3E}">
        <p14:creationId xmlns:p14="http://schemas.microsoft.com/office/powerpoint/2010/main" val="14733458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9467" y="6135687"/>
            <a:ext cx="6562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9.7 </a:t>
            </a:r>
            <a:r>
              <a:rPr lang="en-US" altLang="zh-CN" b="0" baseline="0" dirty="0">
                <a:solidFill>
                  <a:prstClr val="black"/>
                </a:solidFill>
                <a:latin typeface="Franklin Gothic Medium"/>
                <a:ea typeface="宋体" panose="02010600030101010101" pitchFamily="2" charset="-122"/>
                <a:sym typeface="+mn-ea"/>
              </a:rPr>
              <a:t>Encryption, </a:t>
            </a:r>
            <a:r>
              <a:rPr lang="en-US" altLang="zh-CN" b="0" baseline="0" dirty="0" smtClean="0">
                <a:solidFill>
                  <a:prstClr val="black"/>
                </a:solidFill>
                <a:latin typeface="Franklin Gothic Medium"/>
                <a:ea typeface="宋体" panose="02010600030101010101" pitchFamily="2" charset="-122"/>
                <a:sym typeface="+mn-ea"/>
              </a:rPr>
              <a:t>decryption in example 9.7</a:t>
            </a:r>
            <a:endParaRPr lang="en-US" altLang="zh-CN" b="0" baseline="0" dirty="0">
              <a:solidFill>
                <a:prstClr val="black"/>
              </a:solidFill>
              <a:latin typeface="Franklin Gothic Medium"/>
              <a:ea typeface="宋体" panose="02010600030101010101" pitchFamily="2" charset="-122"/>
              <a:sym typeface="+mn-ea"/>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9.2.3 Some Trivial </a:t>
            </a:r>
            <a:r>
              <a:rPr lang="en-US" altLang="zh-CN" sz="3600" b="1" dirty="0" smtClean="0"/>
              <a:t>Examples</a:t>
            </a:r>
            <a:endParaRPr lang="en-US" altLang="zh-CN" sz="3600" dirty="0"/>
          </a:p>
        </p:txBody>
      </p:sp>
      <p:pic>
        <p:nvPicPr>
          <p:cNvPr id="9" name="Picture 12"/>
          <p:cNvPicPr>
            <a:picLocks noChangeAspect="1"/>
          </p:cNvPicPr>
          <p:nvPr/>
        </p:nvPicPr>
        <p:blipFill>
          <a:blip r:embed="rId2"/>
          <a:stretch>
            <a:fillRect/>
          </a:stretch>
        </p:blipFill>
        <p:spPr>
          <a:xfrm>
            <a:off x="184150" y="2792264"/>
            <a:ext cx="8775700" cy="2220912"/>
          </a:xfrm>
          <a:prstGeom prst="rect">
            <a:avLst/>
          </a:prstGeom>
          <a:noFill/>
          <a:ln w="9525">
            <a:noFill/>
          </a:ln>
        </p:spPr>
      </p:pic>
    </p:spTree>
    <p:extLst>
      <p:ext uri="{BB962C8B-B14F-4D97-AF65-F5344CB8AC3E}">
        <p14:creationId xmlns:p14="http://schemas.microsoft.com/office/powerpoint/2010/main" val="3790453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b="1" dirty="0"/>
              <a:t>9.1</a:t>
            </a:r>
            <a:r>
              <a:rPr lang="en-US" altLang="zh-CN" sz="3200" b="1" dirty="0"/>
              <a:t> </a:t>
            </a:r>
            <a:r>
              <a:rPr lang="en-US" altLang="zh-CN" sz="3600" b="1" dirty="0"/>
              <a:t>INTRODUCTION</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2016/11/28</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2590734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59879" y="6351711"/>
            <a:ext cx="66014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9.8 </a:t>
            </a:r>
            <a:r>
              <a:rPr lang="en-US" altLang="zh-CN" b="0" baseline="0" dirty="0">
                <a:solidFill>
                  <a:prstClr val="black"/>
                </a:solidFill>
                <a:latin typeface="Franklin Gothic Medium"/>
                <a:ea typeface="宋体" panose="02010600030101010101" pitchFamily="2" charset="-122"/>
                <a:sym typeface="+mn-ea"/>
              </a:rPr>
              <a:t>Taxonomy of potential attacks on </a:t>
            </a:r>
            <a:r>
              <a:rPr lang="en-US" altLang="zh-CN" b="0" baseline="0" dirty="0" smtClean="0">
                <a:solidFill>
                  <a:prstClr val="black"/>
                </a:solidFill>
                <a:latin typeface="Franklin Gothic Medium"/>
                <a:ea typeface="宋体" panose="02010600030101010101" pitchFamily="2" charset="-122"/>
                <a:sym typeface="+mn-ea"/>
              </a:rPr>
              <a:t>RSA</a:t>
            </a:r>
            <a:endParaRPr lang="en-US" altLang="zh-CN" b="0" baseline="0" dirty="0">
              <a:solidFill>
                <a:prstClr val="black"/>
              </a:solidFill>
              <a:latin typeface="Franklin Gothic Medium"/>
              <a:ea typeface="宋体" panose="02010600030101010101" pitchFamily="2" charset="-122"/>
              <a:sym typeface="+mn-ea"/>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9.2.4 Attacks on </a:t>
            </a:r>
            <a:r>
              <a:rPr lang="en-US" altLang="zh-CN" sz="3600" b="1" dirty="0" smtClean="0"/>
              <a:t>RSA</a:t>
            </a:r>
            <a:endParaRPr lang="en-US" altLang="zh-CN" sz="3600" dirty="0"/>
          </a:p>
        </p:txBody>
      </p:sp>
      <p:pic>
        <p:nvPicPr>
          <p:cNvPr id="5" name="Picture 12"/>
          <p:cNvPicPr>
            <a:picLocks noChangeAspect="1"/>
          </p:cNvPicPr>
          <p:nvPr/>
        </p:nvPicPr>
        <p:blipFill>
          <a:blip r:embed="rId2"/>
          <a:stretch>
            <a:fillRect/>
          </a:stretch>
        </p:blipFill>
        <p:spPr>
          <a:xfrm>
            <a:off x="454025" y="2019324"/>
            <a:ext cx="8235950" cy="4217988"/>
          </a:xfrm>
          <a:prstGeom prst="rect">
            <a:avLst/>
          </a:prstGeom>
          <a:noFill/>
          <a:ln w="9525">
            <a:noFill/>
          </a:ln>
        </p:spPr>
      </p:pic>
    </p:spTree>
    <p:extLst>
      <p:ext uri="{BB962C8B-B14F-4D97-AF65-F5344CB8AC3E}">
        <p14:creationId xmlns:p14="http://schemas.microsoft.com/office/powerpoint/2010/main" val="500007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26309" y="6351711"/>
            <a:ext cx="7868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9.9 </a:t>
            </a:r>
            <a:r>
              <a:rPr lang="en-US" altLang="zh-CN" b="0" baseline="0" dirty="0">
                <a:solidFill>
                  <a:prstClr val="black"/>
                </a:solidFill>
                <a:latin typeface="Franklin Gothic Medium"/>
                <a:ea typeface="宋体" panose="02010600030101010101" pitchFamily="2" charset="-122"/>
                <a:sym typeface="+mn-ea"/>
              </a:rPr>
              <a:t>Optimal asymmetric encryption padding (</a:t>
            </a:r>
            <a:r>
              <a:rPr lang="en-US" altLang="zh-CN" b="0" baseline="0" dirty="0" smtClean="0">
                <a:solidFill>
                  <a:prstClr val="black"/>
                </a:solidFill>
                <a:latin typeface="Franklin Gothic Medium"/>
                <a:ea typeface="宋体" panose="02010600030101010101" pitchFamily="2" charset="-122"/>
                <a:sym typeface="+mn-ea"/>
              </a:rPr>
              <a:t>OAEP)</a:t>
            </a:r>
            <a:endParaRPr lang="en-US" altLang="zh-CN" b="0" baseline="0" dirty="0">
              <a:solidFill>
                <a:prstClr val="black"/>
              </a:solidFill>
              <a:latin typeface="Franklin Gothic Medium"/>
              <a:ea typeface="宋体" panose="02010600030101010101" pitchFamily="2" charset="-122"/>
              <a:sym typeface="+mn-ea"/>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9.2.5 OAEP</a:t>
            </a:r>
            <a:endParaRPr lang="en-US" altLang="zh-CN" sz="3600" dirty="0"/>
          </a:p>
        </p:txBody>
      </p:sp>
      <p:pic>
        <p:nvPicPr>
          <p:cNvPr id="6" name="Picture 12"/>
          <p:cNvPicPr>
            <a:picLocks noChangeAspect="1"/>
          </p:cNvPicPr>
          <p:nvPr/>
        </p:nvPicPr>
        <p:blipFill>
          <a:blip r:embed="rId2"/>
          <a:stretch>
            <a:fillRect/>
          </a:stretch>
        </p:blipFill>
        <p:spPr>
          <a:xfrm>
            <a:off x="1835696" y="1589696"/>
            <a:ext cx="5853360" cy="4863640"/>
          </a:xfrm>
          <a:prstGeom prst="rect">
            <a:avLst/>
          </a:prstGeom>
          <a:noFill/>
          <a:ln w="9525">
            <a:noFill/>
          </a:ln>
        </p:spPr>
      </p:pic>
    </p:spTree>
    <p:extLst>
      <p:ext uri="{BB962C8B-B14F-4D97-AF65-F5344CB8AC3E}">
        <p14:creationId xmlns:p14="http://schemas.microsoft.com/office/powerpoint/2010/main" val="1031399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srgbClr val="FF0000"/>
              </a:solidFill>
              <a:ea typeface="宋体" panose="02010600030101010101" pitchFamily="2" charset="-122"/>
            </a:endParaRPr>
          </a:p>
          <a:p>
            <a:endParaRPr lang="en-US" altLang="zh-CN" sz="2800" dirty="0" smtClean="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p:txBody>
      </p:sp>
      <p:sp>
        <p:nvSpPr>
          <p:cNvPr id="4" name="文本框 3"/>
          <p:cNvSpPr txBox="1"/>
          <p:nvPr/>
        </p:nvSpPr>
        <p:spPr>
          <a:xfrm>
            <a:off x="25794" y="1556792"/>
            <a:ext cx="9118206" cy="6555641"/>
          </a:xfrm>
          <a:prstGeom prst="rect">
            <a:avLst/>
          </a:prstGeom>
          <a:noFill/>
        </p:spPr>
        <p:txBody>
          <a:bodyPr wrap="square" rtlCol="0">
            <a:spAutoFit/>
          </a:bodyPr>
          <a:lstStyle/>
          <a:p>
            <a:r>
              <a:rPr lang="en-US" altLang="zh-CN" sz="2800" dirty="0" smtClean="0">
                <a:solidFill>
                  <a:srgbClr val="002060"/>
                </a:solidFill>
                <a:latin typeface="Franklin Gothic Medium"/>
              </a:rPr>
              <a:t>Example 9.8</a:t>
            </a:r>
          </a:p>
          <a:p>
            <a:r>
              <a:rPr lang="en-US" altLang="zh-CN" sz="2800" dirty="0">
                <a:solidFill>
                  <a:prstClr val="black"/>
                </a:solidFill>
                <a:ea typeface="宋体" panose="02010600030101010101" pitchFamily="2" charset="-122"/>
              </a:rPr>
              <a:t>Here is a more realistic example. We choose a 512-bit p and q, calculate n </a:t>
            </a:r>
            <a:r>
              <a:rPr lang="en-US" altLang="zh-CN" sz="2800" dirty="0" smtClean="0">
                <a:solidFill>
                  <a:prstClr val="black"/>
                </a:solidFill>
                <a:ea typeface="宋体" panose="02010600030101010101" pitchFamily="2" charset="-122"/>
              </a:rPr>
              <a:t>and</a:t>
            </a:r>
            <a:r>
              <a:rPr lang="zh-CN" altLang="en-US" sz="2800" dirty="0">
                <a:solidFill>
                  <a:prstClr val="black"/>
                </a:solidFill>
                <a:ea typeface="宋体" panose="02010600030101010101" pitchFamily="2" charset="-122"/>
              </a:rPr>
              <a:t>𝜙</a:t>
            </a:r>
            <a:r>
              <a:rPr lang="en-US" altLang="zh-CN" sz="2800" dirty="0" smtClean="0">
                <a:solidFill>
                  <a:prstClr val="black"/>
                </a:solidFill>
                <a:ea typeface="宋体" panose="02010600030101010101" pitchFamily="2" charset="-122"/>
              </a:rPr>
              <a:t>(n</a:t>
            </a:r>
            <a:r>
              <a:rPr lang="en-US" altLang="zh-CN" sz="2800" dirty="0">
                <a:solidFill>
                  <a:prstClr val="black"/>
                </a:solidFill>
                <a:ea typeface="宋体" panose="02010600030101010101" pitchFamily="2" charset="-122"/>
              </a:rPr>
              <a:t>), then choose e and test for relative </a:t>
            </a:r>
            <a:r>
              <a:rPr lang="en-US" altLang="zh-CN" sz="2800" dirty="0" err="1">
                <a:solidFill>
                  <a:prstClr val="black"/>
                </a:solidFill>
                <a:ea typeface="宋体" panose="02010600030101010101" pitchFamily="2" charset="-122"/>
              </a:rPr>
              <a:t>primeness</a:t>
            </a:r>
            <a:r>
              <a:rPr lang="en-US" altLang="zh-CN" sz="2800" dirty="0">
                <a:solidFill>
                  <a:prstClr val="black"/>
                </a:solidFill>
                <a:ea typeface="宋体" panose="02010600030101010101" pitchFamily="2" charset="-122"/>
              </a:rPr>
              <a:t> </a:t>
            </a:r>
            <a:r>
              <a:rPr lang="en-US" altLang="zh-CN" sz="2800" dirty="0" smtClean="0">
                <a:solidFill>
                  <a:prstClr val="black"/>
                </a:solidFill>
                <a:ea typeface="宋体" panose="02010600030101010101" pitchFamily="2" charset="-122"/>
              </a:rPr>
              <a:t>with</a:t>
            </a:r>
            <a:r>
              <a:rPr lang="zh-CN" altLang="en-US" sz="2800" dirty="0">
                <a:solidFill>
                  <a:prstClr val="black"/>
                </a:solidFill>
                <a:ea typeface="宋体" panose="02010600030101010101" pitchFamily="2" charset="-122"/>
              </a:rPr>
              <a:t>𝜙</a:t>
            </a:r>
            <a:r>
              <a:rPr lang="en-US" altLang="zh-CN" sz="2800" dirty="0" smtClean="0">
                <a:solidFill>
                  <a:prstClr val="black"/>
                </a:solidFill>
                <a:ea typeface="宋体" panose="02010600030101010101" pitchFamily="2" charset="-122"/>
              </a:rPr>
              <a:t>(</a:t>
            </a:r>
            <a:r>
              <a:rPr lang="en-US" altLang="zh-CN" sz="2800" dirty="0">
                <a:solidFill>
                  <a:prstClr val="black"/>
                </a:solidFill>
                <a:ea typeface="宋体" panose="02010600030101010101" pitchFamily="2" charset="-122"/>
              </a:rPr>
              <a:t>n). We then calculate d. Finally, we show the results of encryption and decryption. The integer p is a 159-digit </a:t>
            </a:r>
            <a:r>
              <a:rPr lang="en-US" altLang="zh-CN" sz="2800" dirty="0" smtClean="0">
                <a:solidFill>
                  <a:prstClr val="black"/>
                </a:solidFill>
                <a:ea typeface="宋体" panose="02010600030101010101" pitchFamily="2" charset="-122"/>
              </a:rPr>
              <a:t>number.</a:t>
            </a:r>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9.2.5 OAEP</a:t>
            </a:r>
            <a:endParaRPr lang="en-US" altLang="zh-CN" sz="3600" dirty="0"/>
          </a:p>
        </p:txBody>
      </p:sp>
      <p:pic>
        <p:nvPicPr>
          <p:cNvPr id="9" name="Picture 15"/>
          <p:cNvPicPr>
            <a:picLocks noChangeAspect="1"/>
          </p:cNvPicPr>
          <p:nvPr/>
        </p:nvPicPr>
        <p:blipFill>
          <a:blip r:embed="rId2"/>
          <a:stretch>
            <a:fillRect/>
          </a:stretch>
        </p:blipFill>
        <p:spPr>
          <a:xfrm>
            <a:off x="28575" y="4191099"/>
            <a:ext cx="9086850" cy="1254125"/>
          </a:xfrm>
          <a:prstGeom prst="rect">
            <a:avLst/>
          </a:prstGeom>
          <a:noFill/>
          <a:ln w="9525">
            <a:noFill/>
          </a:ln>
        </p:spPr>
      </p:pic>
      <p:pic>
        <p:nvPicPr>
          <p:cNvPr id="10" name="Picture 16"/>
          <p:cNvPicPr>
            <a:picLocks noChangeAspect="1"/>
          </p:cNvPicPr>
          <p:nvPr/>
        </p:nvPicPr>
        <p:blipFill>
          <a:blip r:embed="rId3"/>
          <a:stretch>
            <a:fillRect/>
          </a:stretch>
        </p:blipFill>
        <p:spPr>
          <a:xfrm>
            <a:off x="15081" y="5452889"/>
            <a:ext cx="9113838" cy="1360487"/>
          </a:xfrm>
          <a:prstGeom prst="rect">
            <a:avLst/>
          </a:prstGeom>
          <a:noFill/>
          <a:ln w="9525">
            <a:noFill/>
          </a:ln>
        </p:spPr>
      </p:pic>
    </p:spTree>
    <p:extLst>
      <p:ext uri="{BB962C8B-B14F-4D97-AF65-F5344CB8AC3E}">
        <p14:creationId xmlns:p14="http://schemas.microsoft.com/office/powerpoint/2010/main" val="300973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srgbClr val="FF0000"/>
              </a:solidFill>
              <a:ea typeface="宋体" panose="02010600030101010101" pitchFamily="2" charset="-122"/>
            </a:endParaRPr>
          </a:p>
          <a:p>
            <a:endParaRPr lang="en-US" altLang="zh-CN" sz="2800" dirty="0" smtClean="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4" name="文本框 3"/>
              <p:cNvSpPr txBox="1"/>
              <p:nvPr/>
            </p:nvSpPr>
            <p:spPr>
              <a:xfrm>
                <a:off x="25794" y="1556792"/>
                <a:ext cx="9118206" cy="7417415"/>
              </a:xfrm>
              <a:prstGeom prst="rect">
                <a:avLst/>
              </a:prstGeom>
              <a:noFill/>
            </p:spPr>
            <p:txBody>
              <a:bodyPr wrap="square" rtlCol="0">
                <a:spAutoFit/>
              </a:bodyPr>
              <a:lstStyle/>
              <a:p>
                <a:r>
                  <a:rPr lang="en-US" altLang="zh-CN" sz="2800" dirty="0" smtClean="0">
                    <a:solidFill>
                      <a:srgbClr val="002060"/>
                    </a:solidFill>
                    <a:latin typeface="Franklin Gothic Medium"/>
                  </a:rPr>
                  <a:t>Example 9.8(continued)</a:t>
                </a:r>
              </a:p>
              <a:p>
                <a:r>
                  <a:rPr lang="en-US" altLang="zh-CN" sz="2800" dirty="0">
                    <a:solidFill>
                      <a:prstClr val="black"/>
                    </a:solidFill>
                    <a:ea typeface="宋体" panose="02010600030101010101" pitchFamily="2" charset="-122"/>
                  </a:rPr>
                  <a:t>The modulus n = p × q. It has 309 digits</a:t>
                </a:r>
                <a:r>
                  <a:rPr lang="en-US" altLang="zh-CN" sz="2800" dirty="0" smtClean="0">
                    <a:solidFill>
                      <a:prstClr val="black"/>
                    </a:solidFill>
                    <a:ea typeface="宋体" panose="02010600030101010101" pitchFamily="2" charset="-122"/>
                  </a:rPr>
                  <a:t>.</a:t>
                </a: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i="1" dirty="0" smtClean="0">
                  <a:solidFill>
                    <a:prstClr val="black"/>
                  </a:solidFill>
                  <a:latin typeface="Cambria Math" panose="02040503050406030204" pitchFamily="18" charset="0"/>
                  <a:ea typeface="宋体" panose="02010600030101010101" pitchFamily="2" charset="-122"/>
                </a:endParaRPr>
              </a:p>
              <a:p>
                <a14:m>
                  <m:oMath xmlns:m="http://schemas.openxmlformats.org/officeDocument/2006/math">
                    <m:r>
                      <a:rPr lang="zh-CN" altLang="en-US" sz="2800" i="1" smtClean="0">
                        <a:solidFill>
                          <a:prstClr val="black"/>
                        </a:solidFill>
                        <a:latin typeface="Cambria Math" panose="02040503050406030204" pitchFamily="18" charset="0"/>
                        <a:ea typeface="宋体" panose="02010600030101010101" pitchFamily="2" charset="-122"/>
                      </a:rPr>
                      <m:t>𝜙</m:t>
                    </m:r>
                  </m:oMath>
                </a14:m>
                <a:r>
                  <a:rPr lang="en-US" altLang="zh-CN" sz="2800" dirty="0" smtClean="0">
                    <a:solidFill>
                      <a:prstClr val="black"/>
                    </a:solidFill>
                    <a:ea typeface="宋体" panose="02010600030101010101" pitchFamily="2" charset="-122"/>
                  </a:rPr>
                  <a:t>(</a:t>
                </a:r>
                <a:r>
                  <a:rPr lang="en-US" altLang="zh-CN" sz="2800" dirty="0">
                    <a:solidFill>
                      <a:prstClr val="black"/>
                    </a:solidFill>
                    <a:ea typeface="宋体" panose="02010600030101010101" pitchFamily="2" charset="-122"/>
                  </a:rPr>
                  <a:t>n) = (p − 1)(q − 1) has 309 digits.</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mc:Choice>
        <mc:Fallback xmlns="">
          <p:sp>
            <p:nvSpPr>
              <p:cNvPr id="4" name="文本框 3"/>
              <p:cNvSpPr txBox="1">
                <a:spLocks noRot="1" noChangeAspect="1" noMove="1" noResize="1" noEditPoints="1" noAdjustHandles="1" noChangeArrowheads="1" noChangeShapeType="1" noTextEdit="1"/>
              </p:cNvSpPr>
              <p:nvPr/>
            </p:nvSpPr>
            <p:spPr>
              <a:xfrm>
                <a:off x="25794" y="1556792"/>
                <a:ext cx="9118206" cy="7417415"/>
              </a:xfrm>
              <a:prstGeom prst="rect">
                <a:avLst/>
              </a:prstGeom>
              <a:blipFill rotWithShape="0">
                <a:blip r:embed="rId2"/>
                <a:stretch>
                  <a:fillRect l="-1337" t="-740"/>
                </a:stretch>
              </a:blipFill>
            </p:spPr>
            <p:txBody>
              <a:bodyPr/>
              <a:lstStyle/>
              <a:p>
                <a:r>
                  <a:rPr lang="zh-CN" altLang="en-US">
                    <a:noFill/>
                  </a:rPr>
                  <a:t> </a:t>
                </a:r>
              </a:p>
            </p:txBody>
          </p:sp>
        </mc:Fallback>
      </mc:AlternateContent>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9.2.5 OAEP</a:t>
            </a:r>
            <a:endParaRPr lang="en-US" altLang="zh-CN" sz="3600" dirty="0"/>
          </a:p>
        </p:txBody>
      </p:sp>
      <p:pic>
        <p:nvPicPr>
          <p:cNvPr id="8" name="Picture 15"/>
          <p:cNvPicPr>
            <a:picLocks noChangeAspect="1"/>
          </p:cNvPicPr>
          <p:nvPr/>
        </p:nvPicPr>
        <p:blipFill>
          <a:blip r:embed="rId3"/>
          <a:stretch>
            <a:fillRect/>
          </a:stretch>
        </p:blipFill>
        <p:spPr>
          <a:xfrm>
            <a:off x="51594" y="2444675"/>
            <a:ext cx="9040812" cy="1776413"/>
          </a:xfrm>
          <a:prstGeom prst="rect">
            <a:avLst/>
          </a:prstGeom>
          <a:noFill/>
          <a:ln w="9525">
            <a:noFill/>
          </a:ln>
        </p:spPr>
      </p:pic>
      <p:pic>
        <p:nvPicPr>
          <p:cNvPr id="11" name="Picture 17"/>
          <p:cNvPicPr>
            <a:picLocks noChangeAspect="1"/>
          </p:cNvPicPr>
          <p:nvPr/>
        </p:nvPicPr>
        <p:blipFill>
          <a:blip r:embed="rId4"/>
          <a:stretch>
            <a:fillRect/>
          </a:stretch>
        </p:blipFill>
        <p:spPr>
          <a:xfrm>
            <a:off x="51594" y="5068713"/>
            <a:ext cx="9040812" cy="1744663"/>
          </a:xfrm>
          <a:prstGeom prst="rect">
            <a:avLst/>
          </a:prstGeom>
          <a:noFill/>
          <a:ln w="9525">
            <a:noFill/>
          </a:ln>
        </p:spPr>
      </p:pic>
    </p:spTree>
    <p:extLst>
      <p:ext uri="{BB962C8B-B14F-4D97-AF65-F5344CB8AC3E}">
        <p14:creationId xmlns:p14="http://schemas.microsoft.com/office/powerpoint/2010/main" val="21665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wipe(down)">
                                      <p:cBhvr>
                                        <p:cTn id="12" dur="25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srgbClr val="FF0000"/>
              </a:solidFill>
              <a:ea typeface="宋体" panose="02010600030101010101" pitchFamily="2" charset="-122"/>
            </a:endParaRPr>
          </a:p>
          <a:p>
            <a:endParaRPr lang="en-US" altLang="zh-CN" sz="2800" dirty="0" smtClean="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4" name="文本框 3"/>
              <p:cNvSpPr txBox="1"/>
              <p:nvPr/>
            </p:nvSpPr>
            <p:spPr>
              <a:xfrm>
                <a:off x="25794" y="1556792"/>
                <a:ext cx="9118206" cy="6986528"/>
              </a:xfrm>
              <a:prstGeom prst="rect">
                <a:avLst/>
              </a:prstGeom>
              <a:noFill/>
            </p:spPr>
            <p:txBody>
              <a:bodyPr wrap="square" rtlCol="0">
                <a:spAutoFit/>
              </a:bodyPr>
              <a:lstStyle/>
              <a:p>
                <a:r>
                  <a:rPr lang="en-US" altLang="zh-CN" sz="2800" dirty="0" smtClean="0">
                    <a:solidFill>
                      <a:srgbClr val="002060"/>
                    </a:solidFill>
                    <a:latin typeface="Franklin Gothic Medium"/>
                  </a:rPr>
                  <a:t>Example 9.8(continued)</a:t>
                </a:r>
              </a:p>
              <a:p>
                <a:r>
                  <a:rPr lang="en-US" altLang="zh-CN" sz="2800" dirty="0">
                    <a:solidFill>
                      <a:prstClr val="black"/>
                    </a:solidFill>
                    <a:ea typeface="宋体" panose="02010600030101010101" pitchFamily="2" charset="-122"/>
                  </a:rPr>
                  <a:t>Bob chooses e = 35535 (the ideal is 65537) and tests it to make sure it is relatively prime with f(n). He then finds the inverse of e modulo </a:t>
                </a:r>
                <a14:m>
                  <m:oMath xmlns:m="http://schemas.openxmlformats.org/officeDocument/2006/math">
                    <m:r>
                      <a:rPr lang="zh-CN" altLang="en-US" sz="2800" i="1" smtClean="0">
                        <a:solidFill>
                          <a:prstClr val="black"/>
                        </a:solidFill>
                        <a:latin typeface="Cambria Math" panose="02040503050406030204" pitchFamily="18" charset="0"/>
                        <a:ea typeface="宋体" panose="02010600030101010101" pitchFamily="2" charset="-122"/>
                      </a:rPr>
                      <m:t>𝜙</m:t>
                    </m:r>
                  </m:oMath>
                </a14:m>
                <a:r>
                  <a:rPr lang="en-US" altLang="zh-CN" sz="2800" dirty="0" smtClean="0">
                    <a:solidFill>
                      <a:prstClr val="black"/>
                    </a:solidFill>
                    <a:ea typeface="宋体" panose="02010600030101010101" pitchFamily="2" charset="-122"/>
                  </a:rPr>
                  <a:t>(</a:t>
                </a:r>
                <a:r>
                  <a:rPr lang="en-US" altLang="zh-CN" sz="2800" dirty="0">
                    <a:solidFill>
                      <a:prstClr val="black"/>
                    </a:solidFill>
                    <a:ea typeface="宋体" panose="02010600030101010101" pitchFamily="2" charset="-122"/>
                  </a:rPr>
                  <a:t>n) and calls it d.</a:t>
                </a: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mc:Choice>
        <mc:Fallback xmlns="">
          <p:sp>
            <p:nvSpPr>
              <p:cNvPr id="4" name="文本框 3"/>
              <p:cNvSpPr txBox="1">
                <a:spLocks noRot="1" noChangeAspect="1" noMove="1" noResize="1" noEditPoints="1" noAdjustHandles="1" noChangeArrowheads="1" noChangeShapeType="1" noTextEdit="1"/>
              </p:cNvSpPr>
              <p:nvPr/>
            </p:nvSpPr>
            <p:spPr>
              <a:xfrm>
                <a:off x="25794" y="1556792"/>
                <a:ext cx="9118206" cy="6986528"/>
              </a:xfrm>
              <a:prstGeom prst="rect">
                <a:avLst/>
              </a:prstGeom>
              <a:blipFill rotWithShape="0">
                <a:blip r:embed="rId2"/>
                <a:stretch>
                  <a:fillRect l="-1337" t="-785" r="-936"/>
                </a:stretch>
              </a:blipFill>
            </p:spPr>
            <p:txBody>
              <a:bodyPr/>
              <a:lstStyle/>
              <a:p>
                <a:r>
                  <a:rPr lang="zh-CN" altLang="en-US">
                    <a:noFill/>
                  </a:rPr>
                  <a:t> </a:t>
                </a:r>
              </a:p>
            </p:txBody>
          </p:sp>
        </mc:Fallback>
      </mc:AlternateContent>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9.2.5 OAEP</a:t>
            </a:r>
            <a:endParaRPr lang="en-US" altLang="zh-CN" sz="3600" dirty="0"/>
          </a:p>
        </p:txBody>
      </p:sp>
      <p:pic>
        <p:nvPicPr>
          <p:cNvPr id="9" name="Picture 16"/>
          <p:cNvPicPr>
            <a:picLocks noChangeAspect="1"/>
          </p:cNvPicPr>
          <p:nvPr/>
        </p:nvPicPr>
        <p:blipFill>
          <a:blip r:embed="rId3"/>
          <a:stretch>
            <a:fillRect/>
          </a:stretch>
        </p:blipFill>
        <p:spPr>
          <a:xfrm>
            <a:off x="38100" y="3559522"/>
            <a:ext cx="9067800" cy="2317750"/>
          </a:xfrm>
          <a:prstGeom prst="rect">
            <a:avLst/>
          </a:prstGeom>
          <a:noFill/>
          <a:ln w="9525">
            <a:noFill/>
          </a:ln>
        </p:spPr>
      </p:pic>
    </p:spTree>
    <p:extLst>
      <p:ext uri="{BB962C8B-B14F-4D97-AF65-F5344CB8AC3E}">
        <p14:creationId xmlns:p14="http://schemas.microsoft.com/office/powerpoint/2010/main" val="9386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srgbClr val="FF0000"/>
              </a:solidFill>
              <a:ea typeface="宋体" panose="02010600030101010101" pitchFamily="2" charset="-122"/>
            </a:endParaRPr>
          </a:p>
          <a:p>
            <a:endParaRPr lang="en-US" altLang="zh-CN" sz="2800" dirty="0" smtClean="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p:txBody>
      </p:sp>
      <p:sp>
        <p:nvSpPr>
          <p:cNvPr id="4" name="文本框 3"/>
          <p:cNvSpPr txBox="1"/>
          <p:nvPr/>
        </p:nvSpPr>
        <p:spPr>
          <a:xfrm>
            <a:off x="25794" y="1556792"/>
            <a:ext cx="9118206" cy="7417415"/>
          </a:xfrm>
          <a:prstGeom prst="rect">
            <a:avLst/>
          </a:prstGeom>
          <a:noFill/>
        </p:spPr>
        <p:txBody>
          <a:bodyPr wrap="square" rtlCol="0">
            <a:spAutoFit/>
          </a:bodyPr>
          <a:lstStyle/>
          <a:p>
            <a:r>
              <a:rPr lang="en-US" altLang="zh-CN" sz="2800" dirty="0" smtClean="0">
                <a:solidFill>
                  <a:srgbClr val="002060"/>
                </a:solidFill>
                <a:latin typeface="Franklin Gothic Medium"/>
              </a:rPr>
              <a:t>Example 9.8(continued)</a:t>
            </a:r>
          </a:p>
          <a:p>
            <a:r>
              <a:rPr lang="en-US" altLang="zh-CN" sz="2800" dirty="0">
                <a:solidFill>
                  <a:prstClr val="black"/>
                </a:solidFill>
                <a:ea typeface="宋体" panose="02010600030101010101" pitchFamily="2" charset="-122"/>
              </a:rPr>
              <a:t>Alice wants to send the message “THIS IS A TEST”, which can be changed to a numeric value using the 00−26 encoding scheme (26 is the space character</a:t>
            </a:r>
            <a:r>
              <a:rPr lang="en-US" altLang="zh-CN" sz="2800" dirty="0" smtClean="0">
                <a:solidFill>
                  <a:prstClr val="black"/>
                </a:solidFill>
                <a:ea typeface="宋体" panose="02010600030101010101" pitchFamily="2" charset="-122"/>
              </a:rPr>
              <a:t>).</a:t>
            </a: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a:solidFill>
                  <a:prstClr val="black"/>
                </a:solidFill>
                <a:ea typeface="宋体" panose="02010600030101010101" pitchFamily="2" charset="-122"/>
              </a:rPr>
              <a:t>The </a:t>
            </a:r>
            <a:r>
              <a:rPr lang="en-US" altLang="zh-CN" sz="2800" dirty="0" err="1">
                <a:solidFill>
                  <a:prstClr val="black"/>
                </a:solidFill>
                <a:ea typeface="宋体" panose="02010600030101010101" pitchFamily="2" charset="-122"/>
              </a:rPr>
              <a:t>ciphertext</a:t>
            </a:r>
            <a:r>
              <a:rPr lang="en-US" altLang="zh-CN" sz="2800" dirty="0">
                <a:solidFill>
                  <a:prstClr val="black"/>
                </a:solidFill>
                <a:ea typeface="宋体" panose="02010600030101010101" pitchFamily="2" charset="-122"/>
              </a:rPr>
              <a:t> calculated by Alice is C = </a:t>
            </a:r>
            <a:r>
              <a:rPr lang="en-US" altLang="zh-CN" sz="2800" dirty="0" err="1">
                <a:solidFill>
                  <a:prstClr val="black"/>
                </a:solidFill>
                <a:ea typeface="宋体" panose="02010600030101010101" pitchFamily="2" charset="-122"/>
              </a:rPr>
              <a:t>P</a:t>
            </a:r>
            <a:r>
              <a:rPr lang="en-US" altLang="zh-CN" sz="2800" baseline="30000" dirty="0" err="1">
                <a:solidFill>
                  <a:prstClr val="black"/>
                </a:solidFill>
                <a:ea typeface="宋体" panose="02010600030101010101" pitchFamily="2" charset="-122"/>
              </a:rPr>
              <a:t>e</a:t>
            </a:r>
            <a:r>
              <a:rPr lang="en-US" altLang="zh-CN" sz="2800" dirty="0">
                <a:solidFill>
                  <a:prstClr val="black"/>
                </a:solidFill>
                <a:ea typeface="宋体" panose="02010600030101010101" pitchFamily="2" charset="-122"/>
              </a:rPr>
              <a:t>, which is</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9.2.5 OAEP</a:t>
            </a:r>
            <a:endParaRPr lang="en-US" altLang="zh-CN" sz="3600" dirty="0"/>
          </a:p>
        </p:txBody>
      </p:sp>
      <p:pic>
        <p:nvPicPr>
          <p:cNvPr id="2" name="图片 1"/>
          <p:cNvPicPr>
            <a:picLocks noChangeAspect="1"/>
          </p:cNvPicPr>
          <p:nvPr/>
        </p:nvPicPr>
        <p:blipFill>
          <a:blip r:embed="rId2"/>
          <a:stretch>
            <a:fillRect/>
          </a:stretch>
        </p:blipFill>
        <p:spPr>
          <a:xfrm>
            <a:off x="62476" y="3372310"/>
            <a:ext cx="9019048" cy="704762"/>
          </a:xfrm>
          <a:prstGeom prst="rect">
            <a:avLst/>
          </a:prstGeom>
        </p:spPr>
      </p:pic>
      <p:pic>
        <p:nvPicPr>
          <p:cNvPr id="8" name="Picture 18"/>
          <p:cNvPicPr>
            <a:picLocks noChangeAspect="1"/>
          </p:cNvPicPr>
          <p:nvPr/>
        </p:nvPicPr>
        <p:blipFill>
          <a:blip r:embed="rId3"/>
          <a:stretch>
            <a:fillRect/>
          </a:stretch>
        </p:blipFill>
        <p:spPr>
          <a:xfrm>
            <a:off x="15082" y="4811985"/>
            <a:ext cx="9113837" cy="1857375"/>
          </a:xfrm>
          <a:prstGeom prst="rect">
            <a:avLst/>
          </a:prstGeom>
          <a:noFill/>
          <a:ln w="9525">
            <a:noFill/>
          </a:ln>
        </p:spPr>
      </p:pic>
    </p:spTree>
    <p:extLst>
      <p:ext uri="{BB962C8B-B14F-4D97-AF65-F5344CB8AC3E}">
        <p14:creationId xmlns:p14="http://schemas.microsoft.com/office/powerpoint/2010/main" val="55728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25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srgbClr val="FF0000"/>
              </a:solidFill>
              <a:ea typeface="宋体" panose="02010600030101010101" pitchFamily="2" charset="-122"/>
            </a:endParaRPr>
          </a:p>
          <a:p>
            <a:endParaRPr lang="en-US" altLang="zh-CN" sz="2800" dirty="0" smtClean="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a:p>
            <a:endParaRPr lang="en-US" altLang="zh-CN" sz="2800" dirty="0">
              <a:solidFill>
                <a:srgbClr val="FF0000"/>
              </a:solidFill>
              <a:ea typeface="宋体" panose="02010600030101010101" pitchFamily="2" charset="-122"/>
            </a:endParaRPr>
          </a:p>
        </p:txBody>
      </p:sp>
      <p:sp>
        <p:nvSpPr>
          <p:cNvPr id="4" name="文本框 3"/>
          <p:cNvSpPr txBox="1"/>
          <p:nvPr/>
        </p:nvSpPr>
        <p:spPr>
          <a:xfrm>
            <a:off x="25794" y="1556792"/>
            <a:ext cx="9118206" cy="8710077"/>
          </a:xfrm>
          <a:prstGeom prst="rect">
            <a:avLst/>
          </a:prstGeom>
          <a:noFill/>
        </p:spPr>
        <p:txBody>
          <a:bodyPr wrap="square" rtlCol="0">
            <a:spAutoFit/>
          </a:bodyPr>
          <a:lstStyle/>
          <a:p>
            <a:r>
              <a:rPr lang="en-US" altLang="zh-CN" sz="2800" dirty="0" smtClean="0">
                <a:solidFill>
                  <a:srgbClr val="002060"/>
                </a:solidFill>
                <a:latin typeface="Franklin Gothic Medium"/>
              </a:rPr>
              <a:t>Example 9.8(continued)</a:t>
            </a:r>
          </a:p>
          <a:p>
            <a:r>
              <a:rPr lang="en-US" altLang="zh-CN" sz="2800" dirty="0">
                <a:solidFill>
                  <a:prstClr val="black"/>
                </a:solidFill>
                <a:ea typeface="宋体" panose="02010600030101010101" pitchFamily="2" charset="-122"/>
              </a:rPr>
              <a:t>Bob can recover the plaintext from the </a:t>
            </a:r>
            <a:r>
              <a:rPr lang="en-US" altLang="zh-CN" sz="2800" dirty="0" err="1">
                <a:solidFill>
                  <a:prstClr val="black"/>
                </a:solidFill>
                <a:ea typeface="宋体" panose="02010600030101010101" pitchFamily="2" charset="-122"/>
              </a:rPr>
              <a:t>ciphertext</a:t>
            </a:r>
            <a:r>
              <a:rPr lang="en-US" altLang="zh-CN" sz="2800" dirty="0">
                <a:solidFill>
                  <a:prstClr val="black"/>
                </a:solidFill>
                <a:ea typeface="宋体" panose="02010600030101010101" pitchFamily="2" charset="-122"/>
              </a:rPr>
              <a:t> using P = C</a:t>
            </a:r>
            <a:r>
              <a:rPr lang="en-US" altLang="zh-CN" sz="2800" baseline="30000" dirty="0">
                <a:solidFill>
                  <a:prstClr val="black"/>
                </a:solidFill>
                <a:ea typeface="宋体" panose="02010600030101010101" pitchFamily="2" charset="-122"/>
              </a:rPr>
              <a:t>d</a:t>
            </a:r>
            <a:r>
              <a:rPr lang="en-US" altLang="zh-CN" sz="2800" dirty="0">
                <a:solidFill>
                  <a:prstClr val="black"/>
                </a:solidFill>
                <a:ea typeface="宋体" panose="02010600030101010101" pitchFamily="2" charset="-122"/>
              </a:rPr>
              <a:t>, which </a:t>
            </a:r>
            <a:r>
              <a:rPr lang="en-US" altLang="zh-CN" sz="2800" dirty="0" smtClean="0">
                <a:solidFill>
                  <a:prstClr val="black"/>
                </a:solidFill>
                <a:ea typeface="宋体" panose="02010600030101010101" pitchFamily="2" charset="-122"/>
              </a:rPr>
              <a:t>is</a:t>
            </a: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r>
              <a:rPr lang="en-US" altLang="zh-CN" sz="2800" dirty="0">
                <a:solidFill>
                  <a:prstClr val="black"/>
                </a:solidFill>
                <a:ea typeface="宋体" panose="02010600030101010101" pitchFamily="2" charset="-122"/>
              </a:rPr>
              <a:t>The recovered plaintext is “THIS IS A TEST” after decoding.</a:t>
            </a: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9.2.5 OAEP</a:t>
            </a:r>
            <a:endParaRPr lang="en-US" altLang="zh-CN" sz="3600" dirty="0"/>
          </a:p>
        </p:txBody>
      </p:sp>
      <p:pic>
        <p:nvPicPr>
          <p:cNvPr id="9" name="Picture 12"/>
          <p:cNvPicPr>
            <a:picLocks noChangeAspect="1"/>
          </p:cNvPicPr>
          <p:nvPr/>
        </p:nvPicPr>
        <p:blipFill>
          <a:blip r:embed="rId2"/>
          <a:stretch>
            <a:fillRect/>
          </a:stretch>
        </p:blipFill>
        <p:spPr>
          <a:xfrm>
            <a:off x="65088" y="3079750"/>
            <a:ext cx="9013825" cy="698500"/>
          </a:xfrm>
          <a:prstGeom prst="rect">
            <a:avLst/>
          </a:prstGeom>
          <a:noFill/>
          <a:ln w="9525">
            <a:noFill/>
          </a:ln>
        </p:spPr>
      </p:pic>
    </p:spTree>
    <p:extLst>
      <p:ext uri="{BB962C8B-B14F-4D97-AF65-F5344CB8AC3E}">
        <p14:creationId xmlns:p14="http://schemas.microsoft.com/office/powerpoint/2010/main" val="373453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wipe(down)">
                                      <p:cBhvr>
                                        <p:cTn id="12" dur="25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b="1" dirty="0"/>
              <a:t>9.3</a:t>
            </a:r>
            <a:r>
              <a:rPr lang="en-US" altLang="zh-CN" sz="3200" b="1" dirty="0"/>
              <a:t> </a:t>
            </a:r>
            <a:r>
              <a:rPr lang="en-US" altLang="zh-CN" sz="3600" b="1" dirty="0"/>
              <a:t>RABIN CRYPTOSYSTEM</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2016/11/28</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876121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9.3 </a:t>
            </a:r>
            <a:r>
              <a:rPr lang="en-US" altLang="zh-CN" sz="3600" b="1" dirty="0"/>
              <a:t>RABIN </a:t>
            </a:r>
            <a:r>
              <a:rPr lang="en-US" altLang="zh-CN" sz="3600" b="1" dirty="0" smtClean="0"/>
              <a:t>CRYPTOSYSTEM</a:t>
            </a:r>
            <a:endParaRPr lang="en-US" altLang="zh-CN" sz="3600" dirty="0"/>
          </a:p>
        </p:txBody>
      </p:sp>
      <p:sp>
        <p:nvSpPr>
          <p:cNvPr id="6" name="Rectangle 5"/>
          <p:cNvSpPr>
            <a:spLocks noChangeArrowheads="1"/>
          </p:cNvSpPr>
          <p:nvPr/>
        </p:nvSpPr>
        <p:spPr bwMode="auto">
          <a:xfrm>
            <a:off x="0" y="1541110"/>
            <a:ext cx="9144000" cy="1815882"/>
          </a:xfrm>
          <a:prstGeom prst="rect">
            <a:avLst/>
          </a:prstGeom>
          <a:noFill/>
          <a:ln w="9525">
            <a:noFill/>
            <a:miter lim="800000"/>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r>
              <a:rPr lang="en-US" sz="2800" dirty="0">
                <a:solidFill>
                  <a:prstClr val="black"/>
                </a:solidFill>
              </a:rPr>
              <a:t>The Rabin cryptosystem can be thought of as an RSA cryptosystem in which the value of e and d are fixed. The encryption is C ≡ P</a:t>
            </a:r>
            <a:r>
              <a:rPr lang="en-US" sz="2800" baseline="30000" dirty="0">
                <a:solidFill>
                  <a:prstClr val="black"/>
                </a:solidFill>
              </a:rPr>
              <a:t>2</a:t>
            </a:r>
            <a:r>
              <a:rPr lang="en-US" sz="2800" dirty="0">
                <a:solidFill>
                  <a:prstClr val="black"/>
                </a:solidFill>
              </a:rPr>
              <a:t> (mod n) and the decryption is P ≡ C</a:t>
            </a:r>
            <a:r>
              <a:rPr lang="en-US" sz="2800" baseline="30000" dirty="0">
                <a:solidFill>
                  <a:prstClr val="black"/>
                </a:solidFill>
              </a:rPr>
              <a:t>1/2</a:t>
            </a:r>
            <a:r>
              <a:rPr lang="en-US" sz="2800" dirty="0">
                <a:solidFill>
                  <a:prstClr val="black"/>
                </a:solidFill>
              </a:rPr>
              <a:t> (mod n</a:t>
            </a:r>
            <a:r>
              <a:rPr lang="en-US" sz="2800" dirty="0" smtClean="0">
                <a:solidFill>
                  <a:prstClr val="black"/>
                </a:solidFill>
              </a:rPr>
              <a:t>).</a:t>
            </a:r>
            <a:endParaRPr lang="en-US" sz="2800" dirty="0">
              <a:solidFill>
                <a:prstClr val="black"/>
              </a:solidFill>
            </a:endParaRPr>
          </a:p>
        </p:txBody>
      </p:sp>
    </p:spTree>
    <p:extLst>
      <p:ext uri="{BB962C8B-B14F-4D97-AF65-F5344CB8AC3E}">
        <p14:creationId xmlns:p14="http://schemas.microsoft.com/office/powerpoint/2010/main" val="21580691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9.3 </a:t>
            </a:r>
            <a:r>
              <a:rPr lang="en-US" altLang="zh-CN" sz="3600" b="1" dirty="0"/>
              <a:t>RABIN </a:t>
            </a:r>
            <a:r>
              <a:rPr lang="en-US" altLang="zh-CN" sz="3600" b="1" dirty="0" smtClean="0"/>
              <a:t>CRYPTOSYSTEM</a:t>
            </a:r>
            <a:endParaRPr lang="en-US" altLang="zh-CN" sz="3600" dirty="0"/>
          </a:p>
        </p:txBody>
      </p:sp>
      <p:pic>
        <p:nvPicPr>
          <p:cNvPr id="4" name="Picture 9"/>
          <p:cNvPicPr>
            <a:picLocks noChangeAspect="1"/>
          </p:cNvPicPr>
          <p:nvPr/>
        </p:nvPicPr>
        <p:blipFill>
          <a:blip r:embed="rId2"/>
          <a:stretch>
            <a:fillRect/>
          </a:stretch>
        </p:blipFill>
        <p:spPr>
          <a:xfrm>
            <a:off x="238919" y="1556792"/>
            <a:ext cx="8666162" cy="4773612"/>
          </a:xfrm>
          <a:prstGeom prst="rect">
            <a:avLst/>
          </a:prstGeom>
          <a:noFill/>
          <a:ln w="9525">
            <a:noFill/>
          </a:ln>
        </p:spPr>
      </p:pic>
      <p:sp>
        <p:nvSpPr>
          <p:cNvPr id="7" name="Text Box 4"/>
          <p:cNvSpPr txBox="1">
            <a:spLocks noChangeArrowheads="1"/>
          </p:cNvSpPr>
          <p:nvPr/>
        </p:nvSpPr>
        <p:spPr bwMode="auto">
          <a:xfrm>
            <a:off x="2290898" y="6351711"/>
            <a:ext cx="45393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9.10 </a:t>
            </a:r>
            <a:r>
              <a:rPr lang="en-US" altLang="zh-CN" b="0" baseline="0" dirty="0">
                <a:solidFill>
                  <a:prstClr val="black"/>
                </a:solidFill>
                <a:latin typeface="Franklin Gothic Medium"/>
                <a:ea typeface="宋体" panose="02010600030101010101" pitchFamily="2" charset="-122"/>
                <a:sym typeface="+mn-ea"/>
              </a:rPr>
              <a:t>Rabin cryptosystem </a:t>
            </a:r>
          </a:p>
        </p:txBody>
      </p:sp>
    </p:spTree>
    <p:extLst>
      <p:ext uri="{BB962C8B-B14F-4D97-AF65-F5344CB8AC3E}">
        <p14:creationId xmlns:p14="http://schemas.microsoft.com/office/powerpoint/2010/main" val="1139878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a:t>9.1 INTRODUCTION</a:t>
            </a:r>
            <a:endParaRPr lang="en-US" altLang="zh-CN" sz="3600" dirty="0"/>
          </a:p>
        </p:txBody>
      </p:sp>
      <p:sp>
        <p:nvSpPr>
          <p:cNvPr id="6" name="Rectangle 5"/>
          <p:cNvSpPr>
            <a:spLocks noChangeArrowheads="1"/>
          </p:cNvSpPr>
          <p:nvPr/>
        </p:nvSpPr>
        <p:spPr bwMode="auto">
          <a:xfrm>
            <a:off x="0" y="1556792"/>
            <a:ext cx="9144000" cy="2227263"/>
          </a:xfrm>
          <a:prstGeom prst="rect">
            <a:avLst/>
          </a:prstGeom>
          <a:noFill/>
          <a:ln w="9525">
            <a:noFill/>
            <a:miter lim="800000"/>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base" latinLnBrk="0" hangingPunct="1">
              <a:lnSpc>
                <a:spcPct val="100000"/>
              </a:lnSpc>
              <a:spcBef>
                <a:spcPct val="0"/>
              </a:spcBef>
              <a:spcAft>
                <a:spcPct val="0"/>
              </a:spcAft>
              <a:buClrTx/>
              <a:buSzTx/>
              <a:buFontTx/>
              <a:buNone/>
              <a:defRPr/>
            </a:pPr>
            <a:r>
              <a:rPr kumimoji="0" lang="en-US" sz="2800" u="none" strike="noStrike" kern="1200" cap="none" spc="0" normalizeH="0" baseline="0" noProof="0" dirty="0">
                <a:ln>
                  <a:noFill/>
                </a:ln>
                <a:solidFill>
                  <a:schemeClr val="tx1"/>
                </a:solidFill>
                <a:uLnTx/>
                <a:uFillTx/>
                <a:ea typeface="+mn-ea"/>
                <a:cs typeface="+mn-cs"/>
              </a:rPr>
              <a:t>Symmetric and asymmetric-key cryptography will exist in parallel and continue to serve the community. We actually believe that they are complements of each other; the advantages of one can compensate for the disadvantages of the other.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10" name="Text Box 4"/>
          <p:cNvSpPr txBox="1">
            <a:spLocks noChangeArrowheads="1"/>
          </p:cNvSpPr>
          <p:nvPr/>
        </p:nvSpPr>
        <p:spPr bwMode="auto">
          <a:xfrm>
            <a:off x="782788" y="5182356"/>
            <a:ext cx="7578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Algorithm 9.5 </a:t>
            </a:r>
            <a:r>
              <a:rPr lang="en-US" altLang="zh-CN" b="0" baseline="0" dirty="0" smtClean="0">
                <a:solidFill>
                  <a:prstClr val="black"/>
                </a:solidFill>
                <a:latin typeface="Franklin Gothic Medium"/>
                <a:ea typeface="宋体" panose="02010600030101010101" pitchFamily="2" charset="-122"/>
                <a:sym typeface="+mn-ea"/>
              </a:rPr>
              <a:t>Key Generation for Rabin cryptosystem</a:t>
            </a:r>
            <a:endParaRPr lang="en-US" altLang="zh-CN" b="0" baseline="0" dirty="0">
              <a:solidFill>
                <a:prstClr val="black"/>
              </a:solidFill>
              <a:latin typeface="Franklin Gothic Medium"/>
              <a:ea typeface="宋体" panose="02010600030101010101" pitchFamily="2" charset="-122"/>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smtClean="0"/>
              <a:t>9.3.1 Procedure</a:t>
            </a:r>
            <a:endParaRPr lang="en-US" altLang="zh-CN" sz="3600" dirty="0"/>
          </a:p>
        </p:txBody>
      </p:sp>
      <p:pic>
        <p:nvPicPr>
          <p:cNvPr id="2" name="图片 1"/>
          <p:cNvPicPr>
            <a:picLocks noChangeAspect="1"/>
          </p:cNvPicPr>
          <p:nvPr/>
        </p:nvPicPr>
        <p:blipFill>
          <a:blip r:embed="rId2"/>
          <a:stretch>
            <a:fillRect/>
          </a:stretch>
        </p:blipFill>
        <p:spPr>
          <a:xfrm>
            <a:off x="21230" y="2204864"/>
            <a:ext cx="9159282" cy="2795087"/>
          </a:xfrm>
          <a:prstGeom prst="rect">
            <a:avLst/>
          </a:prstGeom>
        </p:spPr>
      </p:pic>
      <p:sp>
        <p:nvSpPr>
          <p:cNvPr id="9" name="Rectangle 9"/>
          <p:cNvSpPr/>
          <p:nvPr/>
        </p:nvSpPr>
        <p:spPr>
          <a:xfrm>
            <a:off x="0" y="1556792"/>
            <a:ext cx="9144000" cy="523220"/>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800" dirty="0" smtClean="0">
                <a:solidFill>
                  <a:srgbClr val="FF0000"/>
                </a:solidFill>
                <a:latin typeface="Franklin Gothic Medium"/>
                <a:ea typeface="宋体" panose="02010600030101010101" pitchFamily="2" charset="-122"/>
              </a:rPr>
              <a:t>Key Generation</a:t>
            </a:r>
            <a:endParaRPr lang="en-US" altLang="zh-CN" sz="2800" dirty="0">
              <a:solidFill>
                <a:srgbClr val="FF0000"/>
              </a:solidFill>
              <a:latin typeface="Franklin Gothic Medium"/>
              <a:ea typeface="宋体" panose="02010600030101010101" pitchFamily="2" charset="-122"/>
            </a:endParaRPr>
          </a:p>
        </p:txBody>
      </p:sp>
    </p:spTree>
    <p:extLst>
      <p:ext uri="{BB962C8B-B14F-4D97-AF65-F5344CB8AC3E}">
        <p14:creationId xmlns:p14="http://schemas.microsoft.com/office/powerpoint/2010/main" val="26447833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3220"/>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800" dirty="0" smtClean="0">
                <a:solidFill>
                  <a:srgbClr val="FF0000"/>
                </a:solidFill>
                <a:latin typeface="Franklin Gothic Medium"/>
                <a:ea typeface="宋体" panose="02010600030101010101" pitchFamily="2" charset="-122"/>
              </a:rPr>
              <a:t>Encryption</a:t>
            </a:r>
            <a:endParaRPr lang="en-US" altLang="zh-CN" sz="2800" dirty="0">
              <a:solidFill>
                <a:srgbClr val="FF0000"/>
              </a:solidFill>
              <a:latin typeface="Franklin Gothic Medium"/>
              <a:ea typeface="宋体" panose="02010600030101010101" pitchFamily="2" charset="-122"/>
            </a:endParaRPr>
          </a:p>
        </p:txBody>
      </p:sp>
      <p:sp>
        <p:nvSpPr>
          <p:cNvPr id="10" name="Text Box 4"/>
          <p:cNvSpPr txBox="1">
            <a:spLocks noChangeArrowheads="1"/>
          </p:cNvSpPr>
          <p:nvPr/>
        </p:nvSpPr>
        <p:spPr bwMode="auto">
          <a:xfrm>
            <a:off x="1223627" y="5517232"/>
            <a:ext cx="6696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Algorithm 9.6 </a:t>
            </a:r>
            <a:r>
              <a:rPr lang="en-US" altLang="zh-CN" b="0" baseline="0" dirty="0" smtClean="0">
                <a:solidFill>
                  <a:prstClr val="black"/>
                </a:solidFill>
                <a:latin typeface="Franklin Gothic Medium"/>
                <a:ea typeface="宋体" panose="02010600030101010101" pitchFamily="2" charset="-122"/>
                <a:sym typeface="+mn-ea"/>
              </a:rPr>
              <a:t>Encryption in Rabin cryptosystem</a:t>
            </a:r>
            <a:endParaRPr lang="en-US" altLang="zh-CN" b="0" baseline="0" dirty="0">
              <a:solidFill>
                <a:prstClr val="black"/>
              </a:solidFill>
              <a:latin typeface="Franklin Gothic Medium"/>
              <a:ea typeface="宋体" panose="02010600030101010101" pitchFamily="2" charset="-122"/>
            </a:endParaRPr>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smtClean="0"/>
              <a:t>9.3.1 Procedure</a:t>
            </a:r>
            <a:endParaRPr lang="en-US" altLang="zh-CN" sz="3600" dirty="0"/>
          </a:p>
        </p:txBody>
      </p:sp>
      <p:pic>
        <p:nvPicPr>
          <p:cNvPr id="4" name="图片 3"/>
          <p:cNvPicPr>
            <a:picLocks noChangeAspect="1"/>
          </p:cNvPicPr>
          <p:nvPr/>
        </p:nvPicPr>
        <p:blipFill>
          <a:blip r:embed="rId2"/>
          <a:stretch>
            <a:fillRect/>
          </a:stretch>
        </p:blipFill>
        <p:spPr>
          <a:xfrm>
            <a:off x="0" y="2885613"/>
            <a:ext cx="9144000" cy="1911538"/>
          </a:xfrm>
          <a:prstGeom prst="rect">
            <a:avLst/>
          </a:prstGeom>
        </p:spPr>
      </p:pic>
    </p:spTree>
    <p:extLst>
      <p:ext uri="{BB962C8B-B14F-4D97-AF65-F5344CB8AC3E}">
        <p14:creationId xmlns:p14="http://schemas.microsoft.com/office/powerpoint/2010/main" val="21351174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3220"/>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800" dirty="0" smtClean="0">
                <a:solidFill>
                  <a:srgbClr val="FF0000"/>
                </a:solidFill>
                <a:latin typeface="Franklin Gothic Medium"/>
                <a:ea typeface="宋体" panose="02010600030101010101" pitchFamily="2" charset="-122"/>
              </a:rPr>
              <a:t>Decryption</a:t>
            </a:r>
            <a:endParaRPr lang="en-US" altLang="zh-CN" sz="2800" dirty="0">
              <a:solidFill>
                <a:srgbClr val="FF0000"/>
              </a:solidFill>
              <a:latin typeface="Franklin Gothic Medium"/>
              <a:ea typeface="宋体" panose="02010600030101010101" pitchFamily="2" charset="-122"/>
            </a:endParaRPr>
          </a:p>
        </p:txBody>
      </p:sp>
      <p:sp>
        <p:nvSpPr>
          <p:cNvPr id="10" name="Text Box 4"/>
          <p:cNvSpPr txBox="1">
            <a:spLocks noChangeArrowheads="1"/>
          </p:cNvSpPr>
          <p:nvPr/>
        </p:nvSpPr>
        <p:spPr bwMode="auto">
          <a:xfrm>
            <a:off x="1223627" y="5991671"/>
            <a:ext cx="6696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Algorithm 9.7 </a:t>
            </a:r>
            <a:r>
              <a:rPr lang="en-US" altLang="zh-CN" b="0" baseline="0" dirty="0" smtClean="0">
                <a:solidFill>
                  <a:prstClr val="black"/>
                </a:solidFill>
                <a:latin typeface="Franklin Gothic Medium"/>
                <a:ea typeface="宋体" panose="02010600030101010101" pitchFamily="2" charset="-122"/>
                <a:sym typeface="+mn-ea"/>
              </a:rPr>
              <a:t>Decryption in Rabin cryptosystem</a:t>
            </a:r>
            <a:endParaRPr lang="en-US" altLang="zh-CN" b="0" baseline="0" dirty="0">
              <a:solidFill>
                <a:prstClr val="black"/>
              </a:solidFill>
              <a:latin typeface="Franklin Gothic Medium"/>
              <a:ea typeface="宋体" panose="02010600030101010101" pitchFamily="2" charset="-122"/>
            </a:endParaRPr>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smtClean="0"/>
              <a:t>9.3.1 Procedure</a:t>
            </a:r>
            <a:endParaRPr lang="en-US" altLang="zh-CN" sz="3600" dirty="0"/>
          </a:p>
        </p:txBody>
      </p:sp>
      <p:pic>
        <p:nvPicPr>
          <p:cNvPr id="2" name="图片 1"/>
          <p:cNvPicPr>
            <a:picLocks noChangeAspect="1"/>
          </p:cNvPicPr>
          <p:nvPr/>
        </p:nvPicPr>
        <p:blipFill>
          <a:blip r:embed="rId2"/>
          <a:stretch>
            <a:fillRect/>
          </a:stretch>
        </p:blipFill>
        <p:spPr>
          <a:xfrm>
            <a:off x="370146" y="2185986"/>
            <a:ext cx="8306310" cy="3619277"/>
          </a:xfrm>
          <a:prstGeom prst="rect">
            <a:avLst/>
          </a:prstGeom>
        </p:spPr>
      </p:pic>
    </p:spTree>
    <p:extLst>
      <p:ext uri="{BB962C8B-B14F-4D97-AF65-F5344CB8AC3E}">
        <p14:creationId xmlns:p14="http://schemas.microsoft.com/office/powerpoint/2010/main" val="2614121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smtClean="0"/>
              <a:t>9.3.1 Procedure</a:t>
            </a:r>
            <a:endParaRPr lang="en-US" altLang="zh-CN" sz="3600" dirty="0"/>
          </a:p>
        </p:txBody>
      </p:sp>
      <p:sp>
        <p:nvSpPr>
          <p:cNvPr id="7" name="Text Box 17"/>
          <p:cNvSpPr txBox="1"/>
          <p:nvPr/>
        </p:nvSpPr>
        <p:spPr>
          <a:xfrm>
            <a:off x="333765" y="1988840"/>
            <a:ext cx="874713" cy="519113"/>
          </a:xfrm>
          <a:prstGeom prst="rect">
            <a:avLst/>
          </a:prstGeom>
          <a:ln/>
        </p:spPr>
        <p:style>
          <a:lnRef idx="1">
            <a:schemeClr val="accent5"/>
          </a:lnRef>
          <a:fillRef idx="2">
            <a:schemeClr val="accent5"/>
          </a:fillRef>
          <a:effectRef idx="1">
            <a:schemeClr val="accent5"/>
          </a:effectRef>
          <a:fontRef idx="minor">
            <a:schemeClr val="dk1"/>
          </a:fontRef>
        </p:style>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800" i="1" dirty="0">
                <a:solidFill>
                  <a:schemeClr val="hlink"/>
                </a:solidFill>
                <a:latin typeface="Times New Roman" panose="02020603050405020304" pitchFamily="18" charset="0"/>
                <a:ea typeface="宋体" panose="02010600030101010101" pitchFamily="2" charset="-122"/>
              </a:rPr>
              <a:t>Note</a:t>
            </a:r>
          </a:p>
        </p:txBody>
      </p:sp>
      <p:sp>
        <p:nvSpPr>
          <p:cNvPr id="8" name="Rectangle 14"/>
          <p:cNvSpPr/>
          <p:nvPr/>
        </p:nvSpPr>
        <p:spPr>
          <a:xfrm>
            <a:off x="323528" y="2955925"/>
            <a:ext cx="8077200" cy="946150"/>
          </a:xfrm>
          <a:prstGeom prst="rect">
            <a:avLst/>
          </a:prstGeom>
          <a:solidFill>
            <a:srgbClr val="99FF33"/>
          </a:solidFill>
          <a:ln w="76200">
            <a:noFill/>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2800" dirty="0">
                <a:latin typeface="Times New Roman" panose="02020603050405020304" pitchFamily="18" charset="0"/>
                <a:ea typeface="宋体" panose="02010600030101010101" pitchFamily="2" charset="-122"/>
              </a:rPr>
              <a:t>The Rabin cryptosystem is not deterministic: Decryption creates four plaintexts.</a:t>
            </a:r>
          </a:p>
        </p:txBody>
      </p:sp>
    </p:spTree>
    <p:extLst>
      <p:ext uri="{BB962C8B-B14F-4D97-AF65-F5344CB8AC3E}">
        <p14:creationId xmlns:p14="http://schemas.microsoft.com/office/powerpoint/2010/main" val="14698767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smtClean="0"/>
              <a:t>9.3.1 Procedure</a:t>
            </a:r>
            <a:endParaRPr lang="en-US" altLang="zh-CN" sz="3600" dirty="0"/>
          </a:p>
        </p:txBody>
      </p:sp>
      <p:sp>
        <p:nvSpPr>
          <p:cNvPr id="9" name="文本框 8"/>
          <p:cNvSpPr txBox="1"/>
          <p:nvPr/>
        </p:nvSpPr>
        <p:spPr>
          <a:xfrm>
            <a:off x="25794" y="1556792"/>
            <a:ext cx="9118206" cy="9571851"/>
          </a:xfrm>
          <a:prstGeom prst="rect">
            <a:avLst/>
          </a:prstGeom>
          <a:noFill/>
        </p:spPr>
        <p:txBody>
          <a:bodyPr wrap="square" rtlCol="0">
            <a:spAutoFit/>
          </a:bodyPr>
          <a:lstStyle/>
          <a:p>
            <a:r>
              <a:rPr lang="en-US" altLang="zh-CN" sz="2800" dirty="0" smtClean="0">
                <a:solidFill>
                  <a:srgbClr val="002060"/>
                </a:solidFill>
                <a:latin typeface="Franklin Gothic Medium"/>
              </a:rPr>
              <a:t>Example 9.9</a:t>
            </a:r>
          </a:p>
          <a:p>
            <a:r>
              <a:rPr lang="en-US" altLang="zh-CN" sz="2800" dirty="0">
                <a:solidFill>
                  <a:prstClr val="black"/>
                </a:solidFill>
                <a:ea typeface="宋体" panose="02010600030101010101" pitchFamily="2" charset="-122"/>
              </a:rPr>
              <a:t>Here is a very trivial example to show the idea.</a:t>
            </a:r>
          </a:p>
          <a:p>
            <a:r>
              <a:rPr lang="en-US" altLang="zh-CN" sz="2800" dirty="0" smtClean="0">
                <a:solidFill>
                  <a:prstClr val="black"/>
                </a:solidFill>
                <a:ea typeface="宋体" panose="02010600030101010101" pitchFamily="2" charset="-122"/>
              </a:rPr>
              <a:t>1.Bob </a:t>
            </a:r>
            <a:r>
              <a:rPr lang="en-US" altLang="zh-CN" sz="2800" dirty="0">
                <a:solidFill>
                  <a:prstClr val="black"/>
                </a:solidFill>
                <a:ea typeface="宋体" panose="02010600030101010101" pitchFamily="2" charset="-122"/>
              </a:rPr>
              <a:t>selects p = 23 and q = 7. Note that both are</a:t>
            </a:r>
            <a:br>
              <a:rPr lang="en-US" altLang="zh-CN" sz="2800" dirty="0">
                <a:solidFill>
                  <a:prstClr val="black"/>
                </a:solidFill>
                <a:ea typeface="宋体" panose="02010600030101010101" pitchFamily="2" charset="-122"/>
              </a:rPr>
            </a:br>
            <a:r>
              <a:rPr lang="en-US" altLang="zh-CN" sz="2800" dirty="0">
                <a:solidFill>
                  <a:prstClr val="black"/>
                </a:solidFill>
                <a:ea typeface="宋体" panose="02010600030101010101" pitchFamily="2" charset="-122"/>
              </a:rPr>
              <a:t>congruent to 3 mod 4.</a:t>
            </a:r>
          </a:p>
          <a:p>
            <a:r>
              <a:rPr lang="en-US" altLang="zh-CN" sz="2800" dirty="0">
                <a:solidFill>
                  <a:prstClr val="black"/>
                </a:solidFill>
                <a:ea typeface="宋体" panose="02010600030101010101" pitchFamily="2" charset="-122"/>
              </a:rPr>
              <a:t>2</a:t>
            </a:r>
            <a:r>
              <a:rPr lang="en-US" altLang="zh-CN" sz="2800" dirty="0" smtClean="0">
                <a:solidFill>
                  <a:prstClr val="black"/>
                </a:solidFill>
                <a:ea typeface="宋体" panose="02010600030101010101" pitchFamily="2" charset="-122"/>
              </a:rPr>
              <a:t>.Bob </a:t>
            </a:r>
            <a:r>
              <a:rPr lang="en-US" altLang="zh-CN" sz="2800" dirty="0">
                <a:solidFill>
                  <a:prstClr val="black"/>
                </a:solidFill>
                <a:ea typeface="宋体" panose="02010600030101010101" pitchFamily="2" charset="-122"/>
              </a:rPr>
              <a:t>calculates n = p × q = 161.</a:t>
            </a:r>
          </a:p>
          <a:p>
            <a:r>
              <a:rPr lang="en-US" altLang="zh-CN" sz="2800" dirty="0">
                <a:solidFill>
                  <a:prstClr val="black"/>
                </a:solidFill>
                <a:ea typeface="宋体" panose="02010600030101010101" pitchFamily="2" charset="-122"/>
              </a:rPr>
              <a:t>3</a:t>
            </a:r>
            <a:r>
              <a:rPr lang="en-US" altLang="zh-CN" sz="2800" dirty="0" smtClean="0">
                <a:solidFill>
                  <a:prstClr val="black"/>
                </a:solidFill>
                <a:ea typeface="宋体" panose="02010600030101010101" pitchFamily="2" charset="-122"/>
              </a:rPr>
              <a:t>.Bob </a:t>
            </a:r>
            <a:r>
              <a:rPr lang="en-US" altLang="zh-CN" sz="2800" dirty="0">
                <a:solidFill>
                  <a:prstClr val="black"/>
                </a:solidFill>
                <a:ea typeface="宋体" panose="02010600030101010101" pitchFamily="2" charset="-122"/>
              </a:rPr>
              <a:t>announces n publicly; he keeps p and q private.</a:t>
            </a:r>
          </a:p>
          <a:p>
            <a:r>
              <a:rPr lang="en-US" altLang="zh-CN" sz="2800" dirty="0">
                <a:solidFill>
                  <a:prstClr val="black"/>
                </a:solidFill>
                <a:ea typeface="宋体" panose="02010600030101010101" pitchFamily="2" charset="-122"/>
              </a:rPr>
              <a:t>4</a:t>
            </a:r>
            <a:r>
              <a:rPr lang="en-US" altLang="zh-CN" sz="2800" dirty="0" smtClean="0">
                <a:solidFill>
                  <a:prstClr val="black"/>
                </a:solidFill>
                <a:ea typeface="宋体" panose="02010600030101010101" pitchFamily="2" charset="-122"/>
              </a:rPr>
              <a:t>.Alice </a:t>
            </a:r>
            <a:r>
              <a:rPr lang="en-US" altLang="zh-CN" sz="2800" dirty="0">
                <a:solidFill>
                  <a:prstClr val="black"/>
                </a:solidFill>
                <a:ea typeface="宋体" panose="02010600030101010101" pitchFamily="2" charset="-122"/>
              </a:rPr>
              <a:t>wants to send the plaintext P = 24. Note that 161 and 24 are relatively prime; 24 is in Z</a:t>
            </a:r>
            <a:r>
              <a:rPr lang="en-US" altLang="zh-CN" sz="2800" baseline="-25000" dirty="0">
                <a:solidFill>
                  <a:prstClr val="black"/>
                </a:solidFill>
                <a:ea typeface="宋体" panose="02010600030101010101" pitchFamily="2" charset="-122"/>
              </a:rPr>
              <a:t>161</a:t>
            </a:r>
            <a:r>
              <a:rPr lang="en-US" altLang="zh-CN" sz="2800" dirty="0">
                <a:solidFill>
                  <a:prstClr val="black"/>
                </a:solidFill>
                <a:ea typeface="宋体" panose="02010600030101010101" pitchFamily="2" charset="-122"/>
              </a:rPr>
              <a:t>*. She calculates C = 242 = 93 mod 161, and sends the </a:t>
            </a:r>
            <a:r>
              <a:rPr lang="en-US" altLang="zh-CN" sz="2800" dirty="0" err="1">
                <a:solidFill>
                  <a:prstClr val="black"/>
                </a:solidFill>
                <a:ea typeface="宋体" panose="02010600030101010101" pitchFamily="2" charset="-122"/>
              </a:rPr>
              <a:t>ciphertext</a:t>
            </a:r>
            <a:r>
              <a:rPr lang="en-US" altLang="zh-CN" sz="2800" dirty="0">
                <a:solidFill>
                  <a:prstClr val="black"/>
                </a:solidFill>
                <a:ea typeface="宋体" panose="02010600030101010101" pitchFamily="2" charset="-122"/>
              </a:rPr>
              <a:t> 93 to Bob.</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Tree>
    <p:extLst>
      <p:ext uri="{BB962C8B-B14F-4D97-AF65-F5344CB8AC3E}">
        <p14:creationId xmlns:p14="http://schemas.microsoft.com/office/powerpoint/2010/main" val="379134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wipe(down)">
                                      <p:cBhvr>
                                        <p:cTn id="7" dur="25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wipe(down)">
                                      <p:cBhvr>
                                        <p:cTn id="12" dur="25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down)">
                                      <p:cBhvr>
                                        <p:cTn id="17" dur="25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wipe(down)">
                                      <p:cBhvr>
                                        <p:cTn id="22" dur="25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smtClean="0"/>
              <a:t>9.3.1 Procedure</a:t>
            </a:r>
            <a:endParaRPr lang="en-US" altLang="zh-CN" sz="3600" dirty="0"/>
          </a:p>
        </p:txBody>
      </p:sp>
      <p:sp>
        <p:nvSpPr>
          <p:cNvPr id="9" name="文本框 8"/>
          <p:cNvSpPr txBox="1"/>
          <p:nvPr/>
        </p:nvSpPr>
        <p:spPr>
          <a:xfrm>
            <a:off x="25794" y="1556792"/>
            <a:ext cx="9118206" cy="9571851"/>
          </a:xfrm>
          <a:prstGeom prst="rect">
            <a:avLst/>
          </a:prstGeom>
          <a:noFill/>
        </p:spPr>
        <p:txBody>
          <a:bodyPr wrap="square" rtlCol="0">
            <a:spAutoFit/>
          </a:bodyPr>
          <a:lstStyle/>
          <a:p>
            <a:r>
              <a:rPr lang="en-US" altLang="zh-CN" sz="2800" dirty="0" smtClean="0">
                <a:solidFill>
                  <a:srgbClr val="002060"/>
                </a:solidFill>
                <a:latin typeface="Franklin Gothic Medium"/>
              </a:rPr>
              <a:t>Example 9.9(continued)</a:t>
            </a:r>
          </a:p>
          <a:p>
            <a:r>
              <a:rPr lang="en-US" altLang="zh-CN" sz="2800" dirty="0">
                <a:solidFill>
                  <a:prstClr val="black"/>
                </a:solidFill>
                <a:ea typeface="宋体" panose="02010600030101010101" pitchFamily="2" charset="-122"/>
              </a:rPr>
              <a:t>5</a:t>
            </a:r>
            <a:r>
              <a:rPr lang="en-US" altLang="zh-CN" sz="2800" dirty="0" smtClean="0">
                <a:solidFill>
                  <a:prstClr val="black"/>
                </a:solidFill>
                <a:ea typeface="宋体" panose="02010600030101010101" pitchFamily="2" charset="-122"/>
              </a:rPr>
              <a:t>.Bob </a:t>
            </a:r>
            <a:r>
              <a:rPr lang="en-US" altLang="zh-CN" sz="2800" dirty="0">
                <a:solidFill>
                  <a:prstClr val="black"/>
                </a:solidFill>
                <a:ea typeface="宋体" panose="02010600030101010101" pitchFamily="2" charset="-122"/>
              </a:rPr>
              <a:t>receives 93 and calculates four values:</a:t>
            </a:r>
            <a:br>
              <a:rPr lang="en-US" altLang="zh-CN" sz="2800" dirty="0">
                <a:solidFill>
                  <a:prstClr val="black"/>
                </a:solidFill>
                <a:ea typeface="宋体" panose="02010600030101010101" pitchFamily="2" charset="-122"/>
              </a:rPr>
            </a:br>
            <a:r>
              <a:rPr lang="en-US" altLang="zh-CN" sz="2800" dirty="0">
                <a:solidFill>
                  <a:prstClr val="black"/>
                </a:solidFill>
                <a:ea typeface="宋体" panose="02010600030101010101" pitchFamily="2" charset="-122"/>
              </a:rPr>
              <a:t>a1 = +(93 </a:t>
            </a:r>
            <a:r>
              <a:rPr lang="en-US" altLang="zh-CN" sz="2800" baseline="30000" dirty="0">
                <a:solidFill>
                  <a:prstClr val="black"/>
                </a:solidFill>
                <a:ea typeface="宋体" panose="02010600030101010101" pitchFamily="2" charset="-122"/>
              </a:rPr>
              <a:t>(23+1)/4</a:t>
            </a:r>
            <a:r>
              <a:rPr lang="en-US" altLang="zh-CN" sz="2800" dirty="0">
                <a:solidFill>
                  <a:prstClr val="black"/>
                </a:solidFill>
                <a:ea typeface="宋体" panose="02010600030101010101" pitchFamily="2" charset="-122"/>
              </a:rPr>
              <a:t>) mod 23 = 1 mod 23</a:t>
            </a:r>
            <a:br>
              <a:rPr lang="en-US" altLang="zh-CN" sz="2800" dirty="0">
                <a:solidFill>
                  <a:prstClr val="black"/>
                </a:solidFill>
                <a:ea typeface="宋体" panose="02010600030101010101" pitchFamily="2" charset="-122"/>
              </a:rPr>
            </a:br>
            <a:r>
              <a:rPr lang="en-US" altLang="zh-CN" sz="2800" dirty="0">
                <a:solidFill>
                  <a:prstClr val="black"/>
                </a:solidFill>
                <a:ea typeface="宋体" panose="02010600030101010101" pitchFamily="2" charset="-122"/>
              </a:rPr>
              <a:t>a2 = −(93 </a:t>
            </a:r>
            <a:r>
              <a:rPr lang="en-US" altLang="zh-CN" sz="2800" baseline="30000" dirty="0">
                <a:solidFill>
                  <a:prstClr val="black"/>
                </a:solidFill>
                <a:ea typeface="宋体" panose="02010600030101010101" pitchFamily="2" charset="-122"/>
              </a:rPr>
              <a:t>(23+1)/4</a:t>
            </a:r>
            <a:r>
              <a:rPr lang="en-US" altLang="zh-CN" sz="2800" dirty="0">
                <a:solidFill>
                  <a:prstClr val="black"/>
                </a:solidFill>
                <a:ea typeface="宋体" panose="02010600030101010101" pitchFamily="2" charset="-122"/>
              </a:rPr>
              <a:t>) mod 23 = 22 mod 23</a:t>
            </a:r>
            <a:br>
              <a:rPr lang="en-US" altLang="zh-CN" sz="2800" dirty="0">
                <a:solidFill>
                  <a:prstClr val="black"/>
                </a:solidFill>
                <a:ea typeface="宋体" panose="02010600030101010101" pitchFamily="2" charset="-122"/>
              </a:rPr>
            </a:br>
            <a:r>
              <a:rPr lang="en-US" altLang="zh-CN" sz="2800" dirty="0">
                <a:solidFill>
                  <a:prstClr val="black"/>
                </a:solidFill>
                <a:ea typeface="宋体" panose="02010600030101010101" pitchFamily="2" charset="-122"/>
              </a:rPr>
              <a:t>b1 = +(93 </a:t>
            </a:r>
            <a:r>
              <a:rPr lang="en-US" altLang="zh-CN" sz="2800" baseline="30000" dirty="0">
                <a:solidFill>
                  <a:prstClr val="black"/>
                </a:solidFill>
                <a:ea typeface="宋体" panose="02010600030101010101" pitchFamily="2" charset="-122"/>
              </a:rPr>
              <a:t>(7+1)/4</a:t>
            </a:r>
            <a:r>
              <a:rPr lang="en-US" altLang="zh-CN" sz="2800" dirty="0">
                <a:solidFill>
                  <a:prstClr val="black"/>
                </a:solidFill>
                <a:ea typeface="宋体" panose="02010600030101010101" pitchFamily="2" charset="-122"/>
              </a:rPr>
              <a:t>) mod 7 = 4 mod 7</a:t>
            </a:r>
            <a:br>
              <a:rPr lang="en-US" altLang="zh-CN" sz="2800" dirty="0">
                <a:solidFill>
                  <a:prstClr val="black"/>
                </a:solidFill>
                <a:ea typeface="宋体" panose="02010600030101010101" pitchFamily="2" charset="-122"/>
              </a:rPr>
            </a:br>
            <a:r>
              <a:rPr lang="en-US" altLang="zh-CN" sz="2800" dirty="0">
                <a:solidFill>
                  <a:prstClr val="black"/>
                </a:solidFill>
                <a:ea typeface="宋体" panose="02010600030101010101" pitchFamily="2" charset="-122"/>
              </a:rPr>
              <a:t>b2 = −(93 </a:t>
            </a:r>
            <a:r>
              <a:rPr lang="en-US" altLang="zh-CN" sz="2800" baseline="30000" dirty="0">
                <a:solidFill>
                  <a:prstClr val="black"/>
                </a:solidFill>
                <a:ea typeface="宋体" panose="02010600030101010101" pitchFamily="2" charset="-122"/>
              </a:rPr>
              <a:t>(7+1)/4</a:t>
            </a:r>
            <a:r>
              <a:rPr lang="en-US" altLang="zh-CN" sz="2800" dirty="0">
                <a:solidFill>
                  <a:prstClr val="black"/>
                </a:solidFill>
                <a:ea typeface="宋体" panose="02010600030101010101" pitchFamily="2" charset="-122"/>
              </a:rPr>
              <a:t>) mod 7 = 3 mod 7</a:t>
            </a:r>
          </a:p>
          <a:p>
            <a:r>
              <a:rPr lang="en-US" altLang="zh-CN" sz="2800" dirty="0" smtClean="0">
                <a:solidFill>
                  <a:prstClr val="black"/>
                </a:solidFill>
                <a:ea typeface="宋体" panose="02010600030101010101" pitchFamily="2" charset="-122"/>
              </a:rPr>
              <a:t>6.Bob </a:t>
            </a:r>
            <a:r>
              <a:rPr lang="en-US" altLang="zh-CN" sz="2800" dirty="0">
                <a:solidFill>
                  <a:prstClr val="black"/>
                </a:solidFill>
                <a:ea typeface="宋体" panose="02010600030101010101" pitchFamily="2" charset="-122"/>
              </a:rPr>
              <a:t>takes four possible answers, (a</a:t>
            </a:r>
            <a:r>
              <a:rPr lang="en-US" altLang="zh-CN" sz="2800" baseline="-25000" dirty="0">
                <a:solidFill>
                  <a:prstClr val="black"/>
                </a:solidFill>
                <a:ea typeface="宋体" panose="02010600030101010101" pitchFamily="2" charset="-122"/>
              </a:rPr>
              <a:t>1</a:t>
            </a:r>
            <a:r>
              <a:rPr lang="en-US" altLang="zh-CN" sz="2800" dirty="0">
                <a:solidFill>
                  <a:prstClr val="black"/>
                </a:solidFill>
                <a:ea typeface="宋体" panose="02010600030101010101" pitchFamily="2" charset="-122"/>
              </a:rPr>
              <a:t>, b</a:t>
            </a:r>
            <a:r>
              <a:rPr lang="en-US" altLang="zh-CN" sz="2800" baseline="-25000" dirty="0">
                <a:solidFill>
                  <a:prstClr val="black"/>
                </a:solidFill>
                <a:ea typeface="宋体" panose="02010600030101010101" pitchFamily="2" charset="-122"/>
              </a:rPr>
              <a:t>1</a:t>
            </a:r>
            <a:r>
              <a:rPr lang="en-US" altLang="zh-CN" sz="2800" dirty="0">
                <a:solidFill>
                  <a:prstClr val="black"/>
                </a:solidFill>
                <a:ea typeface="宋体" panose="02010600030101010101" pitchFamily="2" charset="-122"/>
              </a:rPr>
              <a:t>), (a</a:t>
            </a:r>
            <a:r>
              <a:rPr lang="en-US" altLang="zh-CN" sz="2800" baseline="-25000" dirty="0">
                <a:solidFill>
                  <a:prstClr val="black"/>
                </a:solidFill>
                <a:ea typeface="宋体" panose="02010600030101010101" pitchFamily="2" charset="-122"/>
              </a:rPr>
              <a:t>1</a:t>
            </a:r>
            <a:r>
              <a:rPr lang="en-US" altLang="zh-CN" sz="2800" dirty="0">
                <a:solidFill>
                  <a:prstClr val="black"/>
                </a:solidFill>
                <a:ea typeface="宋体" panose="02010600030101010101" pitchFamily="2" charset="-122"/>
              </a:rPr>
              <a:t>, b</a:t>
            </a:r>
            <a:r>
              <a:rPr lang="en-US" altLang="zh-CN" sz="2800" baseline="-25000" dirty="0">
                <a:solidFill>
                  <a:prstClr val="black"/>
                </a:solidFill>
                <a:ea typeface="宋体" panose="02010600030101010101" pitchFamily="2" charset="-122"/>
              </a:rPr>
              <a:t>2</a:t>
            </a:r>
            <a:r>
              <a:rPr lang="en-US" altLang="zh-CN" sz="2800" dirty="0">
                <a:solidFill>
                  <a:prstClr val="black"/>
                </a:solidFill>
                <a:ea typeface="宋体" panose="02010600030101010101" pitchFamily="2" charset="-122"/>
              </a:rPr>
              <a:t>), (a</a:t>
            </a:r>
            <a:r>
              <a:rPr lang="en-US" altLang="zh-CN" sz="2800" baseline="-25000" dirty="0">
                <a:solidFill>
                  <a:prstClr val="black"/>
                </a:solidFill>
                <a:ea typeface="宋体" panose="02010600030101010101" pitchFamily="2" charset="-122"/>
              </a:rPr>
              <a:t>2</a:t>
            </a:r>
            <a:r>
              <a:rPr lang="en-US" altLang="zh-CN" sz="2800" dirty="0">
                <a:solidFill>
                  <a:prstClr val="black"/>
                </a:solidFill>
                <a:ea typeface="宋体" panose="02010600030101010101" pitchFamily="2" charset="-122"/>
              </a:rPr>
              <a:t>, b</a:t>
            </a:r>
            <a:r>
              <a:rPr lang="en-US" altLang="zh-CN" sz="2800" baseline="-25000" dirty="0">
                <a:solidFill>
                  <a:prstClr val="black"/>
                </a:solidFill>
                <a:ea typeface="宋体" panose="02010600030101010101" pitchFamily="2" charset="-122"/>
              </a:rPr>
              <a:t>1</a:t>
            </a:r>
            <a:r>
              <a:rPr lang="en-US" altLang="zh-CN" sz="2800" dirty="0">
                <a:solidFill>
                  <a:prstClr val="black"/>
                </a:solidFill>
                <a:ea typeface="宋体" panose="02010600030101010101" pitchFamily="2" charset="-122"/>
              </a:rPr>
              <a:t>), and (a</a:t>
            </a:r>
            <a:r>
              <a:rPr lang="en-US" altLang="zh-CN" sz="2800" baseline="-25000" dirty="0">
                <a:solidFill>
                  <a:prstClr val="black"/>
                </a:solidFill>
                <a:ea typeface="宋体" panose="02010600030101010101" pitchFamily="2" charset="-122"/>
              </a:rPr>
              <a:t>2</a:t>
            </a:r>
            <a:r>
              <a:rPr lang="en-US" altLang="zh-CN" sz="2800" dirty="0">
                <a:solidFill>
                  <a:prstClr val="black"/>
                </a:solidFill>
                <a:ea typeface="宋体" panose="02010600030101010101" pitchFamily="2" charset="-122"/>
              </a:rPr>
              <a:t>, b</a:t>
            </a:r>
            <a:r>
              <a:rPr lang="en-US" altLang="zh-CN" sz="2800" baseline="-25000" dirty="0">
                <a:solidFill>
                  <a:prstClr val="black"/>
                </a:solidFill>
                <a:ea typeface="宋体" panose="02010600030101010101" pitchFamily="2" charset="-122"/>
              </a:rPr>
              <a:t>2</a:t>
            </a:r>
            <a:r>
              <a:rPr lang="en-US" altLang="zh-CN" sz="2800" dirty="0">
                <a:solidFill>
                  <a:prstClr val="black"/>
                </a:solidFill>
                <a:ea typeface="宋体" panose="02010600030101010101" pitchFamily="2" charset="-122"/>
              </a:rPr>
              <a:t>), and uses the Chinese remainder theorem to find four possible plaintexts: 116, </a:t>
            </a:r>
            <a:r>
              <a:rPr lang="en-US" altLang="zh-CN" sz="2800" dirty="0">
                <a:solidFill>
                  <a:srgbClr val="FF0000"/>
                </a:solidFill>
                <a:ea typeface="宋体" panose="02010600030101010101" pitchFamily="2" charset="-122"/>
              </a:rPr>
              <a:t>24</a:t>
            </a:r>
            <a:r>
              <a:rPr lang="en-US" altLang="zh-CN" sz="2800" dirty="0">
                <a:solidFill>
                  <a:prstClr val="black"/>
                </a:solidFill>
                <a:ea typeface="宋体" panose="02010600030101010101" pitchFamily="2" charset="-122"/>
              </a:rPr>
              <a:t>, 137, and 45. Note that only the second answer is Alice’s plaintext</a:t>
            </a:r>
            <a:r>
              <a:rPr lang="en-US" altLang="zh-CN" sz="2800" dirty="0" smtClean="0">
                <a:solidFill>
                  <a:prstClr val="black"/>
                </a:solidFill>
                <a:ea typeface="宋体" panose="02010600030101010101" pitchFamily="2" charset="-122"/>
              </a:rPr>
              <a:t>.</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Tree>
    <p:extLst>
      <p:ext uri="{BB962C8B-B14F-4D97-AF65-F5344CB8AC3E}">
        <p14:creationId xmlns:p14="http://schemas.microsoft.com/office/powerpoint/2010/main" val="349056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25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down)">
                                      <p:cBhvr>
                                        <p:cTn id="12" dur="25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b="1" dirty="0"/>
              <a:t>9.4</a:t>
            </a:r>
            <a:r>
              <a:rPr lang="en-US" altLang="zh-CN" sz="3200" b="1" dirty="0"/>
              <a:t> </a:t>
            </a:r>
            <a:r>
              <a:rPr lang="en-US" altLang="zh-CN" sz="3600" b="1" dirty="0"/>
              <a:t>ELGAMAL CRYPTOSYSTEM</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2016/11/28</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2736945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9.4 </a:t>
            </a:r>
            <a:r>
              <a:rPr lang="en-US" altLang="zh-CN" sz="3600" b="1" dirty="0"/>
              <a:t>ELGAMAL CRYPTOSYSTEM</a:t>
            </a:r>
            <a:endParaRPr lang="en-US" altLang="zh-CN" sz="3600" dirty="0"/>
          </a:p>
        </p:txBody>
      </p:sp>
      <p:sp>
        <p:nvSpPr>
          <p:cNvPr id="6" name="Rectangle 5"/>
          <p:cNvSpPr>
            <a:spLocks noChangeArrowheads="1"/>
          </p:cNvSpPr>
          <p:nvPr/>
        </p:nvSpPr>
        <p:spPr bwMode="auto">
          <a:xfrm>
            <a:off x="0" y="1556792"/>
            <a:ext cx="9144000" cy="1384995"/>
          </a:xfrm>
          <a:prstGeom prst="rect">
            <a:avLst/>
          </a:prstGeom>
          <a:noFill/>
          <a:ln w="9525">
            <a:noFill/>
            <a:miter lim="800000"/>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r>
              <a:rPr lang="en-US" sz="2800" dirty="0">
                <a:solidFill>
                  <a:prstClr val="black"/>
                </a:solidFill>
              </a:rPr>
              <a:t>Besides RSA and Rabin, another public-key cryptosystem is </a:t>
            </a:r>
            <a:r>
              <a:rPr lang="en-US" sz="2800" dirty="0" err="1">
                <a:solidFill>
                  <a:prstClr val="black"/>
                </a:solidFill>
              </a:rPr>
              <a:t>ElGamal</a:t>
            </a:r>
            <a:r>
              <a:rPr lang="en-US" sz="2800" dirty="0">
                <a:solidFill>
                  <a:prstClr val="black"/>
                </a:solidFill>
              </a:rPr>
              <a:t>. </a:t>
            </a:r>
            <a:r>
              <a:rPr lang="en-US" sz="2800" dirty="0" err="1">
                <a:solidFill>
                  <a:prstClr val="black"/>
                </a:solidFill>
              </a:rPr>
              <a:t>ElGamal</a:t>
            </a:r>
            <a:r>
              <a:rPr lang="en-US" sz="2800" dirty="0">
                <a:solidFill>
                  <a:prstClr val="black"/>
                </a:solidFill>
              </a:rPr>
              <a:t> is based on the discrete logarithm </a:t>
            </a:r>
            <a:r>
              <a:rPr lang="en-US" sz="2800" dirty="0" smtClean="0">
                <a:solidFill>
                  <a:prstClr val="black"/>
                </a:solidFill>
              </a:rPr>
              <a:t>problem.</a:t>
            </a:r>
            <a:endParaRPr lang="en-US" sz="2800" dirty="0">
              <a:solidFill>
                <a:prstClr val="black"/>
              </a:solidFill>
            </a:endParaRPr>
          </a:p>
        </p:txBody>
      </p:sp>
    </p:spTree>
    <p:extLst>
      <p:ext uri="{BB962C8B-B14F-4D97-AF65-F5344CB8AC3E}">
        <p14:creationId xmlns:p14="http://schemas.microsoft.com/office/powerpoint/2010/main" val="24295890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10" name="Text Box 4"/>
          <p:cNvSpPr txBox="1">
            <a:spLocks noChangeArrowheads="1"/>
          </p:cNvSpPr>
          <p:nvPr/>
        </p:nvSpPr>
        <p:spPr bwMode="auto">
          <a:xfrm>
            <a:off x="0" y="6021288"/>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9.11 </a:t>
            </a:r>
            <a:r>
              <a:rPr lang="en-US" altLang="zh-CN" b="0" baseline="0" dirty="0">
                <a:solidFill>
                  <a:prstClr val="black"/>
                </a:solidFill>
                <a:latin typeface="Franklin Gothic Medium"/>
                <a:ea typeface="宋体" panose="02010600030101010101" pitchFamily="2" charset="-122"/>
                <a:sym typeface="+mn-ea"/>
              </a:rPr>
              <a:t>Key generation, encryption, and decryption in </a:t>
            </a:r>
            <a:r>
              <a:rPr lang="en-US" altLang="zh-CN" b="0" baseline="0" dirty="0" err="1">
                <a:solidFill>
                  <a:prstClr val="black"/>
                </a:solidFill>
                <a:latin typeface="Franklin Gothic Medium"/>
                <a:ea typeface="宋体" panose="02010600030101010101" pitchFamily="2" charset="-122"/>
                <a:sym typeface="+mn-ea"/>
              </a:rPr>
              <a:t>ElGamal</a:t>
            </a:r>
            <a:endParaRPr lang="en-US" altLang="zh-CN" b="0" baseline="0" dirty="0">
              <a:solidFill>
                <a:prstClr val="black"/>
              </a:solidFill>
              <a:latin typeface="Franklin Gothic Medium"/>
              <a:ea typeface="宋体" panose="02010600030101010101" pitchFamily="2" charset="-122"/>
              <a:sym typeface="+mn-ea"/>
            </a:endParaRPr>
          </a:p>
          <a:p>
            <a:pPr algn="ctr"/>
            <a:r>
              <a:rPr lang="en-US" altLang="zh-CN" b="0" baseline="0" dirty="0" smtClean="0">
                <a:solidFill>
                  <a:prstClr val="black"/>
                </a:solidFill>
                <a:latin typeface="Franklin Gothic Medium"/>
                <a:ea typeface="宋体" panose="02010600030101010101" pitchFamily="2" charset="-122"/>
                <a:sym typeface="+mn-ea"/>
              </a:rPr>
              <a:t>cryptosystem</a:t>
            </a:r>
            <a:endParaRPr lang="en-US" altLang="zh-CN" b="0" baseline="0" dirty="0">
              <a:solidFill>
                <a:prstClr val="black"/>
              </a:solidFill>
              <a:latin typeface="Franklin Gothic Medium"/>
              <a:ea typeface="宋体" panose="02010600030101010101" pitchFamily="2" charset="-122"/>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smtClean="0"/>
              <a:t>9.4.1 Procedure</a:t>
            </a:r>
            <a:endParaRPr lang="en-US" altLang="zh-CN" sz="3600" dirty="0"/>
          </a:p>
        </p:txBody>
      </p:sp>
      <p:pic>
        <p:nvPicPr>
          <p:cNvPr id="11" name="Picture 12"/>
          <p:cNvPicPr>
            <a:picLocks noChangeAspect="1"/>
          </p:cNvPicPr>
          <p:nvPr/>
        </p:nvPicPr>
        <p:blipFill>
          <a:blip r:embed="rId2"/>
          <a:stretch>
            <a:fillRect/>
          </a:stretch>
        </p:blipFill>
        <p:spPr>
          <a:xfrm>
            <a:off x="467544" y="1543698"/>
            <a:ext cx="8483600" cy="4411663"/>
          </a:xfrm>
          <a:prstGeom prst="rect">
            <a:avLst/>
          </a:prstGeom>
          <a:noFill/>
          <a:ln w="9525">
            <a:noFill/>
          </a:ln>
        </p:spPr>
      </p:pic>
    </p:spTree>
    <p:extLst>
      <p:ext uri="{BB962C8B-B14F-4D97-AF65-F5344CB8AC3E}">
        <p14:creationId xmlns:p14="http://schemas.microsoft.com/office/powerpoint/2010/main" val="1595256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10" name="Text Box 4"/>
          <p:cNvSpPr txBox="1">
            <a:spLocks noChangeArrowheads="1"/>
          </p:cNvSpPr>
          <p:nvPr/>
        </p:nvSpPr>
        <p:spPr bwMode="auto">
          <a:xfrm>
            <a:off x="782788" y="6135687"/>
            <a:ext cx="7578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Algorithm 9.8 </a:t>
            </a:r>
            <a:r>
              <a:rPr lang="en-US" altLang="zh-CN" b="0" baseline="0" dirty="0" smtClean="0">
                <a:solidFill>
                  <a:prstClr val="black"/>
                </a:solidFill>
                <a:latin typeface="Franklin Gothic Medium"/>
                <a:ea typeface="宋体" panose="02010600030101010101" pitchFamily="2" charset="-122"/>
                <a:sym typeface="+mn-ea"/>
              </a:rPr>
              <a:t>Key Generation for </a:t>
            </a:r>
            <a:r>
              <a:rPr lang="en-US" altLang="zh-CN" b="0" baseline="0" dirty="0">
                <a:solidFill>
                  <a:prstClr val="black"/>
                </a:solidFill>
                <a:latin typeface="Franklin Gothic Medium"/>
                <a:ea typeface="宋体" panose="02010600030101010101" pitchFamily="2" charset="-122"/>
                <a:sym typeface="+mn-ea"/>
              </a:rPr>
              <a:t>ELGAMAL</a:t>
            </a:r>
            <a:endParaRPr lang="en-US" altLang="zh-CN" b="0" baseline="0" dirty="0">
              <a:solidFill>
                <a:prstClr val="black"/>
              </a:solidFill>
              <a:latin typeface="Franklin Gothic Medium"/>
              <a:ea typeface="宋体" panose="02010600030101010101" pitchFamily="2" charset="-122"/>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smtClean="0"/>
              <a:t>9.4.1 Procedure</a:t>
            </a:r>
            <a:endParaRPr lang="en-US" altLang="zh-CN" sz="3600" dirty="0"/>
          </a:p>
        </p:txBody>
      </p:sp>
      <p:sp>
        <p:nvSpPr>
          <p:cNvPr id="9" name="Rectangle 9"/>
          <p:cNvSpPr/>
          <p:nvPr/>
        </p:nvSpPr>
        <p:spPr>
          <a:xfrm>
            <a:off x="0" y="1556792"/>
            <a:ext cx="9144000" cy="523220"/>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800" dirty="0" smtClean="0">
                <a:solidFill>
                  <a:srgbClr val="FF0000"/>
                </a:solidFill>
                <a:latin typeface="Franklin Gothic Medium"/>
                <a:ea typeface="宋体" panose="02010600030101010101" pitchFamily="2" charset="-122"/>
              </a:rPr>
              <a:t>Key Generation</a:t>
            </a:r>
            <a:endParaRPr lang="en-US" altLang="zh-CN" sz="2800" dirty="0">
              <a:solidFill>
                <a:srgbClr val="FF0000"/>
              </a:solidFill>
              <a:latin typeface="Franklin Gothic Medium"/>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81076" y="2185987"/>
            <a:ext cx="9062924" cy="3725076"/>
          </a:xfrm>
          <a:prstGeom prst="rect">
            <a:avLst/>
          </a:prstGeom>
        </p:spPr>
      </p:pic>
    </p:spTree>
    <p:extLst>
      <p:ext uri="{BB962C8B-B14F-4D97-AF65-F5344CB8AC3E}">
        <p14:creationId xmlns:p14="http://schemas.microsoft.com/office/powerpoint/2010/main" val="4020552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9</a:t>
            </a:r>
            <a:r>
              <a:rPr lang="en-US" altLang="zh-CN" sz="3600" b="1" dirty="0" smtClean="0"/>
              <a:t>.1.1 </a:t>
            </a:r>
            <a:r>
              <a:rPr lang="en-US" altLang="zh-CN" sz="3600" b="1" dirty="0"/>
              <a:t>Keys</a:t>
            </a:r>
            <a:endParaRPr lang="en-US" altLang="zh-CN" sz="3600" dirty="0"/>
          </a:p>
        </p:txBody>
      </p:sp>
      <p:sp>
        <p:nvSpPr>
          <p:cNvPr id="5" name="Rectangle 9"/>
          <p:cNvSpPr/>
          <p:nvPr/>
        </p:nvSpPr>
        <p:spPr>
          <a:xfrm>
            <a:off x="0" y="1556792"/>
            <a:ext cx="9144000" cy="6124754"/>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800" dirty="0">
                <a:ea typeface="宋体" panose="02010600030101010101" pitchFamily="2" charset="-122"/>
              </a:rPr>
              <a:t>Asymmetric key cryptography uses two separate keys: one private and one public. </a:t>
            </a:r>
            <a:endParaRPr lang="en-US" altLang="zh-CN" sz="2800" dirty="0" smtClean="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a:ea typeface="宋体" panose="02010600030101010101" pitchFamily="2" charset="-122"/>
            </a:endParaRPr>
          </a:p>
        </p:txBody>
      </p:sp>
      <p:pic>
        <p:nvPicPr>
          <p:cNvPr id="9" name="Picture 12"/>
          <p:cNvPicPr>
            <a:picLocks noChangeAspect="1"/>
          </p:cNvPicPr>
          <p:nvPr/>
        </p:nvPicPr>
        <p:blipFill>
          <a:blip r:embed="rId2"/>
          <a:stretch>
            <a:fillRect/>
          </a:stretch>
        </p:blipFill>
        <p:spPr>
          <a:xfrm>
            <a:off x="1047750" y="2695029"/>
            <a:ext cx="7048500" cy="3470275"/>
          </a:xfrm>
          <a:prstGeom prst="rect">
            <a:avLst/>
          </a:prstGeom>
          <a:noFill/>
          <a:ln w="9525">
            <a:noFill/>
          </a:ln>
        </p:spPr>
      </p:pic>
      <p:sp>
        <p:nvSpPr>
          <p:cNvPr id="10" name="Text Box 4"/>
          <p:cNvSpPr txBox="1">
            <a:spLocks noChangeArrowheads="1"/>
          </p:cNvSpPr>
          <p:nvPr/>
        </p:nvSpPr>
        <p:spPr bwMode="auto">
          <a:xfrm>
            <a:off x="84686" y="6279703"/>
            <a:ext cx="89518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9</a:t>
            </a:r>
            <a:r>
              <a:rPr lang="en-US" altLang="zh-CN" b="0" baseline="0" dirty="0" smtClean="0">
                <a:solidFill>
                  <a:schemeClr val="tx2"/>
                </a:solidFill>
                <a:latin typeface="+mj-lt"/>
                <a:ea typeface="宋体" panose="02010600030101010101" pitchFamily="2" charset="-122"/>
              </a:rPr>
              <a:t>.1 </a:t>
            </a:r>
            <a:r>
              <a:rPr lang="en-US" altLang="zh-CN" b="0" baseline="0" dirty="0">
                <a:latin typeface="+mj-lt"/>
                <a:ea typeface="宋体" panose="02010600030101010101" pitchFamily="2" charset="-122"/>
                <a:sym typeface="+mn-ea"/>
              </a:rPr>
              <a:t>Locking and unlocking in asymmetric-key </a:t>
            </a:r>
            <a:r>
              <a:rPr lang="en-US" altLang="zh-CN" b="0" baseline="0" dirty="0" smtClean="0">
                <a:latin typeface="+mj-lt"/>
                <a:ea typeface="宋体" panose="02010600030101010101" pitchFamily="2" charset="-122"/>
                <a:sym typeface="+mn-ea"/>
              </a:rPr>
              <a:t>cryptosystem</a:t>
            </a:r>
            <a:endParaRPr lang="en-US" altLang="zh-CN" b="0" baseline="0" dirty="0">
              <a:latin typeface="+mj-lt"/>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10" name="Text Box 4"/>
          <p:cNvSpPr txBox="1">
            <a:spLocks noChangeArrowheads="1"/>
          </p:cNvSpPr>
          <p:nvPr/>
        </p:nvSpPr>
        <p:spPr bwMode="auto">
          <a:xfrm>
            <a:off x="782788" y="6135687"/>
            <a:ext cx="7578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Algorithm 9.9</a:t>
            </a:r>
            <a:r>
              <a:rPr lang="en-US" altLang="zh-CN" b="0" baseline="0" dirty="0" smtClean="0">
                <a:solidFill>
                  <a:prstClr val="black"/>
                </a:solidFill>
                <a:latin typeface="Franklin Gothic Medium"/>
                <a:ea typeface="宋体" panose="02010600030101010101" pitchFamily="2" charset="-122"/>
                <a:sym typeface="+mn-ea"/>
              </a:rPr>
              <a:t> ELGAMAL Encryption</a:t>
            </a:r>
            <a:endParaRPr lang="en-US" altLang="zh-CN" b="0" baseline="0" dirty="0">
              <a:solidFill>
                <a:prstClr val="black"/>
              </a:solidFill>
              <a:latin typeface="Franklin Gothic Medium"/>
              <a:ea typeface="宋体" panose="02010600030101010101" pitchFamily="2" charset="-122"/>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smtClean="0"/>
              <a:t>9.4.1 Procedure</a:t>
            </a:r>
            <a:endParaRPr lang="en-US" altLang="zh-CN" sz="3600" dirty="0"/>
          </a:p>
        </p:txBody>
      </p:sp>
      <p:sp>
        <p:nvSpPr>
          <p:cNvPr id="9" name="Rectangle 9"/>
          <p:cNvSpPr/>
          <p:nvPr/>
        </p:nvSpPr>
        <p:spPr>
          <a:xfrm>
            <a:off x="0" y="1556792"/>
            <a:ext cx="9144000" cy="523220"/>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800" dirty="0" smtClean="0">
                <a:solidFill>
                  <a:srgbClr val="FF0000"/>
                </a:solidFill>
                <a:latin typeface="Franklin Gothic Medium"/>
                <a:ea typeface="宋体" panose="02010600030101010101" pitchFamily="2" charset="-122"/>
              </a:rPr>
              <a:t>Encryption</a:t>
            </a:r>
            <a:endParaRPr lang="en-US" altLang="zh-CN" sz="2800" dirty="0">
              <a:solidFill>
                <a:srgbClr val="FF0000"/>
              </a:solidFill>
              <a:latin typeface="Franklin Gothic Medium"/>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79512" y="2538411"/>
            <a:ext cx="8852749" cy="2598845"/>
          </a:xfrm>
          <a:prstGeom prst="rect">
            <a:avLst/>
          </a:prstGeom>
        </p:spPr>
      </p:pic>
    </p:spTree>
    <p:extLst>
      <p:ext uri="{BB962C8B-B14F-4D97-AF65-F5344CB8AC3E}">
        <p14:creationId xmlns:p14="http://schemas.microsoft.com/office/powerpoint/2010/main" val="8658533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10" name="Text Box 4"/>
          <p:cNvSpPr txBox="1">
            <a:spLocks noChangeArrowheads="1"/>
          </p:cNvSpPr>
          <p:nvPr/>
        </p:nvSpPr>
        <p:spPr bwMode="auto">
          <a:xfrm>
            <a:off x="782788" y="3937447"/>
            <a:ext cx="7578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Algorithm 9.10</a:t>
            </a:r>
            <a:r>
              <a:rPr lang="en-US" altLang="zh-CN" b="0" baseline="0" dirty="0" smtClean="0">
                <a:solidFill>
                  <a:prstClr val="black"/>
                </a:solidFill>
                <a:latin typeface="Franklin Gothic Medium"/>
                <a:ea typeface="宋体" panose="02010600030101010101" pitchFamily="2" charset="-122"/>
                <a:sym typeface="+mn-ea"/>
              </a:rPr>
              <a:t> ELGAMAL Decryption</a:t>
            </a:r>
            <a:endParaRPr lang="en-US" altLang="zh-CN" b="0" baseline="0" dirty="0">
              <a:solidFill>
                <a:prstClr val="black"/>
              </a:solidFill>
              <a:latin typeface="Franklin Gothic Medium"/>
              <a:ea typeface="宋体" panose="02010600030101010101" pitchFamily="2" charset="-122"/>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smtClean="0"/>
              <a:t>9.4.1 Procedure</a:t>
            </a:r>
            <a:endParaRPr lang="en-US" altLang="zh-CN" sz="3600" dirty="0"/>
          </a:p>
        </p:txBody>
      </p:sp>
      <p:sp>
        <p:nvSpPr>
          <p:cNvPr id="9" name="Rectangle 9"/>
          <p:cNvSpPr/>
          <p:nvPr/>
        </p:nvSpPr>
        <p:spPr>
          <a:xfrm>
            <a:off x="0" y="1556792"/>
            <a:ext cx="9144000" cy="523220"/>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800" dirty="0" smtClean="0">
                <a:solidFill>
                  <a:srgbClr val="FF0000"/>
                </a:solidFill>
                <a:latin typeface="Franklin Gothic Medium"/>
                <a:ea typeface="宋体" panose="02010600030101010101" pitchFamily="2" charset="-122"/>
              </a:rPr>
              <a:t>Decryption</a:t>
            </a:r>
            <a:endParaRPr lang="en-US" altLang="zh-CN" sz="2800" dirty="0">
              <a:solidFill>
                <a:srgbClr val="FF0000"/>
              </a:solidFill>
              <a:latin typeface="Franklin Gothic Medium"/>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179512" y="2132856"/>
            <a:ext cx="8766047" cy="1732583"/>
          </a:xfrm>
          <a:prstGeom prst="rect">
            <a:avLst/>
          </a:prstGeom>
        </p:spPr>
      </p:pic>
      <p:sp>
        <p:nvSpPr>
          <p:cNvPr id="11" name="Text Box 17"/>
          <p:cNvSpPr txBox="1"/>
          <p:nvPr/>
        </p:nvSpPr>
        <p:spPr>
          <a:xfrm>
            <a:off x="333765" y="4710087"/>
            <a:ext cx="874713" cy="519113"/>
          </a:xfrm>
          <a:prstGeom prst="rect">
            <a:avLst/>
          </a:prstGeom>
          <a:ln/>
        </p:spPr>
        <p:style>
          <a:lnRef idx="1">
            <a:schemeClr val="accent5"/>
          </a:lnRef>
          <a:fillRef idx="2">
            <a:schemeClr val="accent5"/>
          </a:fillRef>
          <a:effectRef idx="1">
            <a:schemeClr val="accent5"/>
          </a:effectRef>
          <a:fontRef idx="minor">
            <a:schemeClr val="dk1"/>
          </a:fontRef>
        </p:style>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800" i="1" dirty="0">
                <a:solidFill>
                  <a:schemeClr val="hlink"/>
                </a:solidFill>
                <a:latin typeface="Times New Roman" panose="02020603050405020304" pitchFamily="18" charset="0"/>
                <a:ea typeface="宋体" panose="02010600030101010101" pitchFamily="2" charset="-122"/>
              </a:rPr>
              <a:t>Note</a:t>
            </a:r>
          </a:p>
        </p:txBody>
      </p:sp>
      <p:sp>
        <p:nvSpPr>
          <p:cNvPr id="12" name="Rectangle 14"/>
          <p:cNvSpPr/>
          <p:nvPr/>
        </p:nvSpPr>
        <p:spPr>
          <a:xfrm>
            <a:off x="333765" y="5480828"/>
            <a:ext cx="8077200" cy="946150"/>
          </a:xfrm>
          <a:prstGeom prst="rect">
            <a:avLst/>
          </a:prstGeom>
          <a:solidFill>
            <a:srgbClr val="99FF33"/>
          </a:solidFill>
          <a:ln w="76200">
            <a:noFill/>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2800" dirty="0">
                <a:latin typeface="Times New Roman" panose="02020603050405020304" pitchFamily="18" charset="0"/>
                <a:ea typeface="宋体" panose="02010600030101010101" pitchFamily="2" charset="-122"/>
              </a:rPr>
              <a:t>The bit-operation complexity of encryption or decryption in ElGamal cryptosystem is polynomial.</a:t>
            </a:r>
          </a:p>
        </p:txBody>
      </p:sp>
    </p:spTree>
    <p:extLst>
      <p:ext uri="{BB962C8B-B14F-4D97-AF65-F5344CB8AC3E}">
        <p14:creationId xmlns:p14="http://schemas.microsoft.com/office/powerpoint/2010/main" val="16149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5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smtClean="0"/>
              <a:t>9.4.1 Procedure</a:t>
            </a:r>
            <a:endParaRPr lang="en-US" altLang="zh-CN" sz="3600" dirty="0"/>
          </a:p>
        </p:txBody>
      </p:sp>
      <p:sp>
        <p:nvSpPr>
          <p:cNvPr id="9" name="文本框 8"/>
          <p:cNvSpPr txBox="1"/>
          <p:nvPr/>
        </p:nvSpPr>
        <p:spPr>
          <a:xfrm>
            <a:off x="25794" y="1556792"/>
            <a:ext cx="9118206" cy="8710077"/>
          </a:xfrm>
          <a:prstGeom prst="rect">
            <a:avLst/>
          </a:prstGeom>
          <a:noFill/>
        </p:spPr>
        <p:txBody>
          <a:bodyPr wrap="square" rtlCol="0">
            <a:spAutoFit/>
          </a:bodyPr>
          <a:lstStyle/>
          <a:p>
            <a:r>
              <a:rPr lang="en-US" altLang="zh-CN" sz="2800" dirty="0" smtClean="0">
                <a:solidFill>
                  <a:srgbClr val="002060"/>
                </a:solidFill>
                <a:latin typeface="Franklin Gothic Medium"/>
              </a:rPr>
              <a:t>Example 9.10</a:t>
            </a:r>
          </a:p>
          <a:p>
            <a:r>
              <a:rPr lang="en-US" altLang="zh-CN" sz="2800" dirty="0">
                <a:solidFill>
                  <a:prstClr val="black"/>
                </a:solidFill>
                <a:ea typeface="宋体" panose="02010600030101010101" pitchFamily="2" charset="-122"/>
              </a:rPr>
              <a:t>Here is a trivial example. Bob chooses p = 11 and e</a:t>
            </a:r>
            <a:r>
              <a:rPr lang="en-US" altLang="zh-CN" sz="2800" baseline="-25000" dirty="0">
                <a:solidFill>
                  <a:prstClr val="black"/>
                </a:solidFill>
                <a:ea typeface="宋体" panose="02010600030101010101" pitchFamily="2" charset="-122"/>
              </a:rPr>
              <a:t>1</a:t>
            </a:r>
            <a:r>
              <a:rPr lang="en-US" altLang="zh-CN" sz="2800" dirty="0">
                <a:solidFill>
                  <a:prstClr val="black"/>
                </a:solidFill>
                <a:ea typeface="宋体" panose="02010600030101010101" pitchFamily="2" charset="-122"/>
              </a:rPr>
              <a:t> = 2. </a:t>
            </a:r>
            <a:br>
              <a:rPr lang="en-US" altLang="zh-CN" sz="2800" dirty="0">
                <a:solidFill>
                  <a:prstClr val="black"/>
                </a:solidFill>
                <a:ea typeface="宋体" panose="02010600030101010101" pitchFamily="2" charset="-122"/>
              </a:rPr>
            </a:br>
            <a:r>
              <a:rPr lang="en-US" altLang="zh-CN" sz="2800" dirty="0">
                <a:solidFill>
                  <a:prstClr val="black"/>
                </a:solidFill>
                <a:ea typeface="宋体" panose="02010600030101010101" pitchFamily="2" charset="-122"/>
              </a:rPr>
              <a:t>and d = 3  e</a:t>
            </a:r>
            <a:r>
              <a:rPr lang="en-US" altLang="zh-CN" sz="2800" baseline="-25000" dirty="0">
                <a:solidFill>
                  <a:prstClr val="black"/>
                </a:solidFill>
                <a:ea typeface="宋体" panose="02010600030101010101" pitchFamily="2" charset="-122"/>
              </a:rPr>
              <a:t>2</a:t>
            </a:r>
            <a:r>
              <a:rPr lang="en-US" altLang="zh-CN" sz="2800" dirty="0">
                <a:solidFill>
                  <a:prstClr val="black"/>
                </a:solidFill>
                <a:ea typeface="宋体" panose="02010600030101010101" pitchFamily="2" charset="-122"/>
              </a:rPr>
              <a:t> = e</a:t>
            </a:r>
            <a:r>
              <a:rPr lang="en-US" altLang="zh-CN" sz="2800" baseline="-25000" dirty="0">
                <a:solidFill>
                  <a:prstClr val="black"/>
                </a:solidFill>
                <a:ea typeface="宋体" panose="02010600030101010101" pitchFamily="2" charset="-122"/>
              </a:rPr>
              <a:t>1</a:t>
            </a:r>
            <a:r>
              <a:rPr lang="en-US" altLang="zh-CN" sz="2800" baseline="30000" dirty="0">
                <a:solidFill>
                  <a:prstClr val="black"/>
                </a:solidFill>
                <a:ea typeface="宋体" panose="02010600030101010101" pitchFamily="2" charset="-122"/>
              </a:rPr>
              <a:t>d</a:t>
            </a:r>
            <a:r>
              <a:rPr lang="en-US" altLang="zh-CN" sz="2800" dirty="0">
                <a:solidFill>
                  <a:prstClr val="black"/>
                </a:solidFill>
                <a:ea typeface="宋体" panose="02010600030101010101" pitchFamily="2" charset="-122"/>
              </a:rPr>
              <a:t> = 8. So the public keys are (2, 8, 11) and the private key is 3. Alice chooses r = 4 and calculates C1 and C2 for the plaintext 7</a:t>
            </a:r>
            <a:r>
              <a:rPr lang="en-US" altLang="zh-CN" sz="2800" dirty="0" smtClean="0">
                <a:solidFill>
                  <a:prstClr val="black"/>
                </a:solidFill>
                <a:ea typeface="宋体" panose="02010600030101010101" pitchFamily="2" charset="-122"/>
              </a:rPr>
              <a:t>.</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a:solidFill>
                  <a:prstClr val="black"/>
                </a:solidFill>
                <a:ea typeface="宋体" panose="02010600030101010101" pitchFamily="2" charset="-122"/>
              </a:rPr>
              <a:t>Bob receives the </a:t>
            </a:r>
            <a:r>
              <a:rPr lang="en-US" altLang="zh-CN" sz="2800" dirty="0" err="1">
                <a:solidFill>
                  <a:prstClr val="black"/>
                </a:solidFill>
                <a:ea typeface="宋体" panose="02010600030101010101" pitchFamily="2" charset="-122"/>
              </a:rPr>
              <a:t>ciphertexts</a:t>
            </a:r>
            <a:r>
              <a:rPr lang="en-US" altLang="zh-CN" sz="2800" dirty="0">
                <a:solidFill>
                  <a:prstClr val="black"/>
                </a:solidFill>
                <a:ea typeface="宋体" panose="02010600030101010101" pitchFamily="2" charset="-122"/>
              </a:rPr>
              <a:t> (5 and 6) and calculates the plaintext.</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pic>
        <p:nvPicPr>
          <p:cNvPr id="7" name="Picture 13"/>
          <p:cNvPicPr>
            <a:picLocks noChangeAspect="1"/>
          </p:cNvPicPr>
          <p:nvPr/>
        </p:nvPicPr>
        <p:blipFill>
          <a:blip r:embed="rId2"/>
          <a:stretch>
            <a:fillRect/>
          </a:stretch>
        </p:blipFill>
        <p:spPr>
          <a:xfrm>
            <a:off x="724693" y="3691036"/>
            <a:ext cx="7694613" cy="1754188"/>
          </a:xfrm>
          <a:prstGeom prst="rect">
            <a:avLst/>
          </a:prstGeom>
          <a:noFill/>
          <a:ln w="9525">
            <a:noFill/>
          </a:ln>
        </p:spPr>
      </p:pic>
      <p:grpSp>
        <p:nvGrpSpPr>
          <p:cNvPr id="8" name="Group 15"/>
          <p:cNvGrpSpPr/>
          <p:nvPr/>
        </p:nvGrpSpPr>
        <p:grpSpPr>
          <a:xfrm>
            <a:off x="413050" y="6223353"/>
            <a:ext cx="8034338" cy="617537"/>
            <a:chOff x="240" y="1344"/>
            <a:chExt cx="5061" cy="389"/>
          </a:xfrm>
        </p:grpSpPr>
        <p:pic>
          <p:nvPicPr>
            <p:cNvPr id="10" name="Picture 16"/>
            <p:cNvPicPr>
              <a:picLocks noChangeAspect="1"/>
            </p:cNvPicPr>
            <p:nvPr/>
          </p:nvPicPr>
          <p:blipFill>
            <a:blip r:embed="rId3"/>
            <a:stretch>
              <a:fillRect/>
            </a:stretch>
          </p:blipFill>
          <p:spPr>
            <a:xfrm>
              <a:off x="240" y="1344"/>
              <a:ext cx="5061" cy="389"/>
            </a:xfrm>
            <a:prstGeom prst="rect">
              <a:avLst/>
            </a:prstGeom>
            <a:noFill/>
            <a:ln w="9525">
              <a:noFill/>
            </a:ln>
          </p:spPr>
        </p:pic>
        <p:sp>
          <p:nvSpPr>
            <p:cNvPr id="12" name="Rectangle 17"/>
            <p:cNvSpPr/>
            <p:nvPr/>
          </p:nvSpPr>
          <p:spPr>
            <a:xfrm>
              <a:off x="240" y="1344"/>
              <a:ext cx="768" cy="192"/>
            </a:xfrm>
            <a:prstGeom prst="rect">
              <a:avLst/>
            </a:prstGeom>
            <a:solidFill>
              <a:schemeClr val="bg1"/>
            </a:solidFill>
            <a:ln w="9525">
              <a:noFill/>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zh-CN" altLang="zh-CN" dirty="0">
                <a:latin typeface="Californian FB" panose="0207040306080B030204" pitchFamily="18" charset="0"/>
                <a:ea typeface="宋体" panose="02010600030101010101" pitchFamily="2" charset="-122"/>
              </a:endParaRPr>
            </a:p>
          </p:txBody>
        </p:sp>
      </p:grpSp>
    </p:spTree>
    <p:extLst>
      <p:ext uri="{BB962C8B-B14F-4D97-AF65-F5344CB8AC3E}">
        <p14:creationId xmlns:p14="http://schemas.microsoft.com/office/powerpoint/2010/main" val="328398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6" end="6"/>
                                            </p:txEl>
                                          </p:spTgt>
                                        </p:tgtEl>
                                        <p:attrNameLst>
                                          <p:attrName>style.visibility</p:attrName>
                                        </p:attrNameLst>
                                      </p:cBhvr>
                                      <p:to>
                                        <p:strVal val="visible"/>
                                      </p:to>
                                    </p:set>
                                    <p:animEffect transition="in" filter="wipe(down)">
                                      <p:cBhvr>
                                        <p:cTn id="12" dur="250"/>
                                        <p:tgtEl>
                                          <p:spTgt spid="9">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smtClean="0"/>
              <a:t>9.4.1 Procedure</a:t>
            </a:r>
            <a:endParaRPr lang="en-US" altLang="zh-CN" sz="3600" dirty="0"/>
          </a:p>
        </p:txBody>
      </p:sp>
      <p:sp>
        <p:nvSpPr>
          <p:cNvPr id="9" name="文本框 8"/>
          <p:cNvSpPr txBox="1"/>
          <p:nvPr/>
        </p:nvSpPr>
        <p:spPr>
          <a:xfrm>
            <a:off x="25794" y="1556792"/>
            <a:ext cx="9118206" cy="8279190"/>
          </a:xfrm>
          <a:prstGeom prst="rect">
            <a:avLst/>
          </a:prstGeom>
          <a:noFill/>
        </p:spPr>
        <p:txBody>
          <a:bodyPr wrap="square" rtlCol="0">
            <a:spAutoFit/>
          </a:bodyPr>
          <a:lstStyle/>
          <a:p>
            <a:r>
              <a:rPr lang="en-US" altLang="zh-CN" sz="2800" dirty="0" smtClean="0">
                <a:solidFill>
                  <a:srgbClr val="002060"/>
                </a:solidFill>
                <a:latin typeface="Franklin Gothic Medium"/>
              </a:rPr>
              <a:t>Example 9.11</a:t>
            </a:r>
          </a:p>
          <a:p>
            <a:pPr lvl="0"/>
            <a:r>
              <a:rPr lang="en-US" altLang="zh-CN" sz="2800" dirty="0">
                <a:latin typeface="Times New Roman" panose="02020603050405020304" pitchFamily="18" charset="0"/>
                <a:ea typeface="宋体" panose="02010600030101010101" pitchFamily="2" charset="-122"/>
              </a:rPr>
              <a:t>Instead of using P = [C</a:t>
            </a:r>
            <a:r>
              <a:rPr lang="en-US" altLang="zh-CN" sz="2800" baseline="-25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 × (C</a:t>
            </a:r>
            <a:r>
              <a:rPr lang="en-US" altLang="zh-CN" sz="2800" baseline="-25000" dirty="0">
                <a:latin typeface="Times New Roman" panose="02020603050405020304" pitchFamily="18" charset="0"/>
                <a:ea typeface="宋体" panose="02010600030101010101" pitchFamily="2" charset="-122"/>
              </a:rPr>
              <a:t>1</a:t>
            </a:r>
            <a:r>
              <a:rPr lang="en-US" altLang="zh-CN" sz="2800" i="1" baseline="30000" dirty="0">
                <a:latin typeface="Times New Roman" panose="02020603050405020304" pitchFamily="18" charset="0"/>
                <a:ea typeface="宋体" panose="02010600030101010101" pitchFamily="2" charset="-122"/>
              </a:rPr>
              <a:t>d</a:t>
            </a:r>
            <a:r>
              <a:rPr lang="en-US" altLang="zh-CN" sz="2800" dirty="0">
                <a:latin typeface="Times New Roman" panose="02020603050405020304" pitchFamily="18" charset="0"/>
                <a:ea typeface="宋体" panose="02010600030101010101" pitchFamily="2" charset="-122"/>
              </a:rPr>
              <a:t>) </a:t>
            </a:r>
            <a:r>
              <a:rPr lang="en-US" altLang="zh-CN" sz="2800" baseline="30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 mod </a:t>
            </a:r>
            <a:r>
              <a:rPr lang="en-US" altLang="zh-CN" sz="2800" i="1" dirty="0">
                <a:latin typeface="Times New Roman" panose="02020603050405020304" pitchFamily="18" charset="0"/>
                <a:ea typeface="宋体" panose="02010600030101010101" pitchFamily="2" charset="-122"/>
              </a:rPr>
              <a:t>p</a:t>
            </a:r>
            <a:r>
              <a:rPr lang="en-US" altLang="zh-CN" sz="2800" dirty="0">
                <a:latin typeface="Times New Roman" panose="02020603050405020304" pitchFamily="18" charset="0"/>
                <a:ea typeface="宋体" panose="02010600030101010101" pitchFamily="2" charset="-122"/>
              </a:rPr>
              <a:t> for decryption, we can avoid the calculation of multiplicative inverse and use </a:t>
            </a:r>
            <a:br>
              <a:rPr lang="en-US" altLang="zh-CN" sz="2800" dirty="0">
                <a:latin typeface="Times New Roman" panose="02020603050405020304" pitchFamily="18" charset="0"/>
                <a:ea typeface="宋体" panose="02010600030101010101" pitchFamily="2" charset="-122"/>
              </a:rPr>
            </a:br>
            <a:r>
              <a:rPr lang="en-US" altLang="zh-CN" sz="2800" dirty="0">
                <a:latin typeface="Times New Roman" panose="02020603050405020304" pitchFamily="18" charset="0"/>
                <a:ea typeface="宋体" panose="02010600030101010101" pitchFamily="2" charset="-122"/>
              </a:rPr>
              <a:t>P = [C</a:t>
            </a:r>
            <a:r>
              <a:rPr lang="en-US" altLang="zh-CN" sz="2800" baseline="-25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 × C</a:t>
            </a:r>
            <a:r>
              <a:rPr lang="en-US" altLang="zh-CN" sz="2800" baseline="-25000" dirty="0">
                <a:latin typeface="Times New Roman" panose="02020603050405020304" pitchFamily="18" charset="0"/>
                <a:ea typeface="宋体" panose="02010600030101010101" pitchFamily="2" charset="-122"/>
              </a:rPr>
              <a:t>1 </a:t>
            </a:r>
            <a:r>
              <a:rPr lang="en-US" altLang="zh-CN" sz="2800" i="1" baseline="30000" dirty="0">
                <a:latin typeface="Times New Roman" panose="02020603050405020304" pitchFamily="18" charset="0"/>
                <a:ea typeface="宋体" panose="02010600030101010101" pitchFamily="2" charset="-122"/>
              </a:rPr>
              <a:t>p</a:t>
            </a:r>
            <a:r>
              <a:rPr lang="en-US" altLang="zh-CN" sz="2800" baseline="30000" dirty="0">
                <a:latin typeface="Times New Roman" panose="02020603050405020304" pitchFamily="18" charset="0"/>
                <a:ea typeface="宋体" panose="02010600030101010101" pitchFamily="2" charset="-122"/>
              </a:rPr>
              <a:t>−1−</a:t>
            </a:r>
            <a:r>
              <a:rPr lang="en-US" altLang="zh-CN" sz="2800" i="1" baseline="30000" dirty="0">
                <a:latin typeface="Times New Roman" panose="02020603050405020304" pitchFamily="18" charset="0"/>
                <a:ea typeface="宋体" panose="02010600030101010101" pitchFamily="2" charset="-122"/>
              </a:rPr>
              <a:t>d</a:t>
            </a:r>
            <a:r>
              <a:rPr lang="en-US" altLang="zh-CN" sz="2800" dirty="0">
                <a:latin typeface="Times New Roman" panose="02020603050405020304" pitchFamily="18" charset="0"/>
                <a:ea typeface="宋体" panose="02010600030101010101" pitchFamily="2" charset="-122"/>
              </a:rPr>
              <a:t>] mod </a:t>
            </a:r>
            <a:r>
              <a:rPr lang="en-US" altLang="zh-CN" sz="2800" i="1" dirty="0">
                <a:latin typeface="Times New Roman" panose="02020603050405020304" pitchFamily="18" charset="0"/>
                <a:ea typeface="宋体" panose="02010600030101010101" pitchFamily="2" charset="-122"/>
              </a:rPr>
              <a:t>p</a:t>
            </a:r>
            <a:r>
              <a:rPr lang="en-US" altLang="zh-CN" sz="2800" dirty="0">
                <a:latin typeface="Times New Roman" panose="02020603050405020304" pitchFamily="18" charset="0"/>
                <a:ea typeface="宋体" panose="02010600030101010101" pitchFamily="2" charset="-122"/>
              </a:rPr>
              <a:t> (see Fermat’s little theorem in Chapter 9). In Example 10.10, we can calculate P = [6 × 5 </a:t>
            </a:r>
            <a:r>
              <a:rPr lang="en-US" altLang="zh-CN" sz="2800" baseline="30000" dirty="0">
                <a:latin typeface="Times New Roman" panose="02020603050405020304" pitchFamily="18" charset="0"/>
                <a:ea typeface="宋体" panose="02010600030101010101" pitchFamily="2" charset="-122"/>
              </a:rPr>
              <a:t>11−1−3</a:t>
            </a:r>
            <a:r>
              <a:rPr lang="en-US" altLang="zh-CN" sz="2800" dirty="0">
                <a:latin typeface="Times New Roman" panose="02020603050405020304" pitchFamily="18" charset="0"/>
                <a:ea typeface="宋体" panose="02010600030101010101" pitchFamily="2" charset="-122"/>
              </a:rPr>
              <a:t>] mod 11 </a:t>
            </a:r>
            <a:r>
              <a:rPr lang="en-US" altLang="zh-CN" sz="2800" dirty="0" smtClean="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7 mod 11.</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
        <p:nvSpPr>
          <p:cNvPr id="13" name="Text Box 17"/>
          <p:cNvSpPr txBox="1"/>
          <p:nvPr/>
        </p:nvSpPr>
        <p:spPr>
          <a:xfrm>
            <a:off x="333765" y="4710087"/>
            <a:ext cx="874713" cy="519113"/>
          </a:xfrm>
          <a:prstGeom prst="rect">
            <a:avLst/>
          </a:prstGeom>
          <a:ln/>
        </p:spPr>
        <p:style>
          <a:lnRef idx="1">
            <a:schemeClr val="accent5"/>
          </a:lnRef>
          <a:fillRef idx="2">
            <a:schemeClr val="accent5"/>
          </a:fillRef>
          <a:effectRef idx="1">
            <a:schemeClr val="accent5"/>
          </a:effectRef>
          <a:fontRef idx="minor">
            <a:schemeClr val="dk1"/>
          </a:fontRef>
        </p:style>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800" i="1" dirty="0">
                <a:solidFill>
                  <a:schemeClr val="hlink"/>
                </a:solidFill>
                <a:latin typeface="Times New Roman" panose="02020603050405020304" pitchFamily="18" charset="0"/>
                <a:ea typeface="宋体" panose="02010600030101010101" pitchFamily="2" charset="-122"/>
              </a:rPr>
              <a:t>Note</a:t>
            </a:r>
          </a:p>
        </p:txBody>
      </p:sp>
      <p:sp>
        <p:nvSpPr>
          <p:cNvPr id="14" name="Rectangle 14"/>
          <p:cNvSpPr/>
          <p:nvPr/>
        </p:nvSpPr>
        <p:spPr>
          <a:xfrm>
            <a:off x="333765" y="5480828"/>
            <a:ext cx="8077200" cy="954107"/>
          </a:xfrm>
          <a:prstGeom prst="rect">
            <a:avLst/>
          </a:prstGeom>
          <a:solidFill>
            <a:srgbClr val="99FF33"/>
          </a:solidFill>
          <a:ln w="76200">
            <a:noFill/>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2800" dirty="0">
                <a:latin typeface="Times New Roman" panose="02020603050405020304" pitchFamily="18" charset="0"/>
                <a:ea typeface="宋体" panose="02010600030101010101" pitchFamily="2" charset="-122"/>
              </a:rPr>
              <a:t>For the </a:t>
            </a:r>
            <a:r>
              <a:rPr lang="en-US" altLang="zh-CN" sz="2800" dirty="0" err="1">
                <a:latin typeface="Times New Roman" panose="02020603050405020304" pitchFamily="18" charset="0"/>
                <a:ea typeface="宋体" panose="02010600030101010101" pitchFamily="2" charset="-122"/>
              </a:rPr>
              <a:t>ElGamal</a:t>
            </a:r>
            <a:r>
              <a:rPr lang="en-US" altLang="zh-CN" sz="2800" dirty="0">
                <a:latin typeface="Times New Roman" panose="02020603050405020304" pitchFamily="18" charset="0"/>
                <a:ea typeface="宋体" panose="02010600030101010101" pitchFamily="2" charset="-122"/>
              </a:rPr>
              <a:t> cryptosystem, p must be at least 300 digits and r must be new for each </a:t>
            </a:r>
            <a:r>
              <a:rPr lang="en-US" altLang="zh-CN" sz="2800" dirty="0" err="1">
                <a:latin typeface="Times New Roman" panose="02020603050405020304" pitchFamily="18" charset="0"/>
                <a:ea typeface="宋体" panose="02010600030101010101" pitchFamily="2" charset="-122"/>
              </a:rPr>
              <a:t>encipherment</a:t>
            </a:r>
            <a:r>
              <a:rPr lang="en-US" altLang="zh-CN" sz="2800" dirty="0" smtClean="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7647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5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smtClean="0"/>
              <a:t>9.4.1 Procedure</a:t>
            </a:r>
            <a:endParaRPr lang="en-US" altLang="zh-CN" sz="3600" dirty="0"/>
          </a:p>
        </p:txBody>
      </p:sp>
      <p:sp>
        <p:nvSpPr>
          <p:cNvPr id="9" name="文本框 8"/>
          <p:cNvSpPr txBox="1"/>
          <p:nvPr/>
        </p:nvSpPr>
        <p:spPr>
          <a:xfrm>
            <a:off x="25794" y="1556792"/>
            <a:ext cx="9118206" cy="7848302"/>
          </a:xfrm>
          <a:prstGeom prst="rect">
            <a:avLst/>
          </a:prstGeom>
          <a:noFill/>
        </p:spPr>
        <p:txBody>
          <a:bodyPr wrap="square" rtlCol="0">
            <a:spAutoFit/>
          </a:bodyPr>
          <a:lstStyle/>
          <a:p>
            <a:r>
              <a:rPr lang="en-US" altLang="zh-CN" sz="2800" dirty="0" smtClean="0">
                <a:solidFill>
                  <a:srgbClr val="002060"/>
                </a:solidFill>
                <a:latin typeface="Franklin Gothic Medium"/>
              </a:rPr>
              <a:t>Example 9.12</a:t>
            </a:r>
          </a:p>
          <a:p>
            <a:pPr lvl="0"/>
            <a:r>
              <a:rPr lang="en-US" altLang="zh-CN" sz="2800" dirty="0">
                <a:latin typeface="Times New Roman" panose="02020603050405020304" pitchFamily="18" charset="0"/>
                <a:ea typeface="宋体" panose="02010600030101010101" pitchFamily="2" charset="-122"/>
              </a:rPr>
              <a:t>Bob uses a random integer of 512 bits. The integer p is a 155-digit number (the ideal is 300 digits). Bob then chooses e1, d, and calculates e2, as shown below:</a:t>
            </a:r>
          </a:p>
          <a:p>
            <a:pPr lvl="0"/>
            <a:endParaRPr lang="en-US" altLang="zh-CN" sz="2800" dirty="0" smtClean="0">
              <a:latin typeface="Times New Roman" panose="02020603050405020304" pitchFamily="18"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pic>
        <p:nvPicPr>
          <p:cNvPr id="7" name="Picture 13"/>
          <p:cNvPicPr>
            <a:picLocks noChangeAspect="1"/>
          </p:cNvPicPr>
          <p:nvPr/>
        </p:nvPicPr>
        <p:blipFill>
          <a:blip r:embed="rId2"/>
          <a:stretch>
            <a:fillRect/>
          </a:stretch>
        </p:blipFill>
        <p:spPr>
          <a:xfrm>
            <a:off x="230188" y="3367955"/>
            <a:ext cx="8683625" cy="1573213"/>
          </a:xfrm>
          <a:prstGeom prst="rect">
            <a:avLst/>
          </a:prstGeom>
          <a:noFill/>
          <a:ln w="9525">
            <a:noFill/>
          </a:ln>
        </p:spPr>
      </p:pic>
      <p:pic>
        <p:nvPicPr>
          <p:cNvPr id="8" name="Picture 14"/>
          <p:cNvPicPr>
            <a:picLocks noChangeAspect="1"/>
          </p:cNvPicPr>
          <p:nvPr/>
        </p:nvPicPr>
        <p:blipFill>
          <a:blip r:embed="rId3"/>
          <a:stretch>
            <a:fillRect/>
          </a:stretch>
        </p:blipFill>
        <p:spPr>
          <a:xfrm>
            <a:off x="170656" y="5169743"/>
            <a:ext cx="8802687" cy="1571625"/>
          </a:xfrm>
          <a:prstGeom prst="rect">
            <a:avLst/>
          </a:prstGeom>
          <a:noFill/>
          <a:ln w="9525">
            <a:noFill/>
          </a:ln>
        </p:spPr>
      </p:pic>
    </p:spTree>
    <p:extLst>
      <p:ext uri="{BB962C8B-B14F-4D97-AF65-F5344CB8AC3E}">
        <p14:creationId xmlns:p14="http://schemas.microsoft.com/office/powerpoint/2010/main" val="203118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smtClean="0"/>
              <a:t>9.4.1 Procedure</a:t>
            </a:r>
            <a:endParaRPr lang="en-US" altLang="zh-CN" sz="3600" dirty="0"/>
          </a:p>
        </p:txBody>
      </p:sp>
      <p:sp>
        <p:nvSpPr>
          <p:cNvPr id="9" name="文本框 8"/>
          <p:cNvSpPr txBox="1"/>
          <p:nvPr/>
        </p:nvSpPr>
        <p:spPr>
          <a:xfrm>
            <a:off x="25794" y="1556792"/>
            <a:ext cx="9118206" cy="8156079"/>
          </a:xfrm>
          <a:prstGeom prst="rect">
            <a:avLst/>
          </a:prstGeom>
          <a:noFill/>
        </p:spPr>
        <p:txBody>
          <a:bodyPr wrap="square" rtlCol="0">
            <a:spAutoFit/>
          </a:bodyPr>
          <a:lstStyle/>
          <a:p>
            <a:r>
              <a:rPr lang="en-US" altLang="zh-CN" sz="2800" dirty="0" smtClean="0">
                <a:solidFill>
                  <a:srgbClr val="002060"/>
                </a:solidFill>
                <a:latin typeface="Franklin Gothic Medium"/>
              </a:rPr>
              <a:t>Example 9.12(continued)</a:t>
            </a:r>
          </a:p>
          <a:p>
            <a:pPr lvl="0"/>
            <a:r>
              <a:rPr lang="en-US" altLang="zh-CN" sz="2400" dirty="0">
                <a:latin typeface="Times New Roman" panose="02020603050405020304" pitchFamily="18" charset="0"/>
                <a:ea typeface="宋体" panose="02010600030101010101" pitchFamily="2" charset="-122"/>
              </a:rPr>
              <a:t>Alice has the plaintext P = 3200 to send to Bob. She chooses </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r = 545131, calculates C</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and C</a:t>
            </a:r>
            <a:r>
              <a:rPr lang="en-US" altLang="zh-CN" sz="2400"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and sends them to Bob.</a:t>
            </a:r>
          </a:p>
          <a:p>
            <a:pPr lvl="0"/>
            <a:endParaRPr lang="en-US" altLang="zh-CN" sz="2800" dirty="0" smtClean="0">
              <a:latin typeface="Times New Roman" panose="02020603050405020304" pitchFamily="18"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400" dirty="0" smtClean="0">
              <a:solidFill>
                <a:prstClr val="black"/>
              </a:solidFill>
              <a:ea typeface="宋体" panose="02010600030101010101" pitchFamily="2" charset="-122"/>
            </a:endParaRPr>
          </a:p>
          <a:p>
            <a:r>
              <a:rPr lang="en-US" altLang="zh-CN" sz="2400" dirty="0" smtClean="0">
                <a:solidFill>
                  <a:prstClr val="black"/>
                </a:solidFill>
                <a:ea typeface="宋体" panose="02010600030101010101" pitchFamily="2" charset="-122"/>
              </a:rPr>
              <a:t>Bob </a:t>
            </a:r>
            <a:r>
              <a:rPr lang="en-US" altLang="zh-CN" sz="2400" dirty="0">
                <a:solidFill>
                  <a:prstClr val="black"/>
                </a:solidFill>
                <a:ea typeface="宋体" panose="02010600030101010101" pitchFamily="2" charset="-122"/>
              </a:rPr>
              <a:t>calculates the plaintext P = C</a:t>
            </a:r>
            <a:r>
              <a:rPr lang="en-US" altLang="zh-CN" sz="2400" baseline="-25000" dirty="0">
                <a:solidFill>
                  <a:prstClr val="black"/>
                </a:solidFill>
                <a:ea typeface="宋体" panose="02010600030101010101" pitchFamily="2" charset="-122"/>
              </a:rPr>
              <a:t>2</a:t>
            </a:r>
            <a:r>
              <a:rPr lang="en-US" altLang="zh-CN" sz="2400" dirty="0">
                <a:solidFill>
                  <a:prstClr val="black"/>
                </a:solidFill>
                <a:ea typeface="宋体" panose="02010600030101010101" pitchFamily="2" charset="-122"/>
              </a:rPr>
              <a:t> × ((C</a:t>
            </a:r>
            <a:r>
              <a:rPr lang="en-US" altLang="zh-CN" sz="2400" baseline="-25000" dirty="0">
                <a:solidFill>
                  <a:prstClr val="black"/>
                </a:solidFill>
                <a:ea typeface="宋体" panose="02010600030101010101" pitchFamily="2" charset="-122"/>
              </a:rPr>
              <a:t>1</a:t>
            </a:r>
            <a:r>
              <a:rPr lang="en-US" altLang="zh-CN" sz="2400" dirty="0">
                <a:solidFill>
                  <a:prstClr val="black"/>
                </a:solidFill>
                <a:ea typeface="宋体" panose="02010600030101010101" pitchFamily="2" charset="-122"/>
              </a:rPr>
              <a:t>)d)−1 mod p = 3200 mod p.</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pic>
        <p:nvPicPr>
          <p:cNvPr id="10" name="Picture 15"/>
          <p:cNvPicPr>
            <a:picLocks noChangeAspect="1"/>
          </p:cNvPicPr>
          <p:nvPr/>
        </p:nvPicPr>
        <p:blipFill>
          <a:blip r:embed="rId2"/>
          <a:stretch>
            <a:fillRect/>
          </a:stretch>
        </p:blipFill>
        <p:spPr>
          <a:xfrm>
            <a:off x="206572" y="2780929"/>
            <a:ext cx="8756650" cy="2808312"/>
          </a:xfrm>
          <a:prstGeom prst="rect">
            <a:avLst/>
          </a:prstGeom>
          <a:noFill/>
          <a:ln w="9525">
            <a:noFill/>
          </a:ln>
        </p:spPr>
      </p:pic>
      <p:pic>
        <p:nvPicPr>
          <p:cNvPr id="12" name="Picture 16"/>
          <p:cNvPicPr>
            <a:picLocks noChangeAspect="1"/>
          </p:cNvPicPr>
          <p:nvPr/>
        </p:nvPicPr>
        <p:blipFill>
          <a:blip r:embed="rId3"/>
          <a:stretch>
            <a:fillRect/>
          </a:stretch>
        </p:blipFill>
        <p:spPr>
          <a:xfrm>
            <a:off x="177045" y="6237312"/>
            <a:ext cx="8712200" cy="563562"/>
          </a:xfrm>
          <a:prstGeom prst="rect">
            <a:avLst/>
          </a:prstGeom>
          <a:noFill/>
          <a:ln w="9525">
            <a:noFill/>
          </a:ln>
        </p:spPr>
      </p:pic>
    </p:spTree>
    <p:extLst>
      <p:ext uri="{BB962C8B-B14F-4D97-AF65-F5344CB8AC3E}">
        <p14:creationId xmlns:p14="http://schemas.microsoft.com/office/powerpoint/2010/main" val="312453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9" end="9"/>
                                            </p:txEl>
                                          </p:spTgt>
                                        </p:tgtEl>
                                        <p:attrNameLst>
                                          <p:attrName>style.visibility</p:attrName>
                                        </p:attrNameLst>
                                      </p:cBhvr>
                                      <p:to>
                                        <p:strVal val="visible"/>
                                      </p:to>
                                    </p:set>
                                    <p:animEffect transition="in" filter="wipe(down)">
                                      <p:cBhvr>
                                        <p:cTn id="12" dur="250"/>
                                        <p:tgtEl>
                                          <p:spTgt spid="9">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71600" y="1600200"/>
            <a:ext cx="7772400" cy="990600"/>
          </a:xfrm>
        </p:spPr>
        <p:txBody>
          <a:bodyPr>
            <a:noAutofit/>
          </a:bodyPr>
          <a:lstStyle/>
          <a:p>
            <a:r>
              <a:rPr lang="en-US" altLang="zh-CN" sz="3600" b="1" dirty="0"/>
              <a:t>9.5 ELLIPTIC </a:t>
            </a:r>
            <a:r>
              <a:rPr lang="en-US" altLang="zh-CN" sz="3600" b="1" dirty="0" smtClean="0"/>
              <a:t>CURVE CRYPTOSYSTEMS</a:t>
            </a:r>
            <a:endParaRPr lang="zh-CN" altLang="en-US" sz="36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2016/11/28</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27044368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9.5 </a:t>
            </a:r>
            <a:r>
              <a:rPr lang="en-US" altLang="zh-CN" sz="3600" b="1" dirty="0"/>
              <a:t>ELLIPTIC CURVE CRYPTOSYSTEMS</a:t>
            </a:r>
            <a:endParaRPr lang="en-US" altLang="zh-CN" sz="3600" dirty="0"/>
          </a:p>
        </p:txBody>
      </p:sp>
      <p:sp>
        <p:nvSpPr>
          <p:cNvPr id="6" name="Rectangle 5"/>
          <p:cNvSpPr>
            <a:spLocks noChangeArrowheads="1"/>
          </p:cNvSpPr>
          <p:nvPr/>
        </p:nvSpPr>
        <p:spPr bwMode="auto">
          <a:xfrm>
            <a:off x="0" y="1543432"/>
            <a:ext cx="9144000" cy="2677656"/>
          </a:xfrm>
          <a:prstGeom prst="rect">
            <a:avLst/>
          </a:prstGeom>
          <a:noFill/>
          <a:ln w="9525">
            <a:noFill/>
            <a:miter lim="800000"/>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r>
              <a:rPr lang="en-US" sz="2800" dirty="0">
                <a:solidFill>
                  <a:prstClr val="black"/>
                </a:solidFill>
              </a:rPr>
              <a:t>Although RSA and </a:t>
            </a:r>
            <a:r>
              <a:rPr lang="en-US" sz="2800" dirty="0" err="1">
                <a:solidFill>
                  <a:prstClr val="black"/>
                </a:solidFill>
              </a:rPr>
              <a:t>ElGamal</a:t>
            </a:r>
            <a:r>
              <a:rPr lang="en-US" sz="2800" dirty="0">
                <a:solidFill>
                  <a:prstClr val="black"/>
                </a:solidFill>
              </a:rPr>
              <a:t> are secure asymmetric-key cryptosystems, their security comes with a price, their large keys. Researchers have looked for alternatives that give the same level of security with smaller key sizes. One of these promising alternatives is the elliptic curve cryptosystem (ECC). </a:t>
            </a:r>
          </a:p>
        </p:txBody>
      </p:sp>
    </p:spTree>
    <p:extLst>
      <p:ext uri="{BB962C8B-B14F-4D97-AF65-F5344CB8AC3E}">
        <p14:creationId xmlns:p14="http://schemas.microsoft.com/office/powerpoint/2010/main" val="7553871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9.5.1 Elliptic </a:t>
            </a:r>
            <a:r>
              <a:rPr lang="en-US" altLang="zh-CN" sz="3600" b="1" dirty="0"/>
              <a:t>Curves </a:t>
            </a:r>
            <a:r>
              <a:rPr lang="en-US" altLang="zh-CN" sz="3600" b="1" dirty="0" smtClean="0"/>
              <a:t>over Real </a:t>
            </a:r>
            <a:r>
              <a:rPr lang="en-US" altLang="zh-CN" sz="3600" b="1" dirty="0"/>
              <a:t>Numbers</a:t>
            </a:r>
            <a:endParaRPr lang="en-US" altLang="zh-CN" sz="3600" dirty="0"/>
          </a:p>
        </p:txBody>
      </p:sp>
      <p:sp>
        <p:nvSpPr>
          <p:cNvPr id="6" name="Rectangle 5"/>
          <p:cNvSpPr>
            <a:spLocks noChangeArrowheads="1"/>
          </p:cNvSpPr>
          <p:nvPr/>
        </p:nvSpPr>
        <p:spPr bwMode="auto">
          <a:xfrm>
            <a:off x="-35496" y="1121832"/>
            <a:ext cx="9144000" cy="6986528"/>
          </a:xfrm>
          <a:prstGeom prst="rect">
            <a:avLst/>
          </a:prstGeom>
          <a:noFill/>
          <a:ln w="9525">
            <a:noFill/>
            <a:miter lim="800000"/>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sz="2800" dirty="0" smtClean="0">
              <a:solidFill>
                <a:prstClr val="black"/>
              </a:solidFill>
            </a:endParaRPr>
          </a:p>
          <a:p>
            <a:pPr fontAlgn="base">
              <a:spcBef>
                <a:spcPct val="0"/>
              </a:spcBef>
              <a:spcAft>
                <a:spcPct val="0"/>
              </a:spcAft>
              <a:defRPr/>
            </a:pPr>
            <a:r>
              <a:rPr lang="en-US" sz="2800" dirty="0" smtClean="0">
                <a:solidFill>
                  <a:prstClr val="black"/>
                </a:solidFill>
              </a:rPr>
              <a:t>The </a:t>
            </a:r>
            <a:r>
              <a:rPr lang="en-US" sz="2800" dirty="0">
                <a:solidFill>
                  <a:prstClr val="black"/>
                </a:solidFill>
              </a:rPr>
              <a:t>general equation for an elliptic curve </a:t>
            </a:r>
            <a:r>
              <a:rPr lang="en-US" sz="2800" dirty="0" smtClean="0">
                <a:solidFill>
                  <a:prstClr val="black"/>
                </a:solidFill>
              </a:rPr>
              <a:t>is</a:t>
            </a:r>
          </a:p>
          <a:p>
            <a:pPr fontAlgn="base">
              <a:spcBef>
                <a:spcPct val="0"/>
              </a:spcBef>
              <a:spcAft>
                <a:spcPct val="0"/>
              </a:spcAft>
              <a:defRPr/>
            </a:pPr>
            <a:endParaRPr lang="en-US" sz="2800" dirty="0">
              <a:solidFill>
                <a:prstClr val="black"/>
              </a:solidFill>
            </a:endParaRPr>
          </a:p>
          <a:p>
            <a:pPr fontAlgn="base">
              <a:spcBef>
                <a:spcPct val="0"/>
              </a:spcBef>
              <a:spcAft>
                <a:spcPct val="0"/>
              </a:spcAft>
              <a:defRPr/>
            </a:pPr>
            <a:endParaRPr lang="en-US" sz="2800" dirty="0" smtClean="0">
              <a:solidFill>
                <a:prstClr val="black"/>
              </a:solidFill>
            </a:endParaRPr>
          </a:p>
          <a:p>
            <a:pPr fontAlgn="base">
              <a:spcBef>
                <a:spcPct val="0"/>
              </a:spcBef>
              <a:spcAft>
                <a:spcPct val="0"/>
              </a:spcAft>
              <a:defRPr/>
            </a:pPr>
            <a:endParaRPr lang="en-US" sz="2800" dirty="0">
              <a:solidFill>
                <a:prstClr val="black"/>
              </a:solidFill>
            </a:endParaRPr>
          </a:p>
          <a:p>
            <a:pPr fontAlgn="base">
              <a:spcBef>
                <a:spcPct val="0"/>
              </a:spcBef>
              <a:spcAft>
                <a:spcPct val="0"/>
              </a:spcAft>
              <a:defRPr/>
            </a:pPr>
            <a:r>
              <a:rPr lang="en-US" sz="2800" dirty="0">
                <a:solidFill>
                  <a:prstClr val="black"/>
                </a:solidFill>
              </a:rPr>
              <a:t>Elliptic curves over real numbers use a special class of elliptic curves of the </a:t>
            </a:r>
            <a:r>
              <a:rPr lang="en-US" sz="2800" dirty="0" smtClean="0">
                <a:solidFill>
                  <a:prstClr val="black"/>
                </a:solidFill>
              </a:rPr>
              <a:t>form</a:t>
            </a:r>
          </a:p>
          <a:p>
            <a:pPr fontAlgn="base">
              <a:spcBef>
                <a:spcPct val="0"/>
              </a:spcBef>
              <a:spcAft>
                <a:spcPct val="0"/>
              </a:spcAft>
              <a:defRPr/>
            </a:pPr>
            <a:endParaRPr lang="en-US" sz="2800" dirty="0" smtClean="0">
              <a:solidFill>
                <a:prstClr val="black"/>
              </a:solidFill>
            </a:endParaRPr>
          </a:p>
          <a:p>
            <a:pPr fontAlgn="base">
              <a:spcBef>
                <a:spcPct val="0"/>
              </a:spcBef>
              <a:spcAft>
                <a:spcPct val="0"/>
              </a:spcAft>
              <a:defRPr/>
            </a:pPr>
            <a:endParaRPr lang="en-US" sz="2800" dirty="0" smtClean="0">
              <a:solidFill>
                <a:prstClr val="black"/>
              </a:solidFill>
            </a:endParaRPr>
          </a:p>
          <a:p>
            <a:pPr fontAlgn="base">
              <a:spcBef>
                <a:spcPct val="0"/>
              </a:spcBef>
              <a:spcAft>
                <a:spcPct val="0"/>
              </a:spcAft>
              <a:defRPr/>
            </a:pPr>
            <a:endParaRPr lang="en-US" sz="2800" dirty="0">
              <a:solidFill>
                <a:prstClr val="black"/>
              </a:solidFill>
            </a:endParaRPr>
          </a:p>
          <a:p>
            <a:pPr fontAlgn="base">
              <a:spcBef>
                <a:spcPct val="0"/>
              </a:spcBef>
              <a:spcAft>
                <a:spcPct val="0"/>
              </a:spcAft>
              <a:defRPr/>
            </a:pPr>
            <a:endParaRPr lang="en-US" sz="2800" dirty="0" smtClean="0">
              <a:solidFill>
                <a:prstClr val="black"/>
              </a:solidFill>
            </a:endParaRPr>
          </a:p>
          <a:p>
            <a:pPr fontAlgn="base">
              <a:spcBef>
                <a:spcPct val="0"/>
              </a:spcBef>
              <a:spcAft>
                <a:spcPct val="0"/>
              </a:spcAft>
              <a:defRPr/>
            </a:pPr>
            <a:endParaRPr lang="en-US" sz="2800" dirty="0">
              <a:solidFill>
                <a:prstClr val="black"/>
              </a:solidFill>
            </a:endParaRPr>
          </a:p>
          <a:p>
            <a:pPr fontAlgn="base">
              <a:spcBef>
                <a:spcPct val="0"/>
              </a:spcBef>
              <a:spcAft>
                <a:spcPct val="0"/>
              </a:spcAft>
              <a:defRPr/>
            </a:pPr>
            <a:endParaRPr lang="en-US" sz="2800" dirty="0" smtClean="0">
              <a:solidFill>
                <a:prstClr val="black"/>
              </a:solidFill>
            </a:endParaRPr>
          </a:p>
          <a:p>
            <a:pPr fontAlgn="base">
              <a:spcBef>
                <a:spcPct val="0"/>
              </a:spcBef>
              <a:spcAft>
                <a:spcPct val="0"/>
              </a:spcAft>
              <a:defRPr/>
            </a:pPr>
            <a:endParaRPr lang="en-US" sz="2800" dirty="0">
              <a:solidFill>
                <a:prstClr val="black"/>
              </a:solidFill>
            </a:endParaRPr>
          </a:p>
          <a:p>
            <a:pPr fontAlgn="base">
              <a:spcBef>
                <a:spcPct val="0"/>
              </a:spcBef>
              <a:spcAft>
                <a:spcPct val="0"/>
              </a:spcAft>
              <a:defRPr/>
            </a:pPr>
            <a:endParaRPr lang="en-US" sz="2800" dirty="0">
              <a:solidFill>
                <a:prstClr val="black"/>
              </a:solidFill>
            </a:endParaRPr>
          </a:p>
          <a:p>
            <a:pPr fontAlgn="base">
              <a:spcBef>
                <a:spcPct val="0"/>
              </a:spcBef>
              <a:spcAft>
                <a:spcPct val="0"/>
              </a:spcAft>
              <a:defRPr/>
            </a:pPr>
            <a:endParaRPr lang="en-US" sz="2800" dirty="0">
              <a:solidFill>
                <a:prstClr val="black"/>
              </a:solidFill>
            </a:endParaRPr>
          </a:p>
        </p:txBody>
      </p:sp>
      <p:pic>
        <p:nvPicPr>
          <p:cNvPr id="4" name="Picture 11"/>
          <p:cNvPicPr>
            <a:picLocks noChangeAspect="1"/>
          </p:cNvPicPr>
          <p:nvPr/>
        </p:nvPicPr>
        <p:blipFill>
          <a:blip r:embed="rId2"/>
          <a:stretch>
            <a:fillRect/>
          </a:stretch>
        </p:blipFill>
        <p:spPr>
          <a:xfrm>
            <a:off x="1840706" y="2348880"/>
            <a:ext cx="5462587" cy="747713"/>
          </a:xfrm>
          <a:prstGeom prst="rect">
            <a:avLst/>
          </a:prstGeom>
          <a:noFill/>
          <a:ln w="9525">
            <a:noFill/>
          </a:ln>
        </p:spPr>
      </p:pic>
      <p:pic>
        <p:nvPicPr>
          <p:cNvPr id="7" name="Picture 13"/>
          <p:cNvPicPr>
            <a:picLocks noChangeAspect="1"/>
          </p:cNvPicPr>
          <p:nvPr/>
        </p:nvPicPr>
        <p:blipFill>
          <a:blip r:embed="rId3"/>
          <a:stretch>
            <a:fillRect/>
          </a:stretch>
        </p:blipFill>
        <p:spPr>
          <a:xfrm>
            <a:off x="3298825" y="4302546"/>
            <a:ext cx="2546350" cy="782638"/>
          </a:xfrm>
          <a:prstGeom prst="rect">
            <a:avLst/>
          </a:prstGeom>
          <a:noFill/>
          <a:ln w="9525">
            <a:noFill/>
          </a:ln>
        </p:spPr>
      </p:pic>
    </p:spTree>
    <p:extLst>
      <p:ext uri="{BB962C8B-B14F-4D97-AF65-F5344CB8AC3E}">
        <p14:creationId xmlns:p14="http://schemas.microsoft.com/office/powerpoint/2010/main" val="111216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down)">
                                      <p:cBhvr>
                                        <p:cTn id="12" dur="25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9.5.1 Elliptic </a:t>
            </a:r>
            <a:r>
              <a:rPr lang="en-US" altLang="zh-CN" sz="3600" b="1" dirty="0"/>
              <a:t>Curves </a:t>
            </a:r>
            <a:r>
              <a:rPr lang="en-US" altLang="zh-CN" sz="3600" b="1" dirty="0" smtClean="0"/>
              <a:t>over Real </a:t>
            </a:r>
            <a:r>
              <a:rPr lang="en-US" altLang="zh-CN" sz="3600" b="1" dirty="0"/>
              <a:t>Numbers</a:t>
            </a:r>
            <a:endParaRPr lang="en-US" altLang="zh-CN" sz="3600" dirty="0"/>
          </a:p>
        </p:txBody>
      </p:sp>
      <p:sp>
        <p:nvSpPr>
          <p:cNvPr id="8" name="文本框 7"/>
          <p:cNvSpPr txBox="1"/>
          <p:nvPr/>
        </p:nvSpPr>
        <p:spPr>
          <a:xfrm>
            <a:off x="25794" y="1556792"/>
            <a:ext cx="9118206" cy="8279190"/>
          </a:xfrm>
          <a:prstGeom prst="rect">
            <a:avLst/>
          </a:prstGeom>
          <a:noFill/>
        </p:spPr>
        <p:txBody>
          <a:bodyPr wrap="square" rtlCol="0">
            <a:spAutoFit/>
          </a:bodyPr>
          <a:lstStyle/>
          <a:p>
            <a:r>
              <a:rPr lang="en-US" altLang="zh-CN" sz="2800" dirty="0" smtClean="0">
                <a:solidFill>
                  <a:srgbClr val="002060"/>
                </a:solidFill>
                <a:latin typeface="Franklin Gothic Medium"/>
              </a:rPr>
              <a:t>Example 9.13</a:t>
            </a:r>
          </a:p>
          <a:p>
            <a:pPr lvl="0"/>
            <a:r>
              <a:rPr lang="en-US" altLang="zh-CN" sz="2400" dirty="0">
                <a:latin typeface="Times New Roman" panose="02020603050405020304" pitchFamily="18" charset="0"/>
                <a:ea typeface="宋体" panose="02010600030101010101" pitchFamily="2" charset="-122"/>
              </a:rPr>
              <a:t>Figure </a:t>
            </a:r>
            <a:r>
              <a:rPr lang="en-US" altLang="zh-CN" sz="2400" dirty="0" smtClean="0">
                <a:latin typeface="Times New Roman" panose="02020603050405020304" pitchFamily="18" charset="0"/>
                <a:ea typeface="宋体" panose="02010600030101010101" pitchFamily="2" charset="-122"/>
              </a:rPr>
              <a:t>9.12 </a:t>
            </a:r>
            <a:r>
              <a:rPr lang="en-US" altLang="zh-CN" sz="2400" dirty="0">
                <a:latin typeface="Times New Roman" panose="02020603050405020304" pitchFamily="18" charset="0"/>
                <a:ea typeface="宋体" panose="02010600030101010101" pitchFamily="2" charset="-122"/>
              </a:rPr>
              <a:t>shows two elliptic curves with equations y</a:t>
            </a:r>
            <a:r>
              <a:rPr lang="en-US" altLang="zh-CN" sz="2400" baseline="30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 x</a:t>
            </a:r>
            <a:r>
              <a:rPr lang="en-US" altLang="zh-CN" sz="2400" baseline="30000" dirty="0">
                <a:latin typeface="Times New Roman" panose="02020603050405020304" pitchFamily="18" charset="0"/>
                <a:ea typeface="宋体" panose="02010600030101010101" pitchFamily="2" charset="-122"/>
              </a:rPr>
              <a:t>3</a:t>
            </a:r>
            <a:r>
              <a:rPr lang="en-US" altLang="zh-CN" sz="2400" dirty="0">
                <a:latin typeface="Times New Roman" panose="02020603050405020304" pitchFamily="18" charset="0"/>
                <a:ea typeface="宋体" panose="02010600030101010101" pitchFamily="2" charset="-122"/>
              </a:rPr>
              <a:t> − 4x and y</a:t>
            </a:r>
            <a:r>
              <a:rPr lang="en-US" altLang="zh-CN" sz="2400" baseline="30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 x</a:t>
            </a:r>
            <a:r>
              <a:rPr lang="en-US" altLang="zh-CN" sz="2400" baseline="30000" dirty="0">
                <a:latin typeface="Times New Roman" panose="02020603050405020304" pitchFamily="18" charset="0"/>
                <a:ea typeface="宋体" panose="02010600030101010101" pitchFamily="2" charset="-122"/>
              </a:rPr>
              <a:t>3</a:t>
            </a:r>
            <a:r>
              <a:rPr lang="en-US" altLang="zh-CN" sz="2400" dirty="0">
                <a:latin typeface="Times New Roman" panose="02020603050405020304" pitchFamily="18" charset="0"/>
                <a:ea typeface="宋体" panose="02010600030101010101" pitchFamily="2" charset="-122"/>
              </a:rPr>
              <a:t> − 1. Both are nonsingular. However, the first has three real roots (x = −2, x = 0, and x = 2), but the second has only one real root (x = 1) and two imaginary ones.</a:t>
            </a:r>
          </a:p>
          <a:p>
            <a:pPr lvl="0"/>
            <a:endParaRPr lang="en-US" altLang="zh-CN" sz="2800" dirty="0" smtClean="0">
              <a:latin typeface="Times New Roman" panose="02020603050405020304" pitchFamily="18"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pic>
        <p:nvPicPr>
          <p:cNvPr id="9" name="Picture 16"/>
          <p:cNvPicPr>
            <a:picLocks noChangeAspect="1"/>
          </p:cNvPicPr>
          <p:nvPr/>
        </p:nvPicPr>
        <p:blipFill>
          <a:blip r:embed="rId2"/>
          <a:stretch>
            <a:fillRect/>
          </a:stretch>
        </p:blipFill>
        <p:spPr>
          <a:xfrm>
            <a:off x="773906" y="3501008"/>
            <a:ext cx="7596188" cy="2840038"/>
          </a:xfrm>
          <a:prstGeom prst="rect">
            <a:avLst/>
          </a:prstGeom>
          <a:noFill/>
          <a:ln w="9525">
            <a:noFill/>
          </a:ln>
        </p:spPr>
      </p:pic>
      <p:sp>
        <p:nvSpPr>
          <p:cNvPr id="10" name="Text Box 4"/>
          <p:cNvSpPr txBox="1">
            <a:spLocks noChangeArrowheads="1"/>
          </p:cNvSpPr>
          <p:nvPr/>
        </p:nvSpPr>
        <p:spPr bwMode="auto">
          <a:xfrm>
            <a:off x="0" y="635171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9.12 </a:t>
            </a:r>
            <a:r>
              <a:rPr lang="en-US" altLang="zh-CN" b="0" baseline="0" dirty="0">
                <a:solidFill>
                  <a:prstClr val="black"/>
                </a:solidFill>
                <a:latin typeface="Franklin Gothic Medium"/>
                <a:ea typeface="宋体" panose="02010600030101010101" pitchFamily="2" charset="-122"/>
                <a:sym typeface="+mn-ea"/>
              </a:rPr>
              <a:t>Two elliptic curves over a real </a:t>
            </a:r>
            <a:r>
              <a:rPr lang="en-US" altLang="zh-CN" b="0" baseline="0" dirty="0" smtClean="0">
                <a:solidFill>
                  <a:prstClr val="black"/>
                </a:solidFill>
                <a:latin typeface="Franklin Gothic Medium"/>
                <a:ea typeface="宋体" panose="02010600030101010101" pitchFamily="2" charset="-122"/>
                <a:sym typeface="+mn-ea"/>
              </a:rPr>
              <a:t>field</a:t>
            </a:r>
            <a:endParaRPr lang="en-US" altLang="zh-CN" b="0" baseline="0" dirty="0">
              <a:solidFill>
                <a:prstClr val="black"/>
              </a:solidFill>
              <a:latin typeface="Franklin Gothic Medium"/>
              <a:ea typeface="宋体" panose="02010600030101010101" pitchFamily="2" charset="-122"/>
              <a:sym typeface="+mn-ea"/>
            </a:endParaRPr>
          </a:p>
        </p:txBody>
      </p:sp>
    </p:spTree>
    <p:extLst>
      <p:ext uri="{BB962C8B-B14F-4D97-AF65-F5344CB8AC3E}">
        <p14:creationId xmlns:p14="http://schemas.microsoft.com/office/powerpoint/2010/main" val="3585559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smtClean="0"/>
              <a:t>9.1.2 </a:t>
            </a:r>
            <a:r>
              <a:rPr lang="en-US" altLang="zh-CN" sz="3600" b="1" dirty="0"/>
              <a:t>General Idea</a:t>
            </a:r>
            <a:endParaRPr lang="en-US" altLang="zh-CN" sz="3600"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a:ea typeface="宋体" panose="02010600030101010101" pitchFamily="2" charset="-122"/>
            </a:endParaRPr>
          </a:p>
        </p:txBody>
      </p:sp>
      <p:sp>
        <p:nvSpPr>
          <p:cNvPr id="10" name="Text Box 4"/>
          <p:cNvSpPr txBox="1">
            <a:spLocks noChangeArrowheads="1"/>
          </p:cNvSpPr>
          <p:nvPr/>
        </p:nvSpPr>
        <p:spPr bwMode="auto">
          <a:xfrm>
            <a:off x="759485" y="6279703"/>
            <a:ext cx="7602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9.2 </a:t>
            </a:r>
            <a:r>
              <a:rPr lang="en-US" altLang="zh-CN" b="0" baseline="0" dirty="0">
                <a:latin typeface="+mj-lt"/>
                <a:ea typeface="宋体" panose="02010600030101010101" pitchFamily="2" charset="-122"/>
                <a:sym typeface="+mn-ea"/>
              </a:rPr>
              <a:t>General idea of asymmetric-key </a:t>
            </a:r>
            <a:r>
              <a:rPr lang="en-US" altLang="zh-CN" b="0" baseline="0" dirty="0" smtClean="0">
                <a:latin typeface="+mj-lt"/>
                <a:ea typeface="宋体" panose="02010600030101010101" pitchFamily="2" charset="-122"/>
                <a:sym typeface="+mn-ea"/>
              </a:rPr>
              <a:t>cryptosystem</a:t>
            </a:r>
            <a:endParaRPr lang="en-US" altLang="zh-CN" b="0" baseline="0" dirty="0">
              <a:latin typeface="+mj-lt"/>
              <a:ea typeface="宋体" panose="02010600030101010101" pitchFamily="2" charset="-122"/>
            </a:endParaRPr>
          </a:p>
        </p:txBody>
      </p:sp>
      <p:pic>
        <p:nvPicPr>
          <p:cNvPr id="8" name="Picture 12"/>
          <p:cNvPicPr>
            <a:picLocks noChangeAspect="1"/>
          </p:cNvPicPr>
          <p:nvPr/>
        </p:nvPicPr>
        <p:blipFill>
          <a:blip r:embed="rId2"/>
          <a:stretch>
            <a:fillRect/>
          </a:stretch>
        </p:blipFill>
        <p:spPr>
          <a:xfrm>
            <a:off x="573087" y="2186087"/>
            <a:ext cx="7997825" cy="3259137"/>
          </a:xfrm>
          <a:prstGeom prst="rect">
            <a:avLst/>
          </a:prstGeom>
          <a:noFill/>
          <a:ln w="9525">
            <a:noFill/>
          </a:ln>
        </p:spPr>
      </p:pic>
    </p:spTree>
    <p:extLst>
      <p:ext uri="{BB962C8B-B14F-4D97-AF65-F5344CB8AC3E}">
        <p14:creationId xmlns:p14="http://schemas.microsoft.com/office/powerpoint/2010/main" val="31098612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9.5.1 Elliptic </a:t>
            </a:r>
            <a:r>
              <a:rPr lang="en-US" altLang="zh-CN" sz="3600" b="1" dirty="0"/>
              <a:t>Curves </a:t>
            </a:r>
            <a:r>
              <a:rPr lang="en-US" altLang="zh-CN" sz="3600" b="1" dirty="0" smtClean="0"/>
              <a:t>over Real </a:t>
            </a:r>
            <a:r>
              <a:rPr lang="en-US" altLang="zh-CN" sz="3600" b="1" dirty="0"/>
              <a:t>Numbers</a:t>
            </a:r>
            <a:endParaRPr lang="en-US" altLang="zh-CN" sz="3600" dirty="0"/>
          </a:p>
        </p:txBody>
      </p:sp>
      <p:sp>
        <p:nvSpPr>
          <p:cNvPr id="8" name="文本框 7"/>
          <p:cNvSpPr txBox="1"/>
          <p:nvPr/>
        </p:nvSpPr>
        <p:spPr>
          <a:xfrm>
            <a:off x="25794" y="1556792"/>
            <a:ext cx="9118206" cy="6124754"/>
          </a:xfrm>
          <a:prstGeom prst="rect">
            <a:avLst/>
          </a:prstGeom>
          <a:noFill/>
        </p:spPr>
        <p:txBody>
          <a:bodyPr wrap="square" rtlCol="0">
            <a:spAutoFit/>
          </a:bodyPr>
          <a:lstStyle/>
          <a:p>
            <a:pPr lvl="0"/>
            <a:endParaRPr lang="en-US" altLang="zh-CN" sz="2800" dirty="0" smtClean="0">
              <a:latin typeface="Times New Roman" panose="02020603050405020304" pitchFamily="18"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
        <p:nvSpPr>
          <p:cNvPr id="10" name="Text Box 4"/>
          <p:cNvSpPr txBox="1">
            <a:spLocks noChangeArrowheads="1"/>
          </p:cNvSpPr>
          <p:nvPr/>
        </p:nvSpPr>
        <p:spPr bwMode="auto">
          <a:xfrm>
            <a:off x="0" y="635171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9.13 </a:t>
            </a:r>
            <a:r>
              <a:rPr lang="en-US" altLang="zh-CN" b="0" baseline="0" dirty="0">
                <a:solidFill>
                  <a:prstClr val="black"/>
                </a:solidFill>
                <a:latin typeface="Franklin Gothic Medium"/>
                <a:ea typeface="宋体" panose="02010600030101010101" pitchFamily="2" charset="-122"/>
                <a:sym typeface="+mn-ea"/>
              </a:rPr>
              <a:t>Three adding cases in an elliptic </a:t>
            </a:r>
            <a:r>
              <a:rPr lang="en-US" altLang="zh-CN" b="0" baseline="0" dirty="0" smtClean="0">
                <a:solidFill>
                  <a:prstClr val="black"/>
                </a:solidFill>
                <a:latin typeface="Franklin Gothic Medium"/>
                <a:ea typeface="宋体" panose="02010600030101010101" pitchFamily="2" charset="-122"/>
                <a:sym typeface="+mn-ea"/>
              </a:rPr>
              <a:t>curve</a:t>
            </a:r>
            <a:endParaRPr lang="en-US" altLang="zh-CN" b="0" baseline="0" dirty="0">
              <a:solidFill>
                <a:prstClr val="black"/>
              </a:solidFill>
              <a:latin typeface="Franklin Gothic Medium"/>
              <a:ea typeface="宋体" panose="02010600030101010101" pitchFamily="2" charset="-122"/>
              <a:sym typeface="+mn-ea"/>
            </a:endParaRPr>
          </a:p>
        </p:txBody>
      </p:sp>
      <p:pic>
        <p:nvPicPr>
          <p:cNvPr id="6" name="Picture 12"/>
          <p:cNvPicPr>
            <a:picLocks noChangeAspect="1"/>
          </p:cNvPicPr>
          <p:nvPr/>
        </p:nvPicPr>
        <p:blipFill>
          <a:blip r:embed="rId2"/>
          <a:stretch>
            <a:fillRect/>
          </a:stretch>
        </p:blipFill>
        <p:spPr>
          <a:xfrm>
            <a:off x="787400" y="2360587"/>
            <a:ext cx="7569200" cy="2868613"/>
          </a:xfrm>
          <a:prstGeom prst="rect">
            <a:avLst/>
          </a:prstGeom>
          <a:noFill/>
          <a:ln w="9525">
            <a:noFill/>
          </a:ln>
        </p:spPr>
      </p:pic>
    </p:spTree>
    <p:extLst>
      <p:ext uri="{BB962C8B-B14F-4D97-AF65-F5344CB8AC3E}">
        <p14:creationId xmlns:p14="http://schemas.microsoft.com/office/powerpoint/2010/main" val="19953761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9.5.1 Elliptic </a:t>
            </a:r>
            <a:r>
              <a:rPr lang="en-US" altLang="zh-CN" sz="3600" b="1" dirty="0"/>
              <a:t>Curves </a:t>
            </a:r>
            <a:r>
              <a:rPr lang="en-US" altLang="zh-CN" sz="3600" b="1" dirty="0" smtClean="0"/>
              <a:t>over Real </a:t>
            </a:r>
            <a:r>
              <a:rPr lang="en-US" altLang="zh-CN" sz="3600" b="1" dirty="0"/>
              <a:t>Numbers</a:t>
            </a:r>
            <a:endParaRPr lang="en-US" altLang="zh-CN" sz="3600" dirty="0"/>
          </a:p>
        </p:txBody>
      </p:sp>
      <p:sp>
        <p:nvSpPr>
          <p:cNvPr id="8" name="文本框 7"/>
          <p:cNvSpPr txBox="1"/>
          <p:nvPr/>
        </p:nvSpPr>
        <p:spPr>
          <a:xfrm>
            <a:off x="-9702" y="1593080"/>
            <a:ext cx="9118206" cy="5262979"/>
          </a:xfrm>
          <a:prstGeom prst="rect">
            <a:avLst/>
          </a:prstGeom>
          <a:noFill/>
        </p:spPr>
        <p:txBody>
          <a:bodyPr wrap="square" rtlCol="0">
            <a:spAutoFit/>
          </a:bodyPr>
          <a:lstStyle/>
          <a:p>
            <a:pPr lvl="0" algn="just"/>
            <a:endParaRPr lang="en-US" altLang="zh-CN" sz="2800" dirty="0" smtClean="0">
              <a:ea typeface="宋体" panose="02010600030101010101" pitchFamily="2" charset="-122"/>
            </a:endParaRPr>
          </a:p>
          <a:p>
            <a:pPr lvl="0" algn="just"/>
            <a:r>
              <a:rPr lang="en-US" altLang="zh-CN" sz="2800" dirty="0" smtClean="0">
                <a:solidFill>
                  <a:srgbClr val="FF0000"/>
                </a:solidFill>
                <a:ea typeface="宋体" panose="02010600030101010101" pitchFamily="2" charset="-122"/>
              </a:rPr>
              <a:t>1.</a:t>
            </a:r>
          </a:p>
          <a:p>
            <a:pPr lvl="0" algn="just"/>
            <a:endParaRPr lang="en-US" altLang="zh-CN" sz="2800" dirty="0">
              <a:ea typeface="宋体" panose="02010600030101010101" pitchFamily="2" charset="-122"/>
            </a:endParaRPr>
          </a:p>
          <a:p>
            <a:pPr lvl="0" algn="just"/>
            <a:endParaRPr lang="en-US" altLang="zh-CN" sz="2800" dirty="0" smtClean="0">
              <a:ea typeface="宋体" panose="02010600030101010101" pitchFamily="2" charset="-122"/>
            </a:endParaRPr>
          </a:p>
          <a:p>
            <a:pPr lvl="0" algn="just"/>
            <a:endParaRPr lang="en-US" altLang="zh-CN" sz="2800" dirty="0" smtClean="0">
              <a:ea typeface="宋体" panose="02010600030101010101" pitchFamily="2" charset="-122"/>
            </a:endParaRPr>
          </a:p>
          <a:p>
            <a:pPr lvl="0" algn="just"/>
            <a:r>
              <a:rPr lang="en-US" altLang="zh-CN" sz="2800" dirty="0" smtClean="0">
                <a:solidFill>
                  <a:srgbClr val="FF0000"/>
                </a:solidFill>
                <a:ea typeface="宋体" panose="02010600030101010101" pitchFamily="2" charset="-122"/>
              </a:rPr>
              <a:t>2.</a:t>
            </a:r>
          </a:p>
          <a:p>
            <a:pPr lvl="0" algn="just"/>
            <a:endParaRPr lang="en-US" altLang="zh-CN" sz="2800" dirty="0">
              <a:ea typeface="宋体" panose="02010600030101010101" pitchFamily="2" charset="-122"/>
            </a:endParaRPr>
          </a:p>
          <a:p>
            <a:pPr lvl="0" algn="just"/>
            <a:endParaRPr lang="en-US" altLang="zh-CN" sz="2800" dirty="0" smtClean="0">
              <a:ea typeface="宋体" panose="02010600030101010101" pitchFamily="2" charset="-122"/>
            </a:endParaRPr>
          </a:p>
          <a:p>
            <a:pPr lvl="0" algn="just"/>
            <a:endParaRPr lang="en-US" altLang="zh-CN" sz="2800" dirty="0" smtClean="0">
              <a:ea typeface="宋体" panose="02010600030101010101" pitchFamily="2" charset="-122"/>
            </a:endParaRPr>
          </a:p>
          <a:p>
            <a:pPr lvl="0" algn="just"/>
            <a:r>
              <a:rPr lang="en-US" altLang="zh-CN" sz="2800" dirty="0" smtClean="0">
                <a:solidFill>
                  <a:srgbClr val="FF0000"/>
                </a:solidFill>
                <a:ea typeface="宋体" panose="02010600030101010101" pitchFamily="2" charset="-122"/>
              </a:rPr>
              <a:t>3.</a:t>
            </a:r>
            <a:r>
              <a:rPr lang="en-US" altLang="zh-CN" sz="2800" dirty="0" smtClean="0">
                <a:ea typeface="宋体" panose="02010600030101010101" pitchFamily="2" charset="-122"/>
              </a:rPr>
              <a:t>The </a:t>
            </a:r>
            <a:r>
              <a:rPr lang="en-US" altLang="zh-CN" sz="2800" dirty="0">
                <a:ea typeface="宋体" panose="02010600030101010101" pitchFamily="2" charset="-122"/>
              </a:rPr>
              <a:t>intercepting point is at infinity; a point O as the point at infinity or zero point, which is the additive identity of the group.</a:t>
            </a:r>
          </a:p>
        </p:txBody>
      </p:sp>
      <p:pic>
        <p:nvPicPr>
          <p:cNvPr id="7" name="Picture 11"/>
          <p:cNvPicPr>
            <a:picLocks noChangeAspect="1"/>
          </p:cNvPicPr>
          <p:nvPr/>
        </p:nvPicPr>
        <p:blipFill>
          <a:blip r:embed="rId2"/>
          <a:stretch>
            <a:fillRect/>
          </a:stretch>
        </p:blipFill>
        <p:spPr>
          <a:xfrm>
            <a:off x="1372393" y="1772816"/>
            <a:ext cx="6399213" cy="1025525"/>
          </a:xfrm>
          <a:prstGeom prst="rect">
            <a:avLst/>
          </a:prstGeom>
          <a:noFill/>
          <a:ln w="9525">
            <a:noFill/>
          </a:ln>
        </p:spPr>
      </p:pic>
      <p:pic>
        <p:nvPicPr>
          <p:cNvPr id="9" name="Picture 13"/>
          <p:cNvPicPr>
            <a:picLocks noChangeAspect="1"/>
          </p:cNvPicPr>
          <p:nvPr/>
        </p:nvPicPr>
        <p:blipFill>
          <a:blip r:embed="rId3"/>
          <a:stretch>
            <a:fillRect/>
          </a:stretch>
        </p:blipFill>
        <p:spPr>
          <a:xfrm>
            <a:off x="1246188" y="3555727"/>
            <a:ext cx="6651625" cy="1241425"/>
          </a:xfrm>
          <a:prstGeom prst="rect">
            <a:avLst/>
          </a:prstGeom>
          <a:noFill/>
          <a:ln w="9525">
            <a:noFill/>
          </a:ln>
        </p:spPr>
      </p:pic>
    </p:spTree>
    <p:extLst>
      <p:ext uri="{BB962C8B-B14F-4D97-AF65-F5344CB8AC3E}">
        <p14:creationId xmlns:p14="http://schemas.microsoft.com/office/powerpoint/2010/main" val="391609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down)">
                                      <p:cBhvr>
                                        <p:cTn id="7" dur="250"/>
                                        <p:tgtEl>
                                          <p:spTgt spid="8">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wipe(down)">
                                      <p:cBhvr>
                                        <p:cTn id="15" dur="250"/>
                                        <p:tgtEl>
                                          <p:spTgt spid="8">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25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animEffect transition="in" filter="wipe(down)">
                                      <p:cBhvr>
                                        <p:cTn id="23" dur="25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9.5.2 </a:t>
            </a:r>
            <a:r>
              <a:rPr lang="en-US" altLang="zh-CN" sz="3600" b="1" dirty="0"/>
              <a:t>Elliptic Curves over GF( p)</a:t>
            </a:r>
            <a:endParaRPr lang="en-US" altLang="zh-CN" sz="3600" dirty="0"/>
          </a:p>
        </p:txBody>
      </p:sp>
      <p:sp>
        <p:nvSpPr>
          <p:cNvPr id="8" name="文本框 7"/>
          <p:cNvSpPr txBox="1"/>
          <p:nvPr/>
        </p:nvSpPr>
        <p:spPr>
          <a:xfrm>
            <a:off x="-9702" y="1593080"/>
            <a:ext cx="9118206" cy="5262979"/>
          </a:xfrm>
          <a:prstGeom prst="rect">
            <a:avLst/>
          </a:prstGeom>
          <a:noFill/>
        </p:spPr>
        <p:txBody>
          <a:bodyPr wrap="square" rtlCol="0">
            <a:spAutoFit/>
          </a:bodyPr>
          <a:lstStyle/>
          <a:p>
            <a:pPr algn="just"/>
            <a:r>
              <a:rPr lang="en-US" altLang="zh-CN" sz="2800" dirty="0" smtClean="0">
                <a:solidFill>
                  <a:srgbClr val="FF0000"/>
                </a:solidFill>
                <a:latin typeface="Franklin Gothic Medium"/>
                <a:ea typeface="宋体" panose="02010600030101010101" pitchFamily="2" charset="-122"/>
              </a:rPr>
              <a:t>Finding </a:t>
            </a:r>
            <a:r>
              <a:rPr lang="en-US" altLang="zh-CN" sz="2800" dirty="0">
                <a:solidFill>
                  <a:srgbClr val="FF0000"/>
                </a:solidFill>
                <a:latin typeface="Franklin Gothic Medium"/>
                <a:ea typeface="宋体" panose="02010600030101010101" pitchFamily="2" charset="-122"/>
              </a:rPr>
              <a:t>an Inverse</a:t>
            </a:r>
            <a:endParaRPr lang="en-US" altLang="zh-CN" sz="2800" dirty="0" smtClean="0">
              <a:ea typeface="宋体" panose="02010600030101010101" pitchFamily="2" charset="-122"/>
            </a:endParaRPr>
          </a:p>
          <a:p>
            <a:pPr lvl="0" algn="just"/>
            <a:r>
              <a:rPr lang="en-US" altLang="zh-CN" sz="2800" dirty="0">
                <a:ea typeface="宋体" panose="02010600030101010101" pitchFamily="2" charset="-122"/>
              </a:rPr>
              <a:t>The inverse of a point (x, y) is (x, −y), where −y is the additive inverse of y. For example, if p = 13, the inverse of (4, 2) is (4, 11</a:t>
            </a:r>
            <a:r>
              <a:rPr lang="en-US" altLang="zh-CN" sz="2800" dirty="0" smtClean="0">
                <a:ea typeface="宋体" panose="02010600030101010101" pitchFamily="2" charset="-122"/>
              </a:rPr>
              <a:t>).</a:t>
            </a:r>
          </a:p>
          <a:p>
            <a:pPr lvl="0" algn="just"/>
            <a:endParaRPr lang="en-US" altLang="zh-CN" sz="2800" dirty="0">
              <a:ea typeface="宋体" panose="02010600030101010101" pitchFamily="2" charset="-122"/>
            </a:endParaRPr>
          </a:p>
          <a:p>
            <a:pPr lvl="0" algn="just"/>
            <a:endParaRPr lang="en-US" altLang="zh-CN" sz="2800" dirty="0" smtClean="0">
              <a:ea typeface="宋体" panose="02010600030101010101" pitchFamily="2" charset="-122"/>
            </a:endParaRPr>
          </a:p>
          <a:p>
            <a:pPr algn="just"/>
            <a:r>
              <a:rPr lang="en-US" altLang="zh-CN" sz="2800" dirty="0">
                <a:solidFill>
                  <a:srgbClr val="FF0000"/>
                </a:solidFill>
                <a:latin typeface="Franklin Gothic Medium"/>
                <a:ea typeface="宋体" panose="02010600030101010101" pitchFamily="2" charset="-122"/>
              </a:rPr>
              <a:t>Finding Points on the </a:t>
            </a:r>
            <a:r>
              <a:rPr lang="en-US" altLang="zh-CN" sz="2800" dirty="0" smtClean="0">
                <a:solidFill>
                  <a:srgbClr val="FF0000"/>
                </a:solidFill>
                <a:latin typeface="Franklin Gothic Medium"/>
                <a:ea typeface="宋体" panose="02010600030101010101" pitchFamily="2" charset="-122"/>
              </a:rPr>
              <a:t>Curve</a:t>
            </a:r>
          </a:p>
          <a:p>
            <a:pPr algn="just"/>
            <a:r>
              <a:rPr lang="en-US" altLang="zh-CN" sz="2800" dirty="0">
                <a:ea typeface="宋体" panose="02010600030101010101" pitchFamily="2" charset="-122"/>
              </a:rPr>
              <a:t>Algorithm </a:t>
            </a:r>
            <a:r>
              <a:rPr lang="en-US" altLang="zh-CN" sz="2800" dirty="0" smtClean="0">
                <a:ea typeface="宋体" panose="02010600030101010101" pitchFamily="2" charset="-122"/>
              </a:rPr>
              <a:t>9.11 </a:t>
            </a:r>
            <a:r>
              <a:rPr lang="en-US" altLang="zh-CN" sz="2800" dirty="0">
                <a:ea typeface="宋体" panose="02010600030101010101" pitchFamily="2" charset="-122"/>
              </a:rPr>
              <a:t>shows the </a:t>
            </a:r>
            <a:r>
              <a:rPr lang="en-US" altLang="zh-CN" sz="2800" dirty="0" err="1">
                <a:ea typeface="宋体" panose="02010600030101010101" pitchFamily="2" charset="-122"/>
              </a:rPr>
              <a:t>pseudocode</a:t>
            </a:r>
            <a:r>
              <a:rPr lang="en-US" altLang="zh-CN" sz="2800" dirty="0">
                <a:ea typeface="宋体" panose="02010600030101010101" pitchFamily="2" charset="-122"/>
              </a:rPr>
              <a:t> for finding the points on the curve </a:t>
            </a:r>
            <a:r>
              <a:rPr lang="en-US" altLang="zh-CN" sz="2800" dirty="0" err="1">
                <a:ea typeface="宋体" panose="02010600030101010101" pitchFamily="2" charset="-122"/>
              </a:rPr>
              <a:t>Ep</a:t>
            </a:r>
            <a:r>
              <a:rPr lang="en-US" altLang="zh-CN" sz="2800" dirty="0">
                <a:ea typeface="宋体" panose="02010600030101010101" pitchFamily="2" charset="-122"/>
              </a:rPr>
              <a:t>(a, b).</a:t>
            </a:r>
          </a:p>
          <a:p>
            <a:pPr algn="just"/>
            <a:endParaRPr lang="en-US" altLang="zh-CN" sz="2800" dirty="0" smtClean="0">
              <a:ea typeface="宋体" panose="02010600030101010101" pitchFamily="2" charset="-122"/>
            </a:endParaRPr>
          </a:p>
          <a:p>
            <a:pPr lvl="0" algn="just"/>
            <a:endParaRPr lang="en-US" altLang="zh-CN" sz="2800" dirty="0">
              <a:ea typeface="宋体" panose="02010600030101010101" pitchFamily="2" charset="-122"/>
            </a:endParaRPr>
          </a:p>
          <a:p>
            <a:pPr lvl="0" algn="just"/>
            <a:endParaRPr lang="en-US" altLang="zh-CN" sz="2800" dirty="0">
              <a:ea typeface="宋体" panose="02010600030101010101" pitchFamily="2" charset="-122"/>
            </a:endParaRPr>
          </a:p>
        </p:txBody>
      </p:sp>
    </p:spTree>
    <p:extLst>
      <p:ext uri="{BB962C8B-B14F-4D97-AF65-F5344CB8AC3E}">
        <p14:creationId xmlns:p14="http://schemas.microsoft.com/office/powerpoint/2010/main" val="22536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down)">
                                      <p:cBhvr>
                                        <p:cTn id="7" dur="25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wipe(down)">
                                      <p:cBhvr>
                                        <p:cTn id="12" dur="250"/>
                                        <p:tgtEl>
                                          <p:spTgt spid="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wipe(down)">
                                      <p:cBhvr>
                                        <p:cTn id="17" dur="25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9.5.2 </a:t>
            </a:r>
            <a:r>
              <a:rPr lang="en-US" altLang="zh-CN" sz="3600" b="1" dirty="0"/>
              <a:t>Elliptic Curves over GF( p)</a:t>
            </a:r>
            <a:endParaRPr lang="en-US" altLang="zh-CN" sz="3600" dirty="0"/>
          </a:p>
        </p:txBody>
      </p:sp>
      <p:sp>
        <p:nvSpPr>
          <p:cNvPr id="8" name="文本框 7"/>
          <p:cNvSpPr txBox="1"/>
          <p:nvPr/>
        </p:nvSpPr>
        <p:spPr>
          <a:xfrm>
            <a:off x="-9702" y="1593080"/>
            <a:ext cx="9118206" cy="1384995"/>
          </a:xfrm>
          <a:prstGeom prst="rect">
            <a:avLst/>
          </a:prstGeom>
          <a:noFill/>
        </p:spPr>
        <p:txBody>
          <a:bodyPr wrap="square" rtlCol="0">
            <a:spAutoFit/>
          </a:bodyPr>
          <a:lstStyle/>
          <a:p>
            <a:pPr algn="just"/>
            <a:endParaRPr lang="en-US" altLang="zh-CN" sz="2800" dirty="0" smtClean="0">
              <a:ea typeface="宋体" panose="02010600030101010101" pitchFamily="2" charset="-122"/>
            </a:endParaRPr>
          </a:p>
          <a:p>
            <a:pPr lvl="0" algn="just"/>
            <a:endParaRPr lang="en-US" altLang="zh-CN" sz="2800" dirty="0">
              <a:ea typeface="宋体" panose="02010600030101010101" pitchFamily="2" charset="-122"/>
            </a:endParaRPr>
          </a:p>
          <a:p>
            <a:pPr lvl="0" algn="just"/>
            <a:endParaRPr lang="en-US" altLang="zh-CN" sz="2800"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0" y="1916832"/>
            <a:ext cx="9136491" cy="3266901"/>
          </a:xfrm>
          <a:prstGeom prst="rect">
            <a:avLst/>
          </a:prstGeom>
        </p:spPr>
      </p:pic>
      <p:sp>
        <p:nvSpPr>
          <p:cNvPr id="6" name="Text Box 4"/>
          <p:cNvSpPr txBox="1">
            <a:spLocks noChangeArrowheads="1"/>
          </p:cNvSpPr>
          <p:nvPr/>
        </p:nvSpPr>
        <p:spPr bwMode="auto">
          <a:xfrm>
            <a:off x="107504" y="5877272"/>
            <a:ext cx="87849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Algorithm 9.11 </a:t>
            </a:r>
            <a:r>
              <a:rPr lang="en-US" altLang="zh-CN" b="0" baseline="0" dirty="0" err="1" smtClean="0">
                <a:solidFill>
                  <a:prstClr val="black"/>
                </a:solidFill>
                <a:latin typeface="Franklin Gothic Medium"/>
                <a:ea typeface="宋体" panose="02010600030101010101" pitchFamily="2" charset="-122"/>
                <a:sym typeface="+mn-ea"/>
              </a:rPr>
              <a:t>Pseudocode</a:t>
            </a:r>
            <a:r>
              <a:rPr lang="en-US" altLang="zh-CN" b="0" baseline="0" dirty="0" smtClean="0">
                <a:solidFill>
                  <a:prstClr val="black"/>
                </a:solidFill>
                <a:latin typeface="Franklin Gothic Medium"/>
                <a:ea typeface="宋体" panose="02010600030101010101" pitchFamily="2" charset="-122"/>
                <a:sym typeface="+mn-ea"/>
              </a:rPr>
              <a:t> for finding points on an elliptic curve</a:t>
            </a:r>
            <a:endParaRPr lang="en-US" altLang="zh-CN" b="0" baseline="0" dirty="0">
              <a:solidFill>
                <a:prstClr val="black"/>
              </a:solidFill>
              <a:latin typeface="Franklin Gothic Medium"/>
              <a:ea typeface="宋体" panose="02010600030101010101" pitchFamily="2" charset="-122"/>
            </a:endParaRPr>
          </a:p>
        </p:txBody>
      </p:sp>
    </p:spTree>
    <p:extLst>
      <p:ext uri="{BB962C8B-B14F-4D97-AF65-F5344CB8AC3E}">
        <p14:creationId xmlns:p14="http://schemas.microsoft.com/office/powerpoint/2010/main" val="10903603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9.5.2 </a:t>
            </a:r>
            <a:r>
              <a:rPr lang="en-US" altLang="zh-CN" sz="3600" b="1" dirty="0"/>
              <a:t>Elliptic Curves over GF( p)</a:t>
            </a:r>
            <a:endParaRPr lang="en-US" altLang="zh-CN" sz="3600" dirty="0"/>
          </a:p>
        </p:txBody>
      </p:sp>
      <p:sp>
        <p:nvSpPr>
          <p:cNvPr id="8" name="文本框 7"/>
          <p:cNvSpPr txBox="1"/>
          <p:nvPr/>
        </p:nvSpPr>
        <p:spPr>
          <a:xfrm>
            <a:off x="-9702" y="1593080"/>
            <a:ext cx="9118206" cy="1384995"/>
          </a:xfrm>
          <a:prstGeom prst="rect">
            <a:avLst/>
          </a:prstGeom>
          <a:noFill/>
        </p:spPr>
        <p:txBody>
          <a:bodyPr wrap="square" rtlCol="0">
            <a:spAutoFit/>
          </a:bodyPr>
          <a:lstStyle/>
          <a:p>
            <a:pPr algn="just"/>
            <a:endParaRPr lang="en-US" altLang="zh-CN" sz="2800" dirty="0" smtClean="0">
              <a:ea typeface="宋体" panose="02010600030101010101" pitchFamily="2" charset="-122"/>
            </a:endParaRPr>
          </a:p>
          <a:p>
            <a:pPr lvl="0" algn="just"/>
            <a:endParaRPr lang="en-US" altLang="zh-CN" sz="2800" dirty="0">
              <a:ea typeface="宋体" panose="02010600030101010101" pitchFamily="2" charset="-122"/>
            </a:endParaRPr>
          </a:p>
          <a:p>
            <a:pPr lvl="0" algn="just"/>
            <a:endParaRPr lang="en-US" altLang="zh-CN" sz="2800" dirty="0">
              <a:ea typeface="宋体" panose="02010600030101010101" pitchFamily="2" charset="-122"/>
            </a:endParaRPr>
          </a:p>
        </p:txBody>
      </p:sp>
      <p:sp>
        <p:nvSpPr>
          <p:cNvPr id="7" name="文本框 6"/>
          <p:cNvSpPr txBox="1"/>
          <p:nvPr/>
        </p:nvSpPr>
        <p:spPr>
          <a:xfrm>
            <a:off x="25794" y="1556792"/>
            <a:ext cx="9118206" cy="6986528"/>
          </a:xfrm>
          <a:prstGeom prst="rect">
            <a:avLst/>
          </a:prstGeom>
          <a:noFill/>
        </p:spPr>
        <p:txBody>
          <a:bodyPr wrap="square" rtlCol="0">
            <a:spAutoFit/>
          </a:bodyPr>
          <a:lstStyle/>
          <a:p>
            <a:r>
              <a:rPr lang="en-US" altLang="zh-CN" sz="2800" dirty="0" smtClean="0">
                <a:solidFill>
                  <a:srgbClr val="002060"/>
                </a:solidFill>
                <a:latin typeface="Franklin Gothic Medium"/>
              </a:rPr>
              <a:t>Example 9.14</a:t>
            </a:r>
          </a:p>
          <a:p>
            <a:pPr lvl="0"/>
            <a:r>
              <a:rPr lang="en-US" altLang="zh-CN" sz="2800" dirty="0">
                <a:latin typeface="Times New Roman" panose="02020603050405020304" pitchFamily="18" charset="0"/>
                <a:ea typeface="宋体" panose="02010600030101010101" pitchFamily="2" charset="-122"/>
              </a:rPr>
              <a:t>The equation is y</a:t>
            </a:r>
            <a:r>
              <a:rPr lang="en-US" altLang="zh-CN" sz="2800" baseline="30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 = x</a:t>
            </a:r>
            <a:r>
              <a:rPr lang="en-US" altLang="zh-CN" sz="2800" baseline="30000" dirty="0">
                <a:latin typeface="Times New Roman" panose="02020603050405020304" pitchFamily="18" charset="0"/>
                <a:ea typeface="宋体" panose="02010600030101010101" pitchFamily="2" charset="-122"/>
              </a:rPr>
              <a:t>3</a:t>
            </a:r>
            <a:r>
              <a:rPr lang="en-US" altLang="zh-CN" sz="2800" dirty="0">
                <a:latin typeface="Times New Roman" panose="02020603050405020304" pitchFamily="18" charset="0"/>
                <a:ea typeface="宋体" panose="02010600030101010101" pitchFamily="2" charset="-122"/>
              </a:rPr>
              <a:t> + x + 1 and the calculation is done modulo 13. </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pic>
        <p:nvPicPr>
          <p:cNvPr id="9" name="Picture 14"/>
          <p:cNvPicPr>
            <a:picLocks noChangeAspect="1"/>
          </p:cNvPicPr>
          <p:nvPr/>
        </p:nvPicPr>
        <p:blipFill>
          <a:blip r:embed="rId2"/>
          <a:stretch>
            <a:fillRect/>
          </a:stretch>
        </p:blipFill>
        <p:spPr>
          <a:xfrm>
            <a:off x="1377057" y="2852936"/>
            <a:ext cx="6363295" cy="3284608"/>
          </a:xfrm>
          <a:prstGeom prst="rect">
            <a:avLst/>
          </a:prstGeom>
          <a:noFill/>
          <a:ln w="9525">
            <a:noFill/>
          </a:ln>
        </p:spPr>
      </p:pic>
      <p:sp>
        <p:nvSpPr>
          <p:cNvPr id="10" name="Text Box 4"/>
          <p:cNvSpPr txBox="1">
            <a:spLocks noChangeArrowheads="1"/>
          </p:cNvSpPr>
          <p:nvPr/>
        </p:nvSpPr>
        <p:spPr bwMode="auto">
          <a:xfrm>
            <a:off x="0" y="635171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9.14 </a:t>
            </a:r>
            <a:r>
              <a:rPr lang="en-US" altLang="zh-CN" b="0" baseline="0" dirty="0">
                <a:solidFill>
                  <a:prstClr val="black"/>
                </a:solidFill>
                <a:latin typeface="Franklin Gothic Medium"/>
                <a:ea typeface="宋体" panose="02010600030101010101" pitchFamily="2" charset="-122"/>
                <a:sym typeface="+mn-ea"/>
              </a:rPr>
              <a:t>Points on an elliptic curve over </a:t>
            </a:r>
            <a:r>
              <a:rPr lang="en-US" altLang="zh-CN" b="0" baseline="0" dirty="0" smtClean="0">
                <a:solidFill>
                  <a:prstClr val="black"/>
                </a:solidFill>
                <a:latin typeface="Franklin Gothic Medium"/>
                <a:ea typeface="宋体" panose="02010600030101010101" pitchFamily="2" charset="-122"/>
                <a:sym typeface="+mn-ea"/>
              </a:rPr>
              <a:t>GF(p)</a:t>
            </a:r>
            <a:endParaRPr lang="en-US" altLang="zh-CN" b="0" baseline="0" dirty="0">
              <a:solidFill>
                <a:prstClr val="black"/>
              </a:solidFill>
              <a:latin typeface="Franklin Gothic Medium"/>
              <a:ea typeface="宋体" panose="02010600030101010101" pitchFamily="2" charset="-122"/>
              <a:sym typeface="+mn-ea"/>
            </a:endParaRPr>
          </a:p>
        </p:txBody>
      </p:sp>
    </p:spTree>
    <p:extLst>
      <p:ext uri="{BB962C8B-B14F-4D97-AF65-F5344CB8AC3E}">
        <p14:creationId xmlns:p14="http://schemas.microsoft.com/office/powerpoint/2010/main" val="23729405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9.5.2 </a:t>
            </a:r>
            <a:r>
              <a:rPr lang="en-US" altLang="zh-CN" sz="3600" b="1" dirty="0"/>
              <a:t>Elliptic Curves over GF( p)</a:t>
            </a:r>
            <a:endParaRPr lang="en-US" altLang="zh-CN" sz="3600" dirty="0"/>
          </a:p>
        </p:txBody>
      </p:sp>
      <p:sp>
        <p:nvSpPr>
          <p:cNvPr id="8" name="文本框 7"/>
          <p:cNvSpPr txBox="1"/>
          <p:nvPr/>
        </p:nvSpPr>
        <p:spPr>
          <a:xfrm>
            <a:off x="-9702" y="1593080"/>
            <a:ext cx="9118206" cy="1384995"/>
          </a:xfrm>
          <a:prstGeom prst="rect">
            <a:avLst/>
          </a:prstGeom>
          <a:noFill/>
        </p:spPr>
        <p:txBody>
          <a:bodyPr wrap="square" rtlCol="0">
            <a:spAutoFit/>
          </a:bodyPr>
          <a:lstStyle/>
          <a:p>
            <a:pPr algn="just"/>
            <a:endParaRPr lang="en-US" altLang="zh-CN" sz="2800" dirty="0" smtClean="0">
              <a:ea typeface="宋体" panose="02010600030101010101" pitchFamily="2" charset="-122"/>
            </a:endParaRPr>
          </a:p>
          <a:p>
            <a:pPr lvl="0" algn="just"/>
            <a:endParaRPr lang="en-US" altLang="zh-CN" sz="2800" dirty="0">
              <a:ea typeface="宋体" panose="02010600030101010101" pitchFamily="2" charset="-122"/>
            </a:endParaRPr>
          </a:p>
          <a:p>
            <a:pPr lvl="0" algn="just"/>
            <a:endParaRPr lang="en-US" altLang="zh-CN" sz="2800" dirty="0">
              <a:ea typeface="宋体" panose="02010600030101010101" pitchFamily="2" charset="-122"/>
            </a:endParaRPr>
          </a:p>
        </p:txBody>
      </p:sp>
      <p:sp>
        <p:nvSpPr>
          <p:cNvPr id="7" name="文本框 6"/>
          <p:cNvSpPr txBox="1"/>
          <p:nvPr/>
        </p:nvSpPr>
        <p:spPr>
          <a:xfrm>
            <a:off x="25794" y="1556792"/>
            <a:ext cx="9118206" cy="10433625"/>
          </a:xfrm>
          <a:prstGeom prst="rect">
            <a:avLst/>
          </a:prstGeom>
          <a:noFill/>
        </p:spPr>
        <p:txBody>
          <a:bodyPr wrap="square" rtlCol="0">
            <a:spAutoFit/>
          </a:bodyPr>
          <a:lstStyle/>
          <a:p>
            <a:r>
              <a:rPr lang="en-US" altLang="zh-CN" sz="2800" dirty="0" smtClean="0">
                <a:solidFill>
                  <a:srgbClr val="002060"/>
                </a:solidFill>
                <a:latin typeface="Franklin Gothic Medium"/>
              </a:rPr>
              <a:t>Example 9.15</a:t>
            </a:r>
          </a:p>
          <a:p>
            <a:pPr lvl="0"/>
            <a:r>
              <a:rPr lang="en-US" altLang="zh-CN" sz="2800" dirty="0">
                <a:latin typeface="Times New Roman" panose="02020603050405020304" pitchFamily="18" charset="0"/>
                <a:ea typeface="宋体" panose="02010600030101010101" pitchFamily="2" charset="-122"/>
              </a:rPr>
              <a:t>Let us add two points in Example </a:t>
            </a:r>
            <a:r>
              <a:rPr lang="en-US" altLang="zh-CN" sz="2800" dirty="0" smtClean="0">
                <a:latin typeface="Times New Roman" panose="02020603050405020304" pitchFamily="18" charset="0"/>
                <a:ea typeface="宋体" panose="02010600030101010101" pitchFamily="2" charset="-122"/>
              </a:rPr>
              <a:t>9.14</a:t>
            </a:r>
            <a:r>
              <a:rPr lang="en-US" altLang="zh-CN" sz="2800" dirty="0">
                <a:latin typeface="Times New Roman" panose="02020603050405020304" pitchFamily="18" charset="0"/>
                <a:ea typeface="宋体" panose="02010600030101010101" pitchFamily="2" charset="-122"/>
              </a:rPr>
              <a:t>, R = P + Q, where </a:t>
            </a:r>
            <a:br>
              <a:rPr lang="en-US" altLang="zh-CN" sz="2800" dirty="0">
                <a:latin typeface="Times New Roman" panose="02020603050405020304" pitchFamily="18" charset="0"/>
                <a:ea typeface="宋体" panose="02010600030101010101" pitchFamily="2" charset="-122"/>
              </a:rPr>
            </a:br>
            <a:r>
              <a:rPr lang="en-US" altLang="zh-CN" sz="2800" dirty="0">
                <a:latin typeface="Times New Roman" panose="02020603050405020304" pitchFamily="18" charset="0"/>
                <a:ea typeface="宋体" panose="02010600030101010101" pitchFamily="2" charset="-122"/>
              </a:rPr>
              <a:t>P = (4, 2) and Q = (10, 6).</a:t>
            </a:r>
          </a:p>
          <a:p>
            <a:pPr lvl="0"/>
            <a:r>
              <a:rPr lang="en-US" altLang="zh-CN" sz="2800" dirty="0">
                <a:latin typeface="Times New Roman" panose="02020603050405020304" pitchFamily="18" charset="0"/>
                <a:ea typeface="宋体" panose="02010600030101010101" pitchFamily="2" charset="-122"/>
              </a:rPr>
              <a:t>a.   λ = (6 − 2) × (10 − 4)−1 mod 13 = 4 × 6−1 mod 13 = 5 mod 13.</a:t>
            </a:r>
          </a:p>
          <a:p>
            <a:pPr lvl="0"/>
            <a:r>
              <a:rPr lang="en-US" altLang="zh-CN" sz="2800" dirty="0">
                <a:latin typeface="Times New Roman" panose="02020603050405020304" pitchFamily="18" charset="0"/>
                <a:ea typeface="宋体" panose="02010600030101010101" pitchFamily="2" charset="-122"/>
              </a:rPr>
              <a:t>b.   x = (52 − 4 −10) mod 13 = 11 mod 13.</a:t>
            </a:r>
          </a:p>
          <a:p>
            <a:pPr lvl="0"/>
            <a:r>
              <a:rPr lang="en-US" altLang="zh-CN" sz="2800" dirty="0">
                <a:latin typeface="Times New Roman" panose="02020603050405020304" pitchFamily="18" charset="0"/>
                <a:ea typeface="宋体" panose="02010600030101010101" pitchFamily="2" charset="-122"/>
              </a:rPr>
              <a:t>c.   y = [5 (4 −11) − 2] mod 13 = 2 mod 13.</a:t>
            </a:r>
          </a:p>
          <a:p>
            <a:pPr lvl="0"/>
            <a:r>
              <a:rPr lang="en-US" altLang="zh-CN" sz="2800" dirty="0">
                <a:latin typeface="Times New Roman" panose="02020603050405020304" pitchFamily="18" charset="0"/>
                <a:ea typeface="宋体" panose="02010600030101010101" pitchFamily="2" charset="-122"/>
              </a:rPr>
              <a:t>d.  R = (11, 2), which is a point on the curve in Example </a:t>
            </a:r>
            <a:r>
              <a:rPr lang="en-US" altLang="zh-CN" sz="2800" dirty="0" smtClean="0">
                <a:latin typeface="Times New Roman" panose="02020603050405020304" pitchFamily="18" charset="0"/>
                <a:ea typeface="宋体" panose="02010600030101010101" pitchFamily="2" charset="-122"/>
              </a:rPr>
              <a:t>9.14</a:t>
            </a:r>
            <a:r>
              <a:rPr lang="en-US" altLang="zh-CN" sz="2800" dirty="0">
                <a:latin typeface="Times New Roman" panose="02020603050405020304" pitchFamily="18" charset="0"/>
                <a:ea typeface="宋体" panose="02010600030101010101" pitchFamily="2" charset="-122"/>
              </a:rPr>
              <a:t>.</a:t>
            </a:r>
          </a:p>
          <a:p>
            <a:pPr lvl="0"/>
            <a:r>
              <a:rPr lang="en-US" altLang="zh-CN" sz="2800" dirty="0" smtClean="0">
                <a:latin typeface="Times New Roman" panose="02020603050405020304" pitchFamily="18" charset="0"/>
                <a:ea typeface="宋体" panose="02010600030101010101" pitchFamily="2" charset="-122"/>
              </a:rPr>
              <a:t>13. </a:t>
            </a:r>
          </a:p>
          <a:p>
            <a:pPr lvl="0"/>
            <a:r>
              <a:rPr lang="en-US" altLang="zh-CN" sz="2800" dirty="0">
                <a:solidFill>
                  <a:srgbClr val="FF0000"/>
                </a:solidFill>
                <a:latin typeface="Times New Roman" panose="02020603050405020304" pitchFamily="18" charset="0"/>
                <a:ea typeface="宋体" panose="02010600030101010101" pitchFamily="2" charset="-122"/>
              </a:rPr>
              <a:t>How about E23(1,1), let P=(3, 10) and Q=(9,7), P + Q? 2P?</a:t>
            </a:r>
          </a:p>
          <a:p>
            <a:pPr lvl="0"/>
            <a:endParaRPr lang="en-US" altLang="zh-CN" sz="2800" dirty="0" smtClean="0">
              <a:latin typeface="Times New Roman" panose="02020603050405020304" pitchFamily="18"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Tree>
    <p:extLst>
      <p:ext uri="{BB962C8B-B14F-4D97-AF65-F5344CB8AC3E}">
        <p14:creationId xmlns:p14="http://schemas.microsoft.com/office/powerpoint/2010/main" val="124100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wipe(down)">
                                      <p:cBhvr>
                                        <p:cTn id="7" dur="25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9.5.3 </a:t>
            </a:r>
            <a:r>
              <a:rPr lang="en-US" altLang="zh-CN" sz="3600" b="1" dirty="0"/>
              <a:t>Elliptic Curves over GF( </a:t>
            </a:r>
            <a:r>
              <a:rPr lang="en-US" altLang="zh-CN" sz="3600" b="1" dirty="0" smtClean="0"/>
              <a:t>2</a:t>
            </a:r>
            <a:r>
              <a:rPr lang="en-US" altLang="zh-CN" sz="3600" b="1" baseline="30000" dirty="0" smtClean="0"/>
              <a:t>n</a:t>
            </a:r>
            <a:r>
              <a:rPr lang="en-US" altLang="zh-CN" sz="3600" b="1" dirty="0" smtClean="0"/>
              <a:t>)</a:t>
            </a:r>
            <a:endParaRPr lang="en-US" altLang="zh-CN" sz="3600" dirty="0"/>
          </a:p>
        </p:txBody>
      </p:sp>
      <p:sp>
        <p:nvSpPr>
          <p:cNvPr id="8" name="文本框 7"/>
          <p:cNvSpPr txBox="1"/>
          <p:nvPr/>
        </p:nvSpPr>
        <p:spPr>
          <a:xfrm>
            <a:off x="-9702" y="1593080"/>
            <a:ext cx="9118206" cy="6124754"/>
          </a:xfrm>
          <a:prstGeom prst="rect">
            <a:avLst/>
          </a:prstGeom>
          <a:noFill/>
        </p:spPr>
        <p:txBody>
          <a:bodyPr wrap="square" rtlCol="0">
            <a:spAutoFit/>
          </a:bodyPr>
          <a:lstStyle/>
          <a:p>
            <a:pPr algn="just"/>
            <a:r>
              <a:rPr lang="en-US" altLang="zh-CN" sz="2800" dirty="0">
                <a:solidFill>
                  <a:prstClr val="black"/>
                </a:solidFill>
                <a:ea typeface="宋体" panose="02010600030101010101" pitchFamily="2" charset="-122"/>
              </a:rPr>
              <a:t>To define an elliptic curve over GF(2</a:t>
            </a:r>
            <a:r>
              <a:rPr lang="en-US" altLang="zh-CN" sz="2800" baseline="30000" dirty="0">
                <a:solidFill>
                  <a:prstClr val="black"/>
                </a:solidFill>
                <a:ea typeface="宋体" panose="02010600030101010101" pitchFamily="2" charset="-122"/>
              </a:rPr>
              <a:t>n</a:t>
            </a:r>
            <a:r>
              <a:rPr lang="en-US" altLang="zh-CN" sz="2800" dirty="0">
                <a:solidFill>
                  <a:prstClr val="black"/>
                </a:solidFill>
                <a:ea typeface="宋体" panose="02010600030101010101" pitchFamily="2" charset="-122"/>
              </a:rPr>
              <a:t>), one needs to change the cubic equation. The common equation </a:t>
            </a:r>
            <a:r>
              <a:rPr lang="en-US" altLang="zh-CN" sz="2800" dirty="0" smtClean="0">
                <a:solidFill>
                  <a:prstClr val="black"/>
                </a:solidFill>
                <a:ea typeface="宋体" panose="02010600030101010101" pitchFamily="2" charset="-122"/>
              </a:rPr>
              <a:t>is</a:t>
            </a:r>
          </a:p>
          <a:p>
            <a:pPr algn="just"/>
            <a:endParaRPr lang="en-US" altLang="zh-CN" sz="2800" dirty="0">
              <a:solidFill>
                <a:prstClr val="black"/>
              </a:solidFill>
              <a:ea typeface="宋体" panose="02010600030101010101" pitchFamily="2" charset="-122"/>
            </a:endParaRPr>
          </a:p>
          <a:p>
            <a:pPr algn="just"/>
            <a:endParaRPr lang="en-US" altLang="zh-CN" sz="2800" dirty="0">
              <a:solidFill>
                <a:prstClr val="black"/>
              </a:solidFill>
              <a:ea typeface="宋体" panose="02010600030101010101" pitchFamily="2" charset="-122"/>
            </a:endParaRPr>
          </a:p>
          <a:p>
            <a:pPr algn="just"/>
            <a:endParaRPr lang="en-US" altLang="zh-CN" sz="2800" dirty="0" smtClean="0">
              <a:solidFill>
                <a:prstClr val="black"/>
              </a:solidFill>
              <a:ea typeface="宋体" panose="02010600030101010101" pitchFamily="2" charset="-122"/>
            </a:endParaRPr>
          </a:p>
          <a:p>
            <a:pPr algn="just"/>
            <a:r>
              <a:rPr lang="en-US" altLang="zh-CN" sz="2800" dirty="0">
                <a:solidFill>
                  <a:srgbClr val="FF0000"/>
                </a:solidFill>
                <a:latin typeface="Franklin Gothic Medium"/>
                <a:ea typeface="宋体" panose="02010600030101010101" pitchFamily="2" charset="-122"/>
              </a:rPr>
              <a:t>Finding </a:t>
            </a:r>
            <a:r>
              <a:rPr lang="en-US" altLang="zh-CN" sz="2800" dirty="0" smtClean="0">
                <a:solidFill>
                  <a:srgbClr val="FF0000"/>
                </a:solidFill>
                <a:latin typeface="Franklin Gothic Medium"/>
                <a:ea typeface="宋体" panose="02010600030101010101" pitchFamily="2" charset="-122"/>
              </a:rPr>
              <a:t>inverse</a:t>
            </a:r>
          </a:p>
          <a:p>
            <a:pPr algn="just"/>
            <a:r>
              <a:rPr lang="en-US" altLang="zh-CN" sz="2800" dirty="0">
                <a:ea typeface="宋体" panose="02010600030101010101" pitchFamily="2" charset="-122"/>
              </a:rPr>
              <a:t>If P = (x, y), then −P = (x, x + y</a:t>
            </a:r>
            <a:r>
              <a:rPr lang="en-US" altLang="zh-CN" sz="2800" dirty="0" smtClean="0">
                <a:ea typeface="宋体" panose="02010600030101010101" pitchFamily="2" charset="-122"/>
              </a:rPr>
              <a:t>).</a:t>
            </a:r>
          </a:p>
          <a:p>
            <a:pPr algn="just"/>
            <a:endParaRPr lang="en-US" altLang="zh-CN" sz="2800" dirty="0" smtClean="0">
              <a:solidFill>
                <a:srgbClr val="FF0000"/>
              </a:solidFill>
              <a:latin typeface="Franklin Gothic Medium"/>
              <a:ea typeface="宋体" panose="02010600030101010101" pitchFamily="2" charset="-122"/>
            </a:endParaRPr>
          </a:p>
          <a:p>
            <a:pPr algn="just"/>
            <a:r>
              <a:rPr lang="en-US" altLang="zh-CN" sz="2800" dirty="0" smtClean="0">
                <a:solidFill>
                  <a:srgbClr val="FF0000"/>
                </a:solidFill>
                <a:latin typeface="Franklin Gothic Medium"/>
                <a:ea typeface="宋体" panose="02010600030101010101" pitchFamily="2" charset="-122"/>
              </a:rPr>
              <a:t>Finding </a:t>
            </a:r>
            <a:r>
              <a:rPr lang="en-US" altLang="zh-CN" sz="2800" dirty="0">
                <a:solidFill>
                  <a:srgbClr val="FF0000"/>
                </a:solidFill>
                <a:latin typeface="Franklin Gothic Medium"/>
                <a:ea typeface="宋体" panose="02010600030101010101" pitchFamily="2" charset="-122"/>
              </a:rPr>
              <a:t>Points on the </a:t>
            </a:r>
            <a:r>
              <a:rPr lang="en-US" altLang="zh-CN" sz="2800" dirty="0" smtClean="0">
                <a:solidFill>
                  <a:srgbClr val="FF0000"/>
                </a:solidFill>
                <a:latin typeface="Franklin Gothic Medium"/>
                <a:ea typeface="宋体" panose="02010600030101010101" pitchFamily="2" charset="-122"/>
              </a:rPr>
              <a:t>Curve</a:t>
            </a:r>
          </a:p>
          <a:p>
            <a:pPr algn="just"/>
            <a:r>
              <a:rPr lang="en-US" altLang="zh-CN" sz="2800" dirty="0">
                <a:solidFill>
                  <a:prstClr val="black"/>
                </a:solidFill>
                <a:ea typeface="宋体" panose="02010600030101010101" pitchFamily="2" charset="-122"/>
              </a:rPr>
              <a:t>We can write an algorithm to find the points on the curve using generators for polynomials. This algorithm is left as an exercise. Following is a </a:t>
            </a:r>
            <a:r>
              <a:rPr lang="en-US" altLang="zh-CN" sz="2800" dirty="0" smtClean="0">
                <a:solidFill>
                  <a:prstClr val="black"/>
                </a:solidFill>
                <a:ea typeface="宋体" panose="02010600030101010101" pitchFamily="2" charset="-122"/>
              </a:rPr>
              <a:t>very trivial </a:t>
            </a:r>
            <a:r>
              <a:rPr lang="en-US" altLang="zh-CN" sz="2800" dirty="0">
                <a:solidFill>
                  <a:prstClr val="black"/>
                </a:solidFill>
                <a:ea typeface="宋体" panose="02010600030101010101" pitchFamily="2" charset="-122"/>
              </a:rPr>
              <a:t>example.</a:t>
            </a:r>
          </a:p>
          <a:p>
            <a:pPr algn="just"/>
            <a:endParaRPr lang="en-US" altLang="zh-CN" sz="2800" dirty="0">
              <a:solidFill>
                <a:prstClr val="black"/>
              </a:solidFill>
              <a:ea typeface="宋体" panose="02010600030101010101" pitchFamily="2" charset="-122"/>
            </a:endParaRPr>
          </a:p>
          <a:p>
            <a:pPr algn="just"/>
            <a:endParaRPr lang="en-US" altLang="zh-CN" sz="2800" dirty="0">
              <a:solidFill>
                <a:prstClr val="black"/>
              </a:solidFill>
              <a:ea typeface="宋体" panose="02010600030101010101" pitchFamily="2" charset="-122"/>
            </a:endParaRPr>
          </a:p>
        </p:txBody>
      </p:sp>
      <p:pic>
        <p:nvPicPr>
          <p:cNvPr id="4" name="Picture 11"/>
          <p:cNvPicPr>
            <a:picLocks noChangeAspect="1"/>
          </p:cNvPicPr>
          <p:nvPr/>
        </p:nvPicPr>
        <p:blipFill>
          <a:blip r:embed="rId2"/>
          <a:stretch>
            <a:fillRect/>
          </a:stretch>
        </p:blipFill>
        <p:spPr>
          <a:xfrm>
            <a:off x="3028156" y="2780928"/>
            <a:ext cx="3087688" cy="612775"/>
          </a:xfrm>
          <a:prstGeom prst="rect">
            <a:avLst/>
          </a:prstGeom>
          <a:noFill/>
          <a:ln w="57150" cap="flat" cmpd="sng">
            <a:solidFill>
              <a:schemeClr val="hlink"/>
            </a:solidFill>
            <a:prstDash val="solid"/>
            <a:miter/>
            <a:headEnd type="none" w="med" len="med"/>
            <a:tailEnd type="none" w="med" len="med"/>
          </a:ln>
        </p:spPr>
      </p:pic>
    </p:spTree>
    <p:extLst>
      <p:ext uri="{BB962C8B-B14F-4D97-AF65-F5344CB8AC3E}">
        <p14:creationId xmlns:p14="http://schemas.microsoft.com/office/powerpoint/2010/main" val="232563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wipe(down)">
                                      <p:cBhvr>
                                        <p:cTn id="12" dur="250"/>
                                        <p:tgtEl>
                                          <p:spTgt spid="8">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wipe(down)">
                                      <p:cBhvr>
                                        <p:cTn id="15" dur="250"/>
                                        <p:tgtEl>
                                          <p:spTgt spid="8">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animEffect transition="in" filter="wipe(down)">
                                      <p:cBhvr>
                                        <p:cTn id="20" dur="250"/>
                                        <p:tgtEl>
                                          <p:spTgt spid="8">
                                            <p:txEl>
                                              <p:pRg st="7" end="7"/>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wipe(down)">
                                      <p:cBhvr>
                                        <p:cTn id="23" dur="25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702" y="1593080"/>
            <a:ext cx="9118206" cy="1384995"/>
          </a:xfrm>
          <a:prstGeom prst="rect">
            <a:avLst/>
          </a:prstGeom>
          <a:noFill/>
        </p:spPr>
        <p:txBody>
          <a:bodyPr wrap="square" rtlCol="0">
            <a:spAutoFit/>
          </a:bodyPr>
          <a:lstStyle/>
          <a:p>
            <a:pPr algn="just"/>
            <a:endParaRPr lang="en-US" altLang="zh-CN" sz="2800" dirty="0" smtClean="0">
              <a:solidFill>
                <a:prstClr val="black"/>
              </a:solidFill>
              <a:ea typeface="宋体" panose="02010600030101010101" pitchFamily="2" charset="-122"/>
            </a:endParaRPr>
          </a:p>
          <a:p>
            <a:pPr algn="just"/>
            <a:endParaRPr lang="en-US" altLang="zh-CN" sz="2800" dirty="0">
              <a:solidFill>
                <a:prstClr val="black"/>
              </a:solidFill>
              <a:ea typeface="宋体" panose="02010600030101010101" pitchFamily="2" charset="-122"/>
            </a:endParaRPr>
          </a:p>
          <a:p>
            <a:pPr algn="just"/>
            <a:endParaRPr lang="en-US" altLang="zh-CN" sz="2800" dirty="0">
              <a:solidFill>
                <a:prstClr val="black"/>
              </a:solidFill>
              <a:ea typeface="宋体" panose="02010600030101010101" pitchFamily="2" charset="-122"/>
            </a:endParaRPr>
          </a:p>
        </p:txBody>
      </p:sp>
      <p:sp>
        <p:nvSpPr>
          <p:cNvPr id="7" name="文本框 6"/>
          <p:cNvSpPr txBox="1"/>
          <p:nvPr/>
        </p:nvSpPr>
        <p:spPr>
          <a:xfrm>
            <a:off x="25794" y="1556792"/>
            <a:ext cx="9118206" cy="8710077"/>
          </a:xfrm>
          <a:prstGeom prst="rect">
            <a:avLst/>
          </a:prstGeom>
          <a:noFill/>
        </p:spPr>
        <p:txBody>
          <a:bodyPr wrap="square" rtlCol="0">
            <a:spAutoFit/>
          </a:bodyPr>
          <a:lstStyle/>
          <a:p>
            <a:r>
              <a:rPr lang="en-US" altLang="zh-CN" sz="2800" dirty="0" smtClean="0">
                <a:solidFill>
                  <a:srgbClr val="002060"/>
                </a:solidFill>
                <a:latin typeface="Franklin Gothic Medium"/>
              </a:rPr>
              <a:t>Example 9.16</a:t>
            </a:r>
          </a:p>
          <a:p>
            <a:r>
              <a:rPr lang="en-US" altLang="zh-CN" sz="2800" dirty="0">
                <a:solidFill>
                  <a:prstClr val="black"/>
                </a:solidFill>
                <a:latin typeface="Times New Roman" panose="02020603050405020304" pitchFamily="18" charset="0"/>
                <a:ea typeface="宋体" panose="02010600030101010101" pitchFamily="2" charset="-122"/>
              </a:rPr>
              <a:t>We choose GF(2</a:t>
            </a:r>
            <a:r>
              <a:rPr lang="en-US" altLang="zh-CN" sz="2800" baseline="30000" dirty="0">
                <a:solidFill>
                  <a:prstClr val="black"/>
                </a:solidFill>
                <a:latin typeface="Times New Roman" panose="02020603050405020304" pitchFamily="18" charset="0"/>
                <a:ea typeface="宋体" panose="02010600030101010101" pitchFamily="2" charset="-122"/>
              </a:rPr>
              <a:t>3</a:t>
            </a:r>
            <a:r>
              <a:rPr lang="en-US" altLang="zh-CN" sz="2800" dirty="0">
                <a:solidFill>
                  <a:prstClr val="black"/>
                </a:solidFill>
                <a:latin typeface="Times New Roman" panose="02020603050405020304" pitchFamily="18" charset="0"/>
                <a:ea typeface="宋体" panose="02010600030101010101" pitchFamily="2" charset="-122"/>
              </a:rPr>
              <a:t>) with elements {0, 1, g, g</a:t>
            </a:r>
            <a:r>
              <a:rPr lang="en-US" altLang="zh-CN" sz="2800" baseline="30000" dirty="0">
                <a:solidFill>
                  <a:prstClr val="black"/>
                </a:solidFill>
                <a:latin typeface="Times New Roman" panose="02020603050405020304" pitchFamily="18" charset="0"/>
                <a:ea typeface="宋体" panose="02010600030101010101" pitchFamily="2" charset="-122"/>
              </a:rPr>
              <a:t>2</a:t>
            </a:r>
            <a:r>
              <a:rPr lang="en-US" altLang="zh-CN" sz="2800" dirty="0">
                <a:solidFill>
                  <a:prstClr val="black"/>
                </a:solidFill>
                <a:latin typeface="Times New Roman" panose="02020603050405020304" pitchFamily="18" charset="0"/>
                <a:ea typeface="宋体" panose="02010600030101010101" pitchFamily="2" charset="-122"/>
              </a:rPr>
              <a:t>, g</a:t>
            </a:r>
            <a:r>
              <a:rPr lang="en-US" altLang="zh-CN" sz="2800" baseline="30000" dirty="0">
                <a:solidFill>
                  <a:prstClr val="black"/>
                </a:solidFill>
                <a:latin typeface="Times New Roman" panose="02020603050405020304" pitchFamily="18" charset="0"/>
                <a:ea typeface="宋体" panose="02010600030101010101" pitchFamily="2" charset="-122"/>
              </a:rPr>
              <a:t>3</a:t>
            </a:r>
            <a:r>
              <a:rPr lang="en-US" altLang="zh-CN" sz="2800" dirty="0">
                <a:solidFill>
                  <a:prstClr val="black"/>
                </a:solidFill>
                <a:latin typeface="Times New Roman" panose="02020603050405020304" pitchFamily="18" charset="0"/>
                <a:ea typeface="宋体" panose="02010600030101010101" pitchFamily="2" charset="-122"/>
              </a:rPr>
              <a:t>, g</a:t>
            </a:r>
            <a:r>
              <a:rPr lang="en-US" altLang="zh-CN" sz="2800" baseline="30000" dirty="0">
                <a:solidFill>
                  <a:prstClr val="black"/>
                </a:solidFill>
                <a:latin typeface="Times New Roman" panose="02020603050405020304" pitchFamily="18" charset="0"/>
                <a:ea typeface="宋体" panose="02010600030101010101" pitchFamily="2" charset="-122"/>
              </a:rPr>
              <a:t>4</a:t>
            </a:r>
            <a:r>
              <a:rPr lang="en-US" altLang="zh-CN" sz="2800" dirty="0">
                <a:solidFill>
                  <a:prstClr val="black"/>
                </a:solidFill>
                <a:latin typeface="Times New Roman" panose="02020603050405020304" pitchFamily="18" charset="0"/>
                <a:ea typeface="宋体" panose="02010600030101010101" pitchFamily="2" charset="-122"/>
              </a:rPr>
              <a:t>, g</a:t>
            </a:r>
            <a:r>
              <a:rPr lang="en-US" altLang="zh-CN" sz="2800" baseline="30000" dirty="0">
                <a:solidFill>
                  <a:prstClr val="black"/>
                </a:solidFill>
                <a:latin typeface="Times New Roman" panose="02020603050405020304" pitchFamily="18" charset="0"/>
                <a:ea typeface="宋体" panose="02010600030101010101" pitchFamily="2" charset="-122"/>
              </a:rPr>
              <a:t>5</a:t>
            </a:r>
            <a:r>
              <a:rPr lang="en-US" altLang="zh-CN" sz="2800" dirty="0">
                <a:solidFill>
                  <a:prstClr val="black"/>
                </a:solidFill>
                <a:latin typeface="Times New Roman" panose="02020603050405020304" pitchFamily="18" charset="0"/>
                <a:ea typeface="宋体" panose="02010600030101010101" pitchFamily="2" charset="-122"/>
              </a:rPr>
              <a:t>, g</a:t>
            </a:r>
            <a:r>
              <a:rPr lang="en-US" altLang="zh-CN" sz="2800" baseline="30000" dirty="0">
                <a:solidFill>
                  <a:prstClr val="black"/>
                </a:solidFill>
                <a:latin typeface="Times New Roman" panose="02020603050405020304" pitchFamily="18" charset="0"/>
                <a:ea typeface="宋体" panose="02010600030101010101" pitchFamily="2" charset="-122"/>
              </a:rPr>
              <a:t>6</a:t>
            </a:r>
            <a:r>
              <a:rPr lang="en-US" altLang="zh-CN" sz="2800" dirty="0">
                <a:solidFill>
                  <a:prstClr val="black"/>
                </a:solidFill>
                <a:latin typeface="Times New Roman" panose="02020603050405020304" pitchFamily="18" charset="0"/>
                <a:ea typeface="宋体" panose="02010600030101010101" pitchFamily="2" charset="-122"/>
              </a:rPr>
              <a:t>} using the irreducible polynomial of f(x) = x</a:t>
            </a:r>
            <a:r>
              <a:rPr lang="en-US" altLang="zh-CN" sz="2800" baseline="30000" dirty="0">
                <a:solidFill>
                  <a:prstClr val="black"/>
                </a:solidFill>
                <a:latin typeface="Times New Roman" panose="02020603050405020304" pitchFamily="18" charset="0"/>
                <a:ea typeface="宋体" panose="02010600030101010101" pitchFamily="2" charset="-122"/>
              </a:rPr>
              <a:t>3</a:t>
            </a:r>
            <a:r>
              <a:rPr lang="en-US" altLang="zh-CN" sz="2800" dirty="0">
                <a:solidFill>
                  <a:prstClr val="black"/>
                </a:solidFill>
                <a:latin typeface="Times New Roman" panose="02020603050405020304" pitchFamily="18" charset="0"/>
                <a:ea typeface="宋体" panose="02010600030101010101" pitchFamily="2" charset="-122"/>
              </a:rPr>
              <a:t> + x + 1, which means that </a:t>
            </a:r>
            <a:br>
              <a:rPr lang="en-US" altLang="zh-CN" sz="2800" dirty="0">
                <a:solidFill>
                  <a:prstClr val="black"/>
                </a:solidFill>
                <a:latin typeface="Times New Roman" panose="02020603050405020304" pitchFamily="18" charset="0"/>
                <a:ea typeface="宋体" panose="02010600030101010101" pitchFamily="2" charset="-122"/>
              </a:rPr>
            </a:br>
            <a:r>
              <a:rPr lang="en-US" altLang="zh-CN" sz="2800" dirty="0">
                <a:solidFill>
                  <a:prstClr val="black"/>
                </a:solidFill>
                <a:latin typeface="Times New Roman" panose="02020603050405020304" pitchFamily="18" charset="0"/>
                <a:ea typeface="宋体" panose="02010600030101010101" pitchFamily="2" charset="-122"/>
              </a:rPr>
              <a:t>g</a:t>
            </a:r>
            <a:r>
              <a:rPr lang="en-US" altLang="zh-CN" sz="2800" baseline="30000" dirty="0">
                <a:solidFill>
                  <a:prstClr val="black"/>
                </a:solidFill>
                <a:latin typeface="Times New Roman" panose="02020603050405020304" pitchFamily="18" charset="0"/>
                <a:ea typeface="宋体" panose="02010600030101010101" pitchFamily="2" charset="-122"/>
              </a:rPr>
              <a:t>3</a:t>
            </a:r>
            <a:r>
              <a:rPr lang="en-US" altLang="zh-CN" sz="2800" dirty="0">
                <a:solidFill>
                  <a:prstClr val="black"/>
                </a:solidFill>
                <a:latin typeface="Times New Roman" panose="02020603050405020304" pitchFamily="18" charset="0"/>
                <a:ea typeface="宋体" panose="02010600030101010101" pitchFamily="2" charset="-122"/>
              </a:rPr>
              <a:t> + g + 1 = 0 or g</a:t>
            </a:r>
            <a:r>
              <a:rPr lang="en-US" altLang="zh-CN" sz="2800" baseline="30000" dirty="0">
                <a:solidFill>
                  <a:prstClr val="black"/>
                </a:solidFill>
                <a:latin typeface="Times New Roman" panose="02020603050405020304" pitchFamily="18" charset="0"/>
                <a:ea typeface="宋体" panose="02010600030101010101" pitchFamily="2" charset="-122"/>
              </a:rPr>
              <a:t>3</a:t>
            </a:r>
            <a:r>
              <a:rPr lang="en-US" altLang="zh-CN" sz="2800" dirty="0">
                <a:solidFill>
                  <a:prstClr val="black"/>
                </a:solidFill>
                <a:latin typeface="Times New Roman" panose="02020603050405020304" pitchFamily="18" charset="0"/>
                <a:ea typeface="宋体" panose="02010600030101010101" pitchFamily="2" charset="-122"/>
              </a:rPr>
              <a:t> = g + 1. Other powers of g can be calculated</a:t>
            </a:r>
          </a:p>
          <a:p>
            <a:r>
              <a:rPr lang="en-US" altLang="zh-CN" sz="2800" dirty="0">
                <a:solidFill>
                  <a:prstClr val="black"/>
                </a:solidFill>
                <a:latin typeface="Times New Roman" panose="02020603050405020304" pitchFamily="18" charset="0"/>
                <a:ea typeface="宋体" panose="02010600030101010101" pitchFamily="2" charset="-122"/>
              </a:rPr>
              <a:t>accordingly. The following shows the values of the g’s.</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pic>
        <p:nvPicPr>
          <p:cNvPr id="6" name="Picture 13"/>
          <p:cNvPicPr>
            <a:picLocks noChangeAspect="1"/>
          </p:cNvPicPr>
          <p:nvPr/>
        </p:nvPicPr>
        <p:blipFill>
          <a:blip r:embed="rId2"/>
          <a:stretch>
            <a:fillRect/>
          </a:stretch>
        </p:blipFill>
        <p:spPr>
          <a:xfrm>
            <a:off x="652463" y="4581128"/>
            <a:ext cx="7839075" cy="2160240"/>
          </a:xfrm>
          <a:prstGeom prst="rect">
            <a:avLst/>
          </a:prstGeom>
          <a:noFill/>
          <a:ln w="9525">
            <a:noFill/>
          </a:ln>
        </p:spPr>
      </p:pic>
      <p:sp>
        <p:nvSpPr>
          <p:cNvPr id="9" name="标题 4"/>
          <p:cNvSpPr>
            <a:spLocks noGrp="1"/>
          </p:cNvSpPr>
          <p:nvPr>
            <p:ph type="title"/>
          </p:nvPr>
        </p:nvSpPr>
        <p:spPr>
          <a:xfrm>
            <a:off x="612648" y="228600"/>
            <a:ext cx="8153400" cy="990600"/>
          </a:xfrm>
        </p:spPr>
        <p:txBody>
          <a:bodyPr>
            <a:normAutofit/>
          </a:bodyPr>
          <a:lstStyle/>
          <a:p>
            <a:pPr algn="ctr"/>
            <a:r>
              <a:rPr lang="en-US" altLang="zh-CN" sz="3600" b="1" dirty="0" smtClean="0"/>
              <a:t>9.5.3 </a:t>
            </a:r>
            <a:r>
              <a:rPr lang="en-US" altLang="zh-CN" sz="3600" b="1" dirty="0"/>
              <a:t>Elliptic Curves over GF( </a:t>
            </a:r>
            <a:r>
              <a:rPr lang="en-US" altLang="zh-CN" sz="3600" b="1" dirty="0" smtClean="0"/>
              <a:t>2</a:t>
            </a:r>
            <a:r>
              <a:rPr lang="en-US" altLang="zh-CN" sz="3600" b="1" baseline="30000" dirty="0" smtClean="0"/>
              <a:t>n</a:t>
            </a:r>
            <a:r>
              <a:rPr lang="en-US" altLang="zh-CN" sz="3600" b="1" dirty="0" smtClean="0"/>
              <a:t>)</a:t>
            </a:r>
            <a:endParaRPr lang="en-US" altLang="zh-CN" sz="3600" dirty="0"/>
          </a:p>
        </p:txBody>
      </p:sp>
    </p:spTree>
    <p:extLst>
      <p:ext uri="{BB962C8B-B14F-4D97-AF65-F5344CB8AC3E}">
        <p14:creationId xmlns:p14="http://schemas.microsoft.com/office/powerpoint/2010/main" val="408467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702" y="1593080"/>
            <a:ext cx="9118206" cy="1384995"/>
          </a:xfrm>
          <a:prstGeom prst="rect">
            <a:avLst/>
          </a:prstGeom>
          <a:noFill/>
        </p:spPr>
        <p:txBody>
          <a:bodyPr wrap="square" rtlCol="0">
            <a:spAutoFit/>
          </a:bodyPr>
          <a:lstStyle/>
          <a:p>
            <a:pPr algn="just"/>
            <a:endParaRPr lang="en-US" altLang="zh-CN" sz="2800" dirty="0" smtClean="0">
              <a:solidFill>
                <a:prstClr val="black"/>
              </a:solidFill>
              <a:ea typeface="宋体" panose="02010600030101010101" pitchFamily="2" charset="-122"/>
            </a:endParaRPr>
          </a:p>
          <a:p>
            <a:pPr algn="just"/>
            <a:endParaRPr lang="en-US" altLang="zh-CN" sz="2800" dirty="0">
              <a:solidFill>
                <a:prstClr val="black"/>
              </a:solidFill>
              <a:ea typeface="宋体" panose="02010600030101010101" pitchFamily="2" charset="-122"/>
            </a:endParaRPr>
          </a:p>
          <a:p>
            <a:pPr algn="just"/>
            <a:endParaRPr lang="en-US" altLang="zh-CN" sz="2800" dirty="0">
              <a:solidFill>
                <a:prstClr val="black"/>
              </a:solidFill>
              <a:ea typeface="宋体" panose="02010600030101010101" pitchFamily="2" charset="-122"/>
            </a:endParaRPr>
          </a:p>
        </p:txBody>
      </p:sp>
      <p:sp>
        <p:nvSpPr>
          <p:cNvPr id="7" name="文本框 6"/>
          <p:cNvSpPr txBox="1"/>
          <p:nvPr/>
        </p:nvSpPr>
        <p:spPr>
          <a:xfrm>
            <a:off x="25794" y="1556792"/>
            <a:ext cx="9118206" cy="7417415"/>
          </a:xfrm>
          <a:prstGeom prst="rect">
            <a:avLst/>
          </a:prstGeom>
          <a:noFill/>
        </p:spPr>
        <p:txBody>
          <a:bodyPr wrap="square" rtlCol="0">
            <a:spAutoFit/>
          </a:bodyPr>
          <a:lstStyle/>
          <a:p>
            <a:r>
              <a:rPr lang="en-US" altLang="zh-CN" sz="2800" dirty="0" smtClean="0">
                <a:solidFill>
                  <a:srgbClr val="002060"/>
                </a:solidFill>
                <a:latin typeface="Franklin Gothic Medium"/>
              </a:rPr>
              <a:t>Example 9.16(continued)</a:t>
            </a:r>
          </a:p>
          <a:p>
            <a:r>
              <a:rPr lang="en-US" altLang="zh-CN" sz="2800" dirty="0">
                <a:solidFill>
                  <a:prstClr val="black"/>
                </a:solidFill>
                <a:latin typeface="Times New Roman" panose="02020603050405020304" pitchFamily="18" charset="0"/>
                <a:ea typeface="宋体" panose="02010600030101010101" pitchFamily="2" charset="-122"/>
              </a:rPr>
              <a:t>Using the elliptic curve y</a:t>
            </a:r>
            <a:r>
              <a:rPr lang="en-US" altLang="zh-CN" sz="2800" baseline="30000" dirty="0">
                <a:solidFill>
                  <a:prstClr val="black"/>
                </a:solidFill>
                <a:latin typeface="Times New Roman" panose="02020603050405020304" pitchFamily="18" charset="0"/>
                <a:ea typeface="宋体" panose="02010600030101010101" pitchFamily="2" charset="-122"/>
              </a:rPr>
              <a:t>2</a:t>
            </a:r>
            <a:r>
              <a:rPr lang="en-US" altLang="zh-CN" sz="2800" dirty="0">
                <a:solidFill>
                  <a:prstClr val="black"/>
                </a:solidFill>
                <a:latin typeface="Times New Roman" panose="02020603050405020304" pitchFamily="18" charset="0"/>
                <a:ea typeface="宋体" panose="02010600030101010101" pitchFamily="2" charset="-122"/>
              </a:rPr>
              <a:t> + </a:t>
            </a:r>
            <a:r>
              <a:rPr lang="en-US" altLang="zh-CN" sz="2800" dirty="0" err="1">
                <a:solidFill>
                  <a:prstClr val="black"/>
                </a:solidFill>
                <a:latin typeface="Times New Roman" panose="02020603050405020304" pitchFamily="18" charset="0"/>
                <a:ea typeface="宋体" panose="02010600030101010101" pitchFamily="2" charset="-122"/>
              </a:rPr>
              <a:t>xy</a:t>
            </a:r>
            <a:r>
              <a:rPr lang="en-US" altLang="zh-CN" sz="2800" dirty="0">
                <a:solidFill>
                  <a:prstClr val="black"/>
                </a:solidFill>
                <a:latin typeface="Times New Roman" panose="02020603050405020304" pitchFamily="18" charset="0"/>
                <a:ea typeface="宋体" panose="02010600030101010101" pitchFamily="2" charset="-122"/>
              </a:rPr>
              <a:t> = x</a:t>
            </a:r>
            <a:r>
              <a:rPr lang="en-US" altLang="zh-CN" sz="2800" baseline="30000" dirty="0">
                <a:solidFill>
                  <a:prstClr val="black"/>
                </a:solidFill>
                <a:latin typeface="Times New Roman" panose="02020603050405020304" pitchFamily="18" charset="0"/>
                <a:ea typeface="宋体" panose="02010600030101010101" pitchFamily="2" charset="-122"/>
              </a:rPr>
              <a:t>3</a:t>
            </a:r>
            <a:r>
              <a:rPr lang="en-US" altLang="zh-CN" sz="2800" dirty="0">
                <a:solidFill>
                  <a:prstClr val="black"/>
                </a:solidFill>
                <a:latin typeface="Times New Roman" panose="02020603050405020304" pitchFamily="18" charset="0"/>
                <a:ea typeface="宋体" panose="02010600030101010101" pitchFamily="2" charset="-122"/>
              </a:rPr>
              <a:t> + g</a:t>
            </a:r>
            <a:r>
              <a:rPr lang="en-US" altLang="zh-CN" sz="2800" baseline="30000" dirty="0">
                <a:solidFill>
                  <a:prstClr val="black"/>
                </a:solidFill>
                <a:latin typeface="Times New Roman" panose="02020603050405020304" pitchFamily="18" charset="0"/>
                <a:ea typeface="宋体" panose="02010600030101010101" pitchFamily="2" charset="-122"/>
              </a:rPr>
              <a:t>3</a:t>
            </a:r>
            <a:r>
              <a:rPr lang="en-US" altLang="zh-CN" sz="2800" dirty="0">
                <a:solidFill>
                  <a:prstClr val="black"/>
                </a:solidFill>
                <a:latin typeface="Times New Roman" panose="02020603050405020304" pitchFamily="18" charset="0"/>
                <a:ea typeface="宋体" panose="02010600030101010101" pitchFamily="2" charset="-122"/>
              </a:rPr>
              <a:t>x</a:t>
            </a:r>
            <a:r>
              <a:rPr lang="en-US" altLang="zh-CN" sz="2800" baseline="30000" dirty="0">
                <a:solidFill>
                  <a:prstClr val="black"/>
                </a:solidFill>
                <a:latin typeface="Times New Roman" panose="02020603050405020304" pitchFamily="18" charset="0"/>
                <a:ea typeface="宋体" panose="02010600030101010101" pitchFamily="2" charset="-122"/>
              </a:rPr>
              <a:t>2</a:t>
            </a:r>
            <a:r>
              <a:rPr lang="en-US" altLang="zh-CN" sz="2800" dirty="0">
                <a:solidFill>
                  <a:prstClr val="black"/>
                </a:solidFill>
                <a:latin typeface="Times New Roman" panose="02020603050405020304" pitchFamily="18" charset="0"/>
                <a:ea typeface="宋体" panose="02010600030101010101" pitchFamily="2" charset="-122"/>
              </a:rPr>
              <a:t> + 1, with a = g</a:t>
            </a:r>
            <a:r>
              <a:rPr lang="en-US" altLang="zh-CN" sz="2800" baseline="30000" dirty="0">
                <a:solidFill>
                  <a:prstClr val="black"/>
                </a:solidFill>
                <a:latin typeface="Times New Roman" panose="02020603050405020304" pitchFamily="18" charset="0"/>
                <a:ea typeface="宋体" panose="02010600030101010101" pitchFamily="2" charset="-122"/>
              </a:rPr>
              <a:t>3</a:t>
            </a:r>
            <a:r>
              <a:rPr lang="en-US" altLang="zh-CN" sz="2800" dirty="0">
                <a:solidFill>
                  <a:prstClr val="black"/>
                </a:solidFill>
                <a:latin typeface="Times New Roman" panose="02020603050405020304" pitchFamily="18" charset="0"/>
                <a:ea typeface="宋体" panose="02010600030101010101" pitchFamily="2" charset="-122"/>
              </a:rPr>
              <a:t> and </a:t>
            </a:r>
            <a:r>
              <a:rPr lang="en-US" altLang="zh-CN" sz="2800" dirty="0" smtClean="0">
                <a:solidFill>
                  <a:prstClr val="black"/>
                </a:solidFill>
                <a:latin typeface="Times New Roman" panose="02020603050405020304" pitchFamily="18" charset="0"/>
                <a:ea typeface="宋体" panose="02010600030101010101" pitchFamily="2" charset="-122"/>
              </a:rPr>
              <a:t>b </a:t>
            </a:r>
            <a:r>
              <a:rPr lang="en-US" altLang="zh-CN" sz="2800" dirty="0">
                <a:solidFill>
                  <a:prstClr val="black"/>
                </a:solidFill>
                <a:latin typeface="Times New Roman" panose="02020603050405020304" pitchFamily="18" charset="0"/>
                <a:ea typeface="宋体" panose="02010600030101010101" pitchFamily="2" charset="-122"/>
              </a:rPr>
              <a:t>= 1, we can find the points on this curve, as shown in Figure 9</a:t>
            </a:r>
            <a:r>
              <a:rPr lang="en-US" altLang="zh-CN" sz="2800" dirty="0" smtClean="0">
                <a:solidFill>
                  <a:prstClr val="black"/>
                </a:solidFill>
                <a:latin typeface="Times New Roman" panose="02020603050405020304" pitchFamily="18" charset="0"/>
                <a:ea typeface="宋体" panose="02010600030101010101" pitchFamily="2" charset="-122"/>
              </a:rPr>
              <a:t>.15.</a:t>
            </a:r>
            <a:endParaRPr lang="en-US" altLang="zh-CN" sz="2800" dirty="0">
              <a:solidFill>
                <a:prstClr val="black"/>
              </a:solidFill>
              <a:latin typeface="Times New Roman" panose="02020603050405020304" pitchFamily="18"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pic>
        <p:nvPicPr>
          <p:cNvPr id="9" name="Picture 15"/>
          <p:cNvPicPr>
            <a:picLocks noChangeAspect="1"/>
          </p:cNvPicPr>
          <p:nvPr/>
        </p:nvPicPr>
        <p:blipFill>
          <a:blip r:embed="rId2"/>
          <a:stretch>
            <a:fillRect/>
          </a:stretch>
        </p:blipFill>
        <p:spPr>
          <a:xfrm>
            <a:off x="956469" y="3429000"/>
            <a:ext cx="7231062" cy="2825750"/>
          </a:xfrm>
          <a:prstGeom prst="rect">
            <a:avLst/>
          </a:prstGeom>
          <a:noFill/>
          <a:ln w="9525">
            <a:noFill/>
          </a:ln>
        </p:spPr>
      </p:pic>
      <p:sp>
        <p:nvSpPr>
          <p:cNvPr id="10" name="Text Box 4"/>
          <p:cNvSpPr txBox="1">
            <a:spLocks noChangeArrowheads="1"/>
          </p:cNvSpPr>
          <p:nvPr/>
        </p:nvSpPr>
        <p:spPr bwMode="auto">
          <a:xfrm>
            <a:off x="0" y="635171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9.15 </a:t>
            </a:r>
            <a:r>
              <a:rPr lang="en-US" altLang="zh-CN" b="0" baseline="0" dirty="0">
                <a:solidFill>
                  <a:prstClr val="black"/>
                </a:solidFill>
                <a:latin typeface="Franklin Gothic Medium"/>
                <a:ea typeface="宋体" panose="02010600030101010101" pitchFamily="2" charset="-122"/>
                <a:sym typeface="+mn-ea"/>
              </a:rPr>
              <a:t>Points on an elliptic curve over </a:t>
            </a:r>
            <a:r>
              <a:rPr lang="en-US" altLang="zh-CN" b="0" baseline="0" dirty="0" smtClean="0">
                <a:solidFill>
                  <a:prstClr val="black"/>
                </a:solidFill>
                <a:latin typeface="Franklin Gothic Medium"/>
                <a:ea typeface="宋体" panose="02010600030101010101" pitchFamily="2" charset="-122"/>
                <a:sym typeface="+mn-ea"/>
              </a:rPr>
              <a:t>GF(2</a:t>
            </a:r>
            <a:r>
              <a:rPr lang="en-US" altLang="zh-CN" b="0" dirty="0" smtClean="0">
                <a:solidFill>
                  <a:prstClr val="black"/>
                </a:solidFill>
                <a:latin typeface="Franklin Gothic Medium"/>
                <a:ea typeface="宋体" panose="02010600030101010101" pitchFamily="2" charset="-122"/>
                <a:sym typeface="+mn-ea"/>
              </a:rPr>
              <a:t>n</a:t>
            </a:r>
            <a:r>
              <a:rPr lang="en-US" altLang="zh-CN" b="0" baseline="0" dirty="0" smtClean="0">
                <a:solidFill>
                  <a:prstClr val="black"/>
                </a:solidFill>
                <a:latin typeface="Franklin Gothic Medium"/>
                <a:ea typeface="宋体" panose="02010600030101010101" pitchFamily="2" charset="-122"/>
                <a:sym typeface="+mn-ea"/>
              </a:rPr>
              <a:t>)</a:t>
            </a:r>
            <a:endParaRPr lang="en-US" altLang="zh-CN" b="0" baseline="0" dirty="0">
              <a:solidFill>
                <a:prstClr val="black"/>
              </a:solidFill>
              <a:latin typeface="Franklin Gothic Medium"/>
              <a:ea typeface="宋体" panose="02010600030101010101" pitchFamily="2" charset="-122"/>
              <a:sym typeface="+mn-ea"/>
            </a:endParaRPr>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smtClean="0"/>
              <a:t>9.5.3 </a:t>
            </a:r>
            <a:r>
              <a:rPr lang="en-US" altLang="zh-CN" sz="3600" b="1" dirty="0"/>
              <a:t>Elliptic Curves over GF( </a:t>
            </a:r>
            <a:r>
              <a:rPr lang="en-US" altLang="zh-CN" sz="3600" b="1" dirty="0" smtClean="0"/>
              <a:t>2</a:t>
            </a:r>
            <a:r>
              <a:rPr lang="en-US" altLang="zh-CN" sz="3600" b="1" baseline="30000" dirty="0" smtClean="0"/>
              <a:t>n</a:t>
            </a:r>
            <a:r>
              <a:rPr lang="en-US" altLang="zh-CN" sz="3600" b="1" dirty="0" smtClean="0"/>
              <a:t>)</a:t>
            </a:r>
            <a:endParaRPr lang="en-US" altLang="zh-CN" sz="3600" dirty="0"/>
          </a:p>
        </p:txBody>
      </p:sp>
    </p:spTree>
    <p:extLst>
      <p:ext uri="{BB962C8B-B14F-4D97-AF65-F5344CB8AC3E}">
        <p14:creationId xmlns:p14="http://schemas.microsoft.com/office/powerpoint/2010/main" val="2131841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702" y="1593080"/>
            <a:ext cx="9118206" cy="1384995"/>
          </a:xfrm>
          <a:prstGeom prst="rect">
            <a:avLst/>
          </a:prstGeom>
          <a:noFill/>
        </p:spPr>
        <p:txBody>
          <a:bodyPr wrap="square" rtlCol="0">
            <a:spAutoFit/>
          </a:bodyPr>
          <a:lstStyle/>
          <a:p>
            <a:pPr algn="just"/>
            <a:endParaRPr lang="en-US" altLang="zh-CN" sz="2800" dirty="0" smtClean="0">
              <a:solidFill>
                <a:prstClr val="black"/>
              </a:solidFill>
              <a:ea typeface="宋体" panose="02010600030101010101" pitchFamily="2" charset="-122"/>
            </a:endParaRPr>
          </a:p>
          <a:p>
            <a:pPr algn="just"/>
            <a:endParaRPr lang="en-US" altLang="zh-CN" sz="2800" dirty="0">
              <a:solidFill>
                <a:prstClr val="black"/>
              </a:solidFill>
              <a:ea typeface="宋体" panose="02010600030101010101" pitchFamily="2" charset="-122"/>
            </a:endParaRPr>
          </a:p>
          <a:p>
            <a:pPr algn="just"/>
            <a:endParaRPr lang="en-US" altLang="zh-CN" sz="2800" dirty="0">
              <a:solidFill>
                <a:prstClr val="black"/>
              </a:solidFill>
              <a:ea typeface="宋体" panose="02010600030101010101" pitchFamily="2" charset="-122"/>
            </a:endParaRPr>
          </a:p>
        </p:txBody>
      </p:sp>
      <p:sp>
        <p:nvSpPr>
          <p:cNvPr id="7" name="文本框 6"/>
          <p:cNvSpPr txBox="1"/>
          <p:nvPr/>
        </p:nvSpPr>
        <p:spPr>
          <a:xfrm>
            <a:off x="25794" y="1556792"/>
            <a:ext cx="9118206" cy="6986528"/>
          </a:xfrm>
          <a:prstGeom prst="rect">
            <a:avLst/>
          </a:prstGeom>
          <a:noFill/>
        </p:spPr>
        <p:txBody>
          <a:bodyPr wrap="square" rtlCol="0">
            <a:spAutoFit/>
          </a:bodyPr>
          <a:lstStyle/>
          <a:p>
            <a:r>
              <a:rPr lang="en-US" altLang="zh-CN" sz="2800" dirty="0" smtClean="0">
                <a:solidFill>
                  <a:srgbClr val="FF0000"/>
                </a:solidFill>
                <a:latin typeface="Franklin Gothic Medium"/>
                <a:ea typeface="宋体" panose="02010600030101010101" pitchFamily="2" charset="-122"/>
              </a:rPr>
              <a:t>Add two </a:t>
            </a:r>
            <a:r>
              <a:rPr lang="en-US" altLang="zh-CN" sz="2800" dirty="0" err="1" smtClean="0">
                <a:solidFill>
                  <a:srgbClr val="FF0000"/>
                </a:solidFill>
                <a:latin typeface="Franklin Gothic Medium"/>
                <a:ea typeface="宋体" panose="02010600030101010101" pitchFamily="2" charset="-122"/>
              </a:rPr>
              <a:t>ponits</a:t>
            </a:r>
            <a:endParaRPr lang="en-US" altLang="zh-CN" sz="2800" dirty="0" smtClean="0">
              <a:solidFill>
                <a:prstClr val="black"/>
              </a:solidFill>
              <a:latin typeface="Times New Roman" panose="02020603050405020304" pitchFamily="18" charset="0"/>
              <a:ea typeface="宋体" panose="02010600030101010101" pitchFamily="2" charset="-122"/>
            </a:endParaRPr>
          </a:p>
          <a:p>
            <a:r>
              <a:rPr lang="en-US" altLang="zh-CN" sz="2800" dirty="0" smtClean="0">
                <a:solidFill>
                  <a:prstClr val="black"/>
                </a:solidFill>
                <a:latin typeface="Times New Roman" panose="02020603050405020304" pitchFamily="18" charset="0"/>
                <a:ea typeface="宋体" panose="02010600030101010101" pitchFamily="2" charset="-122"/>
              </a:rPr>
              <a:t>1</a:t>
            </a:r>
            <a:r>
              <a:rPr lang="en-US" altLang="zh-CN" sz="2800" dirty="0">
                <a:solidFill>
                  <a:prstClr val="black"/>
                </a:solidFill>
                <a:latin typeface="Times New Roman" panose="02020603050405020304" pitchFamily="18" charset="0"/>
                <a:ea typeface="宋体" panose="02010600030101010101" pitchFamily="2" charset="-122"/>
              </a:rPr>
              <a:t>. If P = (x</a:t>
            </a:r>
            <a:r>
              <a:rPr lang="en-US" altLang="zh-CN" sz="2800" baseline="-25000" dirty="0">
                <a:solidFill>
                  <a:prstClr val="black"/>
                </a:solidFill>
                <a:latin typeface="Times New Roman" panose="02020603050405020304" pitchFamily="18" charset="0"/>
                <a:ea typeface="宋体" panose="02010600030101010101" pitchFamily="2" charset="-122"/>
              </a:rPr>
              <a:t>1</a:t>
            </a:r>
            <a:r>
              <a:rPr lang="en-US" altLang="zh-CN" sz="2800" dirty="0">
                <a:solidFill>
                  <a:prstClr val="black"/>
                </a:solidFill>
                <a:latin typeface="Times New Roman" panose="02020603050405020304" pitchFamily="18" charset="0"/>
                <a:ea typeface="宋体" panose="02010600030101010101" pitchFamily="2" charset="-122"/>
              </a:rPr>
              <a:t>, y</a:t>
            </a:r>
            <a:r>
              <a:rPr lang="en-US" altLang="zh-CN" sz="2800" baseline="-25000" dirty="0">
                <a:solidFill>
                  <a:prstClr val="black"/>
                </a:solidFill>
                <a:latin typeface="Times New Roman" panose="02020603050405020304" pitchFamily="18" charset="0"/>
                <a:ea typeface="宋体" panose="02010600030101010101" pitchFamily="2" charset="-122"/>
              </a:rPr>
              <a:t>1</a:t>
            </a:r>
            <a:r>
              <a:rPr lang="en-US" altLang="zh-CN" sz="2800" dirty="0">
                <a:solidFill>
                  <a:prstClr val="black"/>
                </a:solidFill>
                <a:latin typeface="Times New Roman" panose="02020603050405020304" pitchFamily="18" charset="0"/>
                <a:ea typeface="宋体" panose="02010600030101010101" pitchFamily="2" charset="-122"/>
              </a:rPr>
              <a:t>), Q = (x</a:t>
            </a:r>
            <a:r>
              <a:rPr lang="en-US" altLang="zh-CN" sz="2800" baseline="-25000" dirty="0">
                <a:solidFill>
                  <a:prstClr val="black"/>
                </a:solidFill>
                <a:latin typeface="Times New Roman" panose="02020603050405020304" pitchFamily="18" charset="0"/>
                <a:ea typeface="宋体" panose="02010600030101010101" pitchFamily="2" charset="-122"/>
              </a:rPr>
              <a:t>2</a:t>
            </a:r>
            <a:r>
              <a:rPr lang="en-US" altLang="zh-CN" sz="2800" dirty="0">
                <a:solidFill>
                  <a:prstClr val="black"/>
                </a:solidFill>
                <a:latin typeface="Times New Roman" panose="02020603050405020304" pitchFamily="18" charset="0"/>
                <a:ea typeface="宋体" panose="02010600030101010101" pitchFamily="2" charset="-122"/>
              </a:rPr>
              <a:t>, y</a:t>
            </a:r>
            <a:r>
              <a:rPr lang="en-US" altLang="zh-CN" sz="2800" baseline="-25000" dirty="0">
                <a:solidFill>
                  <a:prstClr val="black"/>
                </a:solidFill>
                <a:latin typeface="Times New Roman" panose="02020603050405020304" pitchFamily="18" charset="0"/>
                <a:ea typeface="宋体" panose="02010600030101010101" pitchFamily="2" charset="-122"/>
              </a:rPr>
              <a:t>2</a:t>
            </a:r>
            <a:r>
              <a:rPr lang="en-US" altLang="zh-CN" sz="2800" dirty="0">
                <a:solidFill>
                  <a:prstClr val="black"/>
                </a:solidFill>
                <a:latin typeface="Times New Roman" panose="02020603050405020304" pitchFamily="18" charset="0"/>
                <a:ea typeface="宋体" panose="02010600030101010101" pitchFamily="2" charset="-122"/>
              </a:rPr>
              <a:t>), Q ≠ −P, and Q ≠ P, then R = (x</a:t>
            </a:r>
            <a:r>
              <a:rPr lang="en-US" altLang="zh-CN" sz="2800" baseline="-25000" dirty="0">
                <a:solidFill>
                  <a:prstClr val="black"/>
                </a:solidFill>
                <a:latin typeface="Times New Roman" panose="02020603050405020304" pitchFamily="18" charset="0"/>
                <a:ea typeface="宋体" panose="02010600030101010101" pitchFamily="2" charset="-122"/>
              </a:rPr>
              <a:t>3</a:t>
            </a:r>
            <a:r>
              <a:rPr lang="en-US" altLang="zh-CN" sz="2800" dirty="0">
                <a:solidFill>
                  <a:prstClr val="black"/>
                </a:solidFill>
                <a:latin typeface="Times New Roman" panose="02020603050405020304" pitchFamily="18" charset="0"/>
                <a:ea typeface="宋体" panose="02010600030101010101" pitchFamily="2" charset="-122"/>
              </a:rPr>
              <a:t>, y</a:t>
            </a:r>
            <a:r>
              <a:rPr lang="en-US" altLang="zh-CN" sz="2800" baseline="-25000" dirty="0">
                <a:solidFill>
                  <a:prstClr val="black"/>
                </a:solidFill>
                <a:latin typeface="Times New Roman" panose="02020603050405020304" pitchFamily="18" charset="0"/>
                <a:ea typeface="宋体" panose="02010600030101010101" pitchFamily="2" charset="-122"/>
              </a:rPr>
              <a:t>3</a:t>
            </a:r>
            <a:r>
              <a:rPr lang="en-US" altLang="zh-CN" sz="2800" dirty="0" smtClean="0">
                <a:solidFill>
                  <a:prstClr val="black"/>
                </a:solidFill>
                <a:latin typeface="Times New Roman" panose="02020603050405020304" pitchFamily="18" charset="0"/>
                <a:ea typeface="宋体" panose="02010600030101010101" pitchFamily="2" charset="-122"/>
              </a:rPr>
              <a:t>)= P + Q can be found as</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a:solidFill>
                  <a:prstClr val="black"/>
                </a:solidFill>
                <a:ea typeface="宋体" panose="02010600030101010101" pitchFamily="2" charset="-122"/>
              </a:rPr>
              <a:t>If Q = P, then R = P + P (or R = 2P) can be found as</a:t>
            </a:r>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pic>
        <p:nvPicPr>
          <p:cNvPr id="11" name="Picture 11"/>
          <p:cNvPicPr>
            <a:picLocks noChangeAspect="1"/>
          </p:cNvPicPr>
          <p:nvPr/>
        </p:nvPicPr>
        <p:blipFill>
          <a:blip r:embed="rId2"/>
          <a:stretch>
            <a:fillRect/>
          </a:stretch>
        </p:blipFill>
        <p:spPr>
          <a:xfrm>
            <a:off x="454818" y="3132633"/>
            <a:ext cx="8234363" cy="1160463"/>
          </a:xfrm>
          <a:prstGeom prst="rect">
            <a:avLst/>
          </a:prstGeom>
          <a:noFill/>
          <a:ln w="9525">
            <a:noFill/>
          </a:ln>
        </p:spPr>
      </p:pic>
      <p:pic>
        <p:nvPicPr>
          <p:cNvPr id="12" name="Picture 13"/>
          <p:cNvPicPr>
            <a:picLocks noChangeAspect="1"/>
          </p:cNvPicPr>
          <p:nvPr/>
        </p:nvPicPr>
        <p:blipFill>
          <a:blip r:embed="rId3"/>
          <a:stretch>
            <a:fillRect/>
          </a:stretch>
        </p:blipFill>
        <p:spPr>
          <a:xfrm>
            <a:off x="1228725" y="5184924"/>
            <a:ext cx="6686550" cy="1268412"/>
          </a:xfrm>
          <a:prstGeom prst="rect">
            <a:avLst/>
          </a:prstGeom>
          <a:noFill/>
          <a:ln w="9525">
            <a:noFill/>
          </a:ln>
        </p:spPr>
      </p:pic>
      <p:sp>
        <p:nvSpPr>
          <p:cNvPr id="13" name="标题 4"/>
          <p:cNvSpPr>
            <a:spLocks noGrp="1"/>
          </p:cNvSpPr>
          <p:nvPr>
            <p:ph type="title"/>
          </p:nvPr>
        </p:nvSpPr>
        <p:spPr>
          <a:xfrm>
            <a:off x="612648" y="228600"/>
            <a:ext cx="8153400" cy="990600"/>
          </a:xfrm>
        </p:spPr>
        <p:txBody>
          <a:bodyPr>
            <a:normAutofit/>
          </a:bodyPr>
          <a:lstStyle/>
          <a:p>
            <a:pPr algn="ctr"/>
            <a:r>
              <a:rPr lang="en-US" altLang="zh-CN" sz="3600" b="1" dirty="0" smtClean="0"/>
              <a:t>9.5.3 </a:t>
            </a:r>
            <a:r>
              <a:rPr lang="en-US" altLang="zh-CN" sz="3600" b="1" dirty="0"/>
              <a:t>Elliptic Curves over GF( </a:t>
            </a:r>
            <a:r>
              <a:rPr lang="en-US" altLang="zh-CN" sz="3600" b="1" dirty="0" smtClean="0"/>
              <a:t>2</a:t>
            </a:r>
            <a:r>
              <a:rPr lang="en-US" altLang="zh-CN" sz="3600" b="1" baseline="30000" dirty="0" smtClean="0"/>
              <a:t>n</a:t>
            </a:r>
            <a:r>
              <a:rPr lang="en-US" altLang="zh-CN" sz="3600" b="1" dirty="0" smtClean="0"/>
              <a:t>)</a:t>
            </a:r>
            <a:endParaRPr lang="en-US" altLang="zh-CN" sz="3600" dirty="0"/>
          </a:p>
        </p:txBody>
      </p:sp>
    </p:spTree>
    <p:extLst>
      <p:ext uri="{BB962C8B-B14F-4D97-AF65-F5344CB8AC3E}">
        <p14:creationId xmlns:p14="http://schemas.microsoft.com/office/powerpoint/2010/main" val="159496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wipe(down)">
                                      <p:cBhvr>
                                        <p:cTn id="12" dur="25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smtClean="0"/>
              <a:t>9.1.2 </a:t>
            </a:r>
            <a:r>
              <a:rPr lang="en-US" altLang="zh-CN" sz="3600" b="1" dirty="0"/>
              <a:t>General Idea</a:t>
            </a:r>
            <a:endParaRPr lang="en-US" altLang="zh-CN" sz="3600" dirty="0"/>
          </a:p>
        </p:txBody>
      </p:sp>
      <p:sp>
        <p:nvSpPr>
          <p:cNvPr id="5" name="Rectangle 9"/>
          <p:cNvSpPr/>
          <p:nvPr/>
        </p:nvSpPr>
        <p:spPr>
          <a:xfrm>
            <a:off x="0" y="1556792"/>
            <a:ext cx="9144000" cy="5693866"/>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800" dirty="0">
                <a:solidFill>
                  <a:srgbClr val="FF0000"/>
                </a:solidFill>
                <a:latin typeface="+mj-lt"/>
                <a:ea typeface="宋体" panose="02010600030101010101" pitchFamily="2" charset="-122"/>
              </a:rPr>
              <a:t>Plaintext/</a:t>
            </a:r>
            <a:r>
              <a:rPr lang="en-US" altLang="zh-CN" sz="2800" dirty="0" err="1">
                <a:solidFill>
                  <a:srgbClr val="FF0000"/>
                </a:solidFill>
                <a:latin typeface="+mj-lt"/>
                <a:ea typeface="宋体" panose="02010600030101010101" pitchFamily="2" charset="-122"/>
              </a:rPr>
              <a:t>Ciphertext</a:t>
            </a:r>
            <a:endParaRPr lang="en-US" altLang="zh-CN" sz="2800" dirty="0">
              <a:solidFill>
                <a:srgbClr val="FF0000"/>
              </a:solidFill>
              <a:latin typeface="+mj-lt"/>
              <a:ea typeface="宋体" panose="02010600030101010101" pitchFamily="2" charset="-122"/>
            </a:endParaRPr>
          </a:p>
          <a:p>
            <a:pPr lvl="0"/>
            <a:r>
              <a:rPr lang="en-US" altLang="zh-CN" sz="2800" dirty="0">
                <a:ea typeface="宋体" panose="02010600030101010101" pitchFamily="2" charset="-122"/>
              </a:rPr>
              <a:t>Unlike in symmetric-key cryptography, plaintext </a:t>
            </a:r>
            <a:r>
              <a:rPr lang="en-US" altLang="zh-CN" sz="2800" dirty="0" smtClean="0">
                <a:ea typeface="宋体" panose="02010600030101010101" pitchFamily="2" charset="-122"/>
              </a:rPr>
              <a:t>and </a:t>
            </a:r>
            <a:r>
              <a:rPr lang="en-US" altLang="zh-CN" sz="2800" dirty="0" err="1" smtClean="0">
                <a:ea typeface="宋体" panose="02010600030101010101" pitchFamily="2" charset="-122"/>
              </a:rPr>
              <a:t>ciphertext</a:t>
            </a:r>
            <a:r>
              <a:rPr lang="en-US" altLang="zh-CN" sz="2800" dirty="0" smtClean="0">
                <a:ea typeface="宋体" panose="02010600030101010101" pitchFamily="2" charset="-122"/>
              </a:rPr>
              <a:t> </a:t>
            </a:r>
            <a:r>
              <a:rPr lang="en-US" altLang="zh-CN" sz="2800" dirty="0">
                <a:ea typeface="宋体" panose="02010600030101010101" pitchFamily="2" charset="-122"/>
              </a:rPr>
              <a:t>are treated as integers in asymmetric-key cryptography. </a:t>
            </a:r>
            <a:endParaRPr lang="en-US" altLang="zh-CN" sz="2800" dirty="0" smtClean="0">
              <a:ea typeface="宋体" panose="02010600030101010101" pitchFamily="2" charset="-122"/>
            </a:endParaRPr>
          </a:p>
          <a:p>
            <a:pPr lvl="0"/>
            <a:endParaRPr lang="en-US" altLang="zh-CN" sz="2800" dirty="0">
              <a:ea typeface="宋体" panose="02010600030101010101" pitchFamily="2" charset="-122"/>
            </a:endParaRPr>
          </a:p>
          <a:p>
            <a:pPr lvl="0"/>
            <a:endParaRPr lang="en-US" altLang="zh-CN" sz="2800" dirty="0">
              <a:ea typeface="宋体" panose="02010600030101010101" pitchFamily="2" charset="-122"/>
            </a:endParaRPr>
          </a:p>
          <a:p>
            <a:pPr lvl="0"/>
            <a:r>
              <a:rPr lang="en-US" altLang="zh-CN" sz="2800" dirty="0" smtClean="0">
                <a:solidFill>
                  <a:srgbClr val="FF0000"/>
                </a:solidFill>
                <a:latin typeface="+mj-lt"/>
                <a:ea typeface="宋体" panose="02010600030101010101" pitchFamily="2" charset="-122"/>
              </a:rPr>
              <a:t>Encryption/Decryption</a:t>
            </a:r>
          </a:p>
          <a:p>
            <a:pPr lvl="0"/>
            <a:endParaRPr lang="en-US" altLang="zh-CN" sz="2800" dirty="0" smtClean="0">
              <a:solidFill>
                <a:srgbClr val="FF0000"/>
              </a:solidFill>
              <a:ea typeface="宋体" panose="02010600030101010101" pitchFamily="2" charset="-122"/>
            </a:endParaRPr>
          </a:p>
          <a:p>
            <a:pPr lvl="0"/>
            <a:endParaRPr lang="en-US" altLang="zh-CN" sz="2800" dirty="0">
              <a:solidFill>
                <a:srgbClr val="FF0000"/>
              </a:solidFill>
              <a:ea typeface="宋体" panose="02010600030101010101" pitchFamily="2" charset="-122"/>
            </a:endParaRPr>
          </a:p>
          <a:p>
            <a:pPr lvl="0"/>
            <a:endParaRPr lang="en-US" altLang="zh-CN" sz="2800" dirty="0" smtClean="0">
              <a:solidFill>
                <a:srgbClr val="FF0000"/>
              </a:solidFill>
              <a:ea typeface="宋体" panose="02010600030101010101" pitchFamily="2" charset="-122"/>
            </a:endParaRPr>
          </a:p>
          <a:p>
            <a:pPr lvl="0"/>
            <a:endParaRPr lang="en-US" altLang="zh-CN" sz="2800" dirty="0" smtClean="0">
              <a:solidFill>
                <a:srgbClr val="FF0000"/>
              </a:solidFill>
              <a:ea typeface="宋体" panose="02010600030101010101" pitchFamily="2" charset="-122"/>
            </a:endParaRPr>
          </a:p>
          <a:p>
            <a:pPr lvl="0"/>
            <a:endParaRPr lang="en-US" altLang="zh-CN" sz="2800" dirty="0">
              <a:solidFill>
                <a:srgbClr val="FF0000"/>
              </a:solidFill>
              <a:ea typeface="宋体" panose="02010600030101010101" pitchFamily="2" charset="-122"/>
            </a:endParaRPr>
          </a:p>
          <a:p>
            <a:pPr lvl="0"/>
            <a:endParaRPr lang="en-US" altLang="zh-CN" sz="2800" dirty="0">
              <a:solidFill>
                <a:srgbClr val="FF0000"/>
              </a:solidFill>
              <a:ea typeface="宋体" panose="02010600030101010101" pitchFamily="2" charset="-122"/>
            </a:endParaRPr>
          </a:p>
        </p:txBody>
      </p:sp>
      <p:sp>
        <p:nvSpPr>
          <p:cNvPr id="9" name="Rectangle 11"/>
          <p:cNvSpPr/>
          <p:nvPr/>
        </p:nvSpPr>
        <p:spPr>
          <a:xfrm>
            <a:off x="914400" y="4797152"/>
            <a:ext cx="7315200" cy="646331"/>
          </a:xfrm>
          <a:prstGeom prst="rect">
            <a:avLst/>
          </a:prstGeom>
          <a:solidFill>
            <a:schemeClr val="bg1"/>
          </a:solidFill>
          <a:ln w="57150" cap="flat" cmpd="sng">
            <a:solidFill>
              <a:schemeClr val="hlink"/>
            </a:solidFill>
            <a:prstDash val="solid"/>
            <a:miter/>
            <a:headEnd type="none" w="med" len="med"/>
            <a:tailEnd type="non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altLang="zh-CN" sz="3600" b="1" dirty="0">
                <a:ea typeface="宋体" panose="02010600030101010101" pitchFamily="2" charset="-122"/>
              </a:rPr>
              <a:t>C = f (K</a:t>
            </a:r>
            <a:r>
              <a:rPr lang="en-US" altLang="zh-CN" sz="3600" b="1" baseline="-25000" dirty="0">
                <a:ea typeface="宋体" panose="02010600030101010101" pitchFamily="2" charset="-122"/>
              </a:rPr>
              <a:t>public </a:t>
            </a:r>
            <a:r>
              <a:rPr lang="en-US" altLang="zh-CN" sz="3600" b="1" dirty="0">
                <a:ea typeface="宋体" panose="02010600030101010101" pitchFamily="2" charset="-122"/>
              </a:rPr>
              <a:t>, P)       P = g(K</a:t>
            </a:r>
            <a:r>
              <a:rPr lang="en-US" altLang="zh-CN" sz="3600" b="1" baseline="-25000" dirty="0">
                <a:ea typeface="宋体" panose="02010600030101010101" pitchFamily="2" charset="-122"/>
              </a:rPr>
              <a:t>private </a:t>
            </a:r>
            <a:r>
              <a:rPr lang="en-US" altLang="zh-CN" sz="3600" b="1" dirty="0">
                <a:ea typeface="宋体" panose="02010600030101010101" pitchFamily="2" charset="-122"/>
              </a:rPr>
              <a:t>, C) </a:t>
            </a:r>
          </a:p>
        </p:txBody>
      </p:sp>
    </p:spTree>
    <p:extLst>
      <p:ext uri="{BB962C8B-B14F-4D97-AF65-F5344CB8AC3E}">
        <p14:creationId xmlns:p14="http://schemas.microsoft.com/office/powerpoint/2010/main" val="101362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250"/>
                                        <p:tgtEl>
                                          <p:spTgt spid="5">
                                            <p:txEl>
                                              <p:pRg st="4" end="4"/>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702" y="1593080"/>
            <a:ext cx="9118206" cy="1384995"/>
          </a:xfrm>
          <a:prstGeom prst="rect">
            <a:avLst/>
          </a:prstGeom>
          <a:noFill/>
        </p:spPr>
        <p:txBody>
          <a:bodyPr wrap="square" rtlCol="0">
            <a:spAutoFit/>
          </a:bodyPr>
          <a:lstStyle/>
          <a:p>
            <a:pPr algn="just"/>
            <a:endParaRPr lang="en-US" altLang="zh-CN" sz="2800" dirty="0" smtClean="0">
              <a:solidFill>
                <a:prstClr val="black"/>
              </a:solidFill>
              <a:ea typeface="宋体" panose="02010600030101010101" pitchFamily="2" charset="-122"/>
            </a:endParaRPr>
          </a:p>
          <a:p>
            <a:pPr algn="just"/>
            <a:endParaRPr lang="en-US" altLang="zh-CN" sz="2800" dirty="0">
              <a:solidFill>
                <a:prstClr val="black"/>
              </a:solidFill>
              <a:ea typeface="宋体" panose="02010600030101010101" pitchFamily="2" charset="-122"/>
            </a:endParaRPr>
          </a:p>
          <a:p>
            <a:pPr algn="just"/>
            <a:endParaRPr lang="en-US" altLang="zh-CN" sz="2800" dirty="0">
              <a:solidFill>
                <a:prstClr val="black"/>
              </a:solidFill>
              <a:ea typeface="宋体" panose="02010600030101010101" pitchFamily="2" charset="-122"/>
            </a:endParaRPr>
          </a:p>
        </p:txBody>
      </p:sp>
      <p:sp>
        <p:nvSpPr>
          <p:cNvPr id="7" name="文本框 6"/>
          <p:cNvSpPr txBox="1"/>
          <p:nvPr/>
        </p:nvSpPr>
        <p:spPr>
          <a:xfrm>
            <a:off x="25794" y="1556792"/>
            <a:ext cx="9118206" cy="8710077"/>
          </a:xfrm>
          <a:prstGeom prst="rect">
            <a:avLst/>
          </a:prstGeom>
          <a:noFill/>
        </p:spPr>
        <p:txBody>
          <a:bodyPr wrap="square" rtlCol="0">
            <a:spAutoFit/>
          </a:bodyPr>
          <a:lstStyle/>
          <a:p>
            <a:r>
              <a:rPr lang="en-US" altLang="zh-CN" sz="2800" dirty="0" smtClean="0">
                <a:solidFill>
                  <a:srgbClr val="002060"/>
                </a:solidFill>
                <a:latin typeface="Franklin Gothic Medium"/>
              </a:rPr>
              <a:t>Example 9.17</a:t>
            </a:r>
          </a:p>
          <a:p>
            <a:r>
              <a:rPr lang="en-US" altLang="zh-CN" sz="2800" dirty="0">
                <a:solidFill>
                  <a:prstClr val="black"/>
                </a:solidFill>
                <a:latin typeface="Times New Roman" panose="02020603050405020304" pitchFamily="18" charset="0"/>
                <a:ea typeface="宋体" panose="02010600030101010101" pitchFamily="2" charset="-122"/>
              </a:rPr>
              <a:t>Let us find R = P + Q, where P = (0, 1) and Q = (g</a:t>
            </a:r>
            <a:r>
              <a:rPr lang="en-US" altLang="zh-CN" sz="2800" baseline="30000" dirty="0">
                <a:solidFill>
                  <a:prstClr val="black"/>
                </a:solidFill>
                <a:latin typeface="Times New Roman" panose="02020603050405020304" pitchFamily="18" charset="0"/>
                <a:ea typeface="宋体" panose="02010600030101010101" pitchFamily="2" charset="-122"/>
              </a:rPr>
              <a:t>2</a:t>
            </a:r>
            <a:r>
              <a:rPr lang="en-US" altLang="zh-CN" sz="2800" dirty="0">
                <a:solidFill>
                  <a:prstClr val="black"/>
                </a:solidFill>
                <a:latin typeface="Times New Roman" panose="02020603050405020304" pitchFamily="18" charset="0"/>
                <a:ea typeface="宋体" panose="02010600030101010101" pitchFamily="2" charset="-122"/>
              </a:rPr>
              <a:t>, 1). </a:t>
            </a:r>
          </a:p>
          <a:p>
            <a:r>
              <a:rPr lang="en-US" altLang="zh-CN" sz="2800" dirty="0">
                <a:solidFill>
                  <a:prstClr val="black"/>
                </a:solidFill>
                <a:latin typeface="Times New Roman" panose="02020603050405020304" pitchFamily="18" charset="0"/>
                <a:ea typeface="宋体" panose="02010600030101010101" pitchFamily="2" charset="-122"/>
              </a:rPr>
              <a:t>We have λ = 0 and R = (g</a:t>
            </a:r>
            <a:r>
              <a:rPr lang="en-US" altLang="zh-CN" sz="2800" baseline="30000" dirty="0">
                <a:solidFill>
                  <a:prstClr val="black"/>
                </a:solidFill>
                <a:latin typeface="Times New Roman" panose="02020603050405020304" pitchFamily="18" charset="0"/>
                <a:ea typeface="宋体" panose="02010600030101010101" pitchFamily="2" charset="-122"/>
              </a:rPr>
              <a:t>5</a:t>
            </a:r>
            <a:r>
              <a:rPr lang="en-US" altLang="zh-CN" sz="2800" dirty="0">
                <a:solidFill>
                  <a:prstClr val="black"/>
                </a:solidFill>
                <a:latin typeface="Times New Roman" panose="02020603050405020304" pitchFamily="18" charset="0"/>
                <a:ea typeface="宋体" panose="02010600030101010101" pitchFamily="2" charset="-122"/>
              </a:rPr>
              <a:t>, g</a:t>
            </a:r>
            <a:r>
              <a:rPr lang="en-US" altLang="zh-CN" sz="2800" baseline="30000" dirty="0">
                <a:solidFill>
                  <a:prstClr val="black"/>
                </a:solidFill>
                <a:latin typeface="Times New Roman" panose="02020603050405020304" pitchFamily="18" charset="0"/>
                <a:ea typeface="宋体" panose="02010600030101010101" pitchFamily="2" charset="-122"/>
              </a:rPr>
              <a:t>4</a:t>
            </a:r>
            <a:r>
              <a:rPr lang="en-US" altLang="zh-CN" sz="2800" dirty="0" smtClean="0">
                <a:solidFill>
                  <a:prstClr val="black"/>
                </a:solidFill>
                <a:latin typeface="Times New Roman" panose="02020603050405020304" pitchFamily="18" charset="0"/>
                <a:ea typeface="宋体" panose="02010600030101010101" pitchFamily="2" charset="-122"/>
              </a:rPr>
              <a:t>).</a:t>
            </a:r>
          </a:p>
          <a:p>
            <a:endParaRPr lang="en-US" altLang="zh-CN" sz="2800" dirty="0">
              <a:solidFill>
                <a:prstClr val="black"/>
              </a:solidFill>
              <a:latin typeface="Times New Roman" panose="02020603050405020304" pitchFamily="18" charset="0"/>
              <a:ea typeface="宋体" panose="02010600030101010101" pitchFamily="2" charset="-122"/>
            </a:endParaRPr>
          </a:p>
          <a:p>
            <a:r>
              <a:rPr lang="en-US" altLang="zh-CN" sz="2800" dirty="0">
                <a:solidFill>
                  <a:srgbClr val="002060"/>
                </a:solidFill>
                <a:latin typeface="Franklin Gothic Medium"/>
              </a:rPr>
              <a:t>Example </a:t>
            </a:r>
            <a:r>
              <a:rPr lang="en-US" altLang="zh-CN" sz="2800" dirty="0" smtClean="0">
                <a:solidFill>
                  <a:srgbClr val="002060"/>
                </a:solidFill>
                <a:latin typeface="Franklin Gothic Medium"/>
              </a:rPr>
              <a:t>9.18</a:t>
            </a:r>
            <a:endParaRPr lang="en-US" altLang="zh-CN" sz="2800" dirty="0">
              <a:solidFill>
                <a:srgbClr val="002060"/>
              </a:solidFill>
              <a:latin typeface="Franklin Gothic Medium"/>
            </a:endParaRPr>
          </a:p>
          <a:p>
            <a:r>
              <a:rPr lang="en-US" altLang="zh-CN" sz="2800" dirty="0">
                <a:solidFill>
                  <a:prstClr val="black"/>
                </a:solidFill>
                <a:latin typeface="Times New Roman" panose="02020603050405020304" pitchFamily="18" charset="0"/>
                <a:ea typeface="宋体" panose="02010600030101010101" pitchFamily="2" charset="-122"/>
              </a:rPr>
              <a:t>Let us find R = 2P, where P = (g</a:t>
            </a:r>
            <a:r>
              <a:rPr lang="en-US" altLang="zh-CN" sz="2800" baseline="30000" dirty="0">
                <a:solidFill>
                  <a:prstClr val="black"/>
                </a:solidFill>
                <a:latin typeface="Times New Roman" panose="02020603050405020304" pitchFamily="18" charset="0"/>
                <a:ea typeface="宋体" panose="02010600030101010101" pitchFamily="2" charset="-122"/>
              </a:rPr>
              <a:t>2</a:t>
            </a:r>
            <a:r>
              <a:rPr lang="en-US" altLang="zh-CN" sz="2800" dirty="0">
                <a:solidFill>
                  <a:prstClr val="black"/>
                </a:solidFill>
                <a:latin typeface="Times New Roman" panose="02020603050405020304" pitchFamily="18" charset="0"/>
                <a:ea typeface="宋体" panose="02010600030101010101" pitchFamily="2" charset="-122"/>
              </a:rPr>
              <a:t>, 1). We have λ = g</a:t>
            </a:r>
            <a:r>
              <a:rPr lang="en-US" altLang="zh-CN" sz="2800" baseline="30000" dirty="0">
                <a:solidFill>
                  <a:prstClr val="black"/>
                </a:solidFill>
                <a:latin typeface="Times New Roman" panose="02020603050405020304" pitchFamily="18" charset="0"/>
                <a:ea typeface="宋体" panose="02010600030101010101" pitchFamily="2" charset="-122"/>
              </a:rPr>
              <a:t>2</a:t>
            </a:r>
            <a:r>
              <a:rPr lang="en-US" altLang="zh-CN" sz="2800" dirty="0">
                <a:solidFill>
                  <a:prstClr val="black"/>
                </a:solidFill>
                <a:latin typeface="Times New Roman" panose="02020603050405020304" pitchFamily="18" charset="0"/>
                <a:ea typeface="宋体" panose="02010600030101010101" pitchFamily="2" charset="-122"/>
              </a:rPr>
              <a:t> + 1/g</a:t>
            </a:r>
            <a:r>
              <a:rPr lang="en-US" altLang="zh-CN" sz="2800" baseline="30000" dirty="0">
                <a:solidFill>
                  <a:prstClr val="black"/>
                </a:solidFill>
                <a:latin typeface="Times New Roman" panose="02020603050405020304" pitchFamily="18" charset="0"/>
                <a:ea typeface="宋体" panose="02010600030101010101" pitchFamily="2" charset="-122"/>
              </a:rPr>
              <a:t>2</a:t>
            </a:r>
            <a:r>
              <a:rPr lang="en-US" altLang="zh-CN" sz="2800" dirty="0">
                <a:solidFill>
                  <a:prstClr val="black"/>
                </a:solidFill>
                <a:latin typeface="Times New Roman" panose="02020603050405020304" pitchFamily="18" charset="0"/>
                <a:ea typeface="宋体" panose="02010600030101010101" pitchFamily="2" charset="-122"/>
              </a:rPr>
              <a:t> </a:t>
            </a:r>
            <a:br>
              <a:rPr lang="en-US" altLang="zh-CN" sz="2800" dirty="0">
                <a:solidFill>
                  <a:prstClr val="black"/>
                </a:solidFill>
                <a:latin typeface="Times New Roman" panose="02020603050405020304" pitchFamily="18" charset="0"/>
                <a:ea typeface="宋体" panose="02010600030101010101" pitchFamily="2" charset="-122"/>
              </a:rPr>
            </a:br>
            <a:r>
              <a:rPr lang="en-US" altLang="zh-CN" sz="2800" dirty="0">
                <a:solidFill>
                  <a:prstClr val="black"/>
                </a:solidFill>
                <a:latin typeface="Times New Roman" panose="02020603050405020304" pitchFamily="18" charset="0"/>
                <a:ea typeface="宋体" panose="02010600030101010101" pitchFamily="2" charset="-122"/>
              </a:rPr>
              <a:t>= g</a:t>
            </a:r>
            <a:r>
              <a:rPr lang="en-US" altLang="zh-CN" sz="2800" baseline="30000" dirty="0">
                <a:solidFill>
                  <a:prstClr val="black"/>
                </a:solidFill>
                <a:latin typeface="Times New Roman" panose="02020603050405020304" pitchFamily="18" charset="0"/>
                <a:ea typeface="宋体" panose="02010600030101010101" pitchFamily="2" charset="-122"/>
              </a:rPr>
              <a:t>2 </a:t>
            </a:r>
            <a:r>
              <a:rPr lang="en-US" altLang="zh-CN" sz="2800" dirty="0">
                <a:solidFill>
                  <a:prstClr val="black"/>
                </a:solidFill>
                <a:latin typeface="Times New Roman" panose="02020603050405020304" pitchFamily="18" charset="0"/>
                <a:ea typeface="宋体" panose="02010600030101010101" pitchFamily="2" charset="-122"/>
              </a:rPr>
              <a:t>+ g</a:t>
            </a:r>
            <a:r>
              <a:rPr lang="en-US" altLang="zh-CN" sz="2800" baseline="30000" dirty="0">
                <a:solidFill>
                  <a:prstClr val="black"/>
                </a:solidFill>
                <a:latin typeface="Times New Roman" panose="02020603050405020304" pitchFamily="18" charset="0"/>
                <a:ea typeface="宋体" panose="02010600030101010101" pitchFamily="2" charset="-122"/>
              </a:rPr>
              <a:t>5</a:t>
            </a:r>
            <a:r>
              <a:rPr lang="en-US" altLang="zh-CN" sz="2800" dirty="0">
                <a:solidFill>
                  <a:prstClr val="black"/>
                </a:solidFill>
                <a:latin typeface="Times New Roman" panose="02020603050405020304" pitchFamily="18" charset="0"/>
                <a:ea typeface="宋体" panose="02010600030101010101" pitchFamily="2" charset="-122"/>
              </a:rPr>
              <a:t> = g + 1 and R = (g</a:t>
            </a:r>
            <a:r>
              <a:rPr lang="en-US" altLang="zh-CN" sz="2800" baseline="30000" dirty="0">
                <a:solidFill>
                  <a:prstClr val="black"/>
                </a:solidFill>
                <a:latin typeface="Times New Roman" panose="02020603050405020304" pitchFamily="18" charset="0"/>
                <a:ea typeface="宋体" panose="02010600030101010101" pitchFamily="2" charset="-122"/>
              </a:rPr>
              <a:t>6</a:t>
            </a:r>
            <a:r>
              <a:rPr lang="en-US" altLang="zh-CN" sz="2800" dirty="0">
                <a:solidFill>
                  <a:prstClr val="black"/>
                </a:solidFill>
                <a:latin typeface="Times New Roman" panose="02020603050405020304" pitchFamily="18" charset="0"/>
                <a:ea typeface="宋体" panose="02010600030101010101" pitchFamily="2" charset="-122"/>
              </a:rPr>
              <a:t>, g</a:t>
            </a:r>
            <a:r>
              <a:rPr lang="en-US" altLang="zh-CN" sz="2800" baseline="30000" dirty="0">
                <a:solidFill>
                  <a:prstClr val="black"/>
                </a:solidFill>
                <a:latin typeface="Times New Roman" panose="02020603050405020304" pitchFamily="18" charset="0"/>
                <a:ea typeface="宋体" panose="02010600030101010101" pitchFamily="2" charset="-122"/>
              </a:rPr>
              <a:t>5</a:t>
            </a:r>
            <a:r>
              <a:rPr lang="en-US" altLang="zh-CN" sz="2800" dirty="0">
                <a:solidFill>
                  <a:prstClr val="black"/>
                </a:solidFill>
                <a:latin typeface="Times New Roman" panose="02020603050405020304" pitchFamily="18" charset="0"/>
                <a:ea typeface="宋体" panose="02010600030101010101" pitchFamily="2" charset="-122"/>
              </a:rPr>
              <a:t>).</a:t>
            </a:r>
          </a:p>
          <a:p>
            <a:r>
              <a:rPr lang="en-US" altLang="zh-CN" sz="2800" dirty="0" smtClean="0">
                <a:solidFill>
                  <a:prstClr val="black"/>
                </a:solidFill>
                <a:latin typeface="Times New Roman" panose="02020603050405020304" pitchFamily="18" charset="0"/>
                <a:ea typeface="宋体" panose="02010600030101010101" pitchFamily="2" charset="-122"/>
              </a:rPr>
              <a:t> </a:t>
            </a:r>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smtClean="0"/>
              <a:t>9.5.3 </a:t>
            </a:r>
            <a:r>
              <a:rPr lang="en-US" altLang="zh-CN" sz="3600" b="1" dirty="0"/>
              <a:t>Elliptic Curves over GF( </a:t>
            </a:r>
            <a:r>
              <a:rPr lang="en-US" altLang="zh-CN" sz="3600" b="1" dirty="0" smtClean="0"/>
              <a:t>2</a:t>
            </a:r>
            <a:r>
              <a:rPr lang="en-US" altLang="zh-CN" sz="3600" b="1" baseline="30000" dirty="0" smtClean="0"/>
              <a:t>n</a:t>
            </a:r>
            <a:r>
              <a:rPr lang="en-US" altLang="zh-CN" sz="3600" b="1" dirty="0" smtClean="0"/>
              <a:t>)</a:t>
            </a:r>
            <a:endParaRPr lang="en-US" altLang="zh-CN" sz="3600" dirty="0"/>
          </a:p>
        </p:txBody>
      </p:sp>
    </p:spTree>
    <p:extLst>
      <p:ext uri="{BB962C8B-B14F-4D97-AF65-F5344CB8AC3E}">
        <p14:creationId xmlns:p14="http://schemas.microsoft.com/office/powerpoint/2010/main" val="111747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wipe(down)">
                                      <p:cBhvr>
                                        <p:cTn id="7" dur="250"/>
                                        <p:tgtEl>
                                          <p:spTgt spid="7">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wipe(down)">
                                      <p:cBhvr>
                                        <p:cTn id="10" dur="25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10" name="Text Box 4"/>
          <p:cNvSpPr txBox="1">
            <a:spLocks noChangeArrowheads="1"/>
          </p:cNvSpPr>
          <p:nvPr/>
        </p:nvSpPr>
        <p:spPr bwMode="auto">
          <a:xfrm>
            <a:off x="0" y="635171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Figure 9.16 </a:t>
            </a:r>
            <a:r>
              <a:rPr lang="en-US" altLang="zh-CN" b="0" baseline="0" dirty="0" err="1">
                <a:solidFill>
                  <a:prstClr val="black"/>
                </a:solidFill>
                <a:latin typeface="Franklin Gothic Medium"/>
                <a:ea typeface="宋体" panose="02010600030101010101" pitchFamily="2" charset="-122"/>
                <a:sym typeface="+mn-ea"/>
              </a:rPr>
              <a:t>ElGamal</a:t>
            </a:r>
            <a:r>
              <a:rPr lang="en-US" altLang="zh-CN" b="0" baseline="0" dirty="0">
                <a:solidFill>
                  <a:prstClr val="black"/>
                </a:solidFill>
                <a:latin typeface="Franklin Gothic Medium"/>
                <a:ea typeface="宋体" panose="02010600030101010101" pitchFamily="2" charset="-122"/>
                <a:sym typeface="+mn-ea"/>
              </a:rPr>
              <a:t> cryptosystem using the elliptic </a:t>
            </a:r>
            <a:r>
              <a:rPr lang="en-US" altLang="zh-CN" b="0" baseline="0" dirty="0" smtClean="0">
                <a:solidFill>
                  <a:prstClr val="black"/>
                </a:solidFill>
                <a:latin typeface="Franklin Gothic Medium"/>
                <a:ea typeface="宋体" panose="02010600030101010101" pitchFamily="2" charset="-122"/>
                <a:sym typeface="+mn-ea"/>
              </a:rPr>
              <a:t>curve</a:t>
            </a:r>
            <a:endParaRPr lang="en-US" altLang="zh-CN" b="0" baseline="0" dirty="0">
              <a:solidFill>
                <a:prstClr val="black"/>
              </a:solidFill>
              <a:latin typeface="Franklin Gothic Medium"/>
              <a:ea typeface="宋体" panose="02010600030101010101" pitchFamily="2" charset="-122"/>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b="1" dirty="0" smtClean="0"/>
              <a:t>9.5.4 </a:t>
            </a:r>
            <a:r>
              <a:rPr lang="en-US" altLang="zh-CN" sz="3600" b="1" dirty="0"/>
              <a:t>ECC Simulating </a:t>
            </a:r>
            <a:r>
              <a:rPr lang="en-US" altLang="zh-CN" sz="3600" b="1" dirty="0" err="1"/>
              <a:t>ElGamal</a:t>
            </a:r>
            <a:endParaRPr lang="en-US" altLang="zh-CN" sz="3600" dirty="0"/>
          </a:p>
        </p:txBody>
      </p:sp>
      <p:pic>
        <p:nvPicPr>
          <p:cNvPr id="12" name="Picture 12"/>
          <p:cNvPicPr>
            <a:picLocks noChangeAspect="1"/>
          </p:cNvPicPr>
          <p:nvPr/>
        </p:nvPicPr>
        <p:blipFill>
          <a:blip r:embed="rId2"/>
          <a:stretch>
            <a:fillRect/>
          </a:stretch>
        </p:blipFill>
        <p:spPr>
          <a:xfrm>
            <a:off x="554832" y="1649437"/>
            <a:ext cx="8034337" cy="4587875"/>
          </a:xfrm>
          <a:prstGeom prst="rect">
            <a:avLst/>
          </a:prstGeom>
          <a:noFill/>
          <a:ln w="9525">
            <a:noFill/>
          </a:ln>
        </p:spPr>
      </p:pic>
    </p:spTree>
    <p:extLst>
      <p:ext uri="{BB962C8B-B14F-4D97-AF65-F5344CB8AC3E}">
        <p14:creationId xmlns:p14="http://schemas.microsoft.com/office/powerpoint/2010/main" val="24083769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b="1" dirty="0" smtClean="0"/>
              <a:t>9.5.4 </a:t>
            </a:r>
            <a:r>
              <a:rPr lang="en-US" altLang="zh-CN" sz="3600" b="1" dirty="0"/>
              <a:t>ECC Simulating </a:t>
            </a:r>
            <a:r>
              <a:rPr lang="en-US" altLang="zh-CN" sz="3600" b="1" dirty="0" err="1"/>
              <a:t>ElGamal</a:t>
            </a:r>
            <a:endParaRPr lang="en-US" altLang="zh-CN" sz="3600" dirty="0"/>
          </a:p>
        </p:txBody>
      </p:sp>
      <p:sp>
        <p:nvSpPr>
          <p:cNvPr id="7" name="文本框 6"/>
          <p:cNvSpPr txBox="1"/>
          <p:nvPr/>
        </p:nvSpPr>
        <p:spPr>
          <a:xfrm>
            <a:off x="-9702" y="1593080"/>
            <a:ext cx="9118206" cy="4401205"/>
          </a:xfrm>
          <a:prstGeom prst="rect">
            <a:avLst/>
          </a:prstGeom>
          <a:noFill/>
        </p:spPr>
        <p:txBody>
          <a:bodyPr wrap="square" rtlCol="0">
            <a:spAutoFit/>
          </a:bodyPr>
          <a:lstStyle/>
          <a:p>
            <a:pPr algn="just"/>
            <a:r>
              <a:rPr lang="en-US" altLang="zh-CN" sz="2800" dirty="0">
                <a:solidFill>
                  <a:srgbClr val="FF0000"/>
                </a:solidFill>
                <a:latin typeface="Franklin Gothic Medium"/>
                <a:ea typeface="宋体" panose="02010600030101010101" pitchFamily="2" charset="-122"/>
              </a:rPr>
              <a:t>Generating Public and Private Keys</a:t>
            </a:r>
          </a:p>
          <a:p>
            <a:pPr algn="just"/>
            <a:r>
              <a:rPr lang="en-US" altLang="zh-CN" sz="2800" dirty="0">
                <a:ea typeface="宋体" panose="02010600030101010101" pitchFamily="2" charset="-122"/>
              </a:rPr>
              <a:t>E(a, b)       e</a:t>
            </a:r>
            <a:r>
              <a:rPr lang="en-US" altLang="zh-CN" sz="2800" baseline="-25000" dirty="0">
                <a:ea typeface="宋体" panose="02010600030101010101" pitchFamily="2" charset="-122"/>
              </a:rPr>
              <a:t>1</a:t>
            </a:r>
            <a:r>
              <a:rPr lang="en-US" altLang="zh-CN" sz="2800" dirty="0">
                <a:ea typeface="宋体" panose="02010600030101010101" pitchFamily="2" charset="-122"/>
              </a:rPr>
              <a:t>(x</a:t>
            </a:r>
            <a:r>
              <a:rPr lang="en-US" altLang="zh-CN" sz="2800" baseline="-25000" dirty="0">
                <a:ea typeface="宋体" panose="02010600030101010101" pitchFamily="2" charset="-122"/>
              </a:rPr>
              <a:t>1</a:t>
            </a:r>
            <a:r>
              <a:rPr lang="en-US" altLang="zh-CN" sz="2800" dirty="0">
                <a:ea typeface="宋体" panose="02010600030101010101" pitchFamily="2" charset="-122"/>
              </a:rPr>
              <a:t>, y</a:t>
            </a:r>
            <a:r>
              <a:rPr lang="en-US" altLang="zh-CN" sz="2800" baseline="-25000" dirty="0">
                <a:ea typeface="宋体" panose="02010600030101010101" pitchFamily="2" charset="-122"/>
              </a:rPr>
              <a:t>1</a:t>
            </a:r>
            <a:r>
              <a:rPr lang="en-US" altLang="zh-CN" sz="2800" dirty="0">
                <a:ea typeface="宋体" panose="02010600030101010101" pitchFamily="2" charset="-122"/>
              </a:rPr>
              <a:t>)       d          e</a:t>
            </a:r>
            <a:r>
              <a:rPr lang="en-US" altLang="zh-CN" sz="2800" baseline="-25000" dirty="0">
                <a:ea typeface="宋体" panose="02010600030101010101" pitchFamily="2" charset="-122"/>
              </a:rPr>
              <a:t>2</a:t>
            </a:r>
            <a:r>
              <a:rPr lang="en-US" altLang="zh-CN" sz="2800" dirty="0">
                <a:ea typeface="宋体" panose="02010600030101010101" pitchFamily="2" charset="-122"/>
              </a:rPr>
              <a:t>(x</a:t>
            </a:r>
            <a:r>
              <a:rPr lang="en-US" altLang="zh-CN" sz="2800" baseline="-25000" dirty="0">
                <a:ea typeface="宋体" panose="02010600030101010101" pitchFamily="2" charset="-122"/>
              </a:rPr>
              <a:t>2</a:t>
            </a:r>
            <a:r>
              <a:rPr lang="en-US" altLang="zh-CN" sz="2800" dirty="0">
                <a:ea typeface="宋体" panose="02010600030101010101" pitchFamily="2" charset="-122"/>
              </a:rPr>
              <a:t>, y</a:t>
            </a:r>
            <a:r>
              <a:rPr lang="en-US" altLang="zh-CN" sz="2800" baseline="-25000" dirty="0">
                <a:ea typeface="宋体" panose="02010600030101010101" pitchFamily="2" charset="-122"/>
              </a:rPr>
              <a:t>2</a:t>
            </a:r>
            <a:r>
              <a:rPr lang="en-US" altLang="zh-CN" sz="2800" dirty="0">
                <a:ea typeface="宋体" panose="02010600030101010101" pitchFamily="2" charset="-122"/>
              </a:rPr>
              <a:t>) = d × e</a:t>
            </a:r>
            <a:r>
              <a:rPr lang="en-US" altLang="zh-CN" sz="2800" baseline="-25000" dirty="0">
                <a:ea typeface="宋体" panose="02010600030101010101" pitchFamily="2" charset="-122"/>
              </a:rPr>
              <a:t>1</a:t>
            </a:r>
            <a:r>
              <a:rPr lang="en-US" altLang="zh-CN" sz="2800" dirty="0">
                <a:ea typeface="宋体" panose="02010600030101010101" pitchFamily="2" charset="-122"/>
              </a:rPr>
              <a:t>(x</a:t>
            </a:r>
            <a:r>
              <a:rPr lang="en-US" altLang="zh-CN" sz="2800" baseline="-25000" dirty="0">
                <a:ea typeface="宋体" panose="02010600030101010101" pitchFamily="2" charset="-122"/>
              </a:rPr>
              <a:t>1</a:t>
            </a:r>
            <a:r>
              <a:rPr lang="en-US" altLang="zh-CN" sz="2800" dirty="0">
                <a:ea typeface="宋体" panose="02010600030101010101" pitchFamily="2" charset="-122"/>
              </a:rPr>
              <a:t>, y</a:t>
            </a:r>
            <a:r>
              <a:rPr lang="en-US" altLang="zh-CN" sz="2800" baseline="-25000" dirty="0">
                <a:ea typeface="宋体" panose="02010600030101010101" pitchFamily="2" charset="-122"/>
              </a:rPr>
              <a:t>1</a:t>
            </a:r>
            <a:r>
              <a:rPr lang="en-US" altLang="zh-CN" sz="2800" dirty="0">
                <a:ea typeface="宋体" panose="02010600030101010101" pitchFamily="2" charset="-122"/>
              </a:rPr>
              <a:t>) </a:t>
            </a:r>
            <a:endParaRPr lang="en-US" altLang="zh-CN" sz="2800" dirty="0" smtClean="0">
              <a:solidFill>
                <a:srgbClr val="FF0000"/>
              </a:solidFill>
              <a:latin typeface="Franklin Gothic Medium"/>
              <a:ea typeface="宋体" panose="02010600030101010101" pitchFamily="2" charset="-122"/>
            </a:endParaRPr>
          </a:p>
          <a:p>
            <a:pPr algn="just"/>
            <a:r>
              <a:rPr lang="en-US" altLang="zh-CN" sz="2800" dirty="0" smtClean="0">
                <a:solidFill>
                  <a:srgbClr val="FF0000"/>
                </a:solidFill>
                <a:latin typeface="Franklin Gothic Medium"/>
                <a:ea typeface="宋体" panose="02010600030101010101" pitchFamily="2" charset="-122"/>
              </a:rPr>
              <a:t>Encryption</a:t>
            </a:r>
          </a:p>
          <a:p>
            <a:pPr algn="just"/>
            <a:endParaRPr lang="en-US" altLang="zh-CN" sz="2800" dirty="0">
              <a:solidFill>
                <a:srgbClr val="FF0000"/>
              </a:solidFill>
              <a:latin typeface="Franklin Gothic Medium"/>
              <a:ea typeface="宋体" panose="02010600030101010101" pitchFamily="2" charset="-122"/>
            </a:endParaRPr>
          </a:p>
          <a:p>
            <a:pPr algn="just"/>
            <a:endParaRPr lang="en-US" altLang="zh-CN" sz="2800" dirty="0" smtClean="0">
              <a:solidFill>
                <a:srgbClr val="FF0000"/>
              </a:solidFill>
              <a:latin typeface="Franklin Gothic Medium"/>
              <a:ea typeface="宋体" panose="02010600030101010101" pitchFamily="2" charset="-122"/>
            </a:endParaRPr>
          </a:p>
          <a:p>
            <a:pPr algn="just"/>
            <a:r>
              <a:rPr lang="en-US" altLang="zh-CN" sz="2800" dirty="0" smtClean="0">
                <a:solidFill>
                  <a:srgbClr val="FF0000"/>
                </a:solidFill>
                <a:latin typeface="Franklin Gothic Medium"/>
                <a:ea typeface="宋体" panose="02010600030101010101" pitchFamily="2" charset="-122"/>
              </a:rPr>
              <a:t>Decryption</a:t>
            </a:r>
          </a:p>
          <a:p>
            <a:pPr algn="just"/>
            <a:endParaRPr lang="en-US" altLang="zh-CN" sz="2800" dirty="0">
              <a:solidFill>
                <a:srgbClr val="FF0000"/>
              </a:solidFill>
              <a:latin typeface="Franklin Gothic Medium"/>
              <a:ea typeface="宋体" panose="02010600030101010101" pitchFamily="2" charset="-122"/>
            </a:endParaRPr>
          </a:p>
          <a:p>
            <a:pPr algn="just"/>
            <a:endParaRPr lang="en-US" altLang="zh-CN" sz="2800" dirty="0" smtClean="0">
              <a:solidFill>
                <a:srgbClr val="FF0000"/>
              </a:solidFill>
              <a:latin typeface="Franklin Gothic Medium"/>
              <a:ea typeface="宋体" panose="02010600030101010101" pitchFamily="2" charset="-122"/>
            </a:endParaRPr>
          </a:p>
          <a:p>
            <a:pPr algn="just"/>
            <a:endParaRPr lang="en-US" altLang="zh-CN" sz="2800" dirty="0">
              <a:solidFill>
                <a:prstClr val="black"/>
              </a:solidFill>
              <a:ea typeface="宋体" panose="02010600030101010101" pitchFamily="2" charset="-122"/>
            </a:endParaRPr>
          </a:p>
          <a:p>
            <a:pPr algn="just"/>
            <a:endParaRPr lang="en-US" altLang="zh-CN" sz="2800" dirty="0">
              <a:solidFill>
                <a:prstClr val="black"/>
              </a:solidFill>
              <a:ea typeface="宋体" panose="02010600030101010101" pitchFamily="2" charset="-122"/>
            </a:endParaRPr>
          </a:p>
        </p:txBody>
      </p:sp>
      <p:pic>
        <p:nvPicPr>
          <p:cNvPr id="8" name="Picture 12"/>
          <p:cNvPicPr>
            <a:picLocks noChangeAspect="1"/>
          </p:cNvPicPr>
          <p:nvPr/>
        </p:nvPicPr>
        <p:blipFill>
          <a:blip r:embed="rId2"/>
          <a:stretch>
            <a:fillRect/>
          </a:stretch>
        </p:blipFill>
        <p:spPr>
          <a:xfrm>
            <a:off x="1624807" y="3059906"/>
            <a:ext cx="5894387" cy="738188"/>
          </a:xfrm>
          <a:prstGeom prst="rect">
            <a:avLst/>
          </a:prstGeom>
          <a:noFill/>
          <a:ln w="9525">
            <a:noFill/>
          </a:ln>
        </p:spPr>
      </p:pic>
      <p:pic>
        <p:nvPicPr>
          <p:cNvPr id="11" name="Picture 14"/>
          <p:cNvPicPr>
            <a:picLocks noChangeAspect="1"/>
          </p:cNvPicPr>
          <p:nvPr/>
        </p:nvPicPr>
        <p:blipFill>
          <a:blip r:embed="rId3"/>
          <a:stretch>
            <a:fillRect/>
          </a:stretch>
        </p:blipFill>
        <p:spPr>
          <a:xfrm>
            <a:off x="357981" y="4437112"/>
            <a:ext cx="8428038" cy="576263"/>
          </a:xfrm>
          <a:prstGeom prst="rect">
            <a:avLst/>
          </a:prstGeom>
          <a:noFill/>
          <a:ln w="9525">
            <a:noFill/>
          </a:ln>
        </p:spPr>
      </p:pic>
      <p:sp>
        <p:nvSpPr>
          <p:cNvPr id="13" name="Text Box 17"/>
          <p:cNvSpPr txBox="1"/>
          <p:nvPr/>
        </p:nvSpPr>
        <p:spPr>
          <a:xfrm>
            <a:off x="333765" y="5070127"/>
            <a:ext cx="874713" cy="519113"/>
          </a:xfrm>
          <a:prstGeom prst="rect">
            <a:avLst/>
          </a:prstGeom>
          <a:ln/>
        </p:spPr>
        <p:style>
          <a:lnRef idx="1">
            <a:schemeClr val="accent5"/>
          </a:lnRef>
          <a:fillRef idx="2">
            <a:schemeClr val="accent5"/>
          </a:fillRef>
          <a:effectRef idx="1">
            <a:schemeClr val="accent5"/>
          </a:effectRef>
          <a:fontRef idx="minor">
            <a:schemeClr val="dk1"/>
          </a:fontRef>
        </p:style>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800" i="1" dirty="0">
                <a:solidFill>
                  <a:schemeClr val="hlink"/>
                </a:solidFill>
                <a:latin typeface="Times New Roman" panose="02020603050405020304" pitchFamily="18" charset="0"/>
                <a:ea typeface="宋体" panose="02010600030101010101" pitchFamily="2" charset="-122"/>
              </a:rPr>
              <a:t>Note</a:t>
            </a:r>
          </a:p>
        </p:txBody>
      </p:sp>
      <p:sp>
        <p:nvSpPr>
          <p:cNvPr id="14" name="Rectangle 15"/>
          <p:cNvSpPr/>
          <p:nvPr/>
        </p:nvSpPr>
        <p:spPr>
          <a:xfrm>
            <a:off x="323528" y="5795218"/>
            <a:ext cx="8077200" cy="946150"/>
          </a:xfrm>
          <a:prstGeom prst="rect">
            <a:avLst/>
          </a:prstGeom>
          <a:solidFill>
            <a:srgbClr val="99FF33"/>
          </a:solidFill>
          <a:ln w="76200">
            <a:noFill/>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2800" dirty="0">
                <a:latin typeface="Times New Roman" panose="02020603050405020304" pitchFamily="18" charset="0"/>
                <a:ea typeface="宋体" panose="02010600030101010101" pitchFamily="2" charset="-122"/>
              </a:rPr>
              <a:t>The security of ECC depends on the difficulty of solving the elliptic curve logarithm problem.</a:t>
            </a:r>
          </a:p>
        </p:txBody>
      </p:sp>
    </p:spTree>
    <p:extLst>
      <p:ext uri="{BB962C8B-B14F-4D97-AF65-F5344CB8AC3E}">
        <p14:creationId xmlns:p14="http://schemas.microsoft.com/office/powerpoint/2010/main" val="93927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250"/>
                                        <p:tgtEl>
                                          <p:spTgt spid="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2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wipe(down)">
                                      <p:cBhvr>
                                        <p:cTn id="15" dur="250"/>
                                        <p:tgtEl>
                                          <p:spTgt spid="7">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25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250"/>
                                        <p:tgtEl>
                                          <p:spTgt spid="1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b="1" dirty="0" smtClean="0"/>
              <a:t>9.5.4 </a:t>
            </a:r>
            <a:r>
              <a:rPr lang="en-US" altLang="zh-CN" sz="3600" b="1" dirty="0"/>
              <a:t>ECC Simulating </a:t>
            </a:r>
            <a:r>
              <a:rPr lang="en-US" altLang="zh-CN" sz="3600" b="1" dirty="0" err="1"/>
              <a:t>ElGamal</a:t>
            </a:r>
            <a:endParaRPr lang="en-US" altLang="zh-CN" sz="3600" dirty="0"/>
          </a:p>
        </p:txBody>
      </p:sp>
      <p:sp>
        <p:nvSpPr>
          <p:cNvPr id="10" name="文本框 9"/>
          <p:cNvSpPr txBox="1"/>
          <p:nvPr/>
        </p:nvSpPr>
        <p:spPr>
          <a:xfrm>
            <a:off x="25794" y="1556792"/>
            <a:ext cx="9118206" cy="10433625"/>
          </a:xfrm>
          <a:prstGeom prst="rect">
            <a:avLst/>
          </a:prstGeom>
          <a:noFill/>
        </p:spPr>
        <p:txBody>
          <a:bodyPr wrap="square" rtlCol="0">
            <a:spAutoFit/>
          </a:bodyPr>
          <a:lstStyle/>
          <a:p>
            <a:r>
              <a:rPr lang="en-US" altLang="zh-CN" sz="2800" dirty="0" smtClean="0">
                <a:solidFill>
                  <a:srgbClr val="002060"/>
                </a:solidFill>
                <a:latin typeface="Franklin Gothic Medium"/>
              </a:rPr>
              <a:t>Example 9.19</a:t>
            </a:r>
          </a:p>
          <a:p>
            <a:r>
              <a:rPr lang="en-US" altLang="zh-CN" sz="2800" dirty="0" smtClean="0">
                <a:solidFill>
                  <a:prstClr val="black"/>
                </a:solidFill>
                <a:ea typeface="宋体" panose="02010600030101010101" pitchFamily="2" charset="-122"/>
              </a:rPr>
              <a:t>1.Bob </a:t>
            </a:r>
            <a:r>
              <a:rPr lang="en-US" altLang="zh-CN" sz="2800" dirty="0">
                <a:solidFill>
                  <a:prstClr val="black"/>
                </a:solidFill>
                <a:ea typeface="宋体" panose="02010600030101010101" pitchFamily="2" charset="-122"/>
              </a:rPr>
              <a:t>selects E</a:t>
            </a:r>
            <a:r>
              <a:rPr lang="en-US" altLang="zh-CN" sz="2800" baseline="-25000" dirty="0">
                <a:solidFill>
                  <a:prstClr val="black"/>
                </a:solidFill>
                <a:ea typeface="宋体" panose="02010600030101010101" pitchFamily="2" charset="-122"/>
              </a:rPr>
              <a:t>67</a:t>
            </a:r>
            <a:r>
              <a:rPr lang="en-US" altLang="zh-CN" sz="2800" dirty="0">
                <a:solidFill>
                  <a:prstClr val="black"/>
                </a:solidFill>
                <a:ea typeface="宋体" panose="02010600030101010101" pitchFamily="2" charset="-122"/>
              </a:rPr>
              <a:t>(2, 3) as the elliptic curve over GF(p).</a:t>
            </a:r>
          </a:p>
          <a:p>
            <a:r>
              <a:rPr lang="en-US" altLang="zh-CN" sz="2800" dirty="0" smtClean="0">
                <a:solidFill>
                  <a:prstClr val="black"/>
                </a:solidFill>
                <a:ea typeface="宋体" panose="02010600030101010101" pitchFamily="2" charset="-122"/>
              </a:rPr>
              <a:t>2.Bob </a:t>
            </a:r>
            <a:r>
              <a:rPr lang="en-US" altLang="zh-CN" sz="2800" dirty="0">
                <a:solidFill>
                  <a:prstClr val="black"/>
                </a:solidFill>
                <a:ea typeface="宋体" panose="02010600030101010101" pitchFamily="2" charset="-122"/>
              </a:rPr>
              <a:t>selects e</a:t>
            </a:r>
            <a:r>
              <a:rPr lang="en-US" altLang="zh-CN" sz="2800" baseline="-25000" dirty="0">
                <a:solidFill>
                  <a:prstClr val="black"/>
                </a:solidFill>
                <a:ea typeface="宋体" panose="02010600030101010101" pitchFamily="2" charset="-122"/>
              </a:rPr>
              <a:t>1</a:t>
            </a:r>
            <a:r>
              <a:rPr lang="en-US" altLang="zh-CN" sz="2800" dirty="0">
                <a:solidFill>
                  <a:prstClr val="black"/>
                </a:solidFill>
                <a:ea typeface="宋体" panose="02010600030101010101" pitchFamily="2" charset="-122"/>
              </a:rPr>
              <a:t> = (2, 22) and d = 4.</a:t>
            </a:r>
          </a:p>
          <a:p>
            <a:r>
              <a:rPr lang="en-US" altLang="zh-CN" sz="2800" dirty="0" smtClean="0">
                <a:solidFill>
                  <a:prstClr val="black"/>
                </a:solidFill>
                <a:ea typeface="宋体" panose="02010600030101010101" pitchFamily="2" charset="-122"/>
              </a:rPr>
              <a:t>3.Bob </a:t>
            </a:r>
            <a:r>
              <a:rPr lang="en-US" altLang="zh-CN" sz="2800" dirty="0">
                <a:solidFill>
                  <a:prstClr val="black"/>
                </a:solidFill>
                <a:ea typeface="宋体" panose="02010600030101010101" pitchFamily="2" charset="-122"/>
              </a:rPr>
              <a:t>calculates e</a:t>
            </a:r>
            <a:r>
              <a:rPr lang="en-US" altLang="zh-CN" sz="2800" baseline="-25000" dirty="0">
                <a:solidFill>
                  <a:prstClr val="black"/>
                </a:solidFill>
                <a:ea typeface="宋体" panose="02010600030101010101" pitchFamily="2" charset="-122"/>
              </a:rPr>
              <a:t>2</a:t>
            </a:r>
            <a:r>
              <a:rPr lang="en-US" altLang="zh-CN" sz="2800" dirty="0">
                <a:solidFill>
                  <a:prstClr val="black"/>
                </a:solidFill>
                <a:ea typeface="宋体" panose="02010600030101010101" pitchFamily="2" charset="-122"/>
              </a:rPr>
              <a:t> = (13, 45), where e</a:t>
            </a:r>
            <a:r>
              <a:rPr lang="en-US" altLang="zh-CN" sz="2800" baseline="-25000" dirty="0">
                <a:solidFill>
                  <a:prstClr val="black"/>
                </a:solidFill>
                <a:ea typeface="宋体" panose="02010600030101010101" pitchFamily="2" charset="-122"/>
              </a:rPr>
              <a:t>2</a:t>
            </a:r>
            <a:r>
              <a:rPr lang="en-US" altLang="zh-CN" sz="2800" dirty="0">
                <a:solidFill>
                  <a:prstClr val="black"/>
                </a:solidFill>
                <a:ea typeface="宋体" panose="02010600030101010101" pitchFamily="2" charset="-122"/>
              </a:rPr>
              <a:t> = d × e</a:t>
            </a:r>
            <a:r>
              <a:rPr lang="en-US" altLang="zh-CN" sz="2800" baseline="-25000" dirty="0">
                <a:solidFill>
                  <a:prstClr val="black"/>
                </a:solidFill>
                <a:ea typeface="宋体" panose="02010600030101010101" pitchFamily="2" charset="-122"/>
              </a:rPr>
              <a:t>1</a:t>
            </a:r>
            <a:r>
              <a:rPr lang="en-US" altLang="zh-CN" sz="2800" dirty="0">
                <a:solidFill>
                  <a:prstClr val="black"/>
                </a:solidFill>
                <a:ea typeface="宋体" panose="02010600030101010101" pitchFamily="2" charset="-122"/>
              </a:rPr>
              <a:t>.</a:t>
            </a:r>
          </a:p>
          <a:p>
            <a:r>
              <a:rPr lang="en-US" altLang="zh-CN" sz="2800" dirty="0" smtClean="0">
                <a:solidFill>
                  <a:prstClr val="black"/>
                </a:solidFill>
                <a:ea typeface="宋体" panose="02010600030101010101" pitchFamily="2" charset="-122"/>
              </a:rPr>
              <a:t>4.Bob </a:t>
            </a:r>
            <a:r>
              <a:rPr lang="en-US" altLang="zh-CN" sz="2800" dirty="0">
                <a:solidFill>
                  <a:prstClr val="black"/>
                </a:solidFill>
                <a:ea typeface="宋体" panose="02010600030101010101" pitchFamily="2" charset="-122"/>
              </a:rPr>
              <a:t>publicly announces the tuple (E, e</a:t>
            </a:r>
            <a:r>
              <a:rPr lang="en-US" altLang="zh-CN" sz="2800" baseline="-25000" dirty="0">
                <a:solidFill>
                  <a:prstClr val="black"/>
                </a:solidFill>
                <a:ea typeface="宋体" panose="02010600030101010101" pitchFamily="2" charset="-122"/>
              </a:rPr>
              <a:t>1</a:t>
            </a:r>
            <a:r>
              <a:rPr lang="en-US" altLang="zh-CN" sz="2800" dirty="0">
                <a:solidFill>
                  <a:prstClr val="black"/>
                </a:solidFill>
                <a:ea typeface="宋体" panose="02010600030101010101" pitchFamily="2" charset="-122"/>
              </a:rPr>
              <a:t>, e</a:t>
            </a:r>
            <a:r>
              <a:rPr lang="en-US" altLang="zh-CN" sz="2800" baseline="-25000" dirty="0">
                <a:solidFill>
                  <a:prstClr val="black"/>
                </a:solidFill>
                <a:ea typeface="宋体" panose="02010600030101010101" pitchFamily="2" charset="-122"/>
              </a:rPr>
              <a:t>2</a:t>
            </a:r>
            <a:r>
              <a:rPr lang="en-US" altLang="zh-CN" sz="2800" dirty="0">
                <a:solidFill>
                  <a:prstClr val="black"/>
                </a:solidFill>
                <a:ea typeface="宋体" panose="02010600030101010101" pitchFamily="2" charset="-122"/>
              </a:rPr>
              <a:t>).</a:t>
            </a:r>
          </a:p>
          <a:p>
            <a:r>
              <a:rPr lang="en-US" altLang="zh-CN" sz="2800" dirty="0" smtClean="0">
                <a:solidFill>
                  <a:prstClr val="black"/>
                </a:solidFill>
                <a:ea typeface="宋体" panose="02010600030101010101" pitchFamily="2" charset="-122"/>
              </a:rPr>
              <a:t>5.Alice </a:t>
            </a:r>
            <a:r>
              <a:rPr lang="en-US" altLang="zh-CN" sz="2800" dirty="0">
                <a:solidFill>
                  <a:prstClr val="black"/>
                </a:solidFill>
                <a:ea typeface="宋体" panose="02010600030101010101" pitchFamily="2" charset="-122"/>
              </a:rPr>
              <a:t>sends the plaintext P = (24, 26) to Bob. She selects r = 2.</a:t>
            </a:r>
          </a:p>
          <a:p>
            <a:r>
              <a:rPr lang="en-US" altLang="zh-CN" sz="2800" dirty="0" smtClean="0">
                <a:solidFill>
                  <a:prstClr val="black"/>
                </a:solidFill>
                <a:ea typeface="宋体" panose="02010600030101010101" pitchFamily="2" charset="-122"/>
              </a:rPr>
              <a:t>6.Alice </a:t>
            </a:r>
            <a:r>
              <a:rPr lang="en-US" altLang="zh-CN" sz="2800" dirty="0">
                <a:solidFill>
                  <a:prstClr val="black"/>
                </a:solidFill>
                <a:ea typeface="宋体" panose="02010600030101010101" pitchFamily="2" charset="-122"/>
              </a:rPr>
              <a:t>finds the point C</a:t>
            </a:r>
            <a:r>
              <a:rPr lang="en-US" altLang="zh-CN" sz="2800" baseline="-25000" dirty="0">
                <a:solidFill>
                  <a:prstClr val="black"/>
                </a:solidFill>
                <a:ea typeface="宋体" panose="02010600030101010101" pitchFamily="2" charset="-122"/>
              </a:rPr>
              <a:t>1</a:t>
            </a:r>
            <a:r>
              <a:rPr lang="en-US" altLang="zh-CN" sz="2800" dirty="0">
                <a:solidFill>
                  <a:prstClr val="black"/>
                </a:solidFill>
                <a:ea typeface="宋体" panose="02010600030101010101" pitchFamily="2" charset="-122"/>
              </a:rPr>
              <a:t>=(35, 1), C</a:t>
            </a:r>
            <a:r>
              <a:rPr lang="en-US" altLang="zh-CN" sz="2800" baseline="-25000" dirty="0">
                <a:solidFill>
                  <a:prstClr val="black"/>
                </a:solidFill>
                <a:ea typeface="宋体" panose="02010600030101010101" pitchFamily="2" charset="-122"/>
              </a:rPr>
              <a:t>2</a:t>
            </a:r>
            <a:r>
              <a:rPr lang="en-US" altLang="zh-CN" sz="2800" dirty="0">
                <a:solidFill>
                  <a:prstClr val="black"/>
                </a:solidFill>
                <a:ea typeface="宋体" panose="02010600030101010101" pitchFamily="2" charset="-122"/>
              </a:rPr>
              <a:t>=(21, 44).</a:t>
            </a:r>
          </a:p>
          <a:p>
            <a:r>
              <a:rPr lang="en-US" altLang="zh-CN" sz="2800" dirty="0" smtClean="0">
                <a:solidFill>
                  <a:prstClr val="black"/>
                </a:solidFill>
                <a:ea typeface="宋体" panose="02010600030101010101" pitchFamily="2" charset="-122"/>
              </a:rPr>
              <a:t>7.Bob </a:t>
            </a:r>
            <a:r>
              <a:rPr lang="en-US" altLang="zh-CN" sz="2800" dirty="0">
                <a:solidFill>
                  <a:prstClr val="black"/>
                </a:solidFill>
                <a:ea typeface="宋体" panose="02010600030101010101" pitchFamily="2" charset="-122"/>
              </a:rPr>
              <a:t>receives C</a:t>
            </a:r>
            <a:r>
              <a:rPr lang="en-US" altLang="zh-CN" sz="2800" baseline="-25000" dirty="0">
                <a:solidFill>
                  <a:prstClr val="black"/>
                </a:solidFill>
                <a:ea typeface="宋体" panose="02010600030101010101" pitchFamily="2" charset="-122"/>
              </a:rPr>
              <a:t>1</a:t>
            </a:r>
            <a:r>
              <a:rPr lang="en-US" altLang="zh-CN" sz="2800" dirty="0">
                <a:solidFill>
                  <a:prstClr val="black"/>
                </a:solidFill>
                <a:ea typeface="宋体" panose="02010600030101010101" pitchFamily="2" charset="-122"/>
              </a:rPr>
              <a:t>, C</a:t>
            </a:r>
            <a:r>
              <a:rPr lang="en-US" altLang="zh-CN" sz="2800" baseline="-25000" dirty="0">
                <a:solidFill>
                  <a:prstClr val="black"/>
                </a:solidFill>
                <a:ea typeface="宋体" panose="02010600030101010101" pitchFamily="2" charset="-122"/>
              </a:rPr>
              <a:t>2</a:t>
            </a:r>
            <a:r>
              <a:rPr lang="en-US" altLang="zh-CN" sz="2800" dirty="0">
                <a:solidFill>
                  <a:prstClr val="black"/>
                </a:solidFill>
                <a:ea typeface="宋体" panose="02010600030101010101" pitchFamily="2" charset="-122"/>
              </a:rPr>
              <a:t>. He uses 4xC</a:t>
            </a:r>
            <a:r>
              <a:rPr lang="en-US" altLang="zh-CN" sz="2800" baseline="-25000" dirty="0">
                <a:solidFill>
                  <a:prstClr val="black"/>
                </a:solidFill>
                <a:ea typeface="宋体" panose="02010600030101010101" pitchFamily="2" charset="-122"/>
              </a:rPr>
              <a:t>1</a:t>
            </a:r>
            <a:r>
              <a:rPr lang="en-US" altLang="zh-CN" sz="2800" dirty="0">
                <a:solidFill>
                  <a:prstClr val="black"/>
                </a:solidFill>
                <a:ea typeface="宋体" panose="02010600030101010101" pitchFamily="2" charset="-122"/>
              </a:rPr>
              <a:t>(35,1) to get (23, 25), inverts the points (23, 25) to get the points (23, 42).</a:t>
            </a:r>
          </a:p>
          <a:p>
            <a:r>
              <a:rPr lang="en-US" altLang="zh-CN" sz="2800" dirty="0" smtClean="0">
                <a:solidFill>
                  <a:prstClr val="black"/>
                </a:solidFill>
                <a:ea typeface="宋体" panose="02010600030101010101" pitchFamily="2" charset="-122"/>
              </a:rPr>
              <a:t>8.Bob </a:t>
            </a:r>
            <a:r>
              <a:rPr lang="en-US" altLang="zh-CN" sz="2800" dirty="0">
                <a:solidFill>
                  <a:prstClr val="black"/>
                </a:solidFill>
                <a:ea typeface="宋体" panose="02010600030101010101" pitchFamily="2" charset="-122"/>
              </a:rPr>
              <a:t>adds (23, 42) with C</a:t>
            </a:r>
            <a:r>
              <a:rPr lang="en-US" altLang="zh-CN" sz="2800" baseline="-25000" dirty="0">
                <a:solidFill>
                  <a:prstClr val="black"/>
                </a:solidFill>
                <a:ea typeface="宋体" panose="02010600030101010101" pitchFamily="2" charset="-122"/>
              </a:rPr>
              <a:t>2</a:t>
            </a:r>
            <a:r>
              <a:rPr lang="en-US" altLang="zh-CN" sz="2800" dirty="0">
                <a:solidFill>
                  <a:prstClr val="black"/>
                </a:solidFill>
                <a:ea typeface="宋体" panose="02010600030101010101" pitchFamily="2" charset="-122"/>
              </a:rPr>
              <a:t>=(21, 44) to get the original one P=(24, 26).</a:t>
            </a: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spTree>
    <p:extLst>
      <p:ext uri="{BB962C8B-B14F-4D97-AF65-F5344CB8AC3E}">
        <p14:creationId xmlns:p14="http://schemas.microsoft.com/office/powerpoint/2010/main" val="326832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down)">
                                      <p:cBhvr>
                                        <p:cTn id="7" dur="25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25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wipe(down)">
                                      <p:cBhvr>
                                        <p:cTn id="17" dur="25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wipe(down)">
                                      <p:cBhvr>
                                        <p:cTn id="22" dur="25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wipe(down)">
                                      <p:cBhvr>
                                        <p:cTn id="27" dur="25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wipe(down)">
                                      <p:cBhvr>
                                        <p:cTn id="32" dur="25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wipe(down)">
                                      <p:cBhvr>
                                        <p:cTn id="37" dur="25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animEffect transition="in" filter="wipe(down)">
                                      <p:cBhvr>
                                        <p:cTn id="42" dur="25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5" name="Rectangle 9"/>
          <p:cNvSpPr/>
          <p:nvPr/>
        </p:nvSpPr>
        <p:spPr>
          <a:xfrm>
            <a:off x="0" y="1556792"/>
            <a:ext cx="9144000" cy="5262979"/>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p:txBody>
      </p:sp>
      <p:sp>
        <p:nvSpPr>
          <p:cNvPr id="9" name="标题 4"/>
          <p:cNvSpPr>
            <a:spLocks noGrp="1"/>
          </p:cNvSpPr>
          <p:nvPr>
            <p:ph type="title"/>
          </p:nvPr>
        </p:nvSpPr>
        <p:spPr>
          <a:xfrm>
            <a:off x="0" y="228600"/>
            <a:ext cx="9144000" cy="990600"/>
          </a:xfrm>
        </p:spPr>
        <p:txBody>
          <a:bodyPr>
            <a:normAutofit fontScale="90000"/>
          </a:bodyPr>
          <a:lstStyle/>
          <a:p>
            <a:pPr algn="ctr"/>
            <a:r>
              <a:rPr lang="en-US" altLang="zh-CN" sz="3600" b="1" dirty="0"/>
              <a:t>9.5.5 Comparable Key Sizes for Equivalent </a:t>
            </a:r>
            <a:r>
              <a:rPr lang="en-US" altLang="zh-CN" sz="3600" b="1" dirty="0" smtClean="0"/>
              <a:t>Security</a:t>
            </a:r>
            <a:endParaRPr lang="en-US" altLang="zh-CN" sz="3600" dirty="0"/>
          </a:p>
        </p:txBody>
      </p:sp>
      <p:sp>
        <p:nvSpPr>
          <p:cNvPr id="10" name="文本框 9"/>
          <p:cNvSpPr txBox="1"/>
          <p:nvPr/>
        </p:nvSpPr>
        <p:spPr>
          <a:xfrm>
            <a:off x="25794" y="1556792"/>
            <a:ext cx="9118206" cy="5262979"/>
          </a:xfrm>
          <a:prstGeom prst="rect">
            <a:avLst/>
          </a:prstGeom>
          <a:noFill/>
        </p:spPr>
        <p:txBody>
          <a:bodyPr wrap="square" rtlCol="0">
            <a:spAutoFit/>
          </a:bodyPr>
          <a:lstStyle/>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a:solidFill>
                <a:prstClr val="black"/>
              </a:solidFill>
              <a:ea typeface="宋体" panose="02010600030101010101" pitchFamily="2" charset="-122"/>
            </a:endParaRPr>
          </a:p>
          <a:p>
            <a:endParaRPr lang="en-US" altLang="zh-CN" sz="2800" dirty="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endParaRPr lang="en-US" altLang="zh-CN" sz="2800" dirty="0" smtClean="0">
              <a:solidFill>
                <a:prstClr val="black"/>
              </a:solidFill>
              <a:latin typeface="Arial" panose="020B0604020202020204" pitchFamily="34" charset="0"/>
              <a:ea typeface="宋体" panose="02010600030101010101" pitchFamily="2" charset="-122"/>
            </a:endParaRPr>
          </a:p>
          <a:p>
            <a:endParaRPr lang="en-US" altLang="zh-CN" sz="2800" dirty="0" smtClean="0">
              <a:solidFill>
                <a:prstClr val="black"/>
              </a:solidFill>
              <a:ea typeface="宋体" panose="02010600030101010101" pitchFamily="2" charset="-122"/>
            </a:endParaRPr>
          </a:p>
          <a:p>
            <a:r>
              <a:rPr lang="en-US" altLang="zh-CN" sz="2800" dirty="0" smtClean="0">
                <a:solidFill>
                  <a:prstClr val="black"/>
                </a:solidFill>
                <a:ea typeface="宋体" panose="02010600030101010101" pitchFamily="2" charset="-122"/>
              </a:rPr>
              <a:t> </a:t>
            </a:r>
          </a:p>
        </p:txBody>
      </p:sp>
      <p:pic>
        <p:nvPicPr>
          <p:cNvPr id="2" name="图片 1"/>
          <p:cNvPicPr>
            <a:picLocks noChangeAspect="1"/>
          </p:cNvPicPr>
          <p:nvPr/>
        </p:nvPicPr>
        <p:blipFill>
          <a:blip r:embed="rId2"/>
          <a:stretch>
            <a:fillRect/>
          </a:stretch>
        </p:blipFill>
        <p:spPr>
          <a:xfrm>
            <a:off x="683568" y="1610866"/>
            <a:ext cx="7702745" cy="5202510"/>
          </a:xfrm>
          <a:prstGeom prst="rect">
            <a:avLst/>
          </a:prstGeom>
        </p:spPr>
      </p:pic>
    </p:spTree>
    <p:extLst>
      <p:ext uri="{BB962C8B-B14F-4D97-AF65-F5344CB8AC3E}">
        <p14:creationId xmlns:p14="http://schemas.microsoft.com/office/powerpoint/2010/main" val="2204678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9.1.3 Need for </a:t>
            </a:r>
            <a:r>
              <a:rPr lang="en-US" altLang="zh-CN" sz="3600" b="1" dirty="0" smtClean="0"/>
              <a:t>Both</a:t>
            </a:r>
            <a:endParaRPr lang="en-US" altLang="zh-CN" sz="3600"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2800" dirty="0" smtClean="0">
              <a:solidFill>
                <a:srgbClr val="FF0000"/>
              </a:solidFill>
              <a:ea typeface="宋体" panose="02010600030101010101" pitchFamily="2" charset="-122"/>
            </a:endParaRPr>
          </a:p>
          <a:p>
            <a:pPr lvl="0"/>
            <a:endParaRPr lang="en-US" altLang="zh-CN" sz="2800" dirty="0" smtClean="0">
              <a:solidFill>
                <a:srgbClr val="FF0000"/>
              </a:solidFill>
              <a:ea typeface="宋体" panose="02010600030101010101" pitchFamily="2" charset="-122"/>
            </a:endParaRPr>
          </a:p>
          <a:p>
            <a:pPr lvl="0"/>
            <a:endParaRPr lang="en-US" altLang="zh-CN" sz="2800" dirty="0">
              <a:solidFill>
                <a:srgbClr val="FF0000"/>
              </a:solidFill>
              <a:ea typeface="宋体" panose="02010600030101010101" pitchFamily="2" charset="-122"/>
            </a:endParaRPr>
          </a:p>
          <a:p>
            <a:pPr lvl="0"/>
            <a:endParaRPr lang="en-US" altLang="zh-CN" sz="2800" dirty="0">
              <a:solidFill>
                <a:srgbClr val="FF0000"/>
              </a:solidFill>
              <a:ea typeface="宋体" panose="02010600030101010101" pitchFamily="2" charset="-122"/>
            </a:endParaRPr>
          </a:p>
        </p:txBody>
      </p:sp>
      <p:sp>
        <p:nvSpPr>
          <p:cNvPr id="2" name="矩形 1"/>
          <p:cNvSpPr/>
          <p:nvPr/>
        </p:nvSpPr>
        <p:spPr>
          <a:xfrm>
            <a:off x="0" y="1700808"/>
            <a:ext cx="9144000" cy="1384995"/>
          </a:xfrm>
          <a:prstGeom prst="rect">
            <a:avLst/>
          </a:prstGeom>
        </p:spPr>
        <p:txBody>
          <a:bodyPr wrap="square">
            <a:spAutoFit/>
          </a:bodyPr>
          <a:lstStyle/>
          <a:p>
            <a:pPr lvl="0"/>
            <a:r>
              <a:rPr lang="en-US" altLang="zh-CN" sz="2800" dirty="0" smtClean="0">
                <a:ea typeface="宋体" panose="02010600030101010101" pitchFamily="2" charset="-122"/>
              </a:rPr>
              <a:t>There </a:t>
            </a:r>
            <a:r>
              <a:rPr lang="en-US" altLang="zh-CN" sz="2800" dirty="0">
                <a:ea typeface="宋体" panose="02010600030101010101" pitchFamily="2" charset="-122"/>
              </a:rPr>
              <a:t>is a very important fact that is sometimes misunderstood: The advent of asymmetric-key cryptography does not eliminate the need for symmetric-key cryptography. </a:t>
            </a:r>
          </a:p>
        </p:txBody>
      </p:sp>
    </p:spTree>
    <p:extLst>
      <p:ext uri="{BB962C8B-B14F-4D97-AF65-F5344CB8AC3E}">
        <p14:creationId xmlns:p14="http://schemas.microsoft.com/office/powerpoint/2010/main" val="3718081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9.1.4 Trapdoor One-Way Function</a:t>
            </a:r>
            <a:endParaRPr lang="en-US" altLang="zh-CN" sz="3600" dirty="0"/>
          </a:p>
        </p:txBody>
      </p:sp>
      <p:sp>
        <p:nvSpPr>
          <p:cNvPr id="5" name="Rectangle 9"/>
          <p:cNvSpPr/>
          <p:nvPr/>
        </p:nvSpPr>
        <p:spPr>
          <a:xfrm>
            <a:off x="0" y="1556792"/>
            <a:ext cx="9144000" cy="1815882"/>
          </a:xfrm>
          <a:prstGeom prst="rect">
            <a:avLst/>
          </a:prstGeom>
          <a:solidFill>
            <a:schemeClr val="bg1"/>
          </a:solidFill>
          <a:ln w="9525">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2800" dirty="0" smtClean="0">
              <a:solidFill>
                <a:srgbClr val="FF0000"/>
              </a:solidFill>
              <a:ea typeface="宋体" panose="02010600030101010101" pitchFamily="2" charset="-122"/>
            </a:endParaRPr>
          </a:p>
          <a:p>
            <a:pPr lvl="0"/>
            <a:endParaRPr lang="en-US" altLang="zh-CN" sz="2800" dirty="0" smtClean="0">
              <a:solidFill>
                <a:srgbClr val="FF0000"/>
              </a:solidFill>
              <a:ea typeface="宋体" panose="02010600030101010101" pitchFamily="2" charset="-122"/>
            </a:endParaRPr>
          </a:p>
          <a:p>
            <a:pPr lvl="0"/>
            <a:endParaRPr lang="en-US" altLang="zh-CN" sz="2800" dirty="0">
              <a:solidFill>
                <a:srgbClr val="FF0000"/>
              </a:solidFill>
              <a:ea typeface="宋体" panose="02010600030101010101" pitchFamily="2" charset="-122"/>
            </a:endParaRPr>
          </a:p>
          <a:p>
            <a:pPr lvl="0"/>
            <a:endParaRPr lang="en-US" altLang="zh-CN" sz="2800" dirty="0">
              <a:solidFill>
                <a:srgbClr val="FF0000"/>
              </a:solidFill>
              <a:ea typeface="宋体" panose="02010600030101010101" pitchFamily="2" charset="-122"/>
            </a:endParaRPr>
          </a:p>
        </p:txBody>
      </p:sp>
      <p:sp>
        <p:nvSpPr>
          <p:cNvPr id="8" name="Rectangle 11"/>
          <p:cNvSpPr/>
          <p:nvPr/>
        </p:nvSpPr>
        <p:spPr>
          <a:xfrm>
            <a:off x="467544" y="1844824"/>
            <a:ext cx="8208912" cy="954107"/>
          </a:xfrm>
          <a:prstGeom prst="rect">
            <a:avLst/>
          </a:prstGeom>
          <a:solidFill>
            <a:schemeClr val="bg1"/>
          </a:solidFill>
          <a:ln w="57150" cap="flat" cmpd="sng">
            <a:solidFill>
              <a:schemeClr val="hlink"/>
            </a:solidFill>
            <a:prstDash val="solid"/>
            <a:miter/>
            <a:headEnd type="none" w="med" len="med"/>
            <a:tailEnd type="none" w="med" len="me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altLang="zh-CN" sz="2800" dirty="0">
                <a:ea typeface="宋体" panose="02010600030101010101" pitchFamily="2" charset="-122"/>
              </a:rPr>
              <a:t>The main idea behind asymmetric-key cryptography is the concept of the trapdoor one-way function.</a:t>
            </a:r>
          </a:p>
        </p:txBody>
      </p:sp>
      <p:sp>
        <p:nvSpPr>
          <p:cNvPr id="3" name="矩形 2"/>
          <p:cNvSpPr/>
          <p:nvPr/>
        </p:nvSpPr>
        <p:spPr>
          <a:xfrm>
            <a:off x="107504" y="3553852"/>
            <a:ext cx="1659621" cy="523220"/>
          </a:xfrm>
          <a:prstGeom prst="rect">
            <a:avLst/>
          </a:prstGeom>
        </p:spPr>
        <p:txBody>
          <a:bodyPr wrap="none">
            <a:spAutoFit/>
          </a:bodyPr>
          <a:lstStyle/>
          <a:p>
            <a:pPr lvl="0" algn="just"/>
            <a:r>
              <a:rPr lang="en-US" altLang="zh-CN" sz="2800" dirty="0">
                <a:solidFill>
                  <a:srgbClr val="FF0000"/>
                </a:solidFill>
                <a:latin typeface="+mj-lt"/>
                <a:ea typeface="宋体" panose="02010600030101010101" pitchFamily="2" charset="-122"/>
              </a:rPr>
              <a:t>Functions</a:t>
            </a:r>
          </a:p>
        </p:txBody>
      </p:sp>
      <p:pic>
        <p:nvPicPr>
          <p:cNvPr id="9" name="Picture 13"/>
          <p:cNvPicPr>
            <a:picLocks noChangeAspect="1"/>
          </p:cNvPicPr>
          <p:nvPr/>
        </p:nvPicPr>
        <p:blipFill>
          <a:blip r:embed="rId2"/>
          <a:stretch>
            <a:fillRect/>
          </a:stretch>
        </p:blipFill>
        <p:spPr>
          <a:xfrm>
            <a:off x="1162050" y="4108797"/>
            <a:ext cx="6819900" cy="1768475"/>
          </a:xfrm>
          <a:prstGeom prst="rect">
            <a:avLst/>
          </a:prstGeom>
          <a:noFill/>
          <a:ln w="9525">
            <a:noFill/>
          </a:ln>
        </p:spPr>
      </p:pic>
      <p:sp>
        <p:nvSpPr>
          <p:cNvPr id="10" name="Text Box 4"/>
          <p:cNvSpPr txBox="1">
            <a:spLocks noChangeArrowheads="1"/>
          </p:cNvSpPr>
          <p:nvPr/>
        </p:nvSpPr>
        <p:spPr bwMode="auto">
          <a:xfrm>
            <a:off x="548499" y="6279703"/>
            <a:ext cx="8024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9.3 </a:t>
            </a:r>
            <a:r>
              <a:rPr lang="en-US" altLang="zh-CN" b="0" baseline="0" dirty="0">
                <a:latin typeface="+mj-lt"/>
                <a:ea typeface="宋体" panose="02010600030101010101" pitchFamily="2" charset="-122"/>
                <a:sym typeface="+mn-ea"/>
              </a:rPr>
              <a:t>A function as rule mapping a domain to a </a:t>
            </a:r>
            <a:r>
              <a:rPr lang="en-US" altLang="zh-CN" b="0" baseline="0" dirty="0" smtClean="0">
                <a:latin typeface="+mj-lt"/>
                <a:ea typeface="宋体" panose="02010600030101010101" pitchFamily="2" charset="-122"/>
                <a:sym typeface="+mn-ea"/>
              </a:rPr>
              <a:t>range</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310244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250"/>
                                        <p:tgtEl>
                                          <p:spTgt spid="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TotalTime>
  <Words>2621</Words>
  <Application>Microsoft Office PowerPoint</Application>
  <PresentationFormat>全屏显示(4:3)</PresentationFormat>
  <Paragraphs>951</Paragraphs>
  <Slides>74</Slides>
  <Notes>0</Notes>
  <HiddenSlides>0</HiddenSlides>
  <MMClips>0</MMClips>
  <ScaleCrop>false</ScaleCrop>
  <HeadingPairs>
    <vt:vector size="4" baseType="variant">
      <vt:variant>
        <vt:lpstr>主题</vt:lpstr>
      </vt:variant>
      <vt:variant>
        <vt:i4>4</vt:i4>
      </vt:variant>
      <vt:variant>
        <vt:lpstr>幻灯片标题</vt:lpstr>
      </vt:variant>
      <vt:variant>
        <vt:i4>74</vt:i4>
      </vt:variant>
    </vt:vector>
  </HeadingPairs>
  <TitlesOfParts>
    <vt:vector size="78" baseType="lpstr">
      <vt:lpstr>中性</vt:lpstr>
      <vt:lpstr>1_中性</vt:lpstr>
      <vt:lpstr>2_中性</vt:lpstr>
      <vt:lpstr>3_中性</vt:lpstr>
      <vt:lpstr>PowerPoint 演示文稿</vt:lpstr>
      <vt:lpstr>Learning Outcomes</vt:lpstr>
      <vt:lpstr>9.1 INTRODUCTION</vt:lpstr>
      <vt:lpstr>9.1 INTRODUCTION</vt:lpstr>
      <vt:lpstr>9.1.1 Keys</vt:lpstr>
      <vt:lpstr>9.1.2 General Idea</vt:lpstr>
      <vt:lpstr>9.1.2 General Idea</vt:lpstr>
      <vt:lpstr>9.1.3 Need for Both</vt:lpstr>
      <vt:lpstr>9.1.4 Trapdoor One-Way Function</vt:lpstr>
      <vt:lpstr>9.1.4 Trapdoor One-Way Function</vt:lpstr>
      <vt:lpstr>9.1.4 Trapdoor One-Way Function</vt:lpstr>
      <vt:lpstr>9.1.5 Knapsack Cryptosystem</vt:lpstr>
      <vt:lpstr>9.1.5 Knapsack Cryptosystem</vt:lpstr>
      <vt:lpstr>9.1.5 Knapsack Cryptosystem</vt:lpstr>
      <vt:lpstr>9.1.5 Knapsack Cryptosystem</vt:lpstr>
      <vt:lpstr>9.1.5 Knapsack Cryptosystem</vt:lpstr>
      <vt:lpstr>9.2 RSA CRYPTOSYSTEM</vt:lpstr>
      <vt:lpstr>9.2 RSA CRYPTOSYSTEM</vt:lpstr>
      <vt:lpstr>9.2.1 INTRODUCTION</vt:lpstr>
      <vt:lpstr>9.2.2 Procedure</vt:lpstr>
      <vt:lpstr>9.2.2 Procedure</vt:lpstr>
      <vt:lpstr>9.2.2 Procedure</vt:lpstr>
      <vt:lpstr>9.2.2 Procedure</vt:lpstr>
      <vt:lpstr>9.2.2 Procedure</vt:lpstr>
      <vt:lpstr>9.2.2 Procedure</vt:lpstr>
      <vt:lpstr>9.2.3 Some Trivial Examples</vt:lpstr>
      <vt:lpstr>9.2.3 Some Trivial Examples</vt:lpstr>
      <vt:lpstr>9.2.3 Some Trivial Examples</vt:lpstr>
      <vt:lpstr>9.2.3 Some Trivial Examples</vt:lpstr>
      <vt:lpstr>9.2.4 Attacks on RSA</vt:lpstr>
      <vt:lpstr>9.2.5 OAEP</vt:lpstr>
      <vt:lpstr>9.2.5 OAEP</vt:lpstr>
      <vt:lpstr>9.2.5 OAEP</vt:lpstr>
      <vt:lpstr>9.2.5 OAEP</vt:lpstr>
      <vt:lpstr>9.2.5 OAEP</vt:lpstr>
      <vt:lpstr>9.2.5 OAEP</vt:lpstr>
      <vt:lpstr>9.3 RABIN CRYPTOSYSTEM</vt:lpstr>
      <vt:lpstr>9.3 RABIN CRYPTOSYSTEM</vt:lpstr>
      <vt:lpstr>9.3 RABIN CRYPTOSYSTEM</vt:lpstr>
      <vt:lpstr>9.3.1 Procedure</vt:lpstr>
      <vt:lpstr>9.3.1 Procedure</vt:lpstr>
      <vt:lpstr>9.3.1 Procedure</vt:lpstr>
      <vt:lpstr>9.3.1 Procedure</vt:lpstr>
      <vt:lpstr>9.3.1 Procedure</vt:lpstr>
      <vt:lpstr>9.3.1 Procedure</vt:lpstr>
      <vt:lpstr>9.4 ELGAMAL CRYPTOSYSTEM</vt:lpstr>
      <vt:lpstr>9.4 ELGAMAL CRYPTOSYSTEM</vt:lpstr>
      <vt:lpstr>9.4.1 Procedure</vt:lpstr>
      <vt:lpstr>9.4.1 Procedure</vt:lpstr>
      <vt:lpstr>9.4.1 Procedure</vt:lpstr>
      <vt:lpstr>9.4.1 Procedure</vt:lpstr>
      <vt:lpstr>9.4.1 Procedure</vt:lpstr>
      <vt:lpstr>9.4.1 Procedure</vt:lpstr>
      <vt:lpstr>9.4.1 Procedure</vt:lpstr>
      <vt:lpstr>9.4.1 Procedure</vt:lpstr>
      <vt:lpstr>9.5 ELLIPTIC CURVE CRYPTOSYSTEMS</vt:lpstr>
      <vt:lpstr>9.5 ELLIPTIC CURVE CRYPTOSYSTEMS</vt:lpstr>
      <vt:lpstr>9.5.1 Elliptic Curves over Real Numbers</vt:lpstr>
      <vt:lpstr>9.5.1 Elliptic Curves over Real Numbers</vt:lpstr>
      <vt:lpstr>9.5.1 Elliptic Curves over Real Numbers</vt:lpstr>
      <vt:lpstr>9.5.1 Elliptic Curves over Real Numbers</vt:lpstr>
      <vt:lpstr>9.5.2 Elliptic Curves over GF( p)</vt:lpstr>
      <vt:lpstr>9.5.2 Elliptic Curves over GF( p)</vt:lpstr>
      <vt:lpstr>9.5.2 Elliptic Curves over GF( p)</vt:lpstr>
      <vt:lpstr>9.5.2 Elliptic Curves over GF( p)</vt:lpstr>
      <vt:lpstr>9.5.3 Elliptic Curves over GF( 2n)</vt:lpstr>
      <vt:lpstr>9.5.3 Elliptic Curves over GF( 2n)</vt:lpstr>
      <vt:lpstr>9.5.3 Elliptic Curves over GF( 2n)</vt:lpstr>
      <vt:lpstr>9.5.3 Elliptic Curves over GF( 2n)</vt:lpstr>
      <vt:lpstr>9.5.3 Elliptic Curves over GF( 2n)</vt:lpstr>
      <vt:lpstr>9.5.4 ECC Simulating ElGamal</vt:lpstr>
      <vt:lpstr>9.5.4 ECC Simulating ElGamal</vt:lpstr>
      <vt:lpstr>9.5.4 ECC Simulating ElGamal</vt:lpstr>
      <vt:lpstr>9.5.5 Comparable Key Sizes for Equivalent Security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dc:creator>
  <cp:lastModifiedBy>张筱</cp:lastModifiedBy>
  <cp:revision>282</cp:revision>
  <dcterms:created xsi:type="dcterms:W3CDTF">2016-10-11T14:57:00Z</dcterms:created>
  <dcterms:modified xsi:type="dcterms:W3CDTF">2016-11-28T06:36:02Z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