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3" r:id="rId40"/>
    <p:sldId id="295" r:id="rId41"/>
    <p:sldId id="296" r:id="rId42"/>
    <p:sldId id="297" r:id="rId43"/>
    <p:sldId id="299" r:id="rId44"/>
    <p:sldId id="298" r:id="rId45"/>
    <p:sldId id="300" r:id="rId46"/>
    <p:sldId id="301" r:id="rId47"/>
    <p:sldId id="302" r:id="rId48"/>
    <p:sldId id="303" r:id="rId49"/>
    <p:sldId id="304" r:id="rId50"/>
    <p:sldId id="310" r:id="rId51"/>
    <p:sldId id="311" r:id="rId52"/>
    <p:sldId id="305" r:id="rId53"/>
    <p:sldId id="306" r:id="rId54"/>
    <p:sldId id="307" r:id="rId55"/>
    <p:sldId id="308" r:id="rId56"/>
    <p:sldId id="309"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20" autoAdjust="0"/>
  </p:normalViewPr>
  <p:slideViewPr>
    <p:cSldViewPr>
      <p:cViewPr varScale="1">
        <p:scale>
          <a:sx n="62" d="100"/>
          <a:sy n="62" d="100"/>
        </p:scale>
        <p:origin x="-150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BA7F2-3426-4E9E-AE4A-57C0210691EB}" type="datetimeFigureOut">
              <a:rPr lang="zh-CN" altLang="en-US" smtClean="0"/>
              <a:t>2016/10/17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5C485-60A9-4B2C-8F5E-703EF908BA22}" type="slidenum">
              <a:rPr lang="zh-CN" altLang="en-US" smtClean="0"/>
              <a:t>‹#›</a:t>
            </a:fld>
            <a:endParaRPr lang="zh-CN" altLang="en-US"/>
          </a:p>
        </p:txBody>
      </p:sp>
    </p:spTree>
    <p:extLst>
      <p:ext uri="{BB962C8B-B14F-4D97-AF65-F5344CB8AC3E}">
        <p14:creationId xmlns:p14="http://schemas.microsoft.com/office/powerpoint/2010/main" val="362463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17</a:t>
            </a:fld>
            <a:endParaRPr lang="zh-CN" altLang="en-US"/>
          </a:p>
        </p:txBody>
      </p:sp>
    </p:spTree>
    <p:extLst>
      <p:ext uri="{BB962C8B-B14F-4D97-AF65-F5344CB8AC3E}">
        <p14:creationId xmlns:p14="http://schemas.microsoft.com/office/powerpoint/2010/main" val="3686106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35</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36</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37</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39</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40</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41</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42</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44</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45</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46</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26</a:t>
            </a:fld>
            <a:endParaRPr lang="zh-CN" altLang="en-US"/>
          </a:p>
        </p:txBody>
      </p:sp>
    </p:spTree>
    <p:extLst>
      <p:ext uri="{BB962C8B-B14F-4D97-AF65-F5344CB8AC3E}">
        <p14:creationId xmlns:p14="http://schemas.microsoft.com/office/powerpoint/2010/main" val="1520779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47</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48</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49</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50</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51</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28</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29</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30</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31</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32</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33</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5C485-60A9-4B2C-8F5E-703EF908BA22}" type="slidenum">
              <a:rPr lang="zh-CN" altLang="en-US" smtClean="0"/>
              <a:t>34</a:t>
            </a:fld>
            <a:endParaRPr lang="zh-CN" altLang="en-US"/>
          </a:p>
        </p:txBody>
      </p:sp>
    </p:spTree>
    <p:extLst>
      <p:ext uri="{BB962C8B-B14F-4D97-AF65-F5344CB8AC3E}">
        <p14:creationId xmlns:p14="http://schemas.microsoft.com/office/powerpoint/2010/main" val="2950716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rgbClr val="FFC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tx1">
              <a:lumMod val="50000"/>
            </a:schemeClr>
          </a:solidFill>
          <a:ln w="50800" cap="rnd" cmpd="dbl"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54C3D4D-4E5C-4AD3-87AD-38DB912E44AD}" type="datetime1">
              <a:rPr lang="zh-CN" altLang="en-US" smtClean="0"/>
              <a:t>2016/10/17</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32C905-F021-46D8-8F72-A06D7133C75C}" type="datetime1">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70A34E05-28D4-4F93-BAB2-2A690589AF69}" type="datetime1">
              <a:rPr lang="zh-CN" altLang="en-US" smtClean="0"/>
              <a:t>2016/10/17</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EE55D66E-D74B-4DF4-9E60-904E1520841B}" type="datetime1">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solidFill>
            <a:srgbClr val="FFC000"/>
          </a:solidFill>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09AFE0D7-AC1F-472A-89EE-E9A50E3833D2}" type="datetime1">
              <a:rPr lang="zh-CN" altLang="en-US" smtClean="0"/>
              <a:t>2016/10/17</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DBB9016B-BC6A-45B7-ABA7-81B3A4EF425A}" type="datetime1">
              <a:rPr lang="zh-CN" altLang="en-US" smtClean="0"/>
              <a:t>2016/10/17</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29E7AFAD-D2C7-4F6A-AADD-7ABEDA4CE60B}" type="datetime1">
              <a:rPr lang="zh-CN" altLang="en-US" smtClean="0"/>
              <a:t>2016/10/17</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92DAFC7-3F3D-4DAF-A0DD-E034D5551CE9}" type="datetime1">
              <a:rPr lang="zh-CN" altLang="en-US" smtClean="0"/>
              <a:t>2016/10/17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83383-CB68-43B7-8E0D-D1ECF64DEF27}" type="datetime1">
              <a:rPr lang="zh-CN" altLang="en-US" smtClean="0"/>
              <a:t>2016/10/17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2A24AAC-EDF4-42F1-987A-623978A167A7}" type="datetime1">
              <a:rPr lang="zh-CN" altLang="en-US" smtClean="0"/>
              <a:t>2016/10/17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129FD5DE-713D-4A74-8375-F977FB09FB32}" type="datetime1">
              <a:rPr lang="zh-CN" altLang="en-US" smtClean="0"/>
              <a:t>2016/10/17</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0D871C1-852E-440E-9459-CBAFBD9BAA36}" type="datetime1">
              <a:rPr lang="zh-CN" altLang="en-US" smtClean="0"/>
              <a:t>2016/10/17</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a:solidFill>
            <a:srgbClr val="FFC000"/>
          </a:solidFill>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sldNum="0"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3500" y="1916832"/>
            <a:ext cx="6477000" cy="1828800"/>
          </a:xfrm>
        </p:spPr>
        <p:txBody>
          <a:bodyPr>
            <a:noAutofit/>
          </a:bodyPr>
          <a:lstStyle/>
          <a:p>
            <a:pPr algn="ctr"/>
            <a:r>
              <a:rPr lang="en-US" altLang="zh-CN" sz="4800" dirty="0" smtClean="0"/>
              <a:t/>
            </a:r>
            <a:br>
              <a:rPr lang="en-US" altLang="zh-CN" sz="4800" dirty="0" smtClean="0"/>
            </a:br>
            <a:r>
              <a:rPr lang="zh-CN" altLang="en-US" sz="4800" b="1" dirty="0"/>
              <a:t>第二</a:t>
            </a:r>
            <a:r>
              <a:rPr lang="zh-CN" altLang="en-US" sz="4800" b="1" dirty="0" smtClean="0"/>
              <a:t>讲</a:t>
            </a:r>
            <a:r>
              <a:rPr lang="en-US" altLang="zh-CN" sz="4800" dirty="0" smtClean="0"/>
              <a:t/>
            </a:r>
            <a:br>
              <a:rPr lang="en-US" altLang="zh-CN" sz="4800" dirty="0" smtClean="0"/>
            </a:br>
            <a:r>
              <a:rPr lang="en-US" altLang="zh-CN" sz="4800" dirty="0"/>
              <a:t/>
            </a:r>
            <a:br>
              <a:rPr lang="en-US" altLang="zh-CN" sz="4800" dirty="0"/>
            </a:br>
            <a:r>
              <a:rPr lang="zh-CN" altLang="en-US" sz="4800" b="1" dirty="0" smtClean="0"/>
              <a:t>场景设置：</a:t>
            </a:r>
            <a:r>
              <a:rPr lang="en-US" altLang="zh-CN" sz="4800" b="1" dirty="0" smtClean="0"/>
              <a:t> </a:t>
            </a:r>
            <a:r>
              <a:rPr lang="zh-CN" altLang="en-US" sz="4800" b="1" dirty="0" smtClean="0">
                <a:solidFill>
                  <a:srgbClr val="FFFF00"/>
                </a:solidFill>
              </a:rPr>
              <a:t>基本</a:t>
            </a:r>
            <a:r>
              <a:rPr lang="zh-CN" altLang="en-US" sz="4800" b="1" dirty="0">
                <a:solidFill>
                  <a:srgbClr val="FFFF00"/>
                </a:solidFill>
              </a:rPr>
              <a:t>准则</a:t>
            </a:r>
          </a:p>
        </p:txBody>
      </p:sp>
      <p:sp>
        <p:nvSpPr>
          <p:cNvPr id="3" name="副标题 2"/>
          <p:cNvSpPr>
            <a:spLocks noGrp="1"/>
          </p:cNvSpPr>
          <p:nvPr>
            <p:ph type="subTitle" idx="1"/>
          </p:nvPr>
        </p:nvSpPr>
        <p:spPr/>
        <p:txBody>
          <a:bodyPr>
            <a:normAutofit/>
          </a:bodyPr>
          <a:lstStyle/>
          <a:p>
            <a:pPr algn="ctr"/>
            <a:r>
              <a:rPr lang="zh-CN" altLang="en-US" sz="3600" b="1" dirty="0" smtClean="0">
                <a:solidFill>
                  <a:srgbClr val="FFFF00"/>
                </a:solidFill>
              </a:rPr>
              <a:t>应用密码学</a:t>
            </a:r>
            <a:endParaRPr lang="zh-CN" altLang="en-US" sz="3600" b="1" dirty="0">
              <a:solidFill>
                <a:srgbClr val="FFFF00"/>
              </a:solidFill>
            </a:endParaRPr>
          </a:p>
        </p:txBody>
      </p:sp>
      <p:sp>
        <p:nvSpPr>
          <p:cNvPr id="4" name="日期占位符 3"/>
          <p:cNvSpPr>
            <a:spLocks noGrp="1"/>
          </p:cNvSpPr>
          <p:nvPr>
            <p:ph type="dt" sz="half" idx="10"/>
          </p:nvPr>
        </p:nvSpPr>
        <p:spPr/>
        <p:txBody>
          <a:bodyPr/>
          <a:lstStyle/>
          <a:p>
            <a:fld id="{721CDFF9-D3AF-4309-9AF1-E3FD2E31EFEA}" type="datetime1">
              <a:rPr lang="zh-CN" altLang="en-US" b="1" smtClean="0"/>
              <a:t>2016/10/17</a:t>
            </a:fld>
            <a:endParaRPr lang="zh-CN" altLang="en-US" b="1" dirty="0"/>
          </a:p>
        </p:txBody>
      </p:sp>
    </p:spTree>
    <p:extLst>
      <p:ext uri="{BB962C8B-B14F-4D97-AF65-F5344CB8AC3E}">
        <p14:creationId xmlns:p14="http://schemas.microsoft.com/office/powerpoint/2010/main" val="2393653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Individual perspective</a:t>
            </a:r>
          </a:p>
        </p:txBody>
      </p:sp>
      <p:sp>
        <p:nvSpPr>
          <p:cNvPr id="6" name="内容占位符 5"/>
          <p:cNvSpPr>
            <a:spLocks noGrp="1"/>
          </p:cNvSpPr>
          <p:nvPr>
            <p:ph sz="quarter" idx="1"/>
          </p:nvPr>
        </p:nvSpPr>
        <p:spPr>
          <a:xfrm>
            <a:off x="612648" y="1600200"/>
            <a:ext cx="8153400" cy="4925144"/>
          </a:xfrm>
        </p:spPr>
        <p:txBody>
          <a:bodyPr>
            <a:normAutofit/>
          </a:bodyPr>
          <a:lstStyle/>
          <a:p>
            <a:pPr>
              <a:spcBef>
                <a:spcPts val="1200"/>
              </a:spcBef>
            </a:pPr>
            <a:r>
              <a:rPr lang="en-US" altLang="zh-CN" dirty="0"/>
              <a:t>Individuals have a right to use cryptography as they see fit. </a:t>
            </a:r>
            <a:endParaRPr lang="en-US" altLang="zh-CN" dirty="0" smtClean="0"/>
          </a:p>
          <a:p>
            <a:pPr>
              <a:spcBef>
                <a:spcPts val="1200"/>
              </a:spcBef>
            </a:pPr>
            <a:endParaRPr lang="en-US" altLang="zh-CN" dirty="0"/>
          </a:p>
          <a:p>
            <a:pPr>
              <a:spcBef>
                <a:spcPts val="1200"/>
              </a:spcBef>
            </a:pPr>
            <a:r>
              <a:rPr lang="en-US" altLang="zh-CN" dirty="0"/>
              <a:t>Cryptography enables perceived rights such as privacy and freedom of expression.</a:t>
            </a:r>
          </a:p>
        </p:txBody>
      </p:sp>
    </p:spTree>
    <p:extLst>
      <p:ext uri="{BB962C8B-B14F-4D97-AF65-F5344CB8AC3E}">
        <p14:creationId xmlns:p14="http://schemas.microsoft.com/office/powerpoint/2010/main" val="95504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Government perspective</a:t>
            </a:r>
          </a:p>
        </p:txBody>
      </p:sp>
      <p:sp>
        <p:nvSpPr>
          <p:cNvPr id="6" name="内容占位符 5"/>
          <p:cNvSpPr>
            <a:spLocks noGrp="1"/>
          </p:cNvSpPr>
          <p:nvPr>
            <p:ph sz="quarter" idx="1"/>
          </p:nvPr>
        </p:nvSpPr>
        <p:spPr>
          <a:xfrm>
            <a:off x="612648" y="1600200"/>
            <a:ext cx="8153400" cy="4925144"/>
          </a:xfrm>
        </p:spPr>
        <p:txBody>
          <a:bodyPr>
            <a:normAutofit lnSpcReduction="10000"/>
          </a:bodyPr>
          <a:lstStyle/>
          <a:p>
            <a:pPr>
              <a:spcBef>
                <a:spcPts val="1200"/>
              </a:spcBef>
            </a:pPr>
            <a:r>
              <a:rPr lang="en-US" altLang="zh-CN" dirty="0"/>
              <a:t>Governments have conflicting requirements with respect to information security…</a:t>
            </a:r>
          </a:p>
          <a:p>
            <a:pPr>
              <a:spcBef>
                <a:spcPts val="1200"/>
              </a:spcBef>
            </a:pPr>
            <a:r>
              <a:rPr lang="en-US" altLang="zh-CN" dirty="0">
                <a:solidFill>
                  <a:srgbClr val="FF0000"/>
                </a:solidFill>
              </a:rPr>
              <a:t>On the one hand</a:t>
            </a:r>
            <a:r>
              <a:rPr lang="en-US" altLang="zh-CN" dirty="0"/>
              <a:t> they may wish to promote competitive business by reducing costs and obstacles to business operation, such as reducing trade barriers and </a:t>
            </a:r>
            <a:r>
              <a:rPr lang="en-US" altLang="zh-CN" dirty="0" err="1"/>
              <a:t>harmonising</a:t>
            </a:r>
            <a:r>
              <a:rPr lang="en-US" altLang="zh-CN" dirty="0"/>
              <a:t> laws and regulations. </a:t>
            </a:r>
          </a:p>
          <a:p>
            <a:pPr>
              <a:spcBef>
                <a:spcPts val="1200"/>
              </a:spcBef>
            </a:pPr>
            <a:r>
              <a:rPr lang="en-US" altLang="zh-CN" dirty="0">
                <a:solidFill>
                  <a:srgbClr val="FF0000"/>
                </a:solidFill>
              </a:rPr>
              <a:t>On the other hand, </a:t>
            </a:r>
            <a:r>
              <a:rPr lang="en-US" altLang="zh-CN" dirty="0"/>
              <a:t>governments may wish to control crime and manage issues of national security by imposing certain barriers and introducing other laws and regulations.</a:t>
            </a:r>
          </a:p>
        </p:txBody>
      </p:sp>
    </p:spTree>
    <p:extLst>
      <p:ext uri="{BB962C8B-B14F-4D97-AF65-F5344CB8AC3E}">
        <p14:creationId xmlns:p14="http://schemas.microsoft.com/office/powerpoint/2010/main" val="20048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Who are the good guys?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2114897"/>
            <a:ext cx="882015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6577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07504" y="228600"/>
            <a:ext cx="9719992" cy="990600"/>
          </a:xfrm>
        </p:spPr>
        <p:txBody>
          <a:bodyPr>
            <a:normAutofit fontScale="90000"/>
          </a:bodyPr>
          <a:lstStyle/>
          <a:p>
            <a:r>
              <a:rPr lang="en-US" altLang="zh-CN" dirty="0"/>
              <a:t>The importance of security </a:t>
            </a:r>
            <a:r>
              <a:rPr lang="en-US" altLang="zh-CN" dirty="0" smtClean="0"/>
              <a:t>infrastructure</a:t>
            </a:r>
            <a:endParaRPr lang="en-US" altLang="zh-CN" dirty="0"/>
          </a:p>
        </p:txBody>
      </p:sp>
      <p:sp>
        <p:nvSpPr>
          <p:cNvPr id="4" name="内容占位符 5"/>
          <p:cNvSpPr>
            <a:spLocks noGrp="1"/>
          </p:cNvSpPr>
          <p:nvPr>
            <p:ph sz="quarter" idx="1"/>
          </p:nvPr>
        </p:nvSpPr>
        <p:spPr>
          <a:xfrm>
            <a:off x="612648" y="1600200"/>
            <a:ext cx="8153400" cy="4925144"/>
          </a:xfrm>
        </p:spPr>
        <p:txBody>
          <a:bodyPr>
            <a:normAutofit/>
          </a:bodyPr>
          <a:lstStyle/>
          <a:p>
            <a:pPr>
              <a:spcBef>
                <a:spcPts val="1200"/>
              </a:spcBef>
            </a:pPr>
            <a:r>
              <a:rPr lang="en-US" altLang="zh-CN" dirty="0"/>
              <a:t>All security (cryptographic) technologies require a supporting security </a:t>
            </a:r>
            <a:r>
              <a:rPr lang="en-US" altLang="zh-CN" dirty="0">
                <a:solidFill>
                  <a:srgbClr val="FF0000"/>
                </a:solidFill>
              </a:rPr>
              <a:t>infrastructure</a:t>
            </a:r>
            <a:r>
              <a:rPr lang="en-US" altLang="zh-CN" dirty="0"/>
              <a:t>: </a:t>
            </a:r>
            <a:endParaRPr lang="en-US" altLang="zh-CN" dirty="0" smtClean="0"/>
          </a:p>
          <a:p>
            <a:pPr>
              <a:spcBef>
                <a:spcPts val="1200"/>
              </a:spcBef>
            </a:pPr>
            <a:r>
              <a:rPr lang="en-US" altLang="zh-CN" dirty="0" smtClean="0"/>
              <a:t>This </a:t>
            </a:r>
            <a:r>
              <a:rPr lang="en-US" altLang="zh-CN" dirty="0"/>
              <a:t>includes the policies, procedures and ongoing management to make sure that the technology does its intended job. </a:t>
            </a:r>
          </a:p>
        </p:txBody>
      </p:sp>
    </p:spTree>
    <p:extLst>
      <p:ext uri="{BB962C8B-B14F-4D97-AF65-F5344CB8AC3E}">
        <p14:creationId xmlns:p14="http://schemas.microsoft.com/office/powerpoint/2010/main" val="370307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 The security risks</a:t>
            </a:r>
            <a:endParaRPr lang="zh-CN" altLang="en-US" dirty="0"/>
          </a:p>
        </p:txBody>
      </p:sp>
    </p:spTree>
    <p:extLst>
      <p:ext uri="{BB962C8B-B14F-4D97-AF65-F5344CB8AC3E}">
        <p14:creationId xmlns:p14="http://schemas.microsoft.com/office/powerpoint/2010/main" val="478300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Risks to information</a:t>
            </a:r>
          </a:p>
        </p:txBody>
      </p:sp>
      <p:sp>
        <p:nvSpPr>
          <p:cNvPr id="6" name="内容占位符 5"/>
          <p:cNvSpPr>
            <a:spLocks noGrp="1"/>
          </p:cNvSpPr>
          <p:nvPr>
            <p:ph sz="quarter" idx="1"/>
          </p:nvPr>
        </p:nvSpPr>
        <p:spPr>
          <a:xfrm>
            <a:off x="612648" y="1600200"/>
            <a:ext cx="8153400" cy="1180728"/>
          </a:xfrm>
        </p:spPr>
        <p:txBody>
          <a:bodyPr/>
          <a:lstStyle/>
          <a:p>
            <a:r>
              <a:rPr lang="en-US" altLang="zh-CN" dirty="0" smtClean="0">
                <a:solidFill>
                  <a:srgbClr val="FF0000"/>
                </a:solidFill>
              </a:rPr>
              <a:t>Passive attacks</a:t>
            </a:r>
          </a:p>
          <a:p>
            <a:pPr lvl="1"/>
            <a:r>
              <a:rPr lang="en-US" altLang="zh-CN" dirty="0" err="1"/>
              <a:t>U</a:t>
            </a:r>
            <a:r>
              <a:rPr lang="en-US" altLang="zh-CN" dirty="0" err="1" smtClean="0"/>
              <a:t>nauthorised</a:t>
            </a:r>
            <a:r>
              <a:rPr lang="en-US" altLang="zh-CN" dirty="0" smtClean="0"/>
              <a:t> </a:t>
            </a:r>
            <a:r>
              <a:rPr lang="en-US" altLang="zh-CN" dirty="0"/>
              <a:t>access to </a:t>
            </a:r>
            <a:r>
              <a:rPr lang="en-US" altLang="zh-CN" dirty="0" smtClean="0"/>
              <a:t>information</a:t>
            </a:r>
            <a:endParaRPr lang="zh-CN" altLang="en-US" dirty="0"/>
          </a:p>
        </p:txBody>
      </p:sp>
      <p:sp>
        <p:nvSpPr>
          <p:cNvPr id="7" name="内容占位符 5"/>
          <p:cNvSpPr txBox="1">
            <a:spLocks/>
          </p:cNvSpPr>
          <p:nvPr/>
        </p:nvSpPr>
        <p:spPr>
          <a:xfrm>
            <a:off x="611560" y="2924944"/>
            <a:ext cx="8153400" cy="381642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altLang="zh-CN" dirty="0" smtClean="0">
                <a:solidFill>
                  <a:srgbClr val="FF0000"/>
                </a:solidFill>
              </a:rPr>
              <a:t>Active attacks </a:t>
            </a:r>
          </a:p>
          <a:p>
            <a:pPr lvl="1"/>
            <a:r>
              <a:rPr lang="en-US" altLang="zh-CN" dirty="0" err="1" smtClean="0"/>
              <a:t>Unauthorised</a:t>
            </a:r>
            <a:r>
              <a:rPr lang="en-US" altLang="zh-CN" dirty="0" smtClean="0"/>
              <a:t> alteration </a:t>
            </a:r>
          </a:p>
          <a:p>
            <a:pPr lvl="1"/>
            <a:r>
              <a:rPr lang="en-US" altLang="zh-CN" dirty="0" err="1" smtClean="0"/>
              <a:t>Unauthorised</a:t>
            </a:r>
            <a:r>
              <a:rPr lang="en-US" altLang="zh-CN" dirty="0" smtClean="0"/>
              <a:t> deletion </a:t>
            </a:r>
          </a:p>
          <a:p>
            <a:pPr lvl="1"/>
            <a:r>
              <a:rPr lang="en-US" altLang="zh-CN" dirty="0" err="1" smtClean="0"/>
              <a:t>Unauthorised</a:t>
            </a:r>
            <a:r>
              <a:rPr lang="en-US" altLang="zh-CN" dirty="0" smtClean="0"/>
              <a:t> transmission </a:t>
            </a:r>
          </a:p>
          <a:p>
            <a:pPr lvl="1"/>
            <a:r>
              <a:rPr lang="en-US" altLang="zh-CN" dirty="0" smtClean="0"/>
              <a:t>Falsification of origin of information </a:t>
            </a:r>
          </a:p>
          <a:p>
            <a:pPr lvl="1"/>
            <a:r>
              <a:rPr lang="en-US" altLang="zh-CN" dirty="0" err="1" smtClean="0"/>
              <a:t>Unauthorised</a:t>
            </a:r>
            <a:r>
              <a:rPr lang="en-US" altLang="zh-CN" dirty="0" smtClean="0"/>
              <a:t> prevention of access to information</a:t>
            </a:r>
            <a:endParaRPr lang="zh-CN" altLang="en-US" dirty="0"/>
          </a:p>
        </p:txBody>
      </p:sp>
    </p:spTree>
    <p:extLst>
      <p:ext uri="{BB962C8B-B14F-4D97-AF65-F5344CB8AC3E}">
        <p14:creationId xmlns:p14="http://schemas.microsoft.com/office/powerpoint/2010/main" val="370965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A simple scenario</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24" y="2276872"/>
            <a:ext cx="838200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6450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Security issues</a:t>
            </a:r>
          </a:p>
        </p:txBody>
      </p:sp>
      <p:sp>
        <p:nvSpPr>
          <p:cNvPr id="6" name="内容占位符 5"/>
          <p:cNvSpPr>
            <a:spLocks noGrp="1"/>
          </p:cNvSpPr>
          <p:nvPr>
            <p:ph sz="quarter" idx="1"/>
          </p:nvPr>
        </p:nvSpPr>
        <p:spPr>
          <a:xfrm>
            <a:off x="612648" y="1600200"/>
            <a:ext cx="8153400" cy="3340968"/>
          </a:xfrm>
        </p:spPr>
        <p:txBody>
          <a:bodyPr>
            <a:normAutofit/>
          </a:bodyPr>
          <a:lstStyle/>
          <a:p>
            <a:r>
              <a:rPr lang="en-US" altLang="zh-CN" dirty="0"/>
              <a:t>If Alice and Bob are to have any assurances about the security of the communication that they have just exchanged then they must ask themselves some serious questions. </a:t>
            </a:r>
            <a:endParaRPr lang="zh-CN" altLang="en-US" dirty="0"/>
          </a:p>
        </p:txBody>
      </p:sp>
      <p:grpSp>
        <p:nvGrpSpPr>
          <p:cNvPr id="8" name="组合 7"/>
          <p:cNvGrpSpPr/>
          <p:nvPr/>
        </p:nvGrpSpPr>
        <p:grpSpPr>
          <a:xfrm>
            <a:off x="657632" y="3475072"/>
            <a:ext cx="7586776" cy="3194288"/>
            <a:chOff x="657632" y="2971016"/>
            <a:chExt cx="7586776" cy="3194288"/>
          </a:xfrm>
        </p:grpSpPr>
        <p:grpSp>
          <p:nvGrpSpPr>
            <p:cNvPr id="9" name="组合 8"/>
            <p:cNvGrpSpPr/>
            <p:nvPr/>
          </p:nvGrpSpPr>
          <p:grpSpPr>
            <a:xfrm>
              <a:off x="1678712" y="2971016"/>
              <a:ext cx="6565696" cy="3194288"/>
              <a:chOff x="1531620" y="434855"/>
              <a:chExt cx="5188788" cy="3194288"/>
            </a:xfrm>
            <a:scene3d>
              <a:camera prst="orthographicFront"/>
              <a:lightRig rig="flat" dir="t"/>
            </a:scene3d>
          </p:grpSpPr>
          <p:sp>
            <p:nvSpPr>
              <p:cNvPr id="12" name="五边形 11"/>
              <p:cNvSpPr/>
              <p:nvPr/>
            </p:nvSpPr>
            <p:spPr>
              <a:xfrm rot="10800000">
                <a:off x="1531620" y="434855"/>
                <a:ext cx="5188788" cy="3194288"/>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五边形 4"/>
              <p:cNvSpPr/>
              <p:nvPr/>
            </p:nvSpPr>
            <p:spPr>
              <a:xfrm>
                <a:off x="2042160" y="866903"/>
                <a:ext cx="4678248" cy="23301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lvl="0" defTabSz="933450">
                  <a:lnSpc>
                    <a:spcPct val="90000"/>
                  </a:lnSpc>
                  <a:spcBef>
                    <a:spcPct val="0"/>
                  </a:spcBef>
                  <a:spcAft>
                    <a:spcPct val="35000"/>
                  </a:spcAft>
                </a:pPr>
                <a:r>
                  <a:rPr lang="en-US" altLang="en-US" sz="2800" dirty="0"/>
                  <a:t>What questions should Alice be thinking about before she sends her information to Bob?</a:t>
                </a:r>
              </a:p>
              <a:p>
                <a:pPr lvl="0" defTabSz="933450">
                  <a:lnSpc>
                    <a:spcPct val="90000"/>
                  </a:lnSpc>
                  <a:spcBef>
                    <a:spcPct val="0"/>
                  </a:spcBef>
                  <a:spcAft>
                    <a:spcPct val="35000"/>
                  </a:spcAft>
                </a:pPr>
                <a:r>
                  <a:rPr lang="en-US" altLang="en-US" sz="2800" dirty="0"/>
                  <a:t>After he has received the information, what questions should Bob be contemplating with regard to his newly received information?</a:t>
                </a:r>
                <a:endParaRPr lang="zh-CN" altLang="en-US" sz="2800" kern="1200" dirty="0"/>
              </a:p>
            </p:txBody>
          </p:sp>
        </p:grpSp>
        <p:sp>
          <p:nvSpPr>
            <p:cNvPr id="10" name="椭圆 9"/>
            <p:cNvSpPr/>
            <p:nvPr/>
          </p:nvSpPr>
          <p:spPr>
            <a:xfrm>
              <a:off x="657632" y="3547080"/>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1" name="矩形 10"/>
            <p:cNvSpPr/>
            <p:nvPr/>
          </p:nvSpPr>
          <p:spPr>
            <a:xfrm>
              <a:off x="1206479" y="3655184"/>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336736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Choosing a security mechanism</a:t>
            </a:r>
          </a:p>
        </p:txBody>
      </p:sp>
      <p:sp>
        <p:nvSpPr>
          <p:cNvPr id="6" name="内容占位符 5"/>
          <p:cNvSpPr>
            <a:spLocks noGrp="1"/>
          </p:cNvSpPr>
          <p:nvPr>
            <p:ph sz="quarter" idx="1"/>
          </p:nvPr>
        </p:nvSpPr>
        <p:spPr>
          <a:xfrm>
            <a:off x="612648" y="1600200"/>
            <a:ext cx="8153400" cy="4925144"/>
          </a:xfrm>
        </p:spPr>
        <p:txBody>
          <a:bodyPr>
            <a:normAutofit/>
          </a:bodyPr>
          <a:lstStyle/>
          <a:p>
            <a:r>
              <a:rPr lang="en-US" altLang="zh-CN" dirty="0"/>
              <a:t> Appropriateness </a:t>
            </a:r>
            <a:endParaRPr lang="en-US" altLang="zh-CN" dirty="0" smtClean="0"/>
          </a:p>
          <a:p>
            <a:pPr lvl="1"/>
            <a:r>
              <a:rPr lang="en-US" altLang="zh-CN" dirty="0" smtClean="0"/>
              <a:t>One </a:t>
            </a:r>
            <a:r>
              <a:rPr lang="en-US" altLang="zh-CN" dirty="0"/>
              <a:t>aim of this module is to explain what types of job the tools of cryptography can be used for. </a:t>
            </a:r>
          </a:p>
          <a:p>
            <a:r>
              <a:rPr lang="en-US" altLang="zh-CN" dirty="0" smtClean="0"/>
              <a:t>Strength</a:t>
            </a:r>
          </a:p>
          <a:p>
            <a:pPr lvl="1"/>
            <a:r>
              <a:rPr lang="en-US" altLang="zh-CN" dirty="0" smtClean="0"/>
              <a:t>Why </a:t>
            </a:r>
            <a:r>
              <a:rPr lang="en-US" altLang="zh-CN" dirty="0"/>
              <a:t>put in an expensive burglar alarm in situations where a warning sign would suffice? </a:t>
            </a:r>
          </a:p>
          <a:p>
            <a:r>
              <a:rPr lang="en-US" altLang="zh-CN" dirty="0" smtClean="0"/>
              <a:t>Cost</a:t>
            </a:r>
          </a:p>
          <a:p>
            <a:pPr lvl="1"/>
            <a:r>
              <a:rPr lang="en-US" altLang="zh-CN" dirty="0" smtClean="0"/>
              <a:t>Cost </a:t>
            </a:r>
            <a:r>
              <a:rPr lang="en-US" altLang="zh-CN" dirty="0"/>
              <a:t>can be measured in terms of ease of use, efficiency to operate, as well as directly in terms of financial worth.</a:t>
            </a:r>
          </a:p>
        </p:txBody>
      </p:sp>
    </p:spTree>
    <p:extLst>
      <p:ext uri="{BB962C8B-B14F-4D97-AF65-F5344CB8AC3E}">
        <p14:creationId xmlns:p14="http://schemas.microsoft.com/office/powerpoint/2010/main" val="253502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down)">
                                      <p:cBhvr>
                                        <p:cTn id="15" dur="500"/>
                                        <p:tgtEl>
                                          <p:spTgt spid="6">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wipe(down)">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down)">
                                      <p:cBhvr>
                                        <p:cTn id="23" dur="500"/>
                                        <p:tgtEl>
                                          <p:spTgt spid="6">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wipe(down)">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 Security services</a:t>
            </a:r>
            <a:endParaRPr lang="zh-CN" altLang="en-US" dirty="0"/>
          </a:p>
        </p:txBody>
      </p:sp>
    </p:spTree>
    <p:extLst>
      <p:ext uri="{BB962C8B-B14F-4D97-AF65-F5344CB8AC3E}">
        <p14:creationId xmlns:p14="http://schemas.microsoft.com/office/powerpoint/2010/main" val="2894847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en-US" altLang="zh-CN" dirty="0"/>
              <a:t>Learning </a:t>
            </a:r>
            <a:r>
              <a:rPr lang="en-US" altLang="zh-CN" dirty="0" smtClean="0"/>
              <a:t>Outcomes</a:t>
            </a:r>
            <a:endParaRPr lang="zh-CN" altLang="en-US" dirty="0"/>
          </a:p>
        </p:txBody>
      </p:sp>
      <p:sp>
        <p:nvSpPr>
          <p:cNvPr id="9" name="内容占位符 8"/>
          <p:cNvSpPr>
            <a:spLocks noGrp="1"/>
          </p:cNvSpPr>
          <p:nvPr>
            <p:ph sz="quarter" idx="1"/>
          </p:nvPr>
        </p:nvSpPr>
        <p:spPr>
          <a:xfrm>
            <a:off x="612648" y="1600200"/>
            <a:ext cx="8153400" cy="4925144"/>
          </a:xfrm>
        </p:spPr>
        <p:txBody>
          <a:bodyPr>
            <a:noAutofit/>
          </a:bodyPr>
          <a:lstStyle/>
          <a:p>
            <a:pPr>
              <a:spcBef>
                <a:spcPts val="0"/>
              </a:spcBef>
            </a:pPr>
            <a:r>
              <a:rPr lang="en-US" altLang="zh-CN" sz="2400" dirty="0" smtClean="0"/>
              <a:t>Justify </a:t>
            </a:r>
            <a:r>
              <a:rPr lang="en-US" altLang="zh-CN" sz="2400" dirty="0"/>
              <a:t>the need for information security. </a:t>
            </a:r>
            <a:endParaRPr lang="en-US" altLang="zh-CN" sz="2400" dirty="0" smtClean="0"/>
          </a:p>
          <a:p>
            <a:pPr>
              <a:spcBef>
                <a:spcPts val="0"/>
              </a:spcBef>
            </a:pPr>
            <a:r>
              <a:rPr lang="en-US" altLang="zh-CN" sz="2400" dirty="0" smtClean="0"/>
              <a:t>Identify </a:t>
            </a:r>
            <a:r>
              <a:rPr lang="en-US" altLang="zh-CN" sz="2400" dirty="0"/>
              <a:t>some of the essential security requirements of the modern world. </a:t>
            </a:r>
            <a:endParaRPr lang="en-US" altLang="zh-CN" sz="2400" dirty="0" smtClean="0"/>
          </a:p>
          <a:p>
            <a:pPr>
              <a:spcBef>
                <a:spcPts val="0"/>
              </a:spcBef>
            </a:pPr>
            <a:r>
              <a:rPr lang="en-US" altLang="zh-CN" sz="2400" dirty="0" smtClean="0"/>
              <a:t>Appreciate </a:t>
            </a:r>
            <a:r>
              <a:rPr lang="en-US" altLang="zh-CN" sz="2400" dirty="0"/>
              <a:t>the most significant risks to which information is exposed. </a:t>
            </a:r>
            <a:endParaRPr lang="en-US" altLang="zh-CN" sz="2400" dirty="0" smtClean="0"/>
          </a:p>
          <a:p>
            <a:pPr>
              <a:spcBef>
                <a:spcPts val="0"/>
              </a:spcBef>
            </a:pPr>
            <a:r>
              <a:rPr lang="en-US" altLang="zh-CN" sz="2400" dirty="0" smtClean="0"/>
              <a:t>Identify </a:t>
            </a:r>
            <a:r>
              <a:rPr lang="en-US" altLang="zh-CN" sz="2400" dirty="0"/>
              <a:t>a number of different security services that cryptography can </a:t>
            </a:r>
            <a:r>
              <a:rPr lang="en-US" altLang="zh-CN" sz="2400" dirty="0" smtClean="0"/>
              <a:t>provide.</a:t>
            </a:r>
          </a:p>
          <a:p>
            <a:pPr>
              <a:spcBef>
                <a:spcPts val="0"/>
              </a:spcBef>
            </a:pPr>
            <a:r>
              <a:rPr lang="en-US" altLang="zh-CN" sz="2400" dirty="0" smtClean="0"/>
              <a:t>Describe </a:t>
            </a:r>
            <a:r>
              <a:rPr lang="en-US" altLang="zh-CN" sz="2400" dirty="0"/>
              <a:t>the basic model of a cryptosystem. </a:t>
            </a:r>
            <a:endParaRPr lang="en-US" altLang="zh-CN" sz="2400" dirty="0" smtClean="0"/>
          </a:p>
          <a:p>
            <a:pPr>
              <a:spcBef>
                <a:spcPts val="0"/>
              </a:spcBef>
            </a:pPr>
            <a:r>
              <a:rPr lang="en-US" altLang="zh-CN" sz="2400" dirty="0" err="1" smtClean="0"/>
              <a:t>Recognise</a:t>
            </a:r>
            <a:r>
              <a:rPr lang="en-US" altLang="zh-CN" sz="2400" dirty="0" smtClean="0"/>
              <a:t> </a:t>
            </a:r>
            <a:r>
              <a:rPr lang="en-US" altLang="zh-CN" sz="2400" dirty="0"/>
              <a:t>the differences between symmetric and public-key cryptosystems. </a:t>
            </a:r>
            <a:endParaRPr lang="en-US" altLang="zh-CN" sz="2400" dirty="0" smtClean="0"/>
          </a:p>
          <a:p>
            <a:pPr>
              <a:spcBef>
                <a:spcPts val="0"/>
              </a:spcBef>
            </a:pPr>
            <a:r>
              <a:rPr lang="en-US" altLang="zh-CN" sz="2400" dirty="0" smtClean="0"/>
              <a:t>Appreciate </a:t>
            </a:r>
            <a:r>
              <a:rPr lang="en-US" altLang="zh-CN" sz="2400" dirty="0"/>
              <a:t>the importance of identifying the assumptions about what an attacker knows about a cryptosystem. </a:t>
            </a:r>
            <a:endParaRPr lang="en-US" altLang="zh-CN" sz="2400" dirty="0" smtClean="0"/>
          </a:p>
          <a:p>
            <a:pPr>
              <a:spcBef>
                <a:spcPts val="0"/>
              </a:spcBef>
            </a:pPr>
            <a:r>
              <a:rPr lang="en-US" altLang="zh-CN" sz="2400" dirty="0" smtClean="0"/>
              <a:t>Discuss </a:t>
            </a:r>
            <a:r>
              <a:rPr lang="en-US" altLang="zh-CN" sz="2400" dirty="0"/>
              <a:t>what it means to break a cryptosystem. </a:t>
            </a:r>
            <a:endParaRPr lang="zh-CN" altLang="en-US" sz="2400" dirty="0"/>
          </a:p>
        </p:txBody>
      </p:sp>
    </p:spTree>
    <p:extLst>
      <p:ext uri="{BB962C8B-B14F-4D97-AF65-F5344CB8AC3E}">
        <p14:creationId xmlns:p14="http://schemas.microsoft.com/office/powerpoint/2010/main" val="65035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down)">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down)">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down)">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wipe(down)">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wipe(down)">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wipe(down)">
                                      <p:cBhvr>
                                        <p:cTn id="4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More than confidentiality</a:t>
            </a:r>
          </a:p>
        </p:txBody>
      </p:sp>
      <p:sp>
        <p:nvSpPr>
          <p:cNvPr id="6" name="内容占位符 5"/>
          <p:cNvSpPr>
            <a:spLocks noGrp="1"/>
          </p:cNvSpPr>
          <p:nvPr>
            <p:ph sz="quarter" idx="1"/>
          </p:nvPr>
        </p:nvSpPr>
        <p:spPr>
          <a:xfrm>
            <a:off x="612648" y="1600200"/>
            <a:ext cx="8153400" cy="4925144"/>
          </a:xfrm>
        </p:spPr>
        <p:txBody>
          <a:bodyPr>
            <a:normAutofit/>
          </a:bodyPr>
          <a:lstStyle/>
          <a:p>
            <a:r>
              <a:rPr lang="en-US" altLang="zh-CN" dirty="0"/>
              <a:t> Many people assume that cryptography is used to provide confidentiality of data, which is the assurance that data can not be accessed by an </a:t>
            </a:r>
            <a:r>
              <a:rPr lang="en-US" altLang="zh-CN" dirty="0" err="1"/>
              <a:t>unauthorised</a:t>
            </a:r>
            <a:r>
              <a:rPr lang="en-US" altLang="zh-CN" dirty="0"/>
              <a:t> entity.</a:t>
            </a:r>
          </a:p>
        </p:txBody>
      </p:sp>
      <p:grpSp>
        <p:nvGrpSpPr>
          <p:cNvPr id="4" name="组合 3"/>
          <p:cNvGrpSpPr/>
          <p:nvPr/>
        </p:nvGrpSpPr>
        <p:grpSpPr>
          <a:xfrm>
            <a:off x="657632" y="3475072"/>
            <a:ext cx="7586776" cy="3194288"/>
            <a:chOff x="657632" y="2971016"/>
            <a:chExt cx="7586776" cy="3194288"/>
          </a:xfrm>
        </p:grpSpPr>
        <p:grpSp>
          <p:nvGrpSpPr>
            <p:cNvPr id="7" name="组合 6"/>
            <p:cNvGrpSpPr/>
            <p:nvPr/>
          </p:nvGrpSpPr>
          <p:grpSpPr>
            <a:xfrm>
              <a:off x="1678712" y="2971016"/>
              <a:ext cx="6565696" cy="3194288"/>
              <a:chOff x="1531620" y="434855"/>
              <a:chExt cx="5188788" cy="3194288"/>
            </a:xfrm>
            <a:scene3d>
              <a:camera prst="orthographicFront"/>
              <a:lightRig rig="flat" dir="t"/>
            </a:scene3d>
          </p:grpSpPr>
          <p:sp>
            <p:nvSpPr>
              <p:cNvPr id="10" name="五边形 9"/>
              <p:cNvSpPr/>
              <p:nvPr/>
            </p:nvSpPr>
            <p:spPr>
              <a:xfrm rot="10800000">
                <a:off x="1531620" y="434855"/>
                <a:ext cx="5188788" cy="3194288"/>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五边形 4"/>
              <p:cNvSpPr/>
              <p:nvPr/>
            </p:nvSpPr>
            <p:spPr>
              <a:xfrm>
                <a:off x="2042160" y="866903"/>
                <a:ext cx="4678248" cy="23301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lvl="0" defTabSz="933450">
                  <a:lnSpc>
                    <a:spcPct val="90000"/>
                  </a:lnSpc>
                  <a:spcBef>
                    <a:spcPct val="0"/>
                  </a:spcBef>
                  <a:spcAft>
                    <a:spcPct val="35000"/>
                  </a:spcAft>
                </a:pPr>
                <a:r>
                  <a:rPr lang="en-US" altLang="en-US" sz="2800" dirty="0"/>
                  <a:t>For many applications, confidentiality is not the most important security service. Can you provide some examples?</a:t>
                </a:r>
                <a:endParaRPr lang="zh-CN" altLang="en-US" sz="2800" kern="1200" dirty="0"/>
              </a:p>
            </p:txBody>
          </p:sp>
        </p:grpSp>
        <p:sp>
          <p:nvSpPr>
            <p:cNvPr id="8" name="椭圆 7"/>
            <p:cNvSpPr/>
            <p:nvPr/>
          </p:nvSpPr>
          <p:spPr>
            <a:xfrm>
              <a:off x="657632" y="3547080"/>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9" name="矩形 8"/>
            <p:cNvSpPr/>
            <p:nvPr/>
          </p:nvSpPr>
          <p:spPr>
            <a:xfrm>
              <a:off x="1206479" y="3655184"/>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263606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Security services</a:t>
            </a:r>
          </a:p>
        </p:txBody>
      </p:sp>
      <p:sp>
        <p:nvSpPr>
          <p:cNvPr id="6" name="内容占位符 5"/>
          <p:cNvSpPr>
            <a:spLocks noGrp="1"/>
          </p:cNvSpPr>
          <p:nvPr>
            <p:ph sz="quarter" idx="1"/>
          </p:nvPr>
        </p:nvSpPr>
        <p:spPr>
          <a:xfrm>
            <a:off x="612648" y="1600200"/>
            <a:ext cx="8153400" cy="5357192"/>
          </a:xfrm>
        </p:spPr>
        <p:txBody>
          <a:bodyPr>
            <a:normAutofit fontScale="77500" lnSpcReduction="20000"/>
          </a:bodyPr>
          <a:lstStyle/>
          <a:p>
            <a:r>
              <a:rPr lang="en-US" altLang="zh-CN" sz="3100" b="1" dirty="0" smtClean="0">
                <a:solidFill>
                  <a:srgbClr val="FF0000"/>
                </a:solidFill>
              </a:rPr>
              <a:t>Confidentiality </a:t>
            </a:r>
          </a:p>
          <a:p>
            <a:pPr lvl="1"/>
            <a:r>
              <a:rPr lang="en-US" altLang="zh-CN" dirty="0" smtClean="0"/>
              <a:t>the </a:t>
            </a:r>
            <a:r>
              <a:rPr lang="en-US" altLang="zh-CN" dirty="0"/>
              <a:t>assurance that data cannot be viewed by an </a:t>
            </a:r>
            <a:r>
              <a:rPr lang="en-US" altLang="zh-CN" dirty="0" err="1"/>
              <a:t>unauthorised</a:t>
            </a:r>
            <a:r>
              <a:rPr lang="en-US" altLang="zh-CN" dirty="0"/>
              <a:t> entity (sometimes referred to as secrecy). </a:t>
            </a:r>
          </a:p>
          <a:p>
            <a:r>
              <a:rPr lang="en-US" altLang="zh-CN" sz="3100" b="1" dirty="0">
                <a:solidFill>
                  <a:srgbClr val="FF0000"/>
                </a:solidFill>
              </a:rPr>
              <a:t>Data integrity </a:t>
            </a:r>
            <a:r>
              <a:rPr lang="en-US" altLang="zh-CN" dirty="0"/>
              <a:t>	</a:t>
            </a:r>
            <a:endParaRPr lang="en-US" altLang="zh-CN" dirty="0" smtClean="0"/>
          </a:p>
          <a:p>
            <a:pPr lvl="1"/>
            <a:r>
              <a:rPr lang="en-US" altLang="zh-CN" dirty="0" smtClean="0"/>
              <a:t>the </a:t>
            </a:r>
            <a:r>
              <a:rPr lang="en-US" altLang="zh-CN" dirty="0"/>
              <a:t>assurance that data has not been altered in an </a:t>
            </a:r>
            <a:r>
              <a:rPr lang="en-US" altLang="zh-CN" dirty="0" err="1"/>
              <a:t>unauthorised</a:t>
            </a:r>
            <a:r>
              <a:rPr lang="en-US" altLang="zh-CN" dirty="0"/>
              <a:t> (which includes accidental) manner since the time that the data was last created, transmitted or stored by an </a:t>
            </a:r>
            <a:r>
              <a:rPr lang="en-US" altLang="zh-CN" dirty="0" err="1"/>
              <a:t>authorised</a:t>
            </a:r>
            <a:r>
              <a:rPr lang="en-US" altLang="zh-CN" dirty="0"/>
              <a:t> entity. </a:t>
            </a:r>
            <a:endParaRPr lang="en-US" altLang="zh-CN" dirty="0" smtClean="0"/>
          </a:p>
          <a:p>
            <a:r>
              <a:rPr lang="en-US" altLang="zh-CN" sz="3100" b="1" dirty="0">
                <a:solidFill>
                  <a:srgbClr val="FF0000"/>
                </a:solidFill>
              </a:rPr>
              <a:t>Data origin authentication </a:t>
            </a:r>
          </a:p>
          <a:p>
            <a:pPr lvl="1"/>
            <a:r>
              <a:rPr lang="en-US" altLang="zh-CN" dirty="0" smtClean="0"/>
              <a:t>the </a:t>
            </a:r>
            <a:r>
              <a:rPr lang="en-US" altLang="zh-CN" dirty="0"/>
              <a:t>assurance that a given entity was the original source of some data (sometimes referred to as message authentication). </a:t>
            </a:r>
            <a:endParaRPr lang="en-US" altLang="zh-CN" dirty="0" smtClean="0"/>
          </a:p>
          <a:p>
            <a:r>
              <a:rPr lang="en-US" altLang="zh-CN" sz="3100" b="1" dirty="0">
                <a:solidFill>
                  <a:srgbClr val="FF0000"/>
                </a:solidFill>
              </a:rPr>
              <a:t>Entity authentication </a:t>
            </a:r>
          </a:p>
          <a:p>
            <a:pPr lvl="1"/>
            <a:r>
              <a:rPr lang="en-US" altLang="zh-CN" dirty="0" smtClean="0"/>
              <a:t>the </a:t>
            </a:r>
            <a:r>
              <a:rPr lang="en-US" altLang="zh-CN" dirty="0"/>
              <a:t>assurance that a given entity is involved and currently active in a communication session (sometimes referred to as identification). </a:t>
            </a:r>
          </a:p>
          <a:p>
            <a:r>
              <a:rPr lang="en-US" altLang="zh-CN" sz="3400" b="1" dirty="0">
                <a:solidFill>
                  <a:srgbClr val="FF0000"/>
                </a:solidFill>
              </a:rPr>
              <a:t>Non-repudiation </a:t>
            </a:r>
          </a:p>
          <a:p>
            <a:pPr lvl="1"/>
            <a:r>
              <a:rPr lang="en-US" altLang="zh-CN" dirty="0" smtClean="0"/>
              <a:t>the </a:t>
            </a:r>
            <a:r>
              <a:rPr lang="en-US" altLang="zh-CN" dirty="0"/>
              <a:t>assurance that an entity cannot deny any previous commitments or actions (normally with respect to origin of data).</a:t>
            </a:r>
          </a:p>
        </p:txBody>
      </p:sp>
    </p:spTree>
    <p:extLst>
      <p:ext uri="{BB962C8B-B14F-4D97-AF65-F5344CB8AC3E}">
        <p14:creationId xmlns:p14="http://schemas.microsoft.com/office/powerpoint/2010/main" val="199956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down)">
                                      <p:cBhvr>
                                        <p:cTn id="15" dur="500"/>
                                        <p:tgtEl>
                                          <p:spTgt spid="6">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wipe(down)">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down)">
                                      <p:cBhvr>
                                        <p:cTn id="23" dur="500"/>
                                        <p:tgtEl>
                                          <p:spTgt spid="6">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wipe(down)">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wipe(down)">
                                      <p:cBhvr>
                                        <p:cTn id="31" dur="500"/>
                                        <p:tgtEl>
                                          <p:spTgt spid="6">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wipe(down)">
                                      <p:cBhvr>
                                        <p:cTn id="34" dur="500"/>
                                        <p:tgtEl>
                                          <p:spTgt spid="6">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wipe(down)">
                                      <p:cBhvr>
                                        <p:cTn id="39" dur="500"/>
                                        <p:tgtEl>
                                          <p:spTgt spid="6">
                                            <p:txEl>
                                              <p:pRg st="8" end="8"/>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wipe(down)">
                                      <p:cBhvr>
                                        <p:cTn id="4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Terminology minefield!</a:t>
            </a:r>
          </a:p>
        </p:txBody>
      </p:sp>
      <p:grpSp>
        <p:nvGrpSpPr>
          <p:cNvPr id="7" name="组合 6"/>
          <p:cNvGrpSpPr/>
          <p:nvPr/>
        </p:nvGrpSpPr>
        <p:grpSpPr>
          <a:xfrm>
            <a:off x="657632" y="2420888"/>
            <a:ext cx="7586776" cy="3194288"/>
            <a:chOff x="657632" y="2971016"/>
            <a:chExt cx="7586776" cy="3194288"/>
          </a:xfrm>
        </p:grpSpPr>
        <p:grpSp>
          <p:nvGrpSpPr>
            <p:cNvPr id="8" name="组合 7"/>
            <p:cNvGrpSpPr/>
            <p:nvPr/>
          </p:nvGrpSpPr>
          <p:grpSpPr>
            <a:xfrm>
              <a:off x="1678712" y="2971016"/>
              <a:ext cx="6565696" cy="3194288"/>
              <a:chOff x="1531620" y="434855"/>
              <a:chExt cx="5188788" cy="3194288"/>
            </a:xfrm>
            <a:scene3d>
              <a:camera prst="orthographicFront"/>
              <a:lightRig rig="flat" dir="t"/>
            </a:scene3d>
          </p:grpSpPr>
          <p:sp>
            <p:nvSpPr>
              <p:cNvPr id="11" name="五边形 10"/>
              <p:cNvSpPr/>
              <p:nvPr/>
            </p:nvSpPr>
            <p:spPr>
              <a:xfrm rot="10800000">
                <a:off x="1531620" y="434855"/>
                <a:ext cx="5188788" cy="3194288"/>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 name="五边形 4"/>
              <p:cNvSpPr/>
              <p:nvPr/>
            </p:nvSpPr>
            <p:spPr>
              <a:xfrm>
                <a:off x="2042160" y="866903"/>
                <a:ext cx="4678248" cy="23301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lvl="0" defTabSz="933450">
                  <a:lnSpc>
                    <a:spcPct val="90000"/>
                  </a:lnSpc>
                  <a:spcBef>
                    <a:spcPct val="0"/>
                  </a:spcBef>
                  <a:spcAft>
                    <a:spcPct val="35000"/>
                  </a:spcAft>
                </a:pPr>
                <a:r>
                  <a:rPr lang="en-US" altLang="en-US" sz="2800" dirty="0"/>
                  <a:t>Can you think of potential problems with the words: </a:t>
                </a:r>
                <a:endParaRPr lang="en-US" altLang="en-US" sz="2800" dirty="0" smtClean="0"/>
              </a:p>
              <a:p>
                <a:pPr marL="514350" lvl="0" indent="-514350" defTabSz="933450">
                  <a:lnSpc>
                    <a:spcPct val="90000"/>
                  </a:lnSpc>
                  <a:spcBef>
                    <a:spcPct val="0"/>
                  </a:spcBef>
                  <a:spcAft>
                    <a:spcPct val="35000"/>
                  </a:spcAft>
                  <a:buAutoNum type="arabicPeriod"/>
                </a:pPr>
                <a:r>
                  <a:rPr lang="en-US" altLang="en-US" sz="2800" dirty="0" smtClean="0"/>
                  <a:t>entity</a:t>
                </a:r>
                <a:r>
                  <a:rPr lang="en-US" altLang="en-US" sz="2800" dirty="0"/>
                  <a:t>? </a:t>
                </a:r>
                <a:endParaRPr lang="en-US" altLang="en-US" sz="2800" dirty="0" smtClean="0"/>
              </a:p>
              <a:p>
                <a:pPr marL="514350" lvl="0" indent="-514350" defTabSz="933450">
                  <a:lnSpc>
                    <a:spcPct val="90000"/>
                  </a:lnSpc>
                  <a:spcBef>
                    <a:spcPct val="0"/>
                  </a:spcBef>
                  <a:spcAft>
                    <a:spcPct val="35000"/>
                  </a:spcAft>
                  <a:buAutoNum type="arabicPeriod"/>
                </a:pPr>
                <a:r>
                  <a:rPr lang="en-US" altLang="en-US" sz="2800" dirty="0" smtClean="0"/>
                  <a:t>integrity</a:t>
                </a:r>
                <a:r>
                  <a:rPr lang="en-US" altLang="en-US" sz="2800" dirty="0"/>
                  <a:t>? </a:t>
                </a:r>
                <a:endParaRPr lang="en-US" altLang="en-US" sz="2800" dirty="0" smtClean="0"/>
              </a:p>
              <a:p>
                <a:pPr marL="514350" lvl="0" indent="-514350" defTabSz="933450">
                  <a:lnSpc>
                    <a:spcPct val="90000"/>
                  </a:lnSpc>
                  <a:spcBef>
                    <a:spcPct val="0"/>
                  </a:spcBef>
                  <a:spcAft>
                    <a:spcPct val="35000"/>
                  </a:spcAft>
                  <a:buAutoNum type="arabicPeriod"/>
                </a:pPr>
                <a:r>
                  <a:rPr lang="en-US" altLang="en-US" sz="2800" dirty="0" smtClean="0"/>
                  <a:t>authentication</a:t>
                </a:r>
                <a:r>
                  <a:rPr lang="en-US" altLang="en-US" sz="2800" dirty="0"/>
                  <a:t>??</a:t>
                </a:r>
                <a:endParaRPr lang="zh-CN" altLang="en-US" sz="2800" kern="1200" dirty="0"/>
              </a:p>
            </p:txBody>
          </p:sp>
        </p:grpSp>
        <p:sp>
          <p:nvSpPr>
            <p:cNvPr id="9" name="椭圆 8"/>
            <p:cNvSpPr/>
            <p:nvPr/>
          </p:nvSpPr>
          <p:spPr>
            <a:xfrm>
              <a:off x="657632" y="3547080"/>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0" name="矩形 9"/>
            <p:cNvSpPr/>
            <p:nvPr/>
          </p:nvSpPr>
          <p:spPr>
            <a:xfrm>
              <a:off x="1206479" y="3655184"/>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381819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07504" y="228600"/>
            <a:ext cx="9575976" cy="990600"/>
          </a:xfrm>
        </p:spPr>
        <p:txBody>
          <a:bodyPr>
            <a:normAutofit/>
          </a:bodyPr>
          <a:lstStyle/>
          <a:p>
            <a:r>
              <a:rPr lang="en-US" altLang="zh-CN" dirty="0"/>
              <a:t>Some relationships between services</a:t>
            </a:r>
          </a:p>
        </p:txBody>
      </p:sp>
      <p:sp>
        <p:nvSpPr>
          <p:cNvPr id="13" name="内容占位符 5"/>
          <p:cNvSpPr>
            <a:spLocks noGrp="1"/>
          </p:cNvSpPr>
          <p:nvPr>
            <p:ph sz="quarter" idx="1"/>
          </p:nvPr>
        </p:nvSpPr>
        <p:spPr>
          <a:xfrm>
            <a:off x="612648" y="1600200"/>
            <a:ext cx="8153400" cy="4925144"/>
          </a:xfrm>
        </p:spPr>
        <p:txBody>
          <a:bodyPr>
            <a:normAutofit/>
          </a:bodyPr>
          <a:lstStyle/>
          <a:p>
            <a:r>
              <a:rPr lang="en-US" altLang="zh-CN" dirty="0" smtClean="0"/>
              <a:t>Data </a:t>
            </a:r>
            <a:r>
              <a:rPr lang="en-US" altLang="zh-CN" dirty="0"/>
              <a:t>origin authentication is a stronger version of data integrity </a:t>
            </a:r>
          </a:p>
          <a:p>
            <a:r>
              <a:rPr lang="en-US" altLang="zh-CN" dirty="0" smtClean="0"/>
              <a:t>Non-repudiation </a:t>
            </a:r>
            <a:r>
              <a:rPr lang="en-US" altLang="zh-CN" dirty="0"/>
              <a:t>of a source is a stronger notion than data origin authentication </a:t>
            </a:r>
          </a:p>
          <a:p>
            <a:r>
              <a:rPr lang="en-US" altLang="zh-CN" dirty="0" smtClean="0"/>
              <a:t>Data </a:t>
            </a:r>
            <a:r>
              <a:rPr lang="en-US" altLang="zh-CN" dirty="0"/>
              <a:t>origin authentication and entity authentication are different! </a:t>
            </a:r>
            <a:endParaRPr lang="en-US" altLang="zh-CN" dirty="0" smtClean="0"/>
          </a:p>
          <a:p>
            <a:r>
              <a:rPr lang="en-US" altLang="zh-CN" dirty="0" smtClean="0"/>
              <a:t>Data </a:t>
            </a:r>
            <a:r>
              <a:rPr lang="en-US" altLang="zh-CN" dirty="0"/>
              <a:t>origin authentication plus a freshness check can provide entity </a:t>
            </a:r>
            <a:r>
              <a:rPr lang="en-US" altLang="zh-CN" dirty="0" smtClean="0"/>
              <a:t>authentication</a:t>
            </a:r>
          </a:p>
          <a:p>
            <a:r>
              <a:rPr lang="en-US" altLang="zh-CN" dirty="0" smtClean="0"/>
              <a:t> </a:t>
            </a:r>
            <a:r>
              <a:rPr lang="en-US" altLang="zh-CN" dirty="0"/>
              <a:t>Confidentiality does not imply data origin </a:t>
            </a:r>
            <a:r>
              <a:rPr lang="en-US" altLang="zh-CN" dirty="0" smtClean="0"/>
              <a:t>authentication</a:t>
            </a:r>
            <a:endParaRPr lang="en-US" altLang="zh-CN" dirty="0"/>
          </a:p>
        </p:txBody>
      </p:sp>
    </p:spTree>
    <p:extLst>
      <p:ext uri="{BB962C8B-B14F-4D97-AF65-F5344CB8AC3E}">
        <p14:creationId xmlns:p14="http://schemas.microsoft.com/office/powerpoint/2010/main" val="25215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07504" y="228600"/>
            <a:ext cx="9575976" cy="990600"/>
          </a:xfrm>
        </p:spPr>
        <p:txBody>
          <a:bodyPr>
            <a:normAutofit/>
          </a:bodyPr>
          <a:lstStyle/>
          <a:p>
            <a:r>
              <a:rPr lang="en-US" altLang="zh-CN" dirty="0"/>
              <a:t>Some relationships between services</a:t>
            </a:r>
          </a:p>
        </p:txBody>
      </p:sp>
      <p:sp>
        <p:nvSpPr>
          <p:cNvPr id="13" name="内容占位符 5"/>
          <p:cNvSpPr>
            <a:spLocks noGrp="1"/>
          </p:cNvSpPr>
          <p:nvPr>
            <p:ph sz="quarter" idx="1"/>
          </p:nvPr>
        </p:nvSpPr>
        <p:spPr>
          <a:xfrm>
            <a:off x="612648" y="1600200"/>
            <a:ext cx="8153400" cy="4925144"/>
          </a:xfrm>
        </p:spPr>
        <p:txBody>
          <a:bodyPr>
            <a:normAutofit/>
          </a:bodyPr>
          <a:lstStyle/>
          <a:p>
            <a:r>
              <a:rPr lang="en-US" altLang="zh-CN" dirty="0" smtClean="0"/>
              <a:t>Data </a:t>
            </a:r>
            <a:r>
              <a:rPr lang="en-US" altLang="zh-CN" dirty="0"/>
              <a:t>origin authentication is a stronger version of data integrity </a:t>
            </a:r>
          </a:p>
          <a:p>
            <a:r>
              <a:rPr lang="en-US" altLang="zh-CN" dirty="0" smtClean="0"/>
              <a:t>Non-repudiation </a:t>
            </a:r>
            <a:r>
              <a:rPr lang="en-US" altLang="zh-CN" dirty="0"/>
              <a:t>of a source is a stronger notion than data origin authentication </a:t>
            </a:r>
          </a:p>
          <a:p>
            <a:r>
              <a:rPr lang="en-US" altLang="zh-CN" dirty="0" smtClean="0"/>
              <a:t>Data </a:t>
            </a:r>
            <a:r>
              <a:rPr lang="en-US" altLang="zh-CN" dirty="0"/>
              <a:t>origin authentication and entity authentication are different! </a:t>
            </a:r>
            <a:endParaRPr lang="en-US" altLang="zh-CN" dirty="0" smtClean="0"/>
          </a:p>
          <a:p>
            <a:r>
              <a:rPr lang="en-US" altLang="zh-CN" dirty="0" smtClean="0"/>
              <a:t>Data </a:t>
            </a:r>
            <a:r>
              <a:rPr lang="en-US" altLang="zh-CN" dirty="0"/>
              <a:t>origin authentication plus a freshness check can provide entity </a:t>
            </a:r>
            <a:r>
              <a:rPr lang="en-US" altLang="zh-CN" dirty="0" smtClean="0"/>
              <a:t>authentication</a:t>
            </a:r>
          </a:p>
          <a:p>
            <a:r>
              <a:rPr lang="en-US" altLang="zh-CN" dirty="0" smtClean="0"/>
              <a:t> </a:t>
            </a:r>
            <a:r>
              <a:rPr lang="en-US" altLang="zh-CN" dirty="0"/>
              <a:t>Confidentiality does not imply data origin </a:t>
            </a:r>
            <a:r>
              <a:rPr lang="en-US" altLang="zh-CN" dirty="0" smtClean="0"/>
              <a:t>authentication</a:t>
            </a:r>
            <a:endParaRPr lang="en-US" altLang="zh-CN" dirty="0"/>
          </a:p>
        </p:txBody>
      </p:sp>
    </p:spTree>
    <p:extLst>
      <p:ext uri="{BB962C8B-B14F-4D97-AF65-F5344CB8AC3E}">
        <p14:creationId xmlns:p14="http://schemas.microsoft.com/office/powerpoint/2010/main" val="261866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71600" y="1600200"/>
            <a:ext cx="8889032" cy="990600"/>
          </a:xfrm>
        </p:spPr>
        <p:txBody>
          <a:bodyPr>
            <a:normAutofit fontScale="90000"/>
          </a:bodyPr>
          <a:lstStyle/>
          <a:p>
            <a:r>
              <a:rPr lang="en-US" altLang="zh-CN" dirty="0"/>
              <a:t>4. The basic model of a cryptosystem</a:t>
            </a:r>
            <a:endParaRPr lang="zh-CN" altLang="en-US" dirty="0"/>
          </a:p>
        </p:txBody>
      </p:sp>
    </p:spTree>
    <p:extLst>
      <p:ext uri="{BB962C8B-B14F-4D97-AF65-F5344CB8AC3E}">
        <p14:creationId xmlns:p14="http://schemas.microsoft.com/office/powerpoint/2010/main" val="1094286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5"/>
          <p:cNvSpPr>
            <a:spLocks noGrp="1"/>
          </p:cNvSpPr>
          <p:nvPr>
            <p:ph sz="quarter" idx="1"/>
          </p:nvPr>
        </p:nvSpPr>
        <p:spPr>
          <a:xfrm>
            <a:off x="612648" y="1600200"/>
            <a:ext cx="8153400" cy="4925144"/>
          </a:xfrm>
        </p:spPr>
        <p:txBody>
          <a:bodyPr>
            <a:normAutofit/>
          </a:bodyPr>
          <a:lstStyle/>
          <a:p>
            <a:endParaRPr lang="en-US" altLang="zh-CN" dirty="0"/>
          </a:p>
          <a:p>
            <a:r>
              <a:rPr lang="en-US" altLang="zh-CN" dirty="0" smtClean="0"/>
              <a:t>Cryptography </a:t>
            </a:r>
          </a:p>
          <a:p>
            <a:r>
              <a:rPr lang="en-US" altLang="zh-CN" dirty="0" smtClean="0"/>
              <a:t>Cryptology </a:t>
            </a:r>
          </a:p>
          <a:p>
            <a:r>
              <a:rPr lang="en-US" altLang="zh-CN" dirty="0" smtClean="0"/>
              <a:t>Cryptographic </a:t>
            </a:r>
            <a:r>
              <a:rPr lang="en-US" altLang="zh-CN" dirty="0"/>
              <a:t>primitive </a:t>
            </a:r>
          </a:p>
          <a:p>
            <a:r>
              <a:rPr lang="en-US" altLang="zh-CN" dirty="0" smtClean="0"/>
              <a:t>Cryptographic </a:t>
            </a:r>
            <a:r>
              <a:rPr lang="en-US" altLang="zh-CN" dirty="0"/>
              <a:t>algorithm </a:t>
            </a:r>
          </a:p>
          <a:p>
            <a:r>
              <a:rPr lang="en-US" altLang="zh-CN" dirty="0" smtClean="0"/>
              <a:t>Cryptographic </a:t>
            </a:r>
            <a:r>
              <a:rPr lang="en-US" altLang="zh-CN" dirty="0"/>
              <a:t>protocol </a:t>
            </a:r>
          </a:p>
          <a:p>
            <a:r>
              <a:rPr lang="en-US" altLang="zh-CN" dirty="0" smtClean="0"/>
              <a:t>Cryptosystem</a:t>
            </a:r>
            <a:endParaRPr lang="en-US" altLang="zh-CN" dirty="0"/>
          </a:p>
        </p:txBody>
      </p:sp>
      <p:sp>
        <p:nvSpPr>
          <p:cNvPr id="2" name="标题 1"/>
          <p:cNvSpPr>
            <a:spLocks noGrp="1"/>
          </p:cNvSpPr>
          <p:nvPr>
            <p:ph type="title"/>
          </p:nvPr>
        </p:nvSpPr>
        <p:spPr/>
        <p:txBody>
          <a:bodyPr/>
          <a:lstStyle/>
          <a:p>
            <a:r>
              <a:rPr lang="en-US" altLang="zh-CN" dirty="0"/>
              <a:t>Concepts</a:t>
            </a:r>
            <a:endParaRPr lang="zh-CN" altLang="en-US" dirty="0"/>
          </a:p>
        </p:txBody>
      </p:sp>
    </p:spTree>
    <p:extLst>
      <p:ext uri="{BB962C8B-B14F-4D97-AF65-F5344CB8AC3E}">
        <p14:creationId xmlns:p14="http://schemas.microsoft.com/office/powerpoint/2010/main" val="10541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ipe(down)">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wipe(down)">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wipe(down)">
                                      <p:cBhvr>
                                        <p:cTn id="17" dur="500"/>
                                        <p:tgtEl>
                                          <p:spTgt spid="1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wipe(down)">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wipe(down)">
                                      <p:cBhvr>
                                        <p:cTn id="27" dur="500"/>
                                        <p:tgtEl>
                                          <p:spTgt spid="1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xEl>
                                              <p:pRg st="6" end="6"/>
                                            </p:txEl>
                                          </p:spTgt>
                                        </p:tgtEl>
                                        <p:attrNameLst>
                                          <p:attrName>style.visibility</p:attrName>
                                        </p:attrNameLst>
                                      </p:cBhvr>
                                      <p:to>
                                        <p:strVal val="visible"/>
                                      </p:to>
                                    </p:set>
                                    <p:animEffect transition="in" filter="wipe(down)">
                                      <p:cBhvr>
                                        <p:cTn id="32"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Cryptographic primitives</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3" y="1697310"/>
            <a:ext cx="8867775"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59799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cryptosystem (for encryption)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1860004"/>
            <a:ext cx="8724900"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707904" y="1772816"/>
            <a:ext cx="3744416"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49510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Three important questions</a:t>
            </a:r>
          </a:p>
        </p:txBody>
      </p:sp>
      <p:grpSp>
        <p:nvGrpSpPr>
          <p:cNvPr id="4" name="组合 3"/>
          <p:cNvGrpSpPr/>
          <p:nvPr/>
        </p:nvGrpSpPr>
        <p:grpSpPr>
          <a:xfrm>
            <a:off x="657632" y="2420888"/>
            <a:ext cx="7586776" cy="3194288"/>
            <a:chOff x="657632" y="2971016"/>
            <a:chExt cx="7586776" cy="3194288"/>
          </a:xfrm>
        </p:grpSpPr>
        <p:grpSp>
          <p:nvGrpSpPr>
            <p:cNvPr id="5" name="组合 4"/>
            <p:cNvGrpSpPr/>
            <p:nvPr/>
          </p:nvGrpSpPr>
          <p:grpSpPr>
            <a:xfrm>
              <a:off x="1678712" y="2971016"/>
              <a:ext cx="6565696" cy="3194288"/>
              <a:chOff x="1531620" y="434855"/>
              <a:chExt cx="5188788" cy="3194288"/>
            </a:xfrm>
            <a:scene3d>
              <a:camera prst="orthographicFront"/>
              <a:lightRig rig="flat" dir="t"/>
            </a:scene3d>
          </p:grpSpPr>
          <p:sp>
            <p:nvSpPr>
              <p:cNvPr id="8" name="五边形 7"/>
              <p:cNvSpPr/>
              <p:nvPr/>
            </p:nvSpPr>
            <p:spPr>
              <a:xfrm rot="10800000">
                <a:off x="1531620" y="434855"/>
                <a:ext cx="5188788" cy="3194288"/>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五边形 4"/>
              <p:cNvSpPr/>
              <p:nvPr/>
            </p:nvSpPr>
            <p:spPr>
              <a:xfrm>
                <a:off x="2042160" y="866903"/>
                <a:ext cx="4678248" cy="23301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marL="514350" lvl="0" indent="-514350" defTabSz="933450">
                  <a:lnSpc>
                    <a:spcPct val="90000"/>
                  </a:lnSpc>
                  <a:spcBef>
                    <a:spcPct val="0"/>
                  </a:spcBef>
                  <a:spcAft>
                    <a:spcPct val="35000"/>
                  </a:spcAft>
                  <a:buAutoNum type="arabicPeriod"/>
                </a:pPr>
                <a:r>
                  <a:rPr lang="en-US" altLang="en-US" sz="2800" dirty="0" smtClean="0"/>
                  <a:t>Can </a:t>
                </a:r>
                <a:r>
                  <a:rPr lang="en-US" altLang="en-US" sz="2800" dirty="0"/>
                  <a:t>cryptography prevent a communication from being </a:t>
                </a:r>
                <a:r>
                  <a:rPr lang="en-US" altLang="en-US" sz="2800" dirty="0" smtClean="0"/>
                  <a:t>intercepted?</a:t>
                </a:r>
                <a:endParaRPr lang="zh-CN" altLang="en-US" sz="2800" kern="1200" dirty="0"/>
              </a:p>
            </p:txBody>
          </p:sp>
        </p:grpSp>
        <p:sp>
          <p:nvSpPr>
            <p:cNvPr id="6" name="椭圆 5"/>
            <p:cNvSpPr/>
            <p:nvPr/>
          </p:nvSpPr>
          <p:spPr>
            <a:xfrm>
              <a:off x="657632" y="3547080"/>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7" name="矩形 6"/>
            <p:cNvSpPr/>
            <p:nvPr/>
          </p:nvSpPr>
          <p:spPr>
            <a:xfrm>
              <a:off x="1206479" y="3655184"/>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396658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Sections</a:t>
            </a:r>
            <a:endParaRPr lang="zh-CN" altLang="en-US" dirty="0"/>
          </a:p>
        </p:txBody>
      </p:sp>
      <p:sp>
        <p:nvSpPr>
          <p:cNvPr id="3" name="日期占位符 2"/>
          <p:cNvSpPr>
            <a:spLocks noGrp="1"/>
          </p:cNvSpPr>
          <p:nvPr>
            <p:ph type="dt" sz="half" idx="10"/>
          </p:nvPr>
        </p:nvSpPr>
        <p:spPr/>
        <p:txBody>
          <a:bodyPr/>
          <a:lstStyle/>
          <a:p>
            <a:fld id="{EE55D66E-D74B-4DF4-9E60-904E1520841B}" type="datetime1">
              <a:rPr lang="zh-CN" altLang="en-US" smtClean="0"/>
              <a:t>2016/10/17</a:t>
            </a:fld>
            <a:endParaRPr lang="zh-CN" altLang="en-US"/>
          </a:p>
        </p:txBody>
      </p:sp>
      <p:sp>
        <p:nvSpPr>
          <p:cNvPr id="4" name="内容占位符 3"/>
          <p:cNvSpPr>
            <a:spLocks noGrp="1"/>
          </p:cNvSpPr>
          <p:nvPr>
            <p:ph sz="quarter" idx="1"/>
          </p:nvPr>
        </p:nvSpPr>
        <p:spPr/>
        <p:txBody>
          <a:bodyPr/>
          <a:lstStyle/>
          <a:p>
            <a:r>
              <a:rPr lang="en-US" altLang="zh-CN" dirty="0" smtClean="0"/>
              <a:t>Why </a:t>
            </a:r>
            <a:r>
              <a:rPr lang="en-US" altLang="zh-CN" dirty="0"/>
              <a:t>information security? </a:t>
            </a:r>
            <a:endParaRPr lang="en-US" altLang="zh-CN" dirty="0" smtClean="0"/>
          </a:p>
          <a:p>
            <a:r>
              <a:rPr lang="en-US" altLang="zh-CN" dirty="0" smtClean="0"/>
              <a:t>The </a:t>
            </a:r>
            <a:r>
              <a:rPr lang="en-US" altLang="zh-CN" dirty="0"/>
              <a:t>security risks </a:t>
            </a:r>
            <a:endParaRPr lang="en-US" altLang="zh-CN" dirty="0" smtClean="0"/>
          </a:p>
          <a:p>
            <a:r>
              <a:rPr lang="en-US" altLang="zh-CN" dirty="0" smtClean="0"/>
              <a:t>Security </a:t>
            </a:r>
            <a:r>
              <a:rPr lang="en-US" altLang="zh-CN" dirty="0"/>
              <a:t>services </a:t>
            </a:r>
            <a:endParaRPr lang="en-US" altLang="zh-CN" dirty="0" smtClean="0"/>
          </a:p>
          <a:p>
            <a:r>
              <a:rPr lang="en-US" altLang="zh-CN" dirty="0" smtClean="0"/>
              <a:t>The </a:t>
            </a:r>
            <a:r>
              <a:rPr lang="en-US" altLang="zh-CN" dirty="0"/>
              <a:t>basic model of a cryptosystem </a:t>
            </a:r>
            <a:endParaRPr lang="en-US" altLang="zh-CN" dirty="0" smtClean="0"/>
          </a:p>
          <a:p>
            <a:r>
              <a:rPr lang="en-US" altLang="zh-CN" dirty="0" smtClean="0"/>
              <a:t>Security </a:t>
            </a:r>
            <a:r>
              <a:rPr lang="en-US" altLang="zh-CN" dirty="0"/>
              <a:t>assumptions </a:t>
            </a:r>
            <a:endParaRPr lang="en-US" altLang="zh-CN" dirty="0" smtClean="0"/>
          </a:p>
          <a:p>
            <a:r>
              <a:rPr lang="en-US" altLang="zh-CN" dirty="0" smtClean="0"/>
              <a:t>Breaking </a:t>
            </a:r>
            <a:r>
              <a:rPr lang="en-US" altLang="zh-CN" dirty="0"/>
              <a:t>cryptosystems</a:t>
            </a:r>
          </a:p>
          <a:p>
            <a:endParaRPr lang="zh-CN" altLang="en-US" dirty="0"/>
          </a:p>
        </p:txBody>
      </p:sp>
    </p:spTree>
    <p:extLst>
      <p:ext uri="{BB962C8B-B14F-4D97-AF65-F5344CB8AC3E}">
        <p14:creationId xmlns:p14="http://schemas.microsoft.com/office/powerpoint/2010/main" val="161940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Three important questions</a:t>
            </a:r>
          </a:p>
        </p:txBody>
      </p:sp>
      <p:grpSp>
        <p:nvGrpSpPr>
          <p:cNvPr id="4" name="组合 3"/>
          <p:cNvGrpSpPr/>
          <p:nvPr/>
        </p:nvGrpSpPr>
        <p:grpSpPr>
          <a:xfrm>
            <a:off x="657632" y="2420888"/>
            <a:ext cx="7586776" cy="3194288"/>
            <a:chOff x="657632" y="2971016"/>
            <a:chExt cx="7586776" cy="3194288"/>
          </a:xfrm>
        </p:grpSpPr>
        <p:grpSp>
          <p:nvGrpSpPr>
            <p:cNvPr id="5" name="组合 4"/>
            <p:cNvGrpSpPr/>
            <p:nvPr/>
          </p:nvGrpSpPr>
          <p:grpSpPr>
            <a:xfrm>
              <a:off x="1678712" y="2971016"/>
              <a:ext cx="6565696" cy="3194288"/>
              <a:chOff x="1531620" y="434855"/>
              <a:chExt cx="5188788" cy="3194288"/>
            </a:xfrm>
            <a:scene3d>
              <a:camera prst="orthographicFront"/>
              <a:lightRig rig="flat" dir="t"/>
            </a:scene3d>
          </p:grpSpPr>
          <p:sp>
            <p:nvSpPr>
              <p:cNvPr id="8" name="五边形 7"/>
              <p:cNvSpPr/>
              <p:nvPr/>
            </p:nvSpPr>
            <p:spPr>
              <a:xfrm rot="10800000">
                <a:off x="1531620" y="434855"/>
                <a:ext cx="5188788" cy="3194288"/>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五边形 4"/>
              <p:cNvSpPr/>
              <p:nvPr/>
            </p:nvSpPr>
            <p:spPr>
              <a:xfrm>
                <a:off x="2042160" y="866903"/>
                <a:ext cx="4678248" cy="23301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lvl="0" defTabSz="933450">
                  <a:lnSpc>
                    <a:spcPct val="90000"/>
                  </a:lnSpc>
                  <a:spcBef>
                    <a:spcPct val="0"/>
                  </a:spcBef>
                  <a:spcAft>
                    <a:spcPct val="35000"/>
                  </a:spcAft>
                </a:pPr>
                <a:r>
                  <a:rPr lang="en-US" altLang="en-US" sz="2800" dirty="0"/>
                  <a:t>2. Which of the following need to be kept secret? </a:t>
                </a:r>
                <a:endParaRPr lang="en-US" altLang="en-US" sz="2800" dirty="0" smtClean="0"/>
              </a:p>
              <a:p>
                <a:pPr marL="514350" lvl="0" indent="-514350" defTabSz="933450">
                  <a:lnSpc>
                    <a:spcPct val="90000"/>
                  </a:lnSpc>
                  <a:spcBef>
                    <a:spcPct val="0"/>
                  </a:spcBef>
                  <a:spcAft>
                    <a:spcPct val="35000"/>
                  </a:spcAft>
                  <a:buAutoNum type="alphaLcParenR"/>
                </a:pPr>
                <a:r>
                  <a:rPr lang="en-US" altLang="en-US" sz="2800" dirty="0" smtClean="0"/>
                  <a:t>Encryption algorithm</a:t>
                </a:r>
              </a:p>
              <a:p>
                <a:pPr marL="514350" lvl="0" indent="-514350" defTabSz="933450">
                  <a:lnSpc>
                    <a:spcPct val="90000"/>
                  </a:lnSpc>
                  <a:spcBef>
                    <a:spcPct val="0"/>
                  </a:spcBef>
                  <a:spcAft>
                    <a:spcPct val="35000"/>
                  </a:spcAft>
                  <a:buAutoNum type="alphaLcParenR"/>
                </a:pPr>
                <a:r>
                  <a:rPr lang="en-US" altLang="en-US" sz="2800" dirty="0" smtClean="0"/>
                  <a:t>Decryption algorithm</a:t>
                </a:r>
              </a:p>
              <a:p>
                <a:pPr marL="514350" lvl="0" indent="-514350" defTabSz="933450">
                  <a:lnSpc>
                    <a:spcPct val="90000"/>
                  </a:lnSpc>
                  <a:spcBef>
                    <a:spcPct val="0"/>
                  </a:spcBef>
                  <a:spcAft>
                    <a:spcPct val="35000"/>
                  </a:spcAft>
                  <a:buAutoNum type="alphaLcParenR"/>
                </a:pPr>
                <a:r>
                  <a:rPr lang="en-US" altLang="en-US" sz="2800" dirty="0" smtClean="0"/>
                  <a:t>Encryption key</a:t>
                </a:r>
              </a:p>
              <a:p>
                <a:pPr marL="514350" lvl="0" indent="-514350" defTabSz="933450">
                  <a:lnSpc>
                    <a:spcPct val="90000"/>
                  </a:lnSpc>
                  <a:spcBef>
                    <a:spcPct val="0"/>
                  </a:spcBef>
                  <a:spcAft>
                    <a:spcPct val="35000"/>
                  </a:spcAft>
                  <a:buAutoNum type="alphaLcParenR"/>
                </a:pPr>
                <a:r>
                  <a:rPr lang="en-US" altLang="en-US" sz="2800" dirty="0" smtClean="0"/>
                  <a:t>Decryption </a:t>
                </a:r>
                <a:r>
                  <a:rPr lang="en-US" altLang="en-US" sz="2800" dirty="0"/>
                  <a:t>key?</a:t>
                </a:r>
                <a:endParaRPr lang="zh-CN" altLang="en-US" sz="2800" kern="1200" dirty="0"/>
              </a:p>
            </p:txBody>
          </p:sp>
        </p:grpSp>
        <p:sp>
          <p:nvSpPr>
            <p:cNvPr id="6" name="椭圆 5"/>
            <p:cNvSpPr/>
            <p:nvPr/>
          </p:nvSpPr>
          <p:spPr>
            <a:xfrm>
              <a:off x="657632" y="3547080"/>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7" name="矩形 6"/>
            <p:cNvSpPr/>
            <p:nvPr/>
          </p:nvSpPr>
          <p:spPr>
            <a:xfrm>
              <a:off x="1206479" y="3655184"/>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196901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Three important questions</a:t>
            </a:r>
          </a:p>
        </p:txBody>
      </p:sp>
      <p:grpSp>
        <p:nvGrpSpPr>
          <p:cNvPr id="4" name="组合 3"/>
          <p:cNvGrpSpPr/>
          <p:nvPr/>
        </p:nvGrpSpPr>
        <p:grpSpPr>
          <a:xfrm>
            <a:off x="657632" y="2420888"/>
            <a:ext cx="7586776" cy="3194288"/>
            <a:chOff x="657632" y="2971016"/>
            <a:chExt cx="7586776" cy="3194288"/>
          </a:xfrm>
        </p:grpSpPr>
        <p:grpSp>
          <p:nvGrpSpPr>
            <p:cNvPr id="5" name="组合 4"/>
            <p:cNvGrpSpPr/>
            <p:nvPr/>
          </p:nvGrpSpPr>
          <p:grpSpPr>
            <a:xfrm>
              <a:off x="1678712" y="2971016"/>
              <a:ext cx="6565696" cy="3194288"/>
              <a:chOff x="1531620" y="434855"/>
              <a:chExt cx="5188788" cy="3194288"/>
            </a:xfrm>
            <a:scene3d>
              <a:camera prst="orthographicFront"/>
              <a:lightRig rig="flat" dir="t"/>
            </a:scene3d>
          </p:grpSpPr>
          <p:sp>
            <p:nvSpPr>
              <p:cNvPr id="8" name="五边形 7"/>
              <p:cNvSpPr/>
              <p:nvPr/>
            </p:nvSpPr>
            <p:spPr>
              <a:xfrm rot="10800000">
                <a:off x="1531620" y="434855"/>
                <a:ext cx="5188788" cy="3194288"/>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五边形 4"/>
              <p:cNvSpPr/>
              <p:nvPr/>
            </p:nvSpPr>
            <p:spPr>
              <a:xfrm>
                <a:off x="2042160" y="866903"/>
                <a:ext cx="4678248" cy="23301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lvl="0" defTabSz="933450">
                  <a:lnSpc>
                    <a:spcPct val="90000"/>
                  </a:lnSpc>
                  <a:spcBef>
                    <a:spcPct val="0"/>
                  </a:spcBef>
                  <a:spcAft>
                    <a:spcPct val="35000"/>
                  </a:spcAft>
                </a:pPr>
                <a:r>
                  <a:rPr lang="en-US" altLang="en-US" sz="2800" dirty="0" smtClean="0"/>
                  <a:t>3. </a:t>
                </a:r>
                <a:r>
                  <a:rPr lang="en-US" altLang="en-US" sz="2800" dirty="0"/>
                  <a:t>Does choosing a good encryption algorithm guarantee the confidentiality of a message?</a:t>
                </a:r>
                <a:endParaRPr lang="zh-CN" altLang="en-US" sz="2800" kern="1200" dirty="0"/>
              </a:p>
            </p:txBody>
          </p:sp>
        </p:grpSp>
        <p:sp>
          <p:nvSpPr>
            <p:cNvPr id="6" name="椭圆 5"/>
            <p:cNvSpPr/>
            <p:nvPr/>
          </p:nvSpPr>
          <p:spPr>
            <a:xfrm>
              <a:off x="657632" y="3547080"/>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7" name="矩形 6"/>
            <p:cNvSpPr/>
            <p:nvPr/>
          </p:nvSpPr>
          <p:spPr>
            <a:xfrm>
              <a:off x="1206479" y="3655184"/>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41139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Is this a cryptosystem?</a:t>
            </a:r>
          </a:p>
        </p:txBody>
      </p:sp>
      <p:grpSp>
        <p:nvGrpSpPr>
          <p:cNvPr id="4" name="组合 3"/>
          <p:cNvGrpSpPr/>
          <p:nvPr/>
        </p:nvGrpSpPr>
        <p:grpSpPr>
          <a:xfrm>
            <a:off x="662608" y="1474808"/>
            <a:ext cx="7586776" cy="5122544"/>
            <a:chOff x="657632" y="2006888"/>
            <a:chExt cx="7586776" cy="5122544"/>
          </a:xfrm>
        </p:grpSpPr>
        <p:grpSp>
          <p:nvGrpSpPr>
            <p:cNvPr id="5" name="组合 4"/>
            <p:cNvGrpSpPr/>
            <p:nvPr/>
          </p:nvGrpSpPr>
          <p:grpSpPr>
            <a:xfrm>
              <a:off x="1678712" y="2006888"/>
              <a:ext cx="6565696" cy="5122544"/>
              <a:chOff x="1531620" y="-529273"/>
              <a:chExt cx="5188788" cy="5122544"/>
            </a:xfrm>
            <a:scene3d>
              <a:camera prst="orthographicFront"/>
              <a:lightRig rig="flat" dir="t"/>
            </a:scene3d>
          </p:grpSpPr>
          <p:sp>
            <p:nvSpPr>
              <p:cNvPr id="8" name="五边形 7"/>
              <p:cNvSpPr/>
              <p:nvPr/>
            </p:nvSpPr>
            <p:spPr>
              <a:xfrm rot="10800000">
                <a:off x="1531620" y="-529273"/>
                <a:ext cx="5188788" cy="5122544"/>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五边形 4"/>
              <p:cNvSpPr/>
              <p:nvPr/>
            </p:nvSpPr>
            <p:spPr>
              <a:xfrm>
                <a:off x="2042160" y="866903"/>
                <a:ext cx="4678248" cy="23301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lvl="0" defTabSz="933450">
                  <a:lnSpc>
                    <a:spcPct val="90000"/>
                  </a:lnSpc>
                  <a:spcBef>
                    <a:spcPct val="0"/>
                  </a:spcBef>
                  <a:spcAft>
                    <a:spcPct val="35000"/>
                  </a:spcAft>
                </a:pPr>
                <a:r>
                  <a:rPr lang="en-US" altLang="en-US" sz="2800" dirty="0"/>
                  <a:t>Which of the following is a cryptosystem? </a:t>
                </a:r>
                <a:endParaRPr lang="en-US" altLang="en-US" sz="2800" dirty="0" smtClean="0"/>
              </a:p>
              <a:p>
                <a:pPr marL="514350" lvl="0" indent="-514350" defTabSz="933450">
                  <a:lnSpc>
                    <a:spcPct val="90000"/>
                  </a:lnSpc>
                  <a:spcBef>
                    <a:spcPct val="0"/>
                  </a:spcBef>
                  <a:spcAft>
                    <a:spcPct val="35000"/>
                  </a:spcAft>
                  <a:buAutoNum type="alphaLcParenR"/>
                </a:pPr>
                <a:r>
                  <a:rPr lang="en-US" altLang="en-US" sz="2800" dirty="0" smtClean="0"/>
                  <a:t>Morse </a:t>
                </a:r>
                <a:r>
                  <a:rPr lang="en-US" altLang="en-US" sz="2800" dirty="0"/>
                  <a:t>Code </a:t>
                </a:r>
                <a:endParaRPr lang="en-US" altLang="en-US" sz="2800" dirty="0" smtClean="0"/>
              </a:p>
              <a:p>
                <a:pPr marL="514350" lvl="0" indent="-514350" defTabSz="933450">
                  <a:lnSpc>
                    <a:spcPct val="90000"/>
                  </a:lnSpc>
                  <a:spcBef>
                    <a:spcPct val="0"/>
                  </a:spcBef>
                  <a:spcAft>
                    <a:spcPct val="35000"/>
                  </a:spcAft>
                  <a:buAutoNum type="alphaLcParenR"/>
                </a:pPr>
                <a:r>
                  <a:rPr lang="en-US" altLang="en-US" sz="2800" dirty="0" smtClean="0"/>
                  <a:t>Replacing </a:t>
                </a:r>
                <a:r>
                  <a:rPr lang="en-US" altLang="en-US" sz="2800" dirty="0"/>
                  <a:t>each word you speak with another  secret word that you agree with a friend (rather like talking in riddles) </a:t>
                </a:r>
                <a:endParaRPr lang="en-US" altLang="en-US" sz="2800" dirty="0" smtClean="0"/>
              </a:p>
              <a:p>
                <a:pPr marL="514350" lvl="0" indent="-514350" defTabSz="933450">
                  <a:lnSpc>
                    <a:spcPct val="90000"/>
                  </a:lnSpc>
                  <a:spcBef>
                    <a:spcPct val="0"/>
                  </a:spcBef>
                  <a:spcAft>
                    <a:spcPct val="35000"/>
                  </a:spcAft>
                  <a:buAutoNum type="alphaLcParenR"/>
                </a:pPr>
                <a:r>
                  <a:rPr lang="en-US" altLang="en-US" sz="2800" dirty="0" smtClean="0"/>
                  <a:t>Embedding </a:t>
                </a:r>
                <a:r>
                  <a:rPr lang="en-US" altLang="en-US" sz="2800" dirty="0"/>
                  <a:t>a secret image into a jpeg file</a:t>
                </a:r>
                <a:endParaRPr lang="zh-CN" altLang="en-US" sz="2800" kern="1200" dirty="0"/>
              </a:p>
            </p:txBody>
          </p:sp>
        </p:grpSp>
        <p:sp>
          <p:nvSpPr>
            <p:cNvPr id="6" name="椭圆 5"/>
            <p:cNvSpPr/>
            <p:nvPr/>
          </p:nvSpPr>
          <p:spPr>
            <a:xfrm>
              <a:off x="657632" y="3547080"/>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7" name="矩形 6"/>
            <p:cNvSpPr/>
            <p:nvPr/>
          </p:nvSpPr>
          <p:spPr>
            <a:xfrm>
              <a:off x="1206479" y="3655184"/>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343889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Symmetric cryptosystems</a:t>
            </a:r>
          </a:p>
        </p:txBody>
      </p:sp>
      <p:sp>
        <p:nvSpPr>
          <p:cNvPr id="10" name="内容占位符 5"/>
          <p:cNvSpPr>
            <a:spLocks noGrp="1"/>
          </p:cNvSpPr>
          <p:nvPr>
            <p:ph sz="quarter" idx="1"/>
          </p:nvPr>
        </p:nvSpPr>
        <p:spPr>
          <a:xfrm>
            <a:off x="612648" y="1600200"/>
            <a:ext cx="8153400" cy="4925144"/>
          </a:xfrm>
        </p:spPr>
        <p:txBody>
          <a:bodyPr>
            <a:normAutofit/>
          </a:bodyPr>
          <a:lstStyle/>
          <a:p>
            <a:r>
              <a:rPr lang="en-US" altLang="zh-CN" dirty="0"/>
              <a:t>In symmetric cryptosystems the decryption key is easily obtained from (the same as) the encryption key. </a:t>
            </a:r>
          </a:p>
          <a:p>
            <a:r>
              <a:rPr lang="en-US" altLang="zh-CN" dirty="0"/>
              <a:t>All practical cryptosystems prior to the 1980’s were symmetric cryptosystems. Indeed symmetric cryptosystems are still heavily use today and there is no sign that their importance is fading. </a:t>
            </a:r>
          </a:p>
          <a:p>
            <a:r>
              <a:rPr lang="en-US" altLang="zh-CN" dirty="0"/>
              <a:t>The study of symmetric cryptosystems is often referred to as symmetric cryptography.</a:t>
            </a:r>
          </a:p>
        </p:txBody>
      </p:sp>
    </p:spTree>
    <p:extLst>
      <p:ext uri="{BB962C8B-B14F-4D97-AF65-F5344CB8AC3E}">
        <p14:creationId xmlns:p14="http://schemas.microsoft.com/office/powerpoint/2010/main" val="3746093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Symmetric cryptosystems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88" y="2337395"/>
            <a:ext cx="7210425"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73365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Public key cryptosystems</a:t>
            </a:r>
          </a:p>
        </p:txBody>
      </p:sp>
      <p:sp>
        <p:nvSpPr>
          <p:cNvPr id="4" name="内容占位符 5"/>
          <p:cNvSpPr>
            <a:spLocks noGrp="1"/>
          </p:cNvSpPr>
          <p:nvPr>
            <p:ph sz="quarter" idx="1"/>
          </p:nvPr>
        </p:nvSpPr>
        <p:spPr>
          <a:xfrm>
            <a:off x="612648" y="1600200"/>
            <a:ext cx="8153400" cy="4925144"/>
          </a:xfrm>
        </p:spPr>
        <p:txBody>
          <a:bodyPr>
            <a:normAutofit/>
          </a:bodyPr>
          <a:lstStyle/>
          <a:p>
            <a:r>
              <a:rPr lang="en-US" altLang="zh-CN" dirty="0"/>
              <a:t>In public key cryptosystems it is computationally infeasible (practically impossible) to determine the decryption key from the encryption key. The encryption key and the decryption key are thus different. </a:t>
            </a:r>
          </a:p>
          <a:p>
            <a:r>
              <a:rPr lang="en-US" altLang="zh-CN" dirty="0"/>
              <a:t>For this reason, public key cryptosystems are sometimes referred to as asymmetric cryptosystems.</a:t>
            </a:r>
          </a:p>
          <a:p>
            <a:r>
              <a:rPr lang="en-US" altLang="zh-CN" dirty="0"/>
              <a:t>The study of public key cryptosystems is often referred to as public key cryptography.</a:t>
            </a:r>
          </a:p>
        </p:txBody>
      </p:sp>
    </p:spTree>
    <p:extLst>
      <p:ext uri="{BB962C8B-B14F-4D97-AF65-F5344CB8AC3E}">
        <p14:creationId xmlns:p14="http://schemas.microsoft.com/office/powerpoint/2010/main" val="19683477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Public key cryptosystems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2063080"/>
            <a:ext cx="676275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07691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 is better?</a:t>
            </a:r>
          </a:p>
        </p:txBody>
      </p:sp>
      <p:sp>
        <p:nvSpPr>
          <p:cNvPr id="4" name="内容占位符 5"/>
          <p:cNvSpPr>
            <a:spLocks noGrp="1"/>
          </p:cNvSpPr>
          <p:nvPr>
            <p:ph sz="quarter" idx="1"/>
          </p:nvPr>
        </p:nvSpPr>
        <p:spPr>
          <a:xfrm>
            <a:off x="612648" y="1600200"/>
            <a:ext cx="8153400" cy="4925144"/>
          </a:xfrm>
        </p:spPr>
        <p:txBody>
          <a:bodyPr>
            <a:normAutofit/>
          </a:bodyPr>
          <a:lstStyle/>
          <a:p>
            <a:r>
              <a:rPr lang="en-US" altLang="zh-CN" dirty="0"/>
              <a:t>The concept of public key cryptography seems extremely attractive for a number of different applications. However, public key cryptography comes with its own set of problems…</a:t>
            </a:r>
          </a:p>
          <a:p>
            <a:r>
              <a:rPr lang="en-US" altLang="zh-CN" dirty="0"/>
              <a:t>One of the main aims of this module is to explain the advantages and disadvantages of using symmetric and public key cryptosystems. </a:t>
            </a:r>
          </a:p>
          <a:p>
            <a:r>
              <a:rPr lang="en-US" altLang="zh-CN" dirty="0"/>
              <a:t>Symmetric and public key cryptosystems are often both implemented and used together in real systems.</a:t>
            </a:r>
          </a:p>
        </p:txBody>
      </p:sp>
    </p:spTree>
    <p:extLst>
      <p:ext uri="{BB962C8B-B14F-4D97-AF65-F5344CB8AC3E}">
        <p14:creationId xmlns:p14="http://schemas.microsoft.com/office/powerpoint/2010/main" val="10031541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71600" y="1600200"/>
            <a:ext cx="8889032" cy="990600"/>
          </a:xfrm>
        </p:spPr>
        <p:txBody>
          <a:bodyPr>
            <a:normAutofit/>
          </a:bodyPr>
          <a:lstStyle/>
          <a:p>
            <a:r>
              <a:rPr lang="en-US" altLang="zh-CN" dirty="0"/>
              <a:t>5. Security assumptions</a:t>
            </a:r>
            <a:endParaRPr lang="zh-CN" altLang="en-US" dirty="0"/>
          </a:p>
        </p:txBody>
      </p:sp>
    </p:spTree>
    <p:extLst>
      <p:ext uri="{BB962C8B-B14F-4D97-AF65-F5344CB8AC3E}">
        <p14:creationId xmlns:p14="http://schemas.microsoft.com/office/powerpoint/2010/main" val="35599825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Standard assumptions</a:t>
            </a:r>
          </a:p>
        </p:txBody>
      </p:sp>
      <p:sp>
        <p:nvSpPr>
          <p:cNvPr id="4" name="内容占位符 5"/>
          <p:cNvSpPr>
            <a:spLocks noGrp="1"/>
          </p:cNvSpPr>
          <p:nvPr>
            <p:ph sz="quarter" idx="1"/>
          </p:nvPr>
        </p:nvSpPr>
        <p:spPr>
          <a:xfrm>
            <a:off x="612648" y="1600200"/>
            <a:ext cx="8153400" cy="4925144"/>
          </a:xfrm>
        </p:spPr>
        <p:txBody>
          <a:bodyPr>
            <a:normAutofit/>
          </a:bodyPr>
          <a:lstStyle/>
          <a:p>
            <a:r>
              <a:rPr lang="en-US" altLang="zh-CN" dirty="0"/>
              <a:t>We normally assume that the attacker knows: </a:t>
            </a:r>
            <a:endParaRPr lang="en-US" altLang="zh-CN" dirty="0" smtClean="0"/>
          </a:p>
          <a:p>
            <a:pPr lvl="1"/>
            <a:r>
              <a:rPr lang="en-US" altLang="zh-CN" dirty="0" smtClean="0">
                <a:solidFill>
                  <a:srgbClr val="FF0000"/>
                </a:solidFill>
              </a:rPr>
              <a:t>All </a:t>
            </a:r>
            <a:r>
              <a:rPr lang="en-US" altLang="zh-CN" dirty="0" err="1">
                <a:solidFill>
                  <a:srgbClr val="FF0000"/>
                </a:solidFill>
              </a:rPr>
              <a:t>ciphertexts</a:t>
            </a:r>
            <a:r>
              <a:rPr lang="en-US" altLang="zh-CN" dirty="0">
                <a:solidFill>
                  <a:srgbClr val="FF0000"/>
                </a:solidFill>
              </a:rPr>
              <a:t> sent using the cryptosystem </a:t>
            </a:r>
            <a:endParaRPr lang="en-US" altLang="zh-CN" dirty="0" smtClean="0">
              <a:solidFill>
                <a:srgbClr val="FF0000"/>
              </a:solidFill>
            </a:endParaRPr>
          </a:p>
          <a:p>
            <a:pPr lvl="1"/>
            <a:r>
              <a:rPr lang="en-US" altLang="zh-CN" dirty="0" smtClean="0">
                <a:solidFill>
                  <a:srgbClr val="FF0000"/>
                </a:solidFill>
              </a:rPr>
              <a:t>Some </a:t>
            </a:r>
            <a:r>
              <a:rPr lang="en-US" altLang="zh-CN" dirty="0">
                <a:solidFill>
                  <a:srgbClr val="FF0000"/>
                </a:solidFill>
              </a:rPr>
              <a:t>corresponding pairs of plaintexts and </a:t>
            </a:r>
            <a:r>
              <a:rPr lang="en-US" altLang="zh-CN" dirty="0" err="1">
                <a:solidFill>
                  <a:srgbClr val="FF0000"/>
                </a:solidFill>
              </a:rPr>
              <a:t>ciphertexts</a:t>
            </a:r>
            <a:r>
              <a:rPr lang="en-US" altLang="zh-CN" dirty="0">
                <a:solidFill>
                  <a:srgbClr val="FF0000"/>
                </a:solidFill>
              </a:rPr>
              <a:t> </a:t>
            </a:r>
            <a:endParaRPr lang="en-US" altLang="zh-CN" dirty="0" smtClean="0">
              <a:solidFill>
                <a:srgbClr val="FF0000"/>
              </a:solidFill>
            </a:endParaRPr>
          </a:p>
          <a:p>
            <a:pPr lvl="1"/>
            <a:r>
              <a:rPr lang="en-US" altLang="zh-CN" dirty="0" smtClean="0">
                <a:solidFill>
                  <a:srgbClr val="FF0000"/>
                </a:solidFill>
              </a:rPr>
              <a:t>The </a:t>
            </a:r>
            <a:r>
              <a:rPr lang="en-US" altLang="zh-CN" dirty="0">
                <a:solidFill>
                  <a:srgbClr val="FF0000"/>
                </a:solidFill>
              </a:rPr>
              <a:t>encryption </a:t>
            </a:r>
            <a:r>
              <a:rPr lang="en-US" altLang="zh-CN" dirty="0" smtClean="0">
                <a:solidFill>
                  <a:srgbClr val="FF0000"/>
                </a:solidFill>
              </a:rPr>
              <a:t>algorithm</a:t>
            </a:r>
          </a:p>
          <a:p>
            <a:endParaRPr lang="en-US" altLang="zh-CN" dirty="0"/>
          </a:p>
          <a:p>
            <a:r>
              <a:rPr lang="en-US" altLang="zh-CN" dirty="0"/>
              <a:t>In a public key cryptosystem the attacker will also know: </a:t>
            </a:r>
            <a:endParaRPr lang="en-US" altLang="zh-CN" dirty="0" smtClean="0"/>
          </a:p>
          <a:p>
            <a:pPr lvl="1"/>
            <a:r>
              <a:rPr lang="en-US" altLang="zh-CN" dirty="0" smtClean="0">
                <a:solidFill>
                  <a:srgbClr val="FF0000"/>
                </a:solidFill>
              </a:rPr>
              <a:t>All </a:t>
            </a:r>
            <a:r>
              <a:rPr lang="en-US" altLang="zh-CN" dirty="0">
                <a:solidFill>
                  <a:srgbClr val="FF0000"/>
                </a:solidFill>
              </a:rPr>
              <a:t>encryption keys used to encrypt the </a:t>
            </a:r>
            <a:r>
              <a:rPr lang="en-US" altLang="zh-CN" dirty="0" err="1">
                <a:solidFill>
                  <a:srgbClr val="FF0000"/>
                </a:solidFill>
              </a:rPr>
              <a:t>ciphertexts</a:t>
            </a:r>
            <a:endParaRPr lang="en-US" altLang="zh-CN" dirty="0">
              <a:solidFill>
                <a:srgbClr val="FF0000"/>
              </a:solidFill>
            </a:endParaRPr>
          </a:p>
        </p:txBody>
      </p:sp>
    </p:spTree>
    <p:extLst>
      <p:ext uri="{BB962C8B-B14F-4D97-AF65-F5344CB8AC3E}">
        <p14:creationId xmlns:p14="http://schemas.microsoft.com/office/powerpoint/2010/main" val="2566135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b="1" dirty="0"/>
              <a:t>1. Why information security?</a:t>
            </a:r>
            <a:endParaRPr lang="zh-CN" altLang="en-US" b="1" dirty="0"/>
          </a:p>
        </p:txBody>
      </p:sp>
      <p:sp>
        <p:nvSpPr>
          <p:cNvPr id="3" name="日期占位符 2"/>
          <p:cNvSpPr>
            <a:spLocks noGrp="1"/>
          </p:cNvSpPr>
          <p:nvPr>
            <p:ph type="dt" sz="half" idx="10"/>
          </p:nvPr>
        </p:nvSpPr>
        <p:spPr/>
        <p:txBody>
          <a:bodyPr/>
          <a:lstStyle/>
          <a:p>
            <a:fld id="{EE55D66E-D74B-4DF4-9E60-904E1520841B}" type="datetime1">
              <a:rPr lang="zh-CN" altLang="en-US" smtClean="0"/>
              <a:t>2016/10/17</a:t>
            </a:fld>
            <a:endParaRPr lang="zh-CN" altLang="en-US"/>
          </a:p>
        </p:txBody>
      </p:sp>
    </p:spTree>
    <p:extLst>
      <p:ext uri="{BB962C8B-B14F-4D97-AF65-F5344CB8AC3E}">
        <p14:creationId xmlns:p14="http://schemas.microsoft.com/office/powerpoint/2010/main" val="2239118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Rationale for standard assumptions</a:t>
            </a:r>
          </a:p>
        </p:txBody>
      </p:sp>
      <p:sp>
        <p:nvSpPr>
          <p:cNvPr id="4" name="内容占位符 5"/>
          <p:cNvSpPr>
            <a:spLocks noGrp="1"/>
          </p:cNvSpPr>
          <p:nvPr>
            <p:ph sz="quarter" idx="1"/>
          </p:nvPr>
        </p:nvSpPr>
        <p:spPr>
          <a:xfrm>
            <a:off x="612648" y="1600200"/>
            <a:ext cx="8153400" cy="4925144"/>
          </a:xfrm>
        </p:spPr>
        <p:txBody>
          <a:bodyPr>
            <a:normAutofit/>
          </a:bodyPr>
          <a:lstStyle/>
          <a:p>
            <a:r>
              <a:rPr lang="en-US" altLang="zh-CN" dirty="0"/>
              <a:t>Are these standard assumptions reasonable? •All </a:t>
            </a:r>
            <a:r>
              <a:rPr lang="en-US" altLang="zh-CN" dirty="0" err="1"/>
              <a:t>ciphertexts</a:t>
            </a:r>
            <a:r>
              <a:rPr lang="en-US" altLang="zh-CN" dirty="0"/>
              <a:t> sent using the cryptosystem </a:t>
            </a:r>
            <a:endParaRPr lang="en-US" altLang="zh-CN" dirty="0" smtClean="0"/>
          </a:p>
          <a:p>
            <a:r>
              <a:rPr lang="en-US" altLang="zh-CN" dirty="0" smtClean="0"/>
              <a:t>• </a:t>
            </a:r>
            <a:r>
              <a:rPr lang="en-US" altLang="zh-CN" dirty="0"/>
              <a:t>Some corresponding pairs of plaintexts and </a:t>
            </a:r>
            <a:r>
              <a:rPr lang="en-US" altLang="zh-CN" dirty="0" err="1" smtClean="0"/>
              <a:t>ciphertexts</a:t>
            </a:r>
            <a:endParaRPr lang="en-US" altLang="zh-CN" dirty="0" smtClean="0"/>
          </a:p>
          <a:p>
            <a:r>
              <a:rPr lang="en-US" altLang="zh-CN" dirty="0" smtClean="0"/>
              <a:t> </a:t>
            </a:r>
            <a:r>
              <a:rPr lang="en-US" altLang="zh-CN" dirty="0"/>
              <a:t>• The encryption algorithm</a:t>
            </a:r>
          </a:p>
        </p:txBody>
      </p:sp>
      <p:grpSp>
        <p:nvGrpSpPr>
          <p:cNvPr id="5" name="组合 4"/>
          <p:cNvGrpSpPr/>
          <p:nvPr/>
        </p:nvGrpSpPr>
        <p:grpSpPr>
          <a:xfrm>
            <a:off x="657632" y="4051136"/>
            <a:ext cx="7586776" cy="2330192"/>
            <a:chOff x="657632" y="3403064"/>
            <a:chExt cx="7586776" cy="2330192"/>
          </a:xfrm>
        </p:grpSpPr>
        <p:grpSp>
          <p:nvGrpSpPr>
            <p:cNvPr id="6" name="组合 5"/>
            <p:cNvGrpSpPr/>
            <p:nvPr/>
          </p:nvGrpSpPr>
          <p:grpSpPr>
            <a:xfrm>
              <a:off x="1678712" y="3403064"/>
              <a:ext cx="6565696" cy="2330192"/>
              <a:chOff x="1531620" y="866903"/>
              <a:chExt cx="5188788" cy="2330192"/>
            </a:xfrm>
            <a:scene3d>
              <a:camera prst="orthographicFront"/>
              <a:lightRig rig="flat" dir="t"/>
            </a:scene3d>
          </p:grpSpPr>
          <p:sp>
            <p:nvSpPr>
              <p:cNvPr id="9" name="五边形 8"/>
              <p:cNvSpPr/>
              <p:nvPr/>
            </p:nvSpPr>
            <p:spPr>
              <a:xfrm rot="10800000">
                <a:off x="1531620" y="866903"/>
                <a:ext cx="5188788" cy="2330192"/>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五边形 4"/>
              <p:cNvSpPr/>
              <p:nvPr/>
            </p:nvSpPr>
            <p:spPr>
              <a:xfrm>
                <a:off x="2042160" y="866903"/>
                <a:ext cx="4678248" cy="23301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lvl="0" defTabSz="933450">
                  <a:lnSpc>
                    <a:spcPct val="90000"/>
                  </a:lnSpc>
                  <a:spcBef>
                    <a:spcPct val="0"/>
                  </a:spcBef>
                  <a:spcAft>
                    <a:spcPct val="35000"/>
                  </a:spcAft>
                </a:pPr>
                <a:r>
                  <a:rPr lang="en-US" altLang="en-US" sz="2800" dirty="0"/>
                  <a:t>For each of the standard assumptions, under what circumstances do you think it is reasonable to assume that an attacker has the specified information? </a:t>
                </a:r>
                <a:endParaRPr lang="zh-CN" altLang="en-US" sz="2800" kern="1200" dirty="0"/>
              </a:p>
            </p:txBody>
          </p:sp>
        </p:grpSp>
        <p:sp>
          <p:nvSpPr>
            <p:cNvPr id="7" name="椭圆 6"/>
            <p:cNvSpPr/>
            <p:nvPr/>
          </p:nvSpPr>
          <p:spPr>
            <a:xfrm>
              <a:off x="657632" y="3547080"/>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8" name="矩形 7"/>
            <p:cNvSpPr/>
            <p:nvPr/>
          </p:nvSpPr>
          <p:spPr>
            <a:xfrm>
              <a:off x="1206479" y="3655184"/>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18084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Example attack models</a:t>
            </a:r>
          </a:p>
        </p:txBody>
      </p:sp>
      <p:sp>
        <p:nvSpPr>
          <p:cNvPr id="4" name="内容占位符 5"/>
          <p:cNvSpPr>
            <a:spLocks noGrp="1"/>
          </p:cNvSpPr>
          <p:nvPr>
            <p:ph sz="quarter" idx="1"/>
          </p:nvPr>
        </p:nvSpPr>
        <p:spPr>
          <a:xfrm>
            <a:off x="612648" y="1600200"/>
            <a:ext cx="8153400" cy="4925144"/>
          </a:xfrm>
        </p:spPr>
        <p:txBody>
          <a:bodyPr>
            <a:normAutofit/>
          </a:bodyPr>
          <a:lstStyle/>
          <a:p>
            <a:r>
              <a:rPr lang="en-US" altLang="zh-CN" dirty="0"/>
              <a:t> </a:t>
            </a:r>
            <a:r>
              <a:rPr lang="en-US" altLang="zh-CN" dirty="0" err="1"/>
              <a:t>Ciphertext</a:t>
            </a:r>
            <a:r>
              <a:rPr lang="en-US" altLang="zh-CN" dirty="0"/>
              <a:t>-only attack </a:t>
            </a:r>
            <a:endParaRPr lang="en-US" altLang="zh-CN" dirty="0" smtClean="0"/>
          </a:p>
          <a:p>
            <a:pPr lvl="1"/>
            <a:r>
              <a:rPr lang="en-US" altLang="zh-CN" dirty="0" smtClean="0"/>
              <a:t>– </a:t>
            </a:r>
            <a:r>
              <a:rPr lang="en-US" altLang="zh-CN" dirty="0"/>
              <a:t>The attacker only possesses some </a:t>
            </a:r>
            <a:r>
              <a:rPr lang="en-US" altLang="zh-CN" dirty="0" err="1"/>
              <a:t>ciphertext</a:t>
            </a:r>
            <a:r>
              <a:rPr lang="en-US" altLang="zh-CN" dirty="0"/>
              <a:t> </a:t>
            </a:r>
            <a:endParaRPr lang="en-US" altLang="zh-CN" dirty="0" smtClean="0"/>
          </a:p>
          <a:p>
            <a:r>
              <a:rPr lang="en-US" altLang="zh-CN" dirty="0" smtClean="0"/>
              <a:t>Known </a:t>
            </a:r>
            <a:r>
              <a:rPr lang="en-US" altLang="zh-CN" dirty="0"/>
              <a:t>plaintext attack </a:t>
            </a:r>
            <a:endParaRPr lang="en-US" altLang="zh-CN" dirty="0" smtClean="0"/>
          </a:p>
          <a:p>
            <a:pPr lvl="1"/>
            <a:r>
              <a:rPr lang="en-US" altLang="zh-CN" dirty="0" smtClean="0"/>
              <a:t>– </a:t>
            </a:r>
            <a:r>
              <a:rPr lang="en-US" altLang="zh-CN" dirty="0"/>
              <a:t>The attackers possesses some corresponding pairs of plaintext and </a:t>
            </a:r>
            <a:r>
              <a:rPr lang="en-US" altLang="zh-CN" dirty="0" err="1"/>
              <a:t>ciphertext</a:t>
            </a:r>
            <a:r>
              <a:rPr lang="en-US" altLang="zh-CN" dirty="0"/>
              <a:t> </a:t>
            </a:r>
            <a:endParaRPr lang="en-US" altLang="zh-CN" dirty="0" smtClean="0"/>
          </a:p>
          <a:p>
            <a:r>
              <a:rPr lang="en-US" altLang="zh-CN" dirty="0" smtClean="0"/>
              <a:t>Chosen </a:t>
            </a:r>
            <a:r>
              <a:rPr lang="en-US" altLang="zh-CN" dirty="0"/>
              <a:t>plaintext attack </a:t>
            </a:r>
            <a:endParaRPr lang="en-US" altLang="zh-CN" dirty="0" smtClean="0"/>
          </a:p>
          <a:p>
            <a:pPr lvl="1"/>
            <a:r>
              <a:rPr lang="en-US" altLang="zh-CN" dirty="0" smtClean="0"/>
              <a:t>– </a:t>
            </a:r>
            <a:r>
              <a:rPr lang="en-US" altLang="zh-CN" dirty="0"/>
              <a:t>The attacker has temporary access to the encryption process and hence can choose plaintexts and generate the corresponding </a:t>
            </a:r>
            <a:r>
              <a:rPr lang="en-US" altLang="zh-CN" dirty="0" err="1"/>
              <a:t>ciphertexts</a:t>
            </a:r>
            <a:endParaRPr lang="en-US" altLang="zh-CN" dirty="0"/>
          </a:p>
        </p:txBody>
      </p:sp>
    </p:spTree>
    <p:extLst>
      <p:ext uri="{BB962C8B-B14F-4D97-AF65-F5344CB8AC3E}">
        <p14:creationId xmlns:p14="http://schemas.microsoft.com/office/powerpoint/2010/main" val="3648617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Public v proprietary algorithms</a:t>
            </a:r>
          </a:p>
        </p:txBody>
      </p:sp>
      <p:sp>
        <p:nvSpPr>
          <p:cNvPr id="4" name="内容占位符 5"/>
          <p:cNvSpPr>
            <a:spLocks noGrp="1"/>
          </p:cNvSpPr>
          <p:nvPr>
            <p:ph sz="quarter" idx="1"/>
          </p:nvPr>
        </p:nvSpPr>
        <p:spPr>
          <a:xfrm>
            <a:off x="612648" y="1600200"/>
            <a:ext cx="8153400" cy="4925144"/>
          </a:xfrm>
        </p:spPr>
        <p:txBody>
          <a:bodyPr>
            <a:normAutofit/>
          </a:bodyPr>
          <a:lstStyle/>
          <a:p>
            <a:r>
              <a:rPr lang="en-US" altLang="zh-CN" dirty="0"/>
              <a:t> Publicly known encryption algorithm Everyone knows the details of the algorithm  </a:t>
            </a:r>
            <a:endParaRPr lang="en-US" altLang="zh-CN" dirty="0" smtClean="0"/>
          </a:p>
          <a:p>
            <a:r>
              <a:rPr lang="en-US" altLang="zh-CN" dirty="0" smtClean="0"/>
              <a:t>Proprietary </a:t>
            </a:r>
            <a:r>
              <a:rPr lang="en-US" altLang="zh-CN" dirty="0"/>
              <a:t>encryption algorithm Only the system designers knows the details of the algorithm (an attacker may well know the name of the algorithm, and certain basic properties, but they will not know any of the details of how it performs the encryption process.)</a:t>
            </a:r>
          </a:p>
        </p:txBody>
      </p:sp>
      <p:grpSp>
        <p:nvGrpSpPr>
          <p:cNvPr id="5" name="组合 4"/>
          <p:cNvGrpSpPr/>
          <p:nvPr/>
        </p:nvGrpSpPr>
        <p:grpSpPr>
          <a:xfrm>
            <a:off x="539552" y="4555192"/>
            <a:ext cx="7704856" cy="2474208"/>
            <a:chOff x="657632" y="3403064"/>
            <a:chExt cx="7586776" cy="2330192"/>
          </a:xfrm>
        </p:grpSpPr>
        <p:grpSp>
          <p:nvGrpSpPr>
            <p:cNvPr id="6" name="组合 5"/>
            <p:cNvGrpSpPr/>
            <p:nvPr/>
          </p:nvGrpSpPr>
          <p:grpSpPr>
            <a:xfrm>
              <a:off x="1678712" y="3403064"/>
              <a:ext cx="6565696" cy="2330192"/>
              <a:chOff x="1531620" y="866903"/>
              <a:chExt cx="5188788" cy="2330192"/>
            </a:xfrm>
            <a:scene3d>
              <a:camera prst="orthographicFront"/>
              <a:lightRig rig="flat" dir="t"/>
            </a:scene3d>
          </p:grpSpPr>
          <p:sp>
            <p:nvSpPr>
              <p:cNvPr id="9" name="五边形 8"/>
              <p:cNvSpPr/>
              <p:nvPr/>
            </p:nvSpPr>
            <p:spPr>
              <a:xfrm rot="10800000">
                <a:off x="1531620" y="1396895"/>
                <a:ext cx="5188788" cy="1270208"/>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五边形 4"/>
              <p:cNvSpPr/>
              <p:nvPr/>
            </p:nvSpPr>
            <p:spPr>
              <a:xfrm>
                <a:off x="2042160" y="866903"/>
                <a:ext cx="4678248" cy="23301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lvl="0" defTabSz="933450">
                  <a:lnSpc>
                    <a:spcPct val="90000"/>
                  </a:lnSpc>
                  <a:spcBef>
                    <a:spcPct val="0"/>
                  </a:spcBef>
                  <a:spcAft>
                    <a:spcPct val="35000"/>
                  </a:spcAft>
                </a:pPr>
                <a:r>
                  <a:rPr lang="en-US" altLang="en-US" sz="2800" dirty="0"/>
                  <a:t>Which is better?</a:t>
                </a:r>
                <a:endParaRPr lang="zh-CN" altLang="en-US" sz="2800" kern="1200" dirty="0"/>
              </a:p>
            </p:txBody>
          </p:sp>
        </p:grpSp>
        <p:sp>
          <p:nvSpPr>
            <p:cNvPr id="7" name="椭圆 6"/>
            <p:cNvSpPr/>
            <p:nvPr/>
          </p:nvSpPr>
          <p:spPr>
            <a:xfrm>
              <a:off x="657632" y="3547080"/>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8" name="矩形 7"/>
            <p:cNvSpPr/>
            <p:nvPr/>
          </p:nvSpPr>
          <p:spPr>
            <a:xfrm>
              <a:off x="1206479" y="3655184"/>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54474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71600" y="1600200"/>
            <a:ext cx="8889032" cy="990600"/>
          </a:xfrm>
        </p:spPr>
        <p:txBody>
          <a:bodyPr>
            <a:normAutofit/>
          </a:bodyPr>
          <a:lstStyle/>
          <a:p>
            <a:r>
              <a:rPr lang="en-US" altLang="zh-CN" dirty="0"/>
              <a:t>6. Breaking cryptosystems</a:t>
            </a:r>
            <a:endParaRPr lang="zh-CN" altLang="en-US" dirty="0"/>
          </a:p>
        </p:txBody>
      </p:sp>
    </p:spTree>
    <p:extLst>
      <p:ext uri="{BB962C8B-B14F-4D97-AF65-F5344CB8AC3E}">
        <p14:creationId xmlns:p14="http://schemas.microsoft.com/office/powerpoint/2010/main" val="9590194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“Breaking” a cryptosystem</a:t>
            </a:r>
          </a:p>
        </p:txBody>
      </p:sp>
      <p:sp>
        <p:nvSpPr>
          <p:cNvPr id="4" name="内容占位符 5"/>
          <p:cNvSpPr>
            <a:spLocks noGrp="1"/>
          </p:cNvSpPr>
          <p:nvPr>
            <p:ph sz="quarter" idx="1"/>
          </p:nvPr>
        </p:nvSpPr>
        <p:spPr>
          <a:xfrm>
            <a:off x="612648" y="1600200"/>
            <a:ext cx="8153400" cy="4925144"/>
          </a:xfrm>
        </p:spPr>
        <p:txBody>
          <a:bodyPr>
            <a:normAutofit/>
          </a:bodyPr>
          <a:lstStyle/>
          <a:p>
            <a:r>
              <a:rPr lang="en-US" altLang="zh-CN" dirty="0"/>
              <a:t> A cryptosystem is often referred to as being broken if a method of determining the plaintext from the </a:t>
            </a:r>
            <a:r>
              <a:rPr lang="en-US" altLang="zh-CN" dirty="0" smtClean="0"/>
              <a:t>cipher text </a:t>
            </a:r>
            <a:r>
              <a:rPr lang="en-US" altLang="zh-CN" dirty="0"/>
              <a:t>is found that does not involve being legitimately given the decryption key</a:t>
            </a:r>
            <a:r>
              <a:rPr lang="en-US" altLang="zh-CN" dirty="0" smtClean="0"/>
              <a:t>.</a:t>
            </a:r>
          </a:p>
          <a:p>
            <a:endParaRPr lang="en-US" altLang="zh-CN" dirty="0"/>
          </a:p>
          <a:p>
            <a:r>
              <a:rPr lang="en-US" altLang="zh-CN" dirty="0"/>
              <a:t>A cryptosystem is usually broken either by: </a:t>
            </a:r>
            <a:endParaRPr lang="en-US" altLang="zh-CN" dirty="0" smtClean="0"/>
          </a:p>
          <a:p>
            <a:pPr lvl="1"/>
            <a:r>
              <a:rPr lang="en-US" altLang="zh-CN" dirty="0" smtClean="0"/>
              <a:t>Finding </a:t>
            </a:r>
            <a:r>
              <a:rPr lang="en-US" altLang="zh-CN" dirty="0"/>
              <a:t>a way of determining the decryption key </a:t>
            </a:r>
            <a:endParaRPr lang="en-US" altLang="zh-CN" dirty="0" smtClean="0"/>
          </a:p>
          <a:p>
            <a:pPr lvl="1"/>
            <a:r>
              <a:rPr lang="en-US" altLang="zh-CN" dirty="0" smtClean="0"/>
              <a:t>Finding </a:t>
            </a:r>
            <a:r>
              <a:rPr lang="en-US" altLang="zh-CN" dirty="0"/>
              <a:t>a way of determining the plaintext directly</a:t>
            </a:r>
          </a:p>
        </p:txBody>
      </p:sp>
    </p:spTree>
    <p:extLst>
      <p:ext uri="{BB962C8B-B14F-4D97-AF65-F5344CB8AC3E}">
        <p14:creationId xmlns:p14="http://schemas.microsoft.com/office/powerpoint/2010/main" val="34868231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What does “broken” really mean?</a:t>
            </a:r>
          </a:p>
        </p:txBody>
      </p:sp>
      <p:sp>
        <p:nvSpPr>
          <p:cNvPr id="4" name="内容占位符 5"/>
          <p:cNvSpPr>
            <a:spLocks noGrp="1"/>
          </p:cNvSpPr>
          <p:nvPr>
            <p:ph sz="quarter" idx="1"/>
          </p:nvPr>
        </p:nvSpPr>
        <p:spPr>
          <a:xfrm>
            <a:off x="612648" y="1600200"/>
            <a:ext cx="8153400" cy="4925144"/>
          </a:xfrm>
        </p:spPr>
        <p:txBody>
          <a:bodyPr>
            <a:normAutofit/>
          </a:bodyPr>
          <a:lstStyle/>
          <a:p>
            <a:r>
              <a:rPr lang="en-US" altLang="zh-CN" dirty="0"/>
              <a:t> The term “break” is of course subjective </a:t>
            </a:r>
            <a:endParaRPr lang="en-US" altLang="zh-CN" dirty="0" smtClean="0"/>
          </a:p>
          <a:p>
            <a:pPr lvl="1"/>
            <a:r>
              <a:rPr lang="en-US" altLang="zh-CN" dirty="0" smtClean="0"/>
              <a:t>What </a:t>
            </a:r>
            <a:r>
              <a:rPr lang="en-US" altLang="zh-CN" dirty="0"/>
              <a:t>is “broken” for one application may not be for </a:t>
            </a:r>
            <a:r>
              <a:rPr lang="en-US" altLang="zh-CN" dirty="0" smtClean="0"/>
              <a:t>another</a:t>
            </a:r>
          </a:p>
          <a:p>
            <a:pPr marL="365760" lvl="1" indent="0">
              <a:buNone/>
            </a:pPr>
            <a:endParaRPr lang="en-US" altLang="zh-CN" dirty="0"/>
          </a:p>
          <a:p>
            <a:r>
              <a:rPr lang="en-US" altLang="zh-CN" dirty="0" smtClean="0"/>
              <a:t>Most </a:t>
            </a:r>
            <a:r>
              <a:rPr lang="en-US" altLang="zh-CN" dirty="0"/>
              <a:t>cryptosystems are “broken” without “breaking” the encryption algorithm </a:t>
            </a:r>
            <a:endParaRPr lang="en-US" altLang="zh-CN" dirty="0" smtClean="0"/>
          </a:p>
          <a:p>
            <a:pPr lvl="1"/>
            <a:r>
              <a:rPr lang="en-US" altLang="zh-CN" dirty="0" smtClean="0"/>
              <a:t>Weaknesses </a:t>
            </a:r>
            <a:r>
              <a:rPr lang="en-US" altLang="zh-CN" dirty="0"/>
              <a:t>in key management are more commonly exploited</a:t>
            </a:r>
          </a:p>
        </p:txBody>
      </p:sp>
    </p:spTree>
    <p:extLst>
      <p:ext uri="{BB962C8B-B14F-4D97-AF65-F5344CB8AC3E}">
        <p14:creationId xmlns:p14="http://schemas.microsoft.com/office/powerpoint/2010/main" val="26591639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Every algorithm can be broken!</a:t>
            </a:r>
          </a:p>
        </p:txBody>
      </p:sp>
      <p:sp>
        <p:nvSpPr>
          <p:cNvPr id="5" name="内容占位符 5"/>
          <p:cNvSpPr>
            <a:spLocks noGrp="1"/>
          </p:cNvSpPr>
          <p:nvPr>
            <p:ph sz="quarter" idx="1"/>
          </p:nvPr>
        </p:nvSpPr>
        <p:spPr>
          <a:xfrm>
            <a:off x="612648" y="1600200"/>
            <a:ext cx="8153400" cy="4925144"/>
          </a:xfrm>
        </p:spPr>
        <p:txBody>
          <a:bodyPr>
            <a:normAutofit/>
          </a:bodyPr>
          <a:lstStyle/>
          <a:p>
            <a:r>
              <a:rPr lang="en-US" altLang="zh-CN" dirty="0"/>
              <a:t>There is one attack that can be applied to any known encryption algorithm. An </a:t>
            </a:r>
            <a:r>
              <a:rPr lang="en-US" altLang="zh-CN" dirty="0">
                <a:solidFill>
                  <a:srgbClr val="FF0000"/>
                </a:solidFill>
              </a:rPr>
              <a:t>exhaustive key search</a:t>
            </a:r>
            <a:r>
              <a:rPr lang="en-US" altLang="zh-CN" dirty="0"/>
              <a:t> involves decrypting the </a:t>
            </a:r>
            <a:r>
              <a:rPr lang="en-US" altLang="zh-CN" dirty="0" smtClean="0"/>
              <a:t>cipher text </a:t>
            </a:r>
            <a:r>
              <a:rPr lang="en-US" altLang="zh-CN" dirty="0"/>
              <a:t>sequentially with every possible decryption key until the correct decryption key is found</a:t>
            </a:r>
            <a:r>
              <a:rPr lang="en-US" altLang="zh-CN" dirty="0" smtClean="0"/>
              <a:t>.</a:t>
            </a:r>
            <a:endParaRPr lang="en-US" altLang="zh-CN" dirty="0"/>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0550" y="3645024"/>
            <a:ext cx="7962900"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1298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Exhaustive key search</a:t>
            </a:r>
          </a:p>
        </p:txBody>
      </p:sp>
      <p:grpSp>
        <p:nvGrpSpPr>
          <p:cNvPr id="4" name="组合 3"/>
          <p:cNvGrpSpPr/>
          <p:nvPr/>
        </p:nvGrpSpPr>
        <p:grpSpPr>
          <a:xfrm>
            <a:off x="657632" y="2420888"/>
            <a:ext cx="7586776" cy="3194288"/>
            <a:chOff x="657632" y="2971016"/>
            <a:chExt cx="7586776" cy="3194288"/>
          </a:xfrm>
        </p:grpSpPr>
        <p:grpSp>
          <p:nvGrpSpPr>
            <p:cNvPr id="5" name="组合 4"/>
            <p:cNvGrpSpPr/>
            <p:nvPr/>
          </p:nvGrpSpPr>
          <p:grpSpPr>
            <a:xfrm>
              <a:off x="1678712" y="2971016"/>
              <a:ext cx="6565696" cy="3194288"/>
              <a:chOff x="1531620" y="434855"/>
              <a:chExt cx="5188788" cy="3194288"/>
            </a:xfrm>
            <a:scene3d>
              <a:camera prst="orthographicFront"/>
              <a:lightRig rig="flat" dir="t"/>
            </a:scene3d>
          </p:grpSpPr>
          <p:sp>
            <p:nvSpPr>
              <p:cNvPr id="8" name="五边形 7"/>
              <p:cNvSpPr/>
              <p:nvPr/>
            </p:nvSpPr>
            <p:spPr>
              <a:xfrm rot="10800000">
                <a:off x="1531620" y="434855"/>
                <a:ext cx="5188788" cy="3194288"/>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五边形 4"/>
              <p:cNvSpPr/>
              <p:nvPr/>
            </p:nvSpPr>
            <p:spPr>
              <a:xfrm>
                <a:off x="2042160" y="866903"/>
                <a:ext cx="4678248" cy="23301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lvl="0" defTabSz="933450">
                  <a:lnSpc>
                    <a:spcPct val="90000"/>
                  </a:lnSpc>
                  <a:spcBef>
                    <a:spcPct val="0"/>
                  </a:spcBef>
                  <a:spcAft>
                    <a:spcPct val="35000"/>
                  </a:spcAft>
                </a:pPr>
                <a:r>
                  <a:rPr lang="en-US" altLang="zh-CN" sz="2800" dirty="0"/>
                  <a:t>How will an attacker conducting an exhaustive key search know when they have found the correct decryption key?</a:t>
                </a:r>
              </a:p>
              <a:p>
                <a:pPr lvl="0" defTabSz="933450">
                  <a:lnSpc>
                    <a:spcPct val="90000"/>
                  </a:lnSpc>
                  <a:spcBef>
                    <a:spcPct val="0"/>
                  </a:spcBef>
                  <a:spcAft>
                    <a:spcPct val="35000"/>
                  </a:spcAft>
                </a:pPr>
                <a:r>
                  <a:rPr lang="en-US" altLang="zh-CN" sz="2800" dirty="0"/>
                  <a:t>What must you do to protect against an exhaustive key search?</a:t>
                </a:r>
                <a:endParaRPr lang="zh-CN" altLang="en-US" sz="2800" kern="1200" dirty="0"/>
              </a:p>
            </p:txBody>
          </p:sp>
        </p:grpSp>
        <p:sp>
          <p:nvSpPr>
            <p:cNvPr id="6" name="椭圆 5"/>
            <p:cNvSpPr/>
            <p:nvPr/>
          </p:nvSpPr>
          <p:spPr>
            <a:xfrm>
              <a:off x="657632" y="3547080"/>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7" name="矩形 6"/>
            <p:cNvSpPr/>
            <p:nvPr/>
          </p:nvSpPr>
          <p:spPr>
            <a:xfrm>
              <a:off x="1206479" y="3655184"/>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11634722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Key length </a:t>
            </a:r>
          </a:p>
        </p:txBody>
      </p:sp>
      <p:sp>
        <p:nvSpPr>
          <p:cNvPr id="3" name="内容占位符 2"/>
          <p:cNvSpPr>
            <a:spLocks noGrp="1"/>
          </p:cNvSpPr>
          <p:nvPr>
            <p:ph sz="quarter" idx="1"/>
          </p:nvPr>
        </p:nvSpPr>
        <p:spPr>
          <a:xfrm>
            <a:off x="612648" y="1600200"/>
            <a:ext cx="8153400" cy="4853136"/>
          </a:xfrm>
        </p:spPr>
        <p:txBody>
          <a:bodyPr>
            <a:normAutofit/>
          </a:bodyPr>
          <a:lstStyle/>
          <a:p>
            <a:r>
              <a:rPr lang="en-US" altLang="zh-CN" dirty="0"/>
              <a:t>The number of (decryption) keys in a cryptosystem is often referred to as </a:t>
            </a:r>
            <a:r>
              <a:rPr lang="en-US" altLang="zh-CN" dirty="0">
                <a:solidFill>
                  <a:srgbClr val="FF0000"/>
                </a:solidFill>
              </a:rPr>
              <a:t>the size of the </a:t>
            </a:r>
            <a:r>
              <a:rPr lang="en-US" altLang="zh-CN" dirty="0" err="1">
                <a:solidFill>
                  <a:srgbClr val="FF0000"/>
                </a:solidFill>
              </a:rPr>
              <a:t>keyspace</a:t>
            </a:r>
            <a:r>
              <a:rPr lang="en-US" altLang="zh-CN" dirty="0" smtClean="0"/>
              <a:t>.</a:t>
            </a:r>
          </a:p>
          <a:p>
            <a:endParaRPr lang="en-US" altLang="zh-CN" dirty="0"/>
          </a:p>
          <a:p>
            <a:r>
              <a:rPr lang="en-US" altLang="zh-CN" dirty="0"/>
              <a:t>We often represent this by the </a:t>
            </a:r>
            <a:r>
              <a:rPr lang="en-US" altLang="zh-CN" dirty="0">
                <a:solidFill>
                  <a:srgbClr val="FF0000"/>
                </a:solidFill>
              </a:rPr>
              <a:t>key length (size</a:t>
            </a:r>
            <a:r>
              <a:rPr lang="en-US" altLang="zh-CN" dirty="0" smtClean="0"/>
              <a:t>):</a:t>
            </a:r>
          </a:p>
          <a:p>
            <a:pPr lvl="1"/>
            <a:r>
              <a:rPr lang="en-US" altLang="zh-CN" dirty="0" smtClean="0"/>
              <a:t>for </a:t>
            </a:r>
            <a:r>
              <a:rPr lang="en-US" altLang="zh-CN" dirty="0"/>
              <a:t>symmetric cryptosystems, the key length determines the size of the key space:</a:t>
            </a:r>
          </a:p>
          <a:p>
            <a:pPr marL="0" indent="0">
              <a:buNone/>
            </a:pPr>
            <a:r>
              <a:rPr lang="en-US" altLang="zh-CN" dirty="0" smtClean="0"/>
              <a:t>    key </a:t>
            </a:r>
            <a:r>
              <a:rPr lang="en-US" altLang="zh-CN" dirty="0"/>
              <a:t>length = 4 size of </a:t>
            </a:r>
            <a:r>
              <a:rPr lang="en-US" altLang="zh-CN" dirty="0" err="1"/>
              <a:t>keyspace</a:t>
            </a:r>
            <a:r>
              <a:rPr lang="en-US" altLang="zh-CN" dirty="0"/>
              <a:t> = 2x2x2x2 = </a:t>
            </a:r>
            <a:r>
              <a:rPr lang="en-US" altLang="zh-CN" dirty="0" smtClean="0"/>
              <a:t>16</a:t>
            </a:r>
          </a:p>
          <a:p>
            <a:pPr lvl="1"/>
            <a:r>
              <a:rPr lang="en-US" altLang="zh-CN" dirty="0" smtClean="0"/>
              <a:t>for </a:t>
            </a:r>
            <a:r>
              <a:rPr lang="en-US" altLang="zh-CN" dirty="0"/>
              <a:t>public key cryptosystems, the key length only provides an indication of the size of the key space.</a:t>
            </a:r>
            <a:endParaRPr lang="zh-CN" altLang="en-US" dirty="0"/>
          </a:p>
        </p:txBody>
      </p:sp>
    </p:spTree>
    <p:extLst>
      <p:ext uri="{BB962C8B-B14F-4D97-AF65-F5344CB8AC3E}">
        <p14:creationId xmlns:p14="http://schemas.microsoft.com/office/powerpoint/2010/main" val="246175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Exhaustive key search</a:t>
            </a:r>
          </a:p>
        </p:txBody>
      </p:sp>
      <p:sp>
        <p:nvSpPr>
          <p:cNvPr id="3" name="内容占位符 2"/>
          <p:cNvSpPr>
            <a:spLocks noGrp="1"/>
          </p:cNvSpPr>
          <p:nvPr>
            <p:ph sz="quarter" idx="1"/>
          </p:nvPr>
        </p:nvSpPr>
        <p:spPr/>
        <p:txBody>
          <a:bodyPr/>
          <a:lstStyle/>
          <a:p>
            <a:r>
              <a:rPr lang="en-US" altLang="zh-CN" dirty="0"/>
              <a:t>By estimating the resources available to an attacker we can try to calculate the time that an attacker would take to conduct an exhaustive key search</a:t>
            </a:r>
            <a:r>
              <a:rPr lang="en-US" altLang="zh-CN" dirty="0" smtClean="0"/>
              <a:t>.</a:t>
            </a:r>
          </a:p>
          <a:p>
            <a:r>
              <a:rPr lang="en-US" altLang="zh-CN" dirty="0"/>
              <a:t>One approach that we could take is </a:t>
            </a:r>
            <a:endParaRPr lang="en-US" altLang="zh-CN" dirty="0" smtClean="0"/>
          </a:p>
          <a:p>
            <a:pPr lvl="1"/>
            <a:r>
              <a:rPr lang="en-US" altLang="zh-CN" dirty="0" smtClean="0"/>
              <a:t> </a:t>
            </a:r>
            <a:r>
              <a:rPr lang="en-US" altLang="zh-CN" dirty="0"/>
              <a:t>Estimate the amount of time that it takes an attacker to try out one decryption key. </a:t>
            </a:r>
            <a:endParaRPr lang="en-US" altLang="zh-CN" dirty="0" smtClean="0"/>
          </a:p>
          <a:p>
            <a:pPr lvl="1"/>
            <a:r>
              <a:rPr lang="en-US" altLang="zh-CN" dirty="0" smtClean="0"/>
              <a:t>Use </a:t>
            </a:r>
            <a:r>
              <a:rPr lang="en-US" altLang="zh-CN" dirty="0"/>
              <a:t>that estimate to assess how long an exhaustive key search might take. </a:t>
            </a:r>
            <a:endParaRPr lang="zh-CN" altLang="en-US" dirty="0"/>
          </a:p>
        </p:txBody>
      </p:sp>
    </p:spTree>
    <p:extLst>
      <p:ext uri="{BB962C8B-B14F-4D97-AF65-F5344CB8AC3E}">
        <p14:creationId xmlns:p14="http://schemas.microsoft.com/office/powerpoint/2010/main" val="3737884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altLang="zh-CN" dirty="0"/>
              <a:t>Importance of information </a:t>
            </a:r>
            <a:r>
              <a:rPr lang="en-US" altLang="zh-CN" dirty="0" smtClean="0"/>
              <a:t>security</a:t>
            </a:r>
            <a:endParaRPr lang="zh-CN" altLang="en-US" dirty="0"/>
          </a:p>
        </p:txBody>
      </p:sp>
      <p:sp>
        <p:nvSpPr>
          <p:cNvPr id="6" name="内容占位符 5"/>
          <p:cNvSpPr>
            <a:spLocks noGrp="1"/>
          </p:cNvSpPr>
          <p:nvPr>
            <p:ph sz="quarter" idx="1"/>
          </p:nvPr>
        </p:nvSpPr>
        <p:spPr>
          <a:xfrm>
            <a:off x="612648" y="1600200"/>
            <a:ext cx="8153400" cy="1396752"/>
          </a:xfrm>
        </p:spPr>
        <p:txBody>
          <a:bodyPr/>
          <a:lstStyle/>
          <a:p>
            <a:r>
              <a:rPr lang="en-US" altLang="zh-CN" dirty="0" smtClean="0"/>
              <a:t>Information </a:t>
            </a:r>
            <a:r>
              <a:rPr lang="en-US" altLang="zh-CN" dirty="0"/>
              <a:t>is not a new </a:t>
            </a:r>
            <a:r>
              <a:rPr lang="en-US" altLang="zh-CN" dirty="0" smtClean="0"/>
              <a:t>concept</a:t>
            </a:r>
          </a:p>
          <a:p>
            <a:r>
              <a:rPr lang="en-US" altLang="zh-CN" dirty="0" smtClean="0"/>
              <a:t>Cryptography </a:t>
            </a:r>
            <a:r>
              <a:rPr lang="en-US" altLang="zh-CN" dirty="0"/>
              <a:t>is not a new </a:t>
            </a:r>
            <a:r>
              <a:rPr lang="en-US" altLang="zh-CN" dirty="0" smtClean="0"/>
              <a:t>subject</a:t>
            </a:r>
            <a:endParaRPr lang="en-US" altLang="zh-CN" dirty="0"/>
          </a:p>
        </p:txBody>
      </p:sp>
      <p:grpSp>
        <p:nvGrpSpPr>
          <p:cNvPr id="13" name="组合 12"/>
          <p:cNvGrpSpPr/>
          <p:nvPr/>
        </p:nvGrpSpPr>
        <p:grpSpPr>
          <a:xfrm>
            <a:off x="657632" y="3547080"/>
            <a:ext cx="7586776" cy="2042160"/>
            <a:chOff x="657632" y="3547080"/>
            <a:chExt cx="7586776" cy="2042160"/>
          </a:xfrm>
        </p:grpSpPr>
        <p:grpSp>
          <p:nvGrpSpPr>
            <p:cNvPr id="8" name="组合 7"/>
            <p:cNvGrpSpPr/>
            <p:nvPr/>
          </p:nvGrpSpPr>
          <p:grpSpPr>
            <a:xfrm>
              <a:off x="1678712" y="3547080"/>
              <a:ext cx="6565696" cy="2042160"/>
              <a:chOff x="1531620" y="1010919"/>
              <a:chExt cx="5188788" cy="2042160"/>
            </a:xfrm>
            <a:scene3d>
              <a:camera prst="orthographicFront"/>
              <a:lightRig rig="flat" dir="t"/>
            </a:scene3d>
          </p:grpSpPr>
          <p:sp>
            <p:nvSpPr>
              <p:cNvPr id="10" name="五边形 9"/>
              <p:cNvSpPr/>
              <p:nvPr/>
            </p:nvSpPr>
            <p:spPr>
              <a:xfrm rot="10800000">
                <a:off x="1531620" y="1010919"/>
                <a:ext cx="5188788" cy="2042160"/>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五边形 4"/>
              <p:cNvSpPr/>
              <p:nvPr/>
            </p:nvSpPr>
            <p:spPr>
              <a:xfrm>
                <a:off x="2042160" y="1010919"/>
                <a:ext cx="4678248" cy="204216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lvl="0" defTabSz="933450">
                  <a:lnSpc>
                    <a:spcPct val="90000"/>
                  </a:lnSpc>
                  <a:spcBef>
                    <a:spcPct val="0"/>
                  </a:spcBef>
                  <a:spcAft>
                    <a:spcPct val="35000"/>
                  </a:spcAft>
                </a:pPr>
                <a:r>
                  <a:rPr lang="en-US" altLang="en-US" sz="2800" kern="1200" dirty="0" smtClean="0"/>
                  <a:t>Why have we seen a steady increase in the perceived importance of information (cyber) security, and hence of cryptography?</a:t>
                </a:r>
                <a:endParaRPr lang="zh-CN" altLang="en-US" sz="2800" kern="1200" dirty="0"/>
              </a:p>
            </p:txBody>
          </p:sp>
        </p:grpSp>
        <p:sp>
          <p:nvSpPr>
            <p:cNvPr id="9" name="椭圆 8"/>
            <p:cNvSpPr/>
            <p:nvPr/>
          </p:nvSpPr>
          <p:spPr>
            <a:xfrm>
              <a:off x="657632" y="3547080"/>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2" name="矩形 11"/>
            <p:cNvSpPr/>
            <p:nvPr/>
          </p:nvSpPr>
          <p:spPr>
            <a:xfrm>
              <a:off x="1206479" y="3655184"/>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370763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Exhaustive key search</a:t>
            </a:r>
          </a:p>
        </p:txBody>
      </p:sp>
      <p:sp>
        <p:nvSpPr>
          <p:cNvPr id="3" name="内容占位符 2"/>
          <p:cNvSpPr>
            <a:spLocks noGrp="1"/>
          </p:cNvSpPr>
          <p:nvPr>
            <p:ph sz="quarter" idx="1"/>
          </p:nvPr>
        </p:nvSpPr>
        <p:spPr/>
        <p:txBody>
          <a:bodyPr/>
          <a:lstStyle/>
          <a:p>
            <a:r>
              <a:rPr lang="en-US" altLang="zh-CN" dirty="0"/>
              <a:t>If the size of the key space of an encryption algorithm is 2</a:t>
            </a:r>
            <a:r>
              <a:rPr lang="en-US" altLang="zh-CN" baseline="30000" dirty="0"/>
              <a:t>k </a:t>
            </a:r>
            <a:r>
              <a:rPr lang="en-US" altLang="zh-CN" dirty="0"/>
              <a:t>then the laws of probability tell us that we can expect to find the correct decryption key after </a:t>
            </a:r>
            <a:r>
              <a:rPr lang="en-US" altLang="zh-CN" dirty="0">
                <a:solidFill>
                  <a:srgbClr val="FF0000"/>
                </a:solidFill>
              </a:rPr>
              <a:t>2</a:t>
            </a:r>
            <a:r>
              <a:rPr lang="en-US" altLang="zh-CN" baseline="30000" dirty="0">
                <a:solidFill>
                  <a:srgbClr val="FF0000"/>
                </a:solidFill>
              </a:rPr>
              <a:t>k-1</a:t>
            </a:r>
            <a:r>
              <a:rPr lang="en-US" altLang="zh-CN" dirty="0">
                <a:solidFill>
                  <a:srgbClr val="FF0000"/>
                </a:solidFill>
              </a:rPr>
              <a:t> attempts</a:t>
            </a:r>
            <a:r>
              <a:rPr lang="en-US" altLang="zh-CN" dirty="0"/>
              <a:t>. </a:t>
            </a:r>
            <a:endParaRPr lang="zh-CN" altLang="en-US" dirty="0"/>
          </a:p>
        </p:txBody>
      </p:sp>
    </p:spTree>
    <p:extLst>
      <p:ext uri="{BB962C8B-B14F-4D97-AF65-F5344CB8AC3E}">
        <p14:creationId xmlns:p14="http://schemas.microsoft.com/office/powerpoint/2010/main" val="274630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Exhaustive key search</a:t>
            </a:r>
          </a:p>
        </p:txBody>
      </p:sp>
      <p:sp>
        <p:nvSpPr>
          <p:cNvPr id="3" name="内容占位符 2"/>
          <p:cNvSpPr>
            <a:spLocks noGrp="1"/>
          </p:cNvSpPr>
          <p:nvPr>
            <p:ph sz="quarter" idx="1"/>
          </p:nvPr>
        </p:nvSpPr>
        <p:spPr/>
        <p:txBody>
          <a:bodyPr/>
          <a:lstStyle/>
          <a:p>
            <a:r>
              <a:rPr lang="en-US" altLang="zh-CN" dirty="0"/>
              <a:t>To protect against a year long exhaustive key search: There are approximately 3 x 10</a:t>
            </a:r>
            <a:r>
              <a:rPr lang="en-US" altLang="zh-CN" baseline="30000" dirty="0"/>
              <a:t>7</a:t>
            </a:r>
            <a:r>
              <a:rPr lang="en-US" altLang="zh-CN" dirty="0"/>
              <a:t> seconds (this is approximately 2</a:t>
            </a:r>
            <a:r>
              <a:rPr lang="en-US" altLang="zh-CN" baseline="30000" dirty="0"/>
              <a:t>25</a:t>
            </a:r>
            <a:r>
              <a:rPr lang="en-US" altLang="zh-CN" dirty="0"/>
              <a:t> seconds) in a year. </a:t>
            </a:r>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356992"/>
            <a:ext cx="695325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37415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Classes of attacks</a:t>
            </a:r>
          </a:p>
        </p:txBody>
      </p:sp>
      <p:sp>
        <p:nvSpPr>
          <p:cNvPr id="4" name="内容占位符 3"/>
          <p:cNvSpPr>
            <a:spLocks noGrp="1"/>
          </p:cNvSpPr>
          <p:nvPr>
            <p:ph sz="quarter" idx="1"/>
          </p:nvPr>
        </p:nvSpPr>
        <p:spPr>
          <a:xfrm>
            <a:off x="612648" y="1600200"/>
            <a:ext cx="8153400" cy="4493096"/>
          </a:xfrm>
        </p:spPr>
        <p:txBody>
          <a:bodyPr>
            <a:normAutofit/>
          </a:bodyPr>
          <a:lstStyle/>
          <a:p>
            <a:r>
              <a:rPr lang="en-US" altLang="zh-CN" dirty="0"/>
              <a:t> Generic attacks </a:t>
            </a:r>
            <a:endParaRPr lang="en-US" altLang="zh-CN" dirty="0" smtClean="0"/>
          </a:p>
          <a:p>
            <a:pPr lvl="1"/>
            <a:r>
              <a:rPr lang="en-US" altLang="zh-CN" dirty="0" smtClean="0"/>
              <a:t>Exhaustive </a:t>
            </a:r>
            <a:r>
              <a:rPr lang="en-US" altLang="zh-CN" dirty="0"/>
              <a:t>key search </a:t>
            </a:r>
            <a:endParaRPr lang="en-US" altLang="zh-CN" dirty="0" smtClean="0"/>
          </a:p>
          <a:p>
            <a:pPr lvl="1"/>
            <a:r>
              <a:rPr lang="en-US" altLang="zh-CN" dirty="0" smtClean="0"/>
              <a:t>Dictionary </a:t>
            </a:r>
            <a:r>
              <a:rPr lang="en-US" altLang="zh-CN" dirty="0"/>
              <a:t>attacks </a:t>
            </a:r>
            <a:endParaRPr lang="en-US" altLang="zh-CN" dirty="0" smtClean="0"/>
          </a:p>
          <a:p>
            <a:pPr lvl="1"/>
            <a:r>
              <a:rPr lang="en-US" altLang="zh-CN" dirty="0" smtClean="0"/>
              <a:t>Time-memory </a:t>
            </a:r>
            <a:r>
              <a:rPr lang="en-US" altLang="zh-CN" dirty="0"/>
              <a:t>trade-off attacks</a:t>
            </a:r>
          </a:p>
          <a:p>
            <a:r>
              <a:rPr lang="en-US" altLang="zh-CN" dirty="0" smtClean="0"/>
              <a:t> </a:t>
            </a:r>
            <a:r>
              <a:rPr lang="en-US" altLang="zh-CN" dirty="0"/>
              <a:t>Attacks specific to certain classes of </a:t>
            </a:r>
            <a:r>
              <a:rPr lang="en-US" altLang="zh-CN" dirty="0" smtClean="0"/>
              <a:t>cryptosystem</a:t>
            </a:r>
          </a:p>
          <a:p>
            <a:pPr lvl="1"/>
            <a:r>
              <a:rPr lang="en-US" altLang="zh-CN" dirty="0" smtClean="0"/>
              <a:t> </a:t>
            </a:r>
            <a:r>
              <a:rPr lang="en-US" altLang="zh-CN" dirty="0" smtClean="0"/>
              <a:t>Meet-in-the-middle </a:t>
            </a:r>
            <a:r>
              <a:rPr lang="en-US" altLang="zh-CN" dirty="0"/>
              <a:t>attacks </a:t>
            </a:r>
          </a:p>
          <a:p>
            <a:pPr lvl="1"/>
            <a:r>
              <a:rPr lang="en-US" altLang="zh-CN" dirty="0" smtClean="0"/>
              <a:t>Birthday </a:t>
            </a:r>
            <a:r>
              <a:rPr lang="en-US" altLang="zh-CN" dirty="0"/>
              <a:t>attacks </a:t>
            </a:r>
            <a:endParaRPr lang="en-US" altLang="zh-CN" dirty="0" smtClean="0"/>
          </a:p>
          <a:p>
            <a:pPr lvl="1"/>
            <a:r>
              <a:rPr lang="en-US" altLang="zh-CN" dirty="0" smtClean="0"/>
              <a:t>Differential/linear </a:t>
            </a:r>
            <a:r>
              <a:rPr lang="en-US" altLang="zh-CN" dirty="0"/>
              <a:t>cryptanalysis</a:t>
            </a:r>
          </a:p>
        </p:txBody>
      </p:sp>
    </p:spTree>
    <p:extLst>
      <p:ext uri="{BB962C8B-B14F-4D97-AF65-F5344CB8AC3E}">
        <p14:creationId xmlns:p14="http://schemas.microsoft.com/office/powerpoint/2010/main" val="40588167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Side channel </a:t>
            </a:r>
            <a:r>
              <a:rPr lang="en-US" altLang="zh-CN" dirty="0" smtClean="0"/>
              <a:t>attacks</a:t>
            </a:r>
            <a:endParaRPr lang="zh-CN" altLang="en-US" dirty="0"/>
          </a:p>
        </p:txBody>
      </p:sp>
      <p:sp>
        <p:nvSpPr>
          <p:cNvPr id="3" name="日期占位符 2"/>
          <p:cNvSpPr>
            <a:spLocks noGrp="1"/>
          </p:cNvSpPr>
          <p:nvPr>
            <p:ph type="dt" sz="half" idx="10"/>
          </p:nvPr>
        </p:nvSpPr>
        <p:spPr/>
        <p:txBody>
          <a:bodyPr/>
          <a:lstStyle/>
          <a:p>
            <a:fld id="{EE55D66E-D74B-4DF4-9E60-904E1520841B}" type="datetime1">
              <a:rPr lang="zh-CN" altLang="en-US" smtClean="0"/>
              <a:t>2016/10/17</a:t>
            </a:fld>
            <a:endParaRPr lang="zh-CN" altLang="en-US"/>
          </a:p>
        </p:txBody>
      </p:sp>
      <p:sp>
        <p:nvSpPr>
          <p:cNvPr id="4" name="内容占位符 3"/>
          <p:cNvSpPr>
            <a:spLocks noGrp="1"/>
          </p:cNvSpPr>
          <p:nvPr>
            <p:ph sz="quarter" idx="1"/>
          </p:nvPr>
        </p:nvSpPr>
        <p:spPr/>
        <p:txBody>
          <a:bodyPr/>
          <a:lstStyle/>
          <a:p>
            <a:r>
              <a:rPr lang="en-US" altLang="zh-CN" dirty="0"/>
              <a:t>Timing attacks </a:t>
            </a:r>
            <a:endParaRPr lang="en-US" altLang="zh-CN" dirty="0" smtClean="0"/>
          </a:p>
          <a:p>
            <a:pPr lvl="1"/>
            <a:r>
              <a:rPr lang="en-US" altLang="zh-CN" dirty="0" smtClean="0"/>
              <a:t> </a:t>
            </a:r>
            <a:r>
              <a:rPr lang="en-US" altLang="zh-CN" dirty="0"/>
              <a:t>Measuring computation time </a:t>
            </a:r>
            <a:endParaRPr lang="en-US" altLang="zh-CN" dirty="0" smtClean="0"/>
          </a:p>
          <a:p>
            <a:r>
              <a:rPr lang="en-US" altLang="zh-CN" dirty="0" smtClean="0"/>
              <a:t> </a:t>
            </a:r>
            <a:r>
              <a:rPr lang="en-US" altLang="zh-CN" dirty="0"/>
              <a:t>Differential power analysis </a:t>
            </a:r>
            <a:endParaRPr lang="en-US" altLang="zh-CN" dirty="0" smtClean="0"/>
          </a:p>
          <a:p>
            <a:pPr lvl="1"/>
            <a:r>
              <a:rPr lang="en-US" altLang="zh-CN" dirty="0" smtClean="0"/>
              <a:t>Measuring </a:t>
            </a:r>
            <a:r>
              <a:rPr lang="en-US" altLang="zh-CN" dirty="0"/>
              <a:t>power consumption </a:t>
            </a:r>
            <a:endParaRPr lang="en-US" altLang="zh-CN" dirty="0" smtClean="0"/>
          </a:p>
          <a:p>
            <a:r>
              <a:rPr lang="en-US" altLang="zh-CN" dirty="0" smtClean="0"/>
              <a:t>Differential </a:t>
            </a:r>
            <a:r>
              <a:rPr lang="en-US" altLang="zh-CN" dirty="0"/>
              <a:t>fault analysis </a:t>
            </a:r>
            <a:endParaRPr lang="en-US" altLang="zh-CN" dirty="0" smtClean="0"/>
          </a:p>
          <a:p>
            <a:pPr lvl="1"/>
            <a:r>
              <a:rPr lang="en-US" altLang="zh-CN" dirty="0" smtClean="0"/>
              <a:t>Introducing </a:t>
            </a:r>
            <a:r>
              <a:rPr lang="en-US" altLang="zh-CN" dirty="0"/>
              <a:t>errors </a:t>
            </a:r>
            <a:endParaRPr lang="en-US" altLang="zh-CN" dirty="0" smtClean="0"/>
          </a:p>
          <a:p>
            <a:r>
              <a:rPr lang="en-US" altLang="zh-CN" dirty="0" smtClean="0"/>
              <a:t>Padding </a:t>
            </a:r>
            <a:r>
              <a:rPr lang="en-US" altLang="zh-CN" dirty="0"/>
              <a:t>attacks </a:t>
            </a:r>
          </a:p>
          <a:p>
            <a:pPr lvl="1"/>
            <a:r>
              <a:rPr lang="en-US" altLang="zh-CN" dirty="0" err="1" smtClean="0"/>
              <a:t>Utilising</a:t>
            </a:r>
            <a:r>
              <a:rPr lang="en-US" altLang="zh-CN" dirty="0" smtClean="0"/>
              <a:t> </a:t>
            </a:r>
            <a:r>
              <a:rPr lang="en-US" altLang="zh-CN" dirty="0"/>
              <a:t>error messages</a:t>
            </a:r>
            <a:endParaRPr lang="zh-CN" altLang="en-US" dirty="0"/>
          </a:p>
        </p:txBody>
      </p:sp>
    </p:spTree>
    <p:extLst>
      <p:ext uri="{BB962C8B-B14F-4D97-AF65-F5344CB8AC3E}">
        <p14:creationId xmlns:p14="http://schemas.microsoft.com/office/powerpoint/2010/main" val="38987118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“Academic” </a:t>
            </a:r>
            <a:r>
              <a:rPr lang="en-US" altLang="zh-CN" dirty="0" smtClean="0"/>
              <a:t>breaks</a:t>
            </a:r>
            <a:endParaRPr lang="zh-CN" altLang="en-US" dirty="0"/>
          </a:p>
        </p:txBody>
      </p:sp>
      <p:sp>
        <p:nvSpPr>
          <p:cNvPr id="3" name="日期占位符 2"/>
          <p:cNvSpPr>
            <a:spLocks noGrp="1"/>
          </p:cNvSpPr>
          <p:nvPr>
            <p:ph type="dt" sz="half" idx="10"/>
          </p:nvPr>
        </p:nvSpPr>
        <p:spPr/>
        <p:txBody>
          <a:bodyPr/>
          <a:lstStyle/>
          <a:p>
            <a:fld id="{EE55D66E-D74B-4DF4-9E60-904E1520841B}" type="datetime1">
              <a:rPr lang="zh-CN" altLang="en-US" smtClean="0"/>
              <a:t>2016/10/17</a:t>
            </a:fld>
            <a:endParaRPr lang="zh-CN" altLang="en-US"/>
          </a:p>
        </p:txBody>
      </p:sp>
      <p:sp>
        <p:nvSpPr>
          <p:cNvPr id="4" name="内容占位符 3"/>
          <p:cNvSpPr>
            <a:spLocks noGrp="1"/>
          </p:cNvSpPr>
          <p:nvPr>
            <p:ph sz="quarter" idx="1"/>
          </p:nvPr>
        </p:nvSpPr>
        <p:spPr/>
        <p:txBody>
          <a:bodyPr/>
          <a:lstStyle/>
          <a:p>
            <a:r>
              <a:rPr lang="en-US" altLang="zh-CN" dirty="0"/>
              <a:t>Be careful of when hearing stories about encryption algorithms being broken. </a:t>
            </a:r>
          </a:p>
          <a:p>
            <a:r>
              <a:rPr lang="en-US" altLang="zh-CN" dirty="0"/>
              <a:t>Many attacks that are significant from a design perspective may be completely infeasible in practice. </a:t>
            </a:r>
          </a:p>
          <a:p>
            <a:r>
              <a:rPr lang="en-US" altLang="zh-CN" dirty="0"/>
              <a:t>If generic attacks (such as exhaustive key search) are sufficiently infeasible, then so are many attacks that are significantly faster than them!</a:t>
            </a:r>
            <a:endParaRPr lang="zh-CN" altLang="en-US" dirty="0"/>
          </a:p>
        </p:txBody>
      </p:sp>
    </p:spTree>
    <p:extLst>
      <p:ext uri="{BB962C8B-B14F-4D97-AF65-F5344CB8AC3E}">
        <p14:creationId xmlns:p14="http://schemas.microsoft.com/office/powerpoint/2010/main" val="19422989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Word of warning!!!</a:t>
            </a:r>
          </a:p>
        </p:txBody>
      </p:sp>
      <p:sp>
        <p:nvSpPr>
          <p:cNvPr id="3" name="日期占位符 2"/>
          <p:cNvSpPr>
            <a:spLocks noGrp="1"/>
          </p:cNvSpPr>
          <p:nvPr>
            <p:ph type="dt" sz="half" idx="10"/>
          </p:nvPr>
        </p:nvSpPr>
        <p:spPr/>
        <p:txBody>
          <a:bodyPr/>
          <a:lstStyle/>
          <a:p>
            <a:fld id="{EE55D66E-D74B-4DF4-9E60-904E1520841B}" type="datetime1">
              <a:rPr lang="zh-CN" altLang="en-US" smtClean="0"/>
              <a:t>2016/10/17</a:t>
            </a:fld>
            <a:endParaRPr lang="zh-CN" altLang="en-US"/>
          </a:p>
        </p:txBody>
      </p:sp>
      <p:sp>
        <p:nvSpPr>
          <p:cNvPr id="4" name="内容占位符 3"/>
          <p:cNvSpPr>
            <a:spLocks noGrp="1"/>
          </p:cNvSpPr>
          <p:nvPr>
            <p:ph sz="quarter" idx="1"/>
          </p:nvPr>
        </p:nvSpPr>
        <p:spPr/>
        <p:txBody>
          <a:bodyPr/>
          <a:lstStyle/>
          <a:p>
            <a:r>
              <a:rPr lang="en-US" altLang="zh-CN"/>
              <a:t>Almost all cryptosystems as described on this module can be broken!!!</a:t>
            </a:r>
          </a:p>
          <a:p>
            <a:endParaRPr lang="zh-CN" altLang="en-US"/>
          </a:p>
        </p:txBody>
      </p:sp>
    </p:spTree>
    <p:extLst>
      <p:ext uri="{BB962C8B-B14F-4D97-AF65-F5344CB8AC3E}">
        <p14:creationId xmlns:p14="http://schemas.microsoft.com/office/powerpoint/2010/main" val="34750699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a:t>
            </a:r>
            <a:endParaRPr lang="zh-CN" altLang="en-US" dirty="0"/>
          </a:p>
        </p:txBody>
      </p:sp>
      <p:sp>
        <p:nvSpPr>
          <p:cNvPr id="4" name="内容占位符 3"/>
          <p:cNvSpPr>
            <a:spLocks noGrp="1"/>
          </p:cNvSpPr>
          <p:nvPr>
            <p:ph sz="quarter" idx="1"/>
          </p:nvPr>
        </p:nvSpPr>
        <p:spPr/>
        <p:txBody>
          <a:bodyPr>
            <a:normAutofit fontScale="85000" lnSpcReduction="20000"/>
          </a:bodyPr>
          <a:lstStyle/>
          <a:p>
            <a:r>
              <a:rPr lang="en-US" altLang="zh-CN" dirty="0"/>
              <a:t>Cryptography provides the technical means to replicate some of the key security requirements of the physical world in an electronic environment.</a:t>
            </a:r>
          </a:p>
          <a:p>
            <a:r>
              <a:rPr lang="en-US" altLang="zh-CN" dirty="0" smtClean="0"/>
              <a:t>Cryptography </a:t>
            </a:r>
            <a:r>
              <a:rPr lang="en-US" altLang="zh-CN" dirty="0"/>
              <a:t>can offer strong protection, but only against certain specific threats. It is important to be aware of the security threats that cryptography does not protect against.</a:t>
            </a:r>
          </a:p>
          <a:p>
            <a:r>
              <a:rPr lang="en-US" altLang="zh-CN" dirty="0" smtClean="0"/>
              <a:t>There </a:t>
            </a:r>
            <a:r>
              <a:rPr lang="en-US" altLang="zh-CN" dirty="0"/>
              <a:t>are two different types of cryptosystem, symmetric and public key, each with their own properties.</a:t>
            </a:r>
          </a:p>
          <a:p>
            <a:r>
              <a:rPr lang="en-US" altLang="zh-CN" dirty="0" smtClean="0"/>
              <a:t>In </a:t>
            </a:r>
            <a:r>
              <a:rPr lang="en-US" altLang="zh-CN" dirty="0"/>
              <a:t>order to assess the security offered by a cryptosystem, it is extremely important to make certain assumptions about what an attacker can do, and what resources they might make available to attack the cryptosystem.</a:t>
            </a:r>
            <a:endParaRPr lang="zh-CN" altLang="en-US" dirty="0"/>
          </a:p>
        </p:txBody>
      </p:sp>
    </p:spTree>
    <p:extLst>
      <p:ext uri="{BB962C8B-B14F-4D97-AF65-F5344CB8AC3E}">
        <p14:creationId xmlns:p14="http://schemas.microsoft.com/office/powerpoint/2010/main" val="26083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Essence of information security</a:t>
            </a:r>
          </a:p>
        </p:txBody>
      </p:sp>
      <p:sp>
        <p:nvSpPr>
          <p:cNvPr id="6" name="内容占位符 5"/>
          <p:cNvSpPr>
            <a:spLocks noGrp="1"/>
          </p:cNvSpPr>
          <p:nvPr>
            <p:ph sz="quarter" idx="1"/>
          </p:nvPr>
        </p:nvSpPr>
        <p:spPr>
          <a:xfrm>
            <a:off x="612648" y="1600200"/>
            <a:ext cx="8153400" cy="1396752"/>
          </a:xfrm>
        </p:spPr>
        <p:txBody>
          <a:bodyPr>
            <a:normAutofit lnSpcReduction="10000"/>
          </a:bodyPr>
          <a:lstStyle/>
          <a:p>
            <a:r>
              <a:rPr lang="en-US" altLang="zh-CN" dirty="0"/>
              <a:t>Let’s (try to!) imagine a “computer-free” office of the distant past, where there are no computers and no digital networks.</a:t>
            </a:r>
          </a:p>
        </p:txBody>
      </p:sp>
      <p:grpSp>
        <p:nvGrpSpPr>
          <p:cNvPr id="13" name="组合 12"/>
          <p:cNvGrpSpPr/>
          <p:nvPr/>
        </p:nvGrpSpPr>
        <p:grpSpPr>
          <a:xfrm>
            <a:off x="657632" y="3547080"/>
            <a:ext cx="7586776" cy="2042160"/>
            <a:chOff x="657632" y="3547080"/>
            <a:chExt cx="7586776" cy="2042160"/>
          </a:xfrm>
        </p:grpSpPr>
        <p:grpSp>
          <p:nvGrpSpPr>
            <p:cNvPr id="8" name="组合 7"/>
            <p:cNvGrpSpPr/>
            <p:nvPr/>
          </p:nvGrpSpPr>
          <p:grpSpPr>
            <a:xfrm>
              <a:off x="1678712" y="3547080"/>
              <a:ext cx="6565696" cy="2042160"/>
              <a:chOff x="1531620" y="1010919"/>
              <a:chExt cx="5188788" cy="2042160"/>
            </a:xfrm>
            <a:scene3d>
              <a:camera prst="orthographicFront"/>
              <a:lightRig rig="flat" dir="t"/>
            </a:scene3d>
          </p:grpSpPr>
          <p:sp>
            <p:nvSpPr>
              <p:cNvPr id="10" name="五边形 9"/>
              <p:cNvSpPr/>
              <p:nvPr/>
            </p:nvSpPr>
            <p:spPr>
              <a:xfrm rot="10800000">
                <a:off x="1531620" y="1010919"/>
                <a:ext cx="5188788" cy="2042160"/>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五边形 4"/>
              <p:cNvSpPr/>
              <p:nvPr/>
            </p:nvSpPr>
            <p:spPr>
              <a:xfrm>
                <a:off x="2042160" y="1010919"/>
                <a:ext cx="4678248" cy="204216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lvl="0" defTabSz="933450">
                  <a:lnSpc>
                    <a:spcPct val="90000"/>
                  </a:lnSpc>
                  <a:spcBef>
                    <a:spcPct val="0"/>
                  </a:spcBef>
                  <a:spcAft>
                    <a:spcPct val="35000"/>
                  </a:spcAft>
                </a:pPr>
                <a:r>
                  <a:rPr lang="en-US" altLang="en-US" sz="2800" dirty="0"/>
                  <a:t>What are the basic security processes in this mainly physical world that help us to make security decisions about information that we receive?</a:t>
                </a:r>
                <a:endParaRPr lang="zh-CN" altLang="en-US" sz="2800" kern="1200" dirty="0"/>
              </a:p>
            </p:txBody>
          </p:sp>
        </p:grpSp>
        <p:sp>
          <p:nvSpPr>
            <p:cNvPr id="9" name="椭圆 8"/>
            <p:cNvSpPr/>
            <p:nvPr/>
          </p:nvSpPr>
          <p:spPr>
            <a:xfrm>
              <a:off x="657632" y="3547080"/>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2" name="矩形 11"/>
            <p:cNvSpPr/>
            <p:nvPr/>
          </p:nvSpPr>
          <p:spPr>
            <a:xfrm>
              <a:off x="1206479" y="3655184"/>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336453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Essence of information security</a:t>
            </a:r>
          </a:p>
        </p:txBody>
      </p:sp>
      <p:sp>
        <p:nvSpPr>
          <p:cNvPr id="6" name="内容占位符 5"/>
          <p:cNvSpPr>
            <a:spLocks noGrp="1"/>
          </p:cNvSpPr>
          <p:nvPr>
            <p:ph sz="quarter" idx="1"/>
          </p:nvPr>
        </p:nvSpPr>
        <p:spPr>
          <a:xfrm>
            <a:off x="612648" y="1600200"/>
            <a:ext cx="8153400" cy="1396752"/>
          </a:xfrm>
        </p:spPr>
        <p:txBody>
          <a:bodyPr>
            <a:normAutofit lnSpcReduction="10000"/>
          </a:bodyPr>
          <a:lstStyle/>
          <a:p>
            <a:r>
              <a:rPr lang="en-US" altLang="zh-CN" dirty="0"/>
              <a:t>Now imagine a modern fully networked office environment. Let’s suppose that nobody has implemented any information security controls.</a:t>
            </a:r>
          </a:p>
        </p:txBody>
      </p:sp>
      <p:grpSp>
        <p:nvGrpSpPr>
          <p:cNvPr id="13" name="组合 12"/>
          <p:cNvGrpSpPr/>
          <p:nvPr/>
        </p:nvGrpSpPr>
        <p:grpSpPr>
          <a:xfrm>
            <a:off x="657632" y="2971016"/>
            <a:ext cx="7586776" cy="3770352"/>
            <a:chOff x="657632" y="2682984"/>
            <a:chExt cx="7586776" cy="3770352"/>
          </a:xfrm>
        </p:grpSpPr>
        <p:grpSp>
          <p:nvGrpSpPr>
            <p:cNvPr id="8" name="组合 7"/>
            <p:cNvGrpSpPr/>
            <p:nvPr/>
          </p:nvGrpSpPr>
          <p:grpSpPr>
            <a:xfrm>
              <a:off x="1475657" y="2682984"/>
              <a:ext cx="6768751" cy="3770352"/>
              <a:chOff x="1371148" y="146823"/>
              <a:chExt cx="5349260" cy="3770352"/>
            </a:xfrm>
            <a:scene3d>
              <a:camera prst="orthographicFront"/>
              <a:lightRig rig="flat" dir="t"/>
            </a:scene3d>
          </p:grpSpPr>
          <p:sp>
            <p:nvSpPr>
              <p:cNvPr id="10" name="五边形 9"/>
              <p:cNvSpPr/>
              <p:nvPr/>
            </p:nvSpPr>
            <p:spPr>
              <a:xfrm rot="10800000">
                <a:off x="1371148" y="146823"/>
                <a:ext cx="5188788" cy="3770352"/>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五边形 4"/>
              <p:cNvSpPr/>
              <p:nvPr/>
            </p:nvSpPr>
            <p:spPr>
              <a:xfrm>
                <a:off x="2042160" y="604807"/>
                <a:ext cx="4678248" cy="285438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lvl="0" defTabSz="933450">
                  <a:lnSpc>
                    <a:spcPct val="90000"/>
                  </a:lnSpc>
                  <a:spcBef>
                    <a:spcPct val="0"/>
                  </a:spcBef>
                  <a:spcAft>
                    <a:spcPct val="35000"/>
                  </a:spcAft>
                </a:pPr>
                <a:r>
                  <a:rPr lang="en-US" altLang="en-US" sz="2800" dirty="0"/>
                  <a:t>How do you identify the sender of a file? </a:t>
                </a:r>
                <a:endParaRPr lang="en-US" altLang="en-US" sz="2800" dirty="0" smtClean="0"/>
              </a:p>
              <a:p>
                <a:pPr lvl="0" defTabSz="933450">
                  <a:lnSpc>
                    <a:spcPct val="90000"/>
                  </a:lnSpc>
                  <a:spcBef>
                    <a:spcPct val="0"/>
                  </a:spcBef>
                  <a:spcAft>
                    <a:spcPct val="35000"/>
                  </a:spcAft>
                </a:pPr>
                <a:r>
                  <a:rPr lang="en-US" altLang="en-US" sz="2800" dirty="0" smtClean="0"/>
                  <a:t>Can </a:t>
                </a:r>
                <a:r>
                  <a:rPr lang="en-US" altLang="en-US" sz="2800" dirty="0"/>
                  <a:t>anyone else read an email that you send to a colleague</a:t>
                </a:r>
                <a:r>
                  <a:rPr lang="en-US" altLang="en-US" sz="2800" dirty="0" smtClean="0"/>
                  <a:t>?</a:t>
                </a:r>
              </a:p>
              <a:p>
                <a:pPr lvl="0" defTabSz="933450">
                  <a:lnSpc>
                    <a:spcPct val="90000"/>
                  </a:lnSpc>
                  <a:spcBef>
                    <a:spcPct val="0"/>
                  </a:spcBef>
                  <a:spcAft>
                    <a:spcPct val="35000"/>
                  </a:spcAft>
                </a:pPr>
                <a:r>
                  <a:rPr lang="en-US" altLang="en-US" sz="2800" dirty="0" smtClean="0"/>
                  <a:t>How </a:t>
                </a:r>
                <a:r>
                  <a:rPr lang="en-US" altLang="en-US" sz="2800" dirty="0"/>
                  <a:t>do you sign a contract? </a:t>
                </a:r>
                <a:endParaRPr lang="en-US" altLang="en-US" sz="2800" dirty="0" smtClean="0"/>
              </a:p>
              <a:p>
                <a:pPr lvl="0" defTabSz="933450">
                  <a:lnSpc>
                    <a:spcPct val="90000"/>
                  </a:lnSpc>
                  <a:spcBef>
                    <a:spcPct val="0"/>
                  </a:spcBef>
                  <a:spcAft>
                    <a:spcPct val="35000"/>
                  </a:spcAft>
                </a:pPr>
                <a:r>
                  <a:rPr lang="en-US" altLang="en-US" sz="2800" dirty="0" smtClean="0"/>
                  <a:t>Is </a:t>
                </a:r>
                <a:r>
                  <a:rPr lang="en-US" altLang="en-US" sz="2800" dirty="0"/>
                  <a:t>this a more secure environment than the old office?</a:t>
                </a:r>
                <a:endParaRPr lang="zh-CN" altLang="en-US" sz="2800" kern="1200" dirty="0"/>
              </a:p>
            </p:txBody>
          </p:sp>
        </p:grpSp>
        <p:sp>
          <p:nvSpPr>
            <p:cNvPr id="9" name="椭圆 8"/>
            <p:cNvSpPr/>
            <p:nvPr/>
          </p:nvSpPr>
          <p:spPr>
            <a:xfrm>
              <a:off x="657632" y="3547080"/>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2" name="矩形 11"/>
            <p:cNvSpPr/>
            <p:nvPr/>
          </p:nvSpPr>
          <p:spPr>
            <a:xfrm>
              <a:off x="1206479" y="3655184"/>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345920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Basic security requirement</a:t>
            </a:r>
          </a:p>
        </p:txBody>
      </p:sp>
      <p:sp>
        <p:nvSpPr>
          <p:cNvPr id="6" name="内容占位符 5"/>
          <p:cNvSpPr>
            <a:spLocks noGrp="1"/>
          </p:cNvSpPr>
          <p:nvPr>
            <p:ph sz="quarter" idx="1"/>
          </p:nvPr>
        </p:nvSpPr>
        <p:spPr>
          <a:xfrm>
            <a:off x="612648" y="1600200"/>
            <a:ext cx="8153400" cy="4925144"/>
          </a:xfrm>
        </p:spPr>
        <p:txBody>
          <a:bodyPr>
            <a:normAutofit/>
          </a:bodyPr>
          <a:lstStyle/>
          <a:p>
            <a:r>
              <a:rPr lang="en-US" altLang="zh-CN" dirty="0"/>
              <a:t>The basic security requirement is </a:t>
            </a:r>
            <a:r>
              <a:rPr lang="en-US" altLang="zh-CN" dirty="0">
                <a:solidFill>
                  <a:srgbClr val="FF0000"/>
                </a:solidFill>
              </a:rPr>
              <a:t>the need for the translation of the fundamental security mechanisms used in the physical world </a:t>
            </a:r>
            <a:r>
              <a:rPr lang="en-US" altLang="zh-CN" dirty="0"/>
              <a:t>into mechanisms suitable for application in a digital environment. </a:t>
            </a:r>
            <a:endParaRPr lang="en-US" altLang="zh-CN" dirty="0" smtClean="0"/>
          </a:p>
          <a:p>
            <a:endParaRPr lang="en-US" altLang="zh-CN" dirty="0"/>
          </a:p>
          <a:p>
            <a:r>
              <a:rPr lang="en-US" altLang="zh-CN" dirty="0" smtClean="0"/>
              <a:t>A </a:t>
            </a:r>
            <a:r>
              <a:rPr lang="en-US" altLang="zh-CN" dirty="0"/>
              <a:t>central aim of this </a:t>
            </a:r>
            <a:r>
              <a:rPr lang="en-US" altLang="zh-CN" dirty="0" smtClean="0"/>
              <a:t>course </a:t>
            </a:r>
            <a:r>
              <a:rPr lang="en-US" altLang="zh-CN" dirty="0"/>
              <a:t>is to demonstrate precisely what role cryptography plays in this translation process.</a:t>
            </a:r>
          </a:p>
        </p:txBody>
      </p:sp>
    </p:spTree>
    <p:extLst>
      <p:ext uri="{BB962C8B-B14F-4D97-AF65-F5344CB8AC3E}">
        <p14:creationId xmlns:p14="http://schemas.microsoft.com/office/powerpoint/2010/main" val="138949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Business perspective</a:t>
            </a:r>
          </a:p>
        </p:txBody>
      </p:sp>
      <p:sp>
        <p:nvSpPr>
          <p:cNvPr id="6" name="内容占位符 5"/>
          <p:cNvSpPr>
            <a:spLocks noGrp="1"/>
          </p:cNvSpPr>
          <p:nvPr>
            <p:ph sz="quarter" idx="1"/>
          </p:nvPr>
        </p:nvSpPr>
        <p:spPr>
          <a:xfrm>
            <a:off x="612648" y="1600200"/>
            <a:ext cx="8153400" cy="4925144"/>
          </a:xfrm>
        </p:spPr>
        <p:txBody>
          <a:bodyPr>
            <a:normAutofit/>
          </a:bodyPr>
          <a:lstStyle/>
          <a:p>
            <a:pPr>
              <a:spcBef>
                <a:spcPts val="1200"/>
              </a:spcBef>
            </a:pPr>
            <a:r>
              <a:rPr lang="en-US" altLang="zh-CN" dirty="0"/>
              <a:t>For businesses, operating in cyberspace presents opportunities and cost savings</a:t>
            </a:r>
            <a:r>
              <a:rPr lang="en-US" altLang="zh-CN" dirty="0" smtClean="0"/>
              <a:t>.</a:t>
            </a:r>
          </a:p>
          <a:p>
            <a:pPr>
              <a:spcBef>
                <a:spcPts val="1200"/>
              </a:spcBef>
            </a:pPr>
            <a:endParaRPr lang="en-US" altLang="zh-CN" dirty="0" smtClean="0"/>
          </a:p>
          <a:p>
            <a:pPr>
              <a:spcBef>
                <a:spcPts val="1200"/>
              </a:spcBef>
            </a:pPr>
            <a:r>
              <a:rPr lang="en-US" altLang="zh-CN" dirty="0" smtClean="0"/>
              <a:t>It </a:t>
            </a:r>
            <a:r>
              <a:rPr lang="en-US" altLang="zh-CN" dirty="0"/>
              <a:t>also introduces a number of significant risks (not all of which some businesses are aware</a:t>
            </a:r>
            <a:r>
              <a:rPr lang="en-US" altLang="zh-CN" dirty="0" smtClean="0"/>
              <a:t>).</a:t>
            </a:r>
          </a:p>
          <a:p>
            <a:pPr marL="0" indent="0">
              <a:spcBef>
                <a:spcPts val="1200"/>
              </a:spcBef>
              <a:buNone/>
            </a:pPr>
            <a:r>
              <a:rPr lang="en-US" altLang="zh-CN" dirty="0" smtClean="0"/>
              <a:t> </a:t>
            </a:r>
          </a:p>
          <a:p>
            <a:pPr>
              <a:spcBef>
                <a:spcPts val="1200"/>
              </a:spcBef>
            </a:pPr>
            <a:r>
              <a:rPr lang="en-US" altLang="zh-CN" dirty="0" smtClean="0"/>
              <a:t>The </a:t>
            </a:r>
            <a:r>
              <a:rPr lang="en-US" altLang="zh-CN" dirty="0"/>
              <a:t>benefits of operating in cyberspace need to outweigh the risks.</a:t>
            </a:r>
          </a:p>
        </p:txBody>
      </p:sp>
    </p:spTree>
    <p:extLst>
      <p:ext uri="{BB962C8B-B14F-4D97-AF65-F5344CB8AC3E}">
        <p14:creationId xmlns:p14="http://schemas.microsoft.com/office/powerpoint/2010/main" val="87473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down)">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TotalTime>
  <Words>2138</Words>
  <Application>Microsoft Office PowerPoint</Application>
  <PresentationFormat>全屏显示(4:3)</PresentationFormat>
  <Paragraphs>279</Paragraphs>
  <Slides>56</Slides>
  <Notes>24</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中性</vt:lpstr>
      <vt:lpstr> 第二讲  场景设置： 基本准则</vt:lpstr>
      <vt:lpstr>Learning Outcomes</vt:lpstr>
      <vt:lpstr>Sections</vt:lpstr>
      <vt:lpstr>1. Why information security?</vt:lpstr>
      <vt:lpstr>Importance of information security</vt:lpstr>
      <vt:lpstr>Essence of information security</vt:lpstr>
      <vt:lpstr>Essence of information security</vt:lpstr>
      <vt:lpstr>Basic security requirement</vt:lpstr>
      <vt:lpstr>Business perspective</vt:lpstr>
      <vt:lpstr>Individual perspective</vt:lpstr>
      <vt:lpstr>Government perspective</vt:lpstr>
      <vt:lpstr>Who are the good guys?</vt:lpstr>
      <vt:lpstr>The importance of security infrastructure</vt:lpstr>
      <vt:lpstr>2. The security risks</vt:lpstr>
      <vt:lpstr>Risks to information</vt:lpstr>
      <vt:lpstr>A simple scenario</vt:lpstr>
      <vt:lpstr>Security issues</vt:lpstr>
      <vt:lpstr>Choosing a security mechanism</vt:lpstr>
      <vt:lpstr>3. Security services</vt:lpstr>
      <vt:lpstr>More than confidentiality</vt:lpstr>
      <vt:lpstr>Security services</vt:lpstr>
      <vt:lpstr>Terminology minefield!</vt:lpstr>
      <vt:lpstr>Some relationships between services</vt:lpstr>
      <vt:lpstr>Some relationships between services</vt:lpstr>
      <vt:lpstr>4. The basic model of a cryptosystem</vt:lpstr>
      <vt:lpstr>Concepts</vt:lpstr>
      <vt:lpstr>Cryptographic primitives</vt:lpstr>
      <vt:lpstr>A cryptosystem (for encryption)</vt:lpstr>
      <vt:lpstr>Three important questions</vt:lpstr>
      <vt:lpstr>Three important questions</vt:lpstr>
      <vt:lpstr>Three important questions</vt:lpstr>
      <vt:lpstr>Is this a cryptosystem?</vt:lpstr>
      <vt:lpstr>Symmetric cryptosystems</vt:lpstr>
      <vt:lpstr>Symmetric cryptosystems</vt:lpstr>
      <vt:lpstr>Public key cryptosystems</vt:lpstr>
      <vt:lpstr>Public key cryptosystems</vt:lpstr>
      <vt:lpstr>Which is better?</vt:lpstr>
      <vt:lpstr>5. Security assumptions</vt:lpstr>
      <vt:lpstr>Standard assumptions</vt:lpstr>
      <vt:lpstr>Rationale for standard assumptions</vt:lpstr>
      <vt:lpstr>Example attack models</vt:lpstr>
      <vt:lpstr>Public v proprietary algorithms</vt:lpstr>
      <vt:lpstr>6. Breaking cryptosystems</vt:lpstr>
      <vt:lpstr>“Breaking” a cryptosystem</vt:lpstr>
      <vt:lpstr>What does “broken” really mean?</vt:lpstr>
      <vt:lpstr>Every algorithm can be broken!</vt:lpstr>
      <vt:lpstr>Exhaustive key search</vt:lpstr>
      <vt:lpstr>Key length </vt:lpstr>
      <vt:lpstr>Exhaustive key search</vt:lpstr>
      <vt:lpstr>Exhaustive key search</vt:lpstr>
      <vt:lpstr>Exhaustive key search</vt:lpstr>
      <vt:lpstr>Classes of attacks</vt:lpstr>
      <vt:lpstr>Side channel attacks</vt:lpstr>
      <vt:lpstr>“Academic” breaks</vt:lpstr>
      <vt:lpstr>Word of warning!!!</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dc:creator>
  <cp:lastModifiedBy>张筱</cp:lastModifiedBy>
  <cp:revision>33</cp:revision>
  <dcterms:created xsi:type="dcterms:W3CDTF">2016-10-11T14:57:42Z</dcterms:created>
  <dcterms:modified xsi:type="dcterms:W3CDTF">2016-10-17T06:50:26Z</dcterms:modified>
</cp:coreProperties>
</file>