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312" r:id="rId8"/>
    <p:sldId id="313" r:id="rId9"/>
    <p:sldId id="262" r:id="rId10"/>
    <p:sldId id="314" r:id="rId11"/>
    <p:sldId id="315" r:id="rId12"/>
    <p:sldId id="316" r:id="rId13"/>
    <p:sldId id="297" r:id="rId14"/>
    <p:sldId id="317" r:id="rId15"/>
    <p:sldId id="318" r:id="rId16"/>
    <p:sldId id="319" r:id="rId17"/>
    <p:sldId id="320" r:id="rId18"/>
    <p:sldId id="321" r:id="rId19"/>
    <p:sldId id="322" r:id="rId20"/>
    <p:sldId id="299" r:id="rId21"/>
    <p:sldId id="298" r:id="rId22"/>
    <p:sldId id="300" r:id="rId23"/>
    <p:sldId id="301" r:id="rId24"/>
    <p:sldId id="302" r:id="rId25"/>
    <p:sldId id="303" r:id="rId26"/>
    <p:sldId id="304" r:id="rId27"/>
    <p:sldId id="310" r:id="rId28"/>
    <p:sldId id="311" r:id="rId29"/>
    <p:sldId id="305" r:id="rId30"/>
    <p:sldId id="309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20" autoAdjust="0"/>
  </p:normalViewPr>
  <p:slideViewPr>
    <p:cSldViewPr>
      <p:cViewPr varScale="1">
        <p:scale>
          <a:sx n="62" d="100"/>
          <a:sy n="62" d="100"/>
        </p:scale>
        <p:origin x="-9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BA7F2-3426-4E9E-AE4A-57C0210691EB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5C485-60A9-4B2C-8F5E-703EF908B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637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5C485-60A9-4B2C-8F5E-703EF908BA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249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5C485-60A9-4B2C-8F5E-703EF908BA2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716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5C485-60A9-4B2C-8F5E-703EF908BA2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716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5C485-60A9-4B2C-8F5E-703EF908BA2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716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5C485-60A9-4B2C-8F5E-703EF908BA2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716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5C485-60A9-4B2C-8F5E-703EF908BA2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716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5C485-60A9-4B2C-8F5E-703EF908BA2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716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5C485-60A9-4B2C-8F5E-703EF908BA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716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5C485-60A9-4B2C-8F5E-703EF908BA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716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5C485-60A9-4B2C-8F5E-703EF908BA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716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5C485-60A9-4B2C-8F5E-703EF908BA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716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5C485-60A9-4B2C-8F5E-703EF908BA2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706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5C485-60A9-4B2C-8F5E-703EF908BA2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706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5C485-60A9-4B2C-8F5E-703EF908BA2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716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5C485-60A9-4B2C-8F5E-703EF908BA2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716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rgbClr val="FFC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tx1">
              <a:lumMod val="50000"/>
            </a:schemeClr>
          </a:solidFill>
          <a:ln w="50800" cap="rnd" cmpd="dbl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54C3D4D-4E5C-4AD3-87AD-38DB912E44AD}" type="datetime1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C905-F021-46D8-8F72-A06D7133C75C}" type="datetime1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0A34E05-28D4-4F93-BAB2-2A690589AF69}" type="datetime1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D66E-D74B-4DF4-9E60-904E1520841B}" type="datetime1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E0D7-AC1F-472A-89EE-E9A50E3833D2}" type="datetime1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BB9016B-BC6A-45B7-ABA7-81B3A4EF425A}" type="datetime1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9E7AFAD-D2C7-4F6A-AADD-7ABEDA4CE60B}" type="datetime1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AFC7-3F3D-4DAF-A0DD-E034D5551CE9}" type="datetime1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3383-CB68-43B7-8E0D-D1ECF64DEF27}" type="datetime1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4AAC-EDF4-42F1-987A-623978A167A7}" type="datetime1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29FD5DE-713D-4A74-8375-F977FB09FB32}" type="datetime1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0D871C1-852E-440E-9459-CBAFBD9BAA36}" type="datetime1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  <a:solidFill>
            <a:srgbClr val="FFC000"/>
          </a:solidFill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3500" y="1916832"/>
            <a:ext cx="6477000" cy="1828800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zh-CN" altLang="en-US" sz="4800" b="1" dirty="0" smtClean="0"/>
              <a:t>第三讲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en-US" altLang="zh-CN" sz="4800" dirty="0"/>
              <a:t/>
            </a:r>
            <a:br>
              <a:rPr lang="en-US" altLang="zh-CN" sz="4800" dirty="0"/>
            </a:br>
            <a:r>
              <a:rPr lang="zh-CN" altLang="en-US" sz="4800" b="1" dirty="0" smtClean="0"/>
              <a:t>场景设置：</a:t>
            </a:r>
            <a:r>
              <a:rPr lang="en-US" altLang="zh-CN" sz="4800" b="1" dirty="0" smtClean="0"/>
              <a:t> </a:t>
            </a:r>
            <a:r>
              <a:rPr lang="zh-CN" altLang="en-US" sz="4800" b="1" dirty="0" smtClean="0"/>
              <a:t>古典密码</a:t>
            </a:r>
            <a:endParaRPr lang="zh-CN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b="1" dirty="0" smtClean="0">
                <a:solidFill>
                  <a:srgbClr val="FFFF00"/>
                </a:solidFill>
              </a:rPr>
              <a:t>应用密码学</a:t>
            </a:r>
            <a:endParaRPr lang="zh-CN" altLang="en-US" sz="3600" b="1" dirty="0">
              <a:solidFill>
                <a:srgbClr val="FFFF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DFF9-D3AF-4309-9AF1-E3FD2E31EFEA}" type="datetime1">
              <a:rPr lang="zh-CN" altLang="en-US" b="1" smtClean="0"/>
              <a:t>2016/10/17</a:t>
            </a:fld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9365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Ciphertext</a:t>
            </a:r>
            <a:r>
              <a:rPr lang="en-US" altLang="zh-CN" dirty="0"/>
              <a:t> HSPPW</a:t>
            </a:r>
            <a:endParaRPr lang="en-US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60848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651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Substitution Cipher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D66E-D74B-4DF4-9E60-904E1520841B}" type="datetime1">
              <a:rPr lang="zh-CN" altLang="en-US" smtClean="0"/>
              <a:t>2016/10/17</a:t>
            </a:fld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759793"/>
            <a:ext cx="796290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662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Substitution Cipher Examples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D66E-D74B-4DF4-9E60-904E1520841B}" type="datetime1">
              <a:rPr lang="zh-CN" altLang="en-US" smtClean="0"/>
              <a:t>2016/10/17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39552" y="1628800"/>
            <a:ext cx="8136903" cy="5040560"/>
            <a:chOff x="657632" y="647000"/>
            <a:chExt cx="8012202" cy="4747164"/>
          </a:xfrm>
        </p:grpSpPr>
        <p:grpSp>
          <p:nvGrpSpPr>
            <p:cNvPr id="6" name="组合 5"/>
            <p:cNvGrpSpPr/>
            <p:nvPr/>
          </p:nvGrpSpPr>
          <p:grpSpPr>
            <a:xfrm>
              <a:off x="1678712" y="647000"/>
              <a:ext cx="6991122" cy="4747164"/>
              <a:chOff x="1531620" y="-1889161"/>
              <a:chExt cx="5524997" cy="4747164"/>
            </a:xfrm>
            <a:scene3d>
              <a:camera prst="orthographicFront"/>
              <a:lightRig rig="flat" dir="t"/>
            </a:scene3d>
          </p:grpSpPr>
          <p:sp>
            <p:nvSpPr>
              <p:cNvPr id="9" name="五边形 8"/>
              <p:cNvSpPr/>
              <p:nvPr/>
            </p:nvSpPr>
            <p:spPr>
              <a:xfrm rot="10800000">
                <a:off x="1531620" y="-1889161"/>
                <a:ext cx="5524997" cy="4722738"/>
              </a:xfrm>
              <a:prstGeom prst="homePlate">
                <a:avLst/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五边形 4"/>
              <p:cNvSpPr/>
              <p:nvPr/>
            </p:nvSpPr>
            <p:spPr>
              <a:xfrm>
                <a:off x="2517790" y="-1414445"/>
                <a:ext cx="4482793" cy="427244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00536" tIns="80010" rIns="149352" bIns="80010" numCol="1" spcCol="1270" anchor="ctr" anchorCtr="0">
                <a:noAutofit/>
              </a:bodyPr>
              <a:lstStyle/>
              <a:p>
                <a:pPr lvl="0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2800" dirty="0"/>
                  <a:t>Decrypt the following </a:t>
                </a:r>
                <a:r>
                  <a:rPr lang="en-US" altLang="en-US" sz="2800" dirty="0" err="1" smtClean="0"/>
                  <a:t>ciphertexts</a:t>
                </a:r>
                <a:endParaRPr lang="en-US" altLang="en-US" sz="2800" dirty="0" smtClean="0"/>
              </a:p>
              <a:p>
                <a:pPr lvl="0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2800" dirty="0"/>
                  <a:t>1 B  TO  T  OTA</a:t>
                </a:r>
              </a:p>
              <a:p>
                <a:pPr lvl="0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2800" dirty="0"/>
                  <a:t>2 XAV</a:t>
                </a:r>
              </a:p>
              <a:p>
                <a:pPr lvl="0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2800" dirty="0"/>
                  <a:t>3 VBDDQD </a:t>
                </a:r>
                <a:endParaRPr lang="en-US" altLang="en-US" sz="2800" dirty="0" smtClean="0"/>
              </a:p>
              <a:p>
                <a:pPr lvl="0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2800" dirty="0" smtClean="0"/>
                  <a:t>4 </a:t>
                </a:r>
                <a:r>
                  <a:rPr lang="en-US" altLang="en-US" sz="2800" dirty="0"/>
                  <a:t>VBDDQD (given it’s the name of a country) </a:t>
                </a:r>
                <a:endParaRPr lang="en-US" altLang="en-US" sz="2800" dirty="0" smtClean="0"/>
              </a:p>
              <a:p>
                <a:pPr lvl="0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2800" dirty="0" smtClean="0"/>
                  <a:t>5 </a:t>
                </a:r>
                <a:r>
                  <a:rPr lang="en-US" altLang="en-US" sz="2800" dirty="0"/>
                  <a:t>ABXAZ  OAZT  CYE  FCEOE  UCZX HDR</a:t>
                </a:r>
              </a:p>
              <a:p>
                <a:pPr lvl="0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altLang="en-US" sz="2800" dirty="0"/>
              </a:p>
            </p:txBody>
          </p:sp>
        </p:grpSp>
        <p:sp>
          <p:nvSpPr>
            <p:cNvPr id="7" name="椭圆 6"/>
            <p:cNvSpPr/>
            <p:nvPr/>
          </p:nvSpPr>
          <p:spPr>
            <a:xfrm>
              <a:off x="657632" y="1935517"/>
              <a:ext cx="2042160" cy="2042160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z="1270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矩形 7"/>
            <p:cNvSpPr/>
            <p:nvPr/>
          </p:nvSpPr>
          <p:spPr>
            <a:xfrm>
              <a:off x="1206479" y="2040152"/>
              <a:ext cx="930063" cy="186204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zh-CN" sz="11500" b="1" cap="none" spc="0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?</a:t>
              </a:r>
              <a:endParaRPr lang="zh-CN" altLang="en-US" sz="115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100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Keyspace</a:t>
            </a:r>
            <a:r>
              <a:rPr lang="en-US" altLang="zh-CN" dirty="0"/>
              <a:t> of the Substitution Cipher</a:t>
            </a:r>
            <a:endParaRPr lang="en-US" altLang="zh-CN" dirty="0"/>
          </a:p>
        </p:txBody>
      </p:sp>
      <p:sp>
        <p:nvSpPr>
          <p:cNvPr id="4" name="内容占位符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en-US" altLang="zh-CN" dirty="0"/>
              <a:t> </a:t>
            </a:r>
            <a:r>
              <a:rPr lang="en-US" altLang="zh-CN" dirty="0"/>
              <a:t>The key space of the Simple Substitution Cipher is approximately </a:t>
            </a:r>
            <a:r>
              <a:rPr lang="en-US" altLang="zh-CN" dirty="0">
                <a:solidFill>
                  <a:srgbClr val="FF0000"/>
                </a:solidFill>
              </a:rPr>
              <a:t>4 x 10</a:t>
            </a:r>
            <a:r>
              <a:rPr lang="en-US" altLang="zh-CN" baseline="30000" dirty="0">
                <a:solidFill>
                  <a:srgbClr val="FF0000"/>
                </a:solidFill>
              </a:rPr>
              <a:t>26</a:t>
            </a:r>
            <a:r>
              <a:rPr lang="en-US" altLang="zh-CN" dirty="0"/>
              <a:t>, that is: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400 </a:t>
            </a:r>
            <a:r>
              <a:rPr lang="en-US" altLang="zh-CN" dirty="0"/>
              <a:t>000 000 000 000 000 000 000 </a:t>
            </a:r>
            <a:r>
              <a:rPr lang="en-US" altLang="zh-CN" dirty="0" smtClean="0"/>
              <a:t>000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755576" y="3068960"/>
            <a:ext cx="7704856" cy="2474208"/>
            <a:chOff x="657632" y="3403064"/>
            <a:chExt cx="7586776" cy="2330192"/>
          </a:xfrm>
        </p:grpSpPr>
        <p:grpSp>
          <p:nvGrpSpPr>
            <p:cNvPr id="6" name="组合 5"/>
            <p:cNvGrpSpPr/>
            <p:nvPr/>
          </p:nvGrpSpPr>
          <p:grpSpPr>
            <a:xfrm>
              <a:off x="1678712" y="3403064"/>
              <a:ext cx="6565696" cy="2330192"/>
              <a:chOff x="1531620" y="866903"/>
              <a:chExt cx="5188788" cy="2330192"/>
            </a:xfrm>
            <a:scene3d>
              <a:camera prst="orthographicFront"/>
              <a:lightRig rig="flat" dir="t"/>
            </a:scene3d>
          </p:grpSpPr>
          <p:sp>
            <p:nvSpPr>
              <p:cNvPr id="9" name="五边形 8"/>
              <p:cNvSpPr/>
              <p:nvPr/>
            </p:nvSpPr>
            <p:spPr>
              <a:xfrm rot="10800000">
                <a:off x="1531620" y="1396895"/>
                <a:ext cx="5188788" cy="1270208"/>
              </a:xfrm>
              <a:prstGeom prst="homePlate">
                <a:avLst/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五边形 4"/>
              <p:cNvSpPr/>
              <p:nvPr/>
            </p:nvSpPr>
            <p:spPr>
              <a:xfrm>
                <a:off x="2042160" y="866903"/>
                <a:ext cx="4678248" cy="233019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00536" tIns="80010" rIns="149352" bIns="80010" numCol="1" spcCol="1270" anchor="ctr" anchorCtr="0">
                <a:noAutofit/>
              </a:bodyPr>
              <a:lstStyle/>
              <a:p>
                <a:r>
                  <a:rPr lang="en-US" altLang="zh-CN" sz="2800" dirty="0"/>
                  <a:t>Just how big is that?</a:t>
                </a:r>
                <a:endParaRPr lang="en-US" altLang="zh-CN" sz="2800" dirty="0"/>
              </a:p>
            </p:txBody>
          </p:sp>
        </p:grpSp>
        <p:sp>
          <p:nvSpPr>
            <p:cNvPr id="7" name="椭圆 6"/>
            <p:cNvSpPr/>
            <p:nvPr/>
          </p:nvSpPr>
          <p:spPr>
            <a:xfrm>
              <a:off x="657632" y="3547080"/>
              <a:ext cx="2042160" cy="2042160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z="1270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矩形 7"/>
            <p:cNvSpPr/>
            <p:nvPr/>
          </p:nvSpPr>
          <p:spPr>
            <a:xfrm>
              <a:off x="1206479" y="3655184"/>
              <a:ext cx="930063" cy="186204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zh-CN" sz="11500" b="1" cap="none" spc="0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?</a:t>
              </a:r>
              <a:endParaRPr lang="zh-CN" altLang="en-US" sz="115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474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Keyspace</a:t>
            </a:r>
            <a:r>
              <a:rPr lang="en-US" altLang="zh-CN" dirty="0"/>
              <a:t> of the Substitution Cipher</a:t>
            </a:r>
            <a:endParaRPr lang="en-US" altLang="zh-CN" dirty="0"/>
          </a:p>
        </p:txBody>
      </p:sp>
      <p:sp>
        <p:nvSpPr>
          <p:cNvPr id="4" name="内容占位符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en-US" altLang="zh-CN" dirty="0"/>
              <a:t> </a:t>
            </a:r>
            <a:r>
              <a:rPr lang="en-US" altLang="zh-CN" dirty="0"/>
              <a:t>The key space of the Simple Substitution Cipher is approximately </a:t>
            </a:r>
            <a:r>
              <a:rPr lang="en-US" altLang="zh-CN" dirty="0">
                <a:solidFill>
                  <a:srgbClr val="FF0000"/>
                </a:solidFill>
              </a:rPr>
              <a:t>4 x 10</a:t>
            </a:r>
            <a:r>
              <a:rPr lang="en-US" altLang="zh-CN" baseline="30000" dirty="0">
                <a:solidFill>
                  <a:srgbClr val="FF0000"/>
                </a:solidFill>
              </a:rPr>
              <a:t>26</a:t>
            </a:r>
            <a:r>
              <a:rPr lang="en-US" altLang="zh-CN" dirty="0"/>
              <a:t>, that is: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400 </a:t>
            </a:r>
            <a:r>
              <a:rPr lang="en-US" altLang="zh-CN" dirty="0"/>
              <a:t>000 000 000 000 000 000 000 </a:t>
            </a:r>
            <a:r>
              <a:rPr lang="en-US" altLang="zh-CN" dirty="0" smtClean="0"/>
              <a:t>000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755576" y="3221875"/>
            <a:ext cx="7704856" cy="3159453"/>
            <a:chOff x="657632" y="3547079"/>
            <a:chExt cx="7586776" cy="2975551"/>
          </a:xfrm>
        </p:grpSpPr>
        <p:grpSp>
          <p:nvGrpSpPr>
            <p:cNvPr id="6" name="组合 5"/>
            <p:cNvGrpSpPr/>
            <p:nvPr/>
          </p:nvGrpSpPr>
          <p:grpSpPr>
            <a:xfrm>
              <a:off x="1678712" y="3547079"/>
              <a:ext cx="6565696" cy="2975551"/>
              <a:chOff x="1531620" y="1010918"/>
              <a:chExt cx="5188788" cy="2975551"/>
            </a:xfrm>
            <a:scene3d>
              <a:camera prst="orthographicFront"/>
              <a:lightRig rig="flat" dir="t"/>
            </a:scene3d>
          </p:grpSpPr>
          <p:sp>
            <p:nvSpPr>
              <p:cNvPr id="9" name="五边形 8"/>
              <p:cNvSpPr/>
              <p:nvPr/>
            </p:nvSpPr>
            <p:spPr>
              <a:xfrm rot="10800000">
                <a:off x="1531620" y="1010918"/>
                <a:ext cx="5188788" cy="2975549"/>
              </a:xfrm>
              <a:prstGeom prst="homePlate">
                <a:avLst/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五边形 4"/>
              <p:cNvSpPr/>
              <p:nvPr/>
            </p:nvSpPr>
            <p:spPr>
              <a:xfrm>
                <a:off x="2042160" y="1273804"/>
                <a:ext cx="4678248" cy="271266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00536" tIns="80010" rIns="149352" bIns="80010" numCol="1" spcCol="1270" anchor="ctr" anchorCtr="0">
                <a:noAutofit/>
              </a:bodyPr>
              <a:lstStyle/>
              <a:p>
                <a:r>
                  <a:rPr lang="en-US" altLang="zh-CN" sz="2800" dirty="0"/>
                  <a:t>There are an </a:t>
                </a:r>
                <a:r>
                  <a:rPr lang="en-US" altLang="zh-CN" sz="2800" dirty="0" smtClean="0"/>
                  <a:t>estimated 10</a:t>
                </a:r>
                <a:r>
                  <a:rPr lang="en-US" altLang="zh-CN" sz="2800" baseline="30000" dirty="0" smtClean="0"/>
                  <a:t>22</a:t>
                </a:r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stars in our universe</a:t>
                </a:r>
                <a:r>
                  <a:rPr lang="en-US" altLang="zh-CN" sz="2800" dirty="0" smtClean="0"/>
                  <a:t>.</a:t>
                </a:r>
              </a:p>
              <a:p>
                <a:endParaRPr lang="en-US" altLang="zh-CN" sz="2800" dirty="0" smtClean="0"/>
              </a:p>
              <a:p>
                <a:r>
                  <a:rPr lang="en-US" altLang="zh-CN" sz="2800" dirty="0"/>
                  <a:t>The key space of DES is somewhere between 10</a:t>
                </a:r>
                <a:r>
                  <a:rPr lang="en-US" altLang="zh-CN" sz="2800" baseline="30000" dirty="0"/>
                  <a:t>16</a:t>
                </a:r>
                <a:r>
                  <a:rPr lang="en-US" altLang="zh-CN" sz="2800" dirty="0"/>
                  <a:t> and 10</a:t>
                </a:r>
                <a:r>
                  <a:rPr lang="en-US" altLang="zh-CN" sz="2800" baseline="30000" dirty="0"/>
                  <a:t>17</a:t>
                </a:r>
                <a:r>
                  <a:rPr lang="en-US" altLang="zh-CN" sz="2800" dirty="0"/>
                  <a:t>. </a:t>
                </a:r>
                <a:endParaRPr lang="en-US" altLang="zh-CN" sz="2800" dirty="0" smtClean="0"/>
              </a:p>
              <a:p>
                <a:endParaRPr lang="en-US" altLang="zh-CN" sz="2800" dirty="0"/>
              </a:p>
            </p:txBody>
          </p:sp>
        </p:grpSp>
        <p:sp>
          <p:nvSpPr>
            <p:cNvPr id="7" name="椭圆 6"/>
            <p:cNvSpPr/>
            <p:nvPr/>
          </p:nvSpPr>
          <p:spPr>
            <a:xfrm>
              <a:off x="657632" y="3945598"/>
              <a:ext cx="2042160" cy="2042160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z="1270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矩形 7"/>
            <p:cNvSpPr/>
            <p:nvPr/>
          </p:nvSpPr>
          <p:spPr>
            <a:xfrm>
              <a:off x="1206479" y="4053702"/>
              <a:ext cx="930063" cy="186204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zh-CN" sz="11500" b="1" cap="none" spc="0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?</a:t>
              </a:r>
              <a:endParaRPr lang="zh-CN" altLang="en-US" sz="115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270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Wise words</a:t>
            </a:r>
          </a:p>
        </p:txBody>
      </p:sp>
      <p:sp>
        <p:nvSpPr>
          <p:cNvPr id="4" name="内容占位符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12776"/>
          </a:xfrm>
        </p:spPr>
        <p:txBody>
          <a:bodyPr>
            <a:normAutofit/>
          </a:bodyPr>
          <a:lstStyle/>
          <a:p>
            <a:r>
              <a:rPr lang="en-US" altLang="zh-CN" dirty="0"/>
              <a:t>Having a large key space is necessary to prevent an exhaustive key search, but it is not sufficient to guarantee </a:t>
            </a:r>
            <a:r>
              <a:rPr lang="en-US" altLang="zh-CN" dirty="0" smtClean="0"/>
              <a:t>the </a:t>
            </a:r>
            <a:r>
              <a:rPr lang="en-US" altLang="zh-CN" dirty="0"/>
              <a:t>security of a cryptosystem.</a:t>
            </a:r>
            <a:endParaRPr lang="en-US" altLang="zh-CN" dirty="0"/>
          </a:p>
        </p:txBody>
      </p:sp>
      <p:sp>
        <p:nvSpPr>
          <p:cNvPr id="11" name="内容占位符 5"/>
          <p:cNvSpPr txBox="1">
            <a:spLocks/>
          </p:cNvSpPr>
          <p:nvPr/>
        </p:nvSpPr>
        <p:spPr>
          <a:xfrm>
            <a:off x="611560" y="4365104"/>
            <a:ext cx="8153400" cy="16127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 large key is not a guarantee of security but a small key is a guarantee of insecurity.</a:t>
            </a:r>
          </a:p>
        </p:txBody>
      </p:sp>
    </p:spTree>
    <p:extLst>
      <p:ext uri="{BB962C8B-B14F-4D97-AF65-F5344CB8AC3E}">
        <p14:creationId xmlns:p14="http://schemas.microsoft.com/office/powerpoint/2010/main" val="22839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English letter </a:t>
            </a:r>
            <a:r>
              <a:rPr lang="en-US" altLang="zh-CN" dirty="0" smtClean="0"/>
              <a:t>frequencies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974304"/>
            <a:ext cx="686752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770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Substitution Cipher Histogram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700808"/>
            <a:ext cx="805815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5"/>
          <p:cNvSpPr txBox="1">
            <a:spLocks/>
          </p:cNvSpPr>
          <p:nvPr/>
        </p:nvSpPr>
        <p:spPr>
          <a:xfrm>
            <a:off x="611560" y="5517232"/>
            <a:ext cx="8153400" cy="16127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 histogram showing the relative frequencies of the letters in a </a:t>
            </a:r>
            <a:r>
              <a:rPr lang="en-US" altLang="zh-CN" dirty="0" err="1"/>
              <a:t>ciphertext</a:t>
            </a:r>
            <a:r>
              <a:rPr lang="en-US" altLang="zh-CN" dirty="0"/>
              <a:t> that was obtained by using a simple substitution cipher.</a:t>
            </a:r>
          </a:p>
        </p:txBody>
      </p:sp>
    </p:spTree>
    <p:extLst>
      <p:ext uri="{BB962C8B-B14F-4D97-AF65-F5344CB8AC3E}">
        <p14:creationId xmlns:p14="http://schemas.microsoft.com/office/powerpoint/2010/main" val="125395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Observations</a:t>
            </a:r>
          </a:p>
        </p:txBody>
      </p:sp>
      <p:sp>
        <p:nvSpPr>
          <p:cNvPr id="5" name="内容占位符 5"/>
          <p:cNvSpPr txBox="1">
            <a:spLocks/>
          </p:cNvSpPr>
          <p:nvPr/>
        </p:nvSpPr>
        <p:spPr>
          <a:xfrm>
            <a:off x="611560" y="1772816"/>
            <a:ext cx="8153400" cy="40324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The </a:t>
            </a:r>
            <a:r>
              <a:rPr lang="en-US" altLang="zh-CN" dirty="0"/>
              <a:t>Simple Substitution Cipher leaks information about the plaintext even before detailed letter frequency analysis has been conducted.</a:t>
            </a:r>
          </a:p>
          <a:p>
            <a:r>
              <a:rPr lang="en-US" altLang="zh-CN" dirty="0" smtClean="0"/>
              <a:t>Knowing </a:t>
            </a:r>
            <a:r>
              <a:rPr lang="en-US" altLang="zh-CN" dirty="0"/>
              <a:t>the context of the plaintext can be helpful when conducting letter frequency analysis.</a:t>
            </a:r>
          </a:p>
          <a:p>
            <a:r>
              <a:rPr lang="en-US" altLang="zh-CN" dirty="0" smtClean="0"/>
              <a:t>It </a:t>
            </a:r>
            <a:r>
              <a:rPr lang="en-US" altLang="zh-CN" dirty="0"/>
              <a:t>is not necessary to determine the entire key before being able to decrypt the </a:t>
            </a:r>
            <a:r>
              <a:rPr lang="en-US" altLang="zh-CN" dirty="0" smtClean="0"/>
              <a:t>cipher text</a:t>
            </a:r>
            <a:r>
              <a:rPr lang="en-US" altLang="zh-C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016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Atbash</a:t>
            </a:r>
            <a:r>
              <a:rPr lang="en-US" altLang="zh-CN" dirty="0"/>
              <a:t> Cipher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700808"/>
            <a:ext cx="775335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855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Learning </a:t>
            </a:r>
            <a:r>
              <a:rPr lang="en-US" altLang="zh-CN" dirty="0" smtClean="0"/>
              <a:t>Outcomes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 smtClean="0"/>
              <a:t>Describe </a:t>
            </a:r>
            <a:r>
              <a:rPr lang="en-US" altLang="zh-CN" sz="2400" dirty="0"/>
              <a:t>a number of simple historical cryptosystems </a:t>
            </a: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 smtClean="0"/>
              <a:t>Relate </a:t>
            </a:r>
            <a:r>
              <a:rPr lang="en-US" altLang="zh-CN" sz="2400" dirty="0"/>
              <a:t>a number of historical cryptosystems to the basic model of a cryptosystem </a:t>
            </a: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 smtClean="0"/>
              <a:t>Illustrate </a:t>
            </a:r>
            <a:r>
              <a:rPr lang="en-US" altLang="zh-CN" sz="2400" dirty="0"/>
              <a:t>properties of these historical cryptosystems that make them unsuitable for modern use </a:t>
            </a: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 smtClean="0"/>
              <a:t>Formulate </a:t>
            </a:r>
            <a:r>
              <a:rPr lang="en-US" altLang="zh-CN" sz="2400" dirty="0"/>
              <a:t>some fundamental design principles for a modern cryptosystem</a:t>
            </a:r>
          </a:p>
        </p:txBody>
      </p:sp>
    </p:spTree>
    <p:extLst>
      <p:ext uri="{BB962C8B-B14F-4D97-AF65-F5344CB8AC3E}">
        <p14:creationId xmlns:p14="http://schemas.microsoft.com/office/powerpoint/2010/main" val="65035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8889032" cy="990600"/>
          </a:xfrm>
        </p:spPr>
        <p:txBody>
          <a:bodyPr>
            <a:normAutofit/>
          </a:bodyPr>
          <a:lstStyle/>
          <a:p>
            <a:r>
              <a:rPr lang="en-US" altLang="zh-CN" dirty="0"/>
              <a:t>2. Historical advances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01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Playfair</a:t>
            </a:r>
            <a:r>
              <a:rPr lang="en-US" altLang="zh-CN" dirty="0"/>
              <a:t> Cipher</a:t>
            </a:r>
          </a:p>
        </p:txBody>
      </p:sp>
      <p:sp>
        <p:nvSpPr>
          <p:cNvPr id="4" name="内容占位符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 </a:t>
            </a:r>
            <a:r>
              <a:rPr lang="en-US" altLang="zh-CN" dirty="0"/>
              <a:t>The </a:t>
            </a:r>
            <a:r>
              <a:rPr lang="en-US" altLang="zh-CN" dirty="0" err="1"/>
              <a:t>Playfair</a:t>
            </a:r>
            <a:r>
              <a:rPr lang="en-US" altLang="zh-CN" dirty="0"/>
              <a:t> Cipher operates on pairs of letters (bigrams</a:t>
            </a:r>
            <a:r>
              <a:rPr lang="en-US" altLang="zh-CN" dirty="0" smtClean="0"/>
              <a:t>).</a:t>
            </a:r>
          </a:p>
          <a:p>
            <a:endParaRPr lang="en-US" altLang="zh-CN" dirty="0"/>
          </a:p>
          <a:p>
            <a:r>
              <a:rPr lang="en-US" altLang="zh-CN" dirty="0"/>
              <a:t>The key is a 5x5 square consisting of every letter except J.</a:t>
            </a:r>
          </a:p>
          <a:p>
            <a:endParaRPr lang="en-US" altLang="zh-CN" dirty="0"/>
          </a:p>
          <a:p>
            <a:r>
              <a:rPr lang="en-US" altLang="zh-CN" dirty="0"/>
              <a:t>Before encrypting, the plaintext must be transformed</a:t>
            </a:r>
            <a:r>
              <a:rPr lang="en-US" altLang="zh-CN" dirty="0" smtClean="0"/>
              <a:t>:: </a:t>
            </a:r>
            <a:endParaRPr lang="en-US" altLang="zh-CN" dirty="0" smtClean="0"/>
          </a:p>
          <a:p>
            <a:pPr lvl="1"/>
            <a:r>
              <a:rPr lang="en-US" altLang="zh-CN" dirty="0"/>
              <a:t> Replace all J’s with I’s </a:t>
            </a:r>
          </a:p>
          <a:p>
            <a:pPr lvl="1"/>
            <a:r>
              <a:rPr lang="en-US" altLang="zh-CN" dirty="0" smtClean="0"/>
              <a:t>Write </a:t>
            </a:r>
            <a:r>
              <a:rPr lang="en-US" altLang="zh-CN" dirty="0"/>
              <a:t>the plaintext in pairs of letters…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…separating any identical pairs by a Z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/>
              <a:t>the number of letters is odd, add a Z to the end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682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Playfair</a:t>
            </a:r>
            <a:r>
              <a:rPr lang="en-US" altLang="zh-CN" dirty="0"/>
              <a:t> Cipher: Encryption</a:t>
            </a:r>
            <a:endParaRPr lang="en-US" altLang="zh-CN" dirty="0"/>
          </a:p>
        </p:txBody>
      </p:sp>
      <p:sp>
        <p:nvSpPr>
          <p:cNvPr id="4" name="内容占位符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 </a:t>
            </a:r>
            <a:r>
              <a:rPr lang="en-US" altLang="zh-CN" dirty="0"/>
              <a:t>If two plaintext letters lie in the same row then replace each letter by the one on its “right” in the key square</a:t>
            </a:r>
          </a:p>
          <a:p>
            <a:pPr marL="365760" lvl="1" indent="0">
              <a:buNone/>
            </a:pPr>
            <a:endParaRPr lang="en-US" altLang="zh-CN" dirty="0"/>
          </a:p>
          <a:p>
            <a:r>
              <a:rPr lang="en-US" altLang="zh-CN" dirty="0"/>
              <a:t>If two plaintext letters lie in the same column then replace each letter by the one “below” it in the key </a:t>
            </a:r>
            <a:r>
              <a:rPr lang="en-US" altLang="zh-CN" dirty="0" smtClean="0"/>
              <a:t>square</a:t>
            </a:r>
          </a:p>
          <a:p>
            <a:endParaRPr lang="en-US" altLang="zh-CN" dirty="0" smtClean="0"/>
          </a:p>
          <a:p>
            <a:r>
              <a:rPr lang="en-US" altLang="zh-CN" dirty="0"/>
              <a:t>Else, replace: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First letter by letter in row of first letter and column of second letter in the key square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Second letter by letter in column of first letter and row of second letter in the key square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916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Playfair</a:t>
            </a:r>
            <a:r>
              <a:rPr lang="en-US" altLang="zh-CN" dirty="0"/>
              <a:t> Cipher: Example</a:t>
            </a:r>
            <a:endParaRPr lang="en-US" altLang="zh-C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8880"/>
            <a:ext cx="306705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5"/>
          <p:cNvSpPr>
            <a:spLocks noGrp="1"/>
          </p:cNvSpPr>
          <p:nvPr>
            <p:ph sz="quarter" idx="1"/>
          </p:nvPr>
        </p:nvSpPr>
        <p:spPr>
          <a:xfrm>
            <a:off x="4572000" y="1600200"/>
            <a:ext cx="4194048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NATTERJACK TOAD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pl-PL" altLang="zh-CN" dirty="0" smtClean="0"/>
              <a:t>NA </a:t>
            </a:r>
            <a:r>
              <a:rPr lang="pl-PL" altLang="zh-CN" dirty="0"/>
              <a:t>TZ TE RI AC KT OA DZ</a:t>
            </a:r>
          </a:p>
          <a:p>
            <a:pPr marL="365760" lvl="1" indent="0">
              <a:buNone/>
            </a:pPr>
            <a:endParaRPr lang="en-US" altLang="zh-CN" dirty="0" smtClean="0"/>
          </a:p>
          <a:p>
            <a:pPr marL="365760" lvl="1" indent="0">
              <a:buNone/>
            </a:pPr>
            <a:endParaRPr lang="en-US" altLang="zh-CN" dirty="0"/>
          </a:p>
          <a:p>
            <a:pPr marL="0" lvl="1" indent="0">
              <a:buNone/>
            </a:pPr>
            <a:r>
              <a:rPr lang="en-US" altLang="zh-CN" dirty="0"/>
              <a:t>DN DW SR HF CG FS PT BD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12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Playfair</a:t>
            </a:r>
            <a:r>
              <a:rPr lang="en-US" altLang="zh-CN" dirty="0"/>
              <a:t> Cipher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657632" y="2420888"/>
            <a:ext cx="7586776" cy="3194288"/>
            <a:chOff x="657632" y="2971016"/>
            <a:chExt cx="7586776" cy="3194288"/>
          </a:xfrm>
        </p:grpSpPr>
        <p:grpSp>
          <p:nvGrpSpPr>
            <p:cNvPr id="5" name="组合 4"/>
            <p:cNvGrpSpPr/>
            <p:nvPr/>
          </p:nvGrpSpPr>
          <p:grpSpPr>
            <a:xfrm>
              <a:off x="1678712" y="2971016"/>
              <a:ext cx="6565696" cy="3194288"/>
              <a:chOff x="1531620" y="434855"/>
              <a:chExt cx="5188788" cy="3194288"/>
            </a:xfrm>
            <a:scene3d>
              <a:camera prst="orthographicFront"/>
              <a:lightRig rig="flat" dir="t"/>
            </a:scene3d>
          </p:grpSpPr>
          <p:sp>
            <p:nvSpPr>
              <p:cNvPr id="8" name="五边形 7"/>
              <p:cNvSpPr/>
              <p:nvPr/>
            </p:nvSpPr>
            <p:spPr>
              <a:xfrm rot="10800000">
                <a:off x="1531620" y="434855"/>
                <a:ext cx="5188788" cy="3194288"/>
              </a:xfrm>
              <a:prstGeom prst="homePlate">
                <a:avLst/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五边形 4"/>
              <p:cNvSpPr/>
              <p:nvPr/>
            </p:nvSpPr>
            <p:spPr>
              <a:xfrm>
                <a:off x="2042160" y="866903"/>
                <a:ext cx="4678248" cy="233019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00536" tIns="80010" rIns="149352" bIns="80010" numCol="1" spcCol="1270" anchor="ctr" anchorCtr="0">
                <a:noAutofit/>
              </a:bodyPr>
              <a:lstStyle/>
              <a:p>
                <a:pPr lvl="0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800" dirty="0"/>
                  <a:t>In what way has the </a:t>
                </a:r>
                <a:r>
                  <a:rPr lang="en-US" altLang="zh-CN" sz="2800" dirty="0" err="1"/>
                  <a:t>Playfair</a:t>
                </a:r>
                <a:r>
                  <a:rPr lang="en-US" altLang="zh-CN" sz="2800" dirty="0"/>
                  <a:t> Cipher defeated single letter frequency analysis?</a:t>
                </a:r>
              </a:p>
              <a:p>
                <a:pPr lvl="0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800" dirty="0"/>
                  <a:t>How might you try to decrypt a </a:t>
                </a:r>
                <a:r>
                  <a:rPr lang="en-US" altLang="zh-CN" sz="2800" dirty="0" err="1"/>
                  <a:t>ciphertext</a:t>
                </a:r>
                <a:r>
                  <a:rPr lang="en-US" altLang="zh-CN" sz="2800" dirty="0"/>
                  <a:t> that was encrypted using a </a:t>
                </a:r>
                <a:r>
                  <a:rPr lang="en-US" altLang="zh-CN" sz="2800" dirty="0" err="1"/>
                  <a:t>Playfair</a:t>
                </a:r>
                <a:r>
                  <a:rPr lang="en-US" altLang="zh-CN" sz="2800" dirty="0"/>
                  <a:t> Cipher, without knowing the key?</a:t>
                </a:r>
                <a:endParaRPr lang="zh-CN" altLang="en-US" sz="2800" kern="1200" dirty="0"/>
              </a:p>
            </p:txBody>
          </p:sp>
        </p:grpSp>
        <p:sp>
          <p:nvSpPr>
            <p:cNvPr id="6" name="椭圆 5"/>
            <p:cNvSpPr/>
            <p:nvPr/>
          </p:nvSpPr>
          <p:spPr>
            <a:xfrm>
              <a:off x="657632" y="3547080"/>
              <a:ext cx="2042160" cy="2042160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z="1270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矩形 6"/>
            <p:cNvSpPr/>
            <p:nvPr/>
          </p:nvSpPr>
          <p:spPr>
            <a:xfrm>
              <a:off x="1206479" y="3655184"/>
              <a:ext cx="930063" cy="186204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zh-CN" sz="11500" b="1" cap="none" spc="0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?</a:t>
              </a:r>
              <a:endParaRPr lang="zh-CN" altLang="en-US" sz="115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347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Homophonic Coding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/>
          </a:bodyPr>
          <a:lstStyle/>
          <a:p>
            <a:r>
              <a:rPr lang="en-US" altLang="zh-CN" dirty="0"/>
              <a:t>A modification of the Simple Substitution Cipher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idea is to replace some plaintext letters with different </a:t>
            </a:r>
            <a:r>
              <a:rPr lang="en-US" altLang="zh-CN" dirty="0" err="1"/>
              <a:t>ciphertext</a:t>
            </a:r>
            <a:r>
              <a:rPr lang="en-US" altLang="zh-CN" dirty="0"/>
              <a:t> characters in order to confuse the </a:t>
            </a:r>
            <a:r>
              <a:rPr lang="en-US" altLang="zh-CN" dirty="0" err="1"/>
              <a:t>ciphertext</a:t>
            </a:r>
            <a:r>
              <a:rPr lang="en-US" altLang="zh-CN" dirty="0"/>
              <a:t> character frequency statistics.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75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0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charRg st="50" end="2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Homophonic Coding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052936"/>
          </a:xfrm>
        </p:spPr>
        <p:txBody>
          <a:bodyPr/>
          <a:lstStyle/>
          <a:p>
            <a:r>
              <a:rPr lang="en-US" altLang="zh-CN" dirty="0"/>
              <a:t>A possible homophonic code is as follows: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Use a character alphabet of 1000. </a:t>
            </a:r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/>
              <a:t>82 different characters to encode A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/>
              <a:t>15 different characters to encode B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/>
              <a:t>1 character to encode J, Q, X and Z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etc</a:t>
            </a:r>
            <a:r>
              <a:rPr lang="en-US" altLang="zh-CN" dirty="0"/>
              <a:t>.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55576" y="3221875"/>
            <a:ext cx="7704856" cy="3159451"/>
            <a:chOff x="657632" y="3547079"/>
            <a:chExt cx="7586776" cy="2975549"/>
          </a:xfrm>
        </p:grpSpPr>
        <p:grpSp>
          <p:nvGrpSpPr>
            <p:cNvPr id="5" name="组合 4"/>
            <p:cNvGrpSpPr/>
            <p:nvPr/>
          </p:nvGrpSpPr>
          <p:grpSpPr>
            <a:xfrm>
              <a:off x="1678712" y="3547079"/>
              <a:ext cx="6565696" cy="2975549"/>
              <a:chOff x="1531620" y="1010918"/>
              <a:chExt cx="5188788" cy="2975549"/>
            </a:xfrm>
            <a:scene3d>
              <a:camera prst="orthographicFront"/>
              <a:lightRig rig="flat" dir="t"/>
            </a:scene3d>
          </p:grpSpPr>
          <p:sp>
            <p:nvSpPr>
              <p:cNvPr id="8" name="五边形 7"/>
              <p:cNvSpPr/>
              <p:nvPr/>
            </p:nvSpPr>
            <p:spPr>
              <a:xfrm rot="10800000">
                <a:off x="1531620" y="1010918"/>
                <a:ext cx="5188788" cy="2975549"/>
              </a:xfrm>
              <a:prstGeom prst="homePlate">
                <a:avLst/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五边形 4"/>
              <p:cNvSpPr/>
              <p:nvPr/>
            </p:nvSpPr>
            <p:spPr>
              <a:xfrm>
                <a:off x="2042160" y="1138170"/>
                <a:ext cx="4678248" cy="271266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00536" tIns="80010" rIns="149352" bIns="80010" numCol="1" spcCol="1270" anchor="ctr" anchorCtr="0">
                <a:noAutofit/>
              </a:bodyPr>
              <a:lstStyle/>
              <a:p>
                <a:r>
                  <a:rPr lang="en-US" altLang="zh-CN" sz="2800" dirty="0"/>
                  <a:t>How well do you think such a code will hold out against single letter frequency analysis</a:t>
                </a:r>
                <a:r>
                  <a:rPr lang="en-US" altLang="zh-CN" sz="2800" dirty="0" smtClean="0"/>
                  <a:t>?</a:t>
                </a:r>
              </a:p>
              <a:p>
                <a:endParaRPr lang="en-US" altLang="zh-CN" sz="2800" dirty="0"/>
              </a:p>
              <a:p>
                <a:r>
                  <a:rPr lang="en-US" altLang="zh-CN" sz="2800" dirty="0"/>
                  <a:t>Do you think that such a code is suitable for adoption in a practical environment</a:t>
                </a:r>
                <a:r>
                  <a:rPr lang="en-US" altLang="zh-CN" sz="2800" dirty="0" smtClean="0"/>
                  <a:t>?</a:t>
                </a:r>
                <a:endParaRPr lang="en-US" altLang="zh-CN" sz="2800" dirty="0"/>
              </a:p>
            </p:txBody>
          </p:sp>
        </p:grpSp>
        <p:sp>
          <p:nvSpPr>
            <p:cNvPr id="6" name="椭圆 5"/>
            <p:cNvSpPr/>
            <p:nvPr/>
          </p:nvSpPr>
          <p:spPr>
            <a:xfrm>
              <a:off x="657632" y="3945598"/>
              <a:ext cx="2042160" cy="2042160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z="1270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矩形 6"/>
            <p:cNvSpPr/>
            <p:nvPr/>
          </p:nvSpPr>
          <p:spPr>
            <a:xfrm>
              <a:off x="1206479" y="4053702"/>
              <a:ext cx="930063" cy="186204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zh-CN" sz="11500" b="1" cap="none" spc="0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?</a:t>
              </a:r>
              <a:endParaRPr lang="zh-CN" altLang="en-US" sz="115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788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Vigenère</a:t>
            </a:r>
            <a:r>
              <a:rPr lang="en-US" altLang="zh-CN" dirty="0"/>
              <a:t>  Cipher</a:t>
            </a:r>
            <a:endParaRPr lang="en-US" altLang="zh-C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938338"/>
            <a:ext cx="82962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Vigenère</a:t>
            </a:r>
            <a:r>
              <a:rPr lang="en-US" altLang="zh-CN" dirty="0"/>
              <a:t>  Cipher</a:t>
            </a:r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755576" y="2132856"/>
            <a:ext cx="7704856" cy="3159451"/>
            <a:chOff x="657632" y="3547079"/>
            <a:chExt cx="7586776" cy="2975549"/>
          </a:xfrm>
        </p:grpSpPr>
        <p:grpSp>
          <p:nvGrpSpPr>
            <p:cNvPr id="7" name="组合 6"/>
            <p:cNvGrpSpPr/>
            <p:nvPr/>
          </p:nvGrpSpPr>
          <p:grpSpPr>
            <a:xfrm>
              <a:off x="1678712" y="3547079"/>
              <a:ext cx="6565696" cy="2975549"/>
              <a:chOff x="1531620" y="1010918"/>
              <a:chExt cx="5188788" cy="2975549"/>
            </a:xfrm>
            <a:scene3d>
              <a:camera prst="orthographicFront"/>
              <a:lightRig rig="flat" dir="t"/>
            </a:scene3d>
          </p:grpSpPr>
          <p:sp>
            <p:nvSpPr>
              <p:cNvPr id="10" name="五边形 9"/>
              <p:cNvSpPr/>
              <p:nvPr/>
            </p:nvSpPr>
            <p:spPr>
              <a:xfrm rot="10800000">
                <a:off x="1531620" y="1010918"/>
                <a:ext cx="5188788" cy="2975549"/>
              </a:xfrm>
              <a:prstGeom prst="homePlate">
                <a:avLst/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五边形 4"/>
              <p:cNvSpPr/>
              <p:nvPr/>
            </p:nvSpPr>
            <p:spPr>
              <a:xfrm>
                <a:off x="2042160" y="1138170"/>
                <a:ext cx="4678248" cy="271266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00536" tIns="80010" rIns="149352" bIns="80010" numCol="1" spcCol="1270" anchor="ctr" anchorCtr="0">
                <a:noAutofit/>
              </a:bodyPr>
              <a:lstStyle/>
              <a:p>
                <a:r>
                  <a:rPr lang="en-US" altLang="zh-CN" sz="2800" dirty="0"/>
                  <a:t>What is the size of the </a:t>
                </a:r>
                <a:r>
                  <a:rPr lang="en-US" altLang="zh-CN" sz="2800" dirty="0" err="1"/>
                  <a:t>keyspace</a:t>
                </a:r>
                <a:r>
                  <a:rPr lang="en-US" altLang="zh-CN" sz="2800" dirty="0"/>
                  <a:t> of the </a:t>
                </a:r>
                <a:r>
                  <a:rPr lang="en-US" altLang="zh-CN" sz="2800" dirty="0" err="1"/>
                  <a:t>Vigenère</a:t>
                </a:r>
                <a:r>
                  <a:rPr lang="en-US" altLang="zh-CN" sz="2800" dirty="0"/>
                  <a:t> Cipher</a:t>
                </a:r>
                <a:r>
                  <a:rPr lang="en-US" altLang="zh-CN" sz="2800" dirty="0" smtClean="0"/>
                  <a:t>?</a:t>
                </a:r>
              </a:p>
              <a:p>
                <a:endParaRPr lang="en-US" altLang="zh-CN" sz="2800" dirty="0"/>
              </a:p>
              <a:p>
                <a:r>
                  <a:rPr lang="en-US" altLang="zh-CN" sz="2800" dirty="0"/>
                  <a:t>How would you break the </a:t>
                </a:r>
                <a:r>
                  <a:rPr lang="en-US" altLang="zh-CN" sz="2800" dirty="0" err="1"/>
                  <a:t>Vigenère</a:t>
                </a:r>
                <a:r>
                  <a:rPr lang="en-US" altLang="zh-CN" sz="2800" dirty="0"/>
                  <a:t> Cipher?</a:t>
                </a: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657632" y="3945598"/>
              <a:ext cx="2042160" cy="2042160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z="1270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矩形 8"/>
            <p:cNvSpPr/>
            <p:nvPr/>
          </p:nvSpPr>
          <p:spPr>
            <a:xfrm>
              <a:off x="1206479" y="4053702"/>
              <a:ext cx="930063" cy="186204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zh-CN" sz="11500" b="1" cap="none" spc="0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?</a:t>
              </a:r>
              <a:endParaRPr lang="zh-CN" altLang="en-US" sz="115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374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Cryptanalysis of </a:t>
            </a:r>
            <a:r>
              <a:rPr lang="en-US" altLang="zh-CN" dirty="0" err="1"/>
              <a:t>Vigenère</a:t>
            </a:r>
            <a:r>
              <a:rPr lang="en-US" altLang="zh-CN" dirty="0"/>
              <a:t>  Cipher</a:t>
            </a:r>
            <a:endParaRPr lang="en-US" altLang="zh-C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2371725"/>
            <a:ext cx="72675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81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Sections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D66E-D74B-4DF4-9E60-904E1520841B}" type="datetime1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/>
              <a:t>Monoalphabetic</a:t>
            </a:r>
            <a:r>
              <a:rPr lang="en-US" altLang="zh-CN" dirty="0"/>
              <a:t> ciphers </a:t>
            </a:r>
          </a:p>
          <a:p>
            <a:r>
              <a:rPr lang="en-US" altLang="zh-CN" dirty="0" smtClean="0"/>
              <a:t> Historical </a:t>
            </a:r>
            <a:r>
              <a:rPr lang="en-US" altLang="zh-CN" dirty="0"/>
              <a:t>advances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940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A large key space alone does not guarantee security.</a:t>
            </a:r>
          </a:p>
          <a:p>
            <a:r>
              <a:rPr lang="en-US" altLang="zh-CN" dirty="0" smtClean="0"/>
              <a:t>It </a:t>
            </a:r>
            <a:r>
              <a:rPr lang="en-US" altLang="zh-CN" dirty="0"/>
              <a:t>is possible to break a cryptosystem without first determining the key. </a:t>
            </a:r>
          </a:p>
          <a:p>
            <a:r>
              <a:rPr lang="en-US" altLang="zh-CN" dirty="0" smtClean="0"/>
              <a:t>The </a:t>
            </a:r>
            <a:r>
              <a:rPr lang="en-US" altLang="zh-CN" dirty="0" err="1"/>
              <a:t>ciphertext</a:t>
            </a:r>
            <a:r>
              <a:rPr lang="en-US" altLang="zh-CN" dirty="0"/>
              <a:t> produced by a cryptosystem should disguise the statistics of the plaintext alphabet.</a:t>
            </a:r>
          </a:p>
          <a:p>
            <a:r>
              <a:rPr lang="en-US" altLang="zh-CN" dirty="0" smtClean="0"/>
              <a:t>Effective </a:t>
            </a:r>
            <a:r>
              <a:rPr lang="en-US" altLang="zh-CN" dirty="0"/>
              <a:t>techniques for disguising plaintext statistics include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Increasing </a:t>
            </a:r>
            <a:r>
              <a:rPr lang="en-US" altLang="zh-CN" dirty="0"/>
              <a:t>the size of the plaintext alphabet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Replacing </a:t>
            </a:r>
            <a:r>
              <a:rPr lang="en-US" altLang="zh-CN" dirty="0"/>
              <a:t>plaintext characters with more than one different </a:t>
            </a:r>
            <a:r>
              <a:rPr lang="en-US" altLang="zh-CN" dirty="0" err="1"/>
              <a:t>ciphertext</a:t>
            </a:r>
            <a:r>
              <a:rPr lang="en-US" altLang="zh-CN" dirty="0"/>
              <a:t> character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Introducing </a:t>
            </a:r>
            <a:r>
              <a:rPr lang="en-US" altLang="zh-CN" dirty="0"/>
              <a:t>positional dependence </a:t>
            </a:r>
            <a:endParaRPr lang="en-US" altLang="zh-CN" dirty="0" smtClean="0"/>
          </a:p>
          <a:p>
            <a:pPr marL="365760" lvl="1" indent="0">
              <a:buNone/>
            </a:pPr>
            <a:r>
              <a:rPr lang="en-US" altLang="zh-CN" sz="2900" dirty="0"/>
              <a:t>but </a:t>
            </a:r>
            <a:r>
              <a:rPr lang="en-US" altLang="zh-CN" sz="2900" dirty="0"/>
              <a:t>these properties alone do not guarantee security.</a:t>
            </a:r>
          </a:p>
        </p:txBody>
      </p:sp>
    </p:spTree>
    <p:extLst>
      <p:ext uri="{BB962C8B-B14F-4D97-AF65-F5344CB8AC3E}">
        <p14:creationId xmlns:p14="http://schemas.microsoft.com/office/powerpoint/2010/main" val="26083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 </a:t>
            </a:r>
            <a:r>
              <a:rPr lang="en-US" altLang="zh-CN" b="1" dirty="0" err="1"/>
              <a:t>Monoalphabetic</a:t>
            </a:r>
            <a:r>
              <a:rPr lang="en-US" altLang="zh-CN" b="1" dirty="0"/>
              <a:t> ciphers</a:t>
            </a:r>
            <a:endParaRPr lang="zh-CN" altLang="en-US" b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D66E-D74B-4DF4-9E60-904E1520841B}" type="datetime1">
              <a:rPr lang="zh-CN" altLang="en-US" smtClean="0"/>
              <a:t>2016/10/17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1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Cryptosystems in this unit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836912"/>
          </a:xfrm>
        </p:spPr>
        <p:txBody>
          <a:bodyPr>
            <a:normAutofit/>
          </a:bodyPr>
          <a:lstStyle/>
          <a:p>
            <a:r>
              <a:rPr lang="en-US" altLang="zh-CN" dirty="0"/>
              <a:t>Please note that all the cryptosystems in this unit are: </a:t>
            </a:r>
          </a:p>
          <a:p>
            <a:pPr lvl="1"/>
            <a:r>
              <a:rPr lang="en-US" altLang="zh-CN" dirty="0" smtClean="0"/>
              <a:t>Symmetric </a:t>
            </a:r>
          </a:p>
          <a:p>
            <a:pPr lvl="1"/>
            <a:r>
              <a:rPr lang="en-US" altLang="zh-CN" dirty="0" smtClean="0"/>
              <a:t>Operate </a:t>
            </a:r>
            <a:r>
              <a:rPr lang="en-US" altLang="zh-CN" dirty="0"/>
              <a:t>on alphabetic characters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Are </a:t>
            </a:r>
            <a:r>
              <a:rPr lang="en-US" altLang="zh-CN" dirty="0"/>
              <a:t>not suitable for general modern use</a:t>
            </a:r>
          </a:p>
        </p:txBody>
      </p:sp>
      <p:sp>
        <p:nvSpPr>
          <p:cNvPr id="14" name="内容占位符 5"/>
          <p:cNvSpPr txBox="1">
            <a:spLocks/>
          </p:cNvSpPr>
          <p:nvPr/>
        </p:nvSpPr>
        <p:spPr>
          <a:xfrm>
            <a:off x="611560" y="4293096"/>
            <a:ext cx="8153400" cy="17281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However, they allow us to: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Illustrate </a:t>
            </a:r>
            <a:r>
              <a:rPr lang="en-US" altLang="zh-CN" dirty="0"/>
              <a:t>the basic model of a cryptosystem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Learn some basic design principles</a:t>
            </a:r>
          </a:p>
        </p:txBody>
      </p:sp>
    </p:spTree>
    <p:extLst>
      <p:ext uri="{BB962C8B-B14F-4D97-AF65-F5344CB8AC3E}">
        <p14:creationId xmlns:p14="http://schemas.microsoft.com/office/powerpoint/2010/main" val="370763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Caesar Cipher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00944"/>
            <a:ext cx="76771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453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Caesar Cipher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6"/>
          <a:stretch/>
        </p:blipFill>
        <p:spPr bwMode="auto">
          <a:xfrm>
            <a:off x="439510" y="2060848"/>
            <a:ext cx="8691562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18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Caesar Cipher with a shift of 3</a:t>
            </a:r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2595563"/>
            <a:ext cx="84677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37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Caesar Cipher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96752"/>
          </a:xfrm>
        </p:spPr>
        <p:txBody>
          <a:bodyPr>
            <a:normAutofit/>
          </a:bodyPr>
          <a:lstStyle/>
          <a:p>
            <a:r>
              <a:rPr lang="en-US" altLang="zh-CN" dirty="0"/>
              <a:t>The Caesar Cipher is clearly unsuitable for modern use</a:t>
            </a:r>
            <a:r>
              <a:rPr lang="en-US" altLang="zh-CN" dirty="0" smtClean="0"/>
              <a:t>!</a:t>
            </a:r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657632" y="3429000"/>
            <a:ext cx="7586776" cy="2854384"/>
            <a:chOff x="657632" y="3140968"/>
            <a:chExt cx="7586776" cy="2854384"/>
          </a:xfrm>
        </p:grpSpPr>
        <p:grpSp>
          <p:nvGrpSpPr>
            <p:cNvPr id="8" name="组合 7"/>
            <p:cNvGrpSpPr/>
            <p:nvPr/>
          </p:nvGrpSpPr>
          <p:grpSpPr>
            <a:xfrm>
              <a:off x="1475657" y="3140968"/>
              <a:ext cx="6768751" cy="2854384"/>
              <a:chOff x="1371148" y="604807"/>
              <a:chExt cx="5349260" cy="2854384"/>
            </a:xfrm>
            <a:scene3d>
              <a:camera prst="orthographicFront"/>
              <a:lightRig rig="flat" dir="t"/>
            </a:scene3d>
          </p:grpSpPr>
          <p:sp>
            <p:nvSpPr>
              <p:cNvPr id="10" name="五边形 9"/>
              <p:cNvSpPr/>
              <p:nvPr/>
            </p:nvSpPr>
            <p:spPr>
              <a:xfrm rot="10800000">
                <a:off x="1371148" y="892839"/>
                <a:ext cx="5188788" cy="2278320"/>
              </a:xfrm>
              <a:prstGeom prst="homePlate">
                <a:avLst/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五边形 4"/>
              <p:cNvSpPr/>
              <p:nvPr/>
            </p:nvSpPr>
            <p:spPr>
              <a:xfrm>
                <a:off x="2042160" y="604807"/>
                <a:ext cx="4678248" cy="285438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00536" tIns="80010" rIns="149352" bIns="80010" numCol="1" spcCol="1270" anchor="ctr" anchorCtr="0">
                <a:noAutofit/>
              </a:bodyPr>
              <a:lstStyle/>
              <a:p>
                <a:pPr lvl="0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2800" dirty="0"/>
                  <a:t>Identify at least two cryptographic weaknesses that result in the Caesar Cipher being regarded as insecure.</a:t>
                </a:r>
                <a:endParaRPr lang="zh-CN" altLang="en-US" sz="2800" kern="1200" dirty="0"/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657632" y="3547080"/>
              <a:ext cx="2042160" cy="2042160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z="1270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矩形 11"/>
            <p:cNvSpPr/>
            <p:nvPr/>
          </p:nvSpPr>
          <p:spPr>
            <a:xfrm>
              <a:off x="1206479" y="3655184"/>
              <a:ext cx="930063" cy="186204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zh-CN" sz="11500" b="1" cap="none" spc="0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?</a:t>
              </a:r>
              <a:endParaRPr lang="zh-CN" altLang="en-US" sz="115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920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883</Words>
  <Application>Microsoft Office PowerPoint</Application>
  <PresentationFormat>全屏显示(4:3)</PresentationFormat>
  <Paragraphs>142</Paragraphs>
  <Slides>30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中性</vt:lpstr>
      <vt:lpstr> 第三讲  场景设置： 古典密码</vt:lpstr>
      <vt:lpstr>Learning Outcomes</vt:lpstr>
      <vt:lpstr>Sections</vt:lpstr>
      <vt:lpstr>1. Monoalphabetic ciphers</vt:lpstr>
      <vt:lpstr>Cryptosystems in this unit</vt:lpstr>
      <vt:lpstr>The Caesar Cipher</vt:lpstr>
      <vt:lpstr>The Caesar Cipher</vt:lpstr>
      <vt:lpstr>Caesar Cipher with a shift of 3</vt:lpstr>
      <vt:lpstr>The Caesar Cipher</vt:lpstr>
      <vt:lpstr>Ciphertext HSPPW</vt:lpstr>
      <vt:lpstr>Simple Substitution Cipher</vt:lpstr>
      <vt:lpstr>Substitution Cipher Examples</vt:lpstr>
      <vt:lpstr>Keyspace of the Substitution Cipher</vt:lpstr>
      <vt:lpstr>Keyspace of the Substitution Cipher</vt:lpstr>
      <vt:lpstr>Wise words</vt:lpstr>
      <vt:lpstr>English letter frequencies</vt:lpstr>
      <vt:lpstr>Substitution Cipher Histogram</vt:lpstr>
      <vt:lpstr>Observations</vt:lpstr>
      <vt:lpstr>Atbash Cipher</vt:lpstr>
      <vt:lpstr>2. Historical advances</vt:lpstr>
      <vt:lpstr>Playfair Cipher</vt:lpstr>
      <vt:lpstr>Playfair Cipher: Encryption</vt:lpstr>
      <vt:lpstr>Playfair Cipher: Example</vt:lpstr>
      <vt:lpstr>Playfair Cipher</vt:lpstr>
      <vt:lpstr>Homophonic Coding</vt:lpstr>
      <vt:lpstr>Homophonic Coding</vt:lpstr>
      <vt:lpstr>Vigenère  Cipher</vt:lpstr>
      <vt:lpstr>Vigenère  Cipher</vt:lpstr>
      <vt:lpstr>Cryptanalysis of Vigenère  Cipher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</dc:creator>
  <cp:lastModifiedBy>张筱</cp:lastModifiedBy>
  <cp:revision>42</cp:revision>
  <dcterms:created xsi:type="dcterms:W3CDTF">2016-10-11T14:57:42Z</dcterms:created>
  <dcterms:modified xsi:type="dcterms:W3CDTF">2016-10-17T06:40:17Z</dcterms:modified>
</cp:coreProperties>
</file>