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95" r:id="rId12"/>
    <p:sldId id="296" r:id="rId13"/>
    <p:sldId id="292" r:id="rId14"/>
    <p:sldId id="293" r:id="rId15"/>
    <p:sldId id="290" r:id="rId16"/>
    <p:sldId id="284" r:id="rId17"/>
    <p:sldId id="288" r:id="rId18"/>
    <p:sldId id="287" r:id="rId19"/>
    <p:sldId id="286" r:id="rId20"/>
    <p:sldId id="285" r:id="rId21"/>
    <p:sldId id="283" r:id="rId22"/>
    <p:sldId id="278" r:id="rId23"/>
    <p:sldId id="281" r:id="rId24"/>
    <p:sldId id="280" r:id="rId25"/>
    <p:sldId id="279" r:id="rId26"/>
    <p:sldId id="276" r:id="rId27"/>
    <p:sldId id="273" r:id="rId28"/>
    <p:sldId id="274" r:id="rId29"/>
    <p:sldId id="271" r:id="rId30"/>
    <p:sldId id="270" r:id="rId31"/>
    <p:sldId id="268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20" autoAdjust="0"/>
  </p:normalViewPr>
  <p:slideViewPr>
    <p:cSldViewPr>
      <p:cViewPr varScale="1">
        <p:scale>
          <a:sx n="62" d="100"/>
          <a:sy n="62" d="100"/>
        </p:scale>
        <p:origin x="-15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BA7F2-3426-4E9E-AE4A-57C0210691EB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5C485-60A9-4B2C-8F5E-703EF908B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3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5C485-60A9-4B2C-8F5E-703EF908BA22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4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5C485-60A9-4B2C-8F5E-703EF908BA2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4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rgbClr val="FFC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tx1">
              <a:lumMod val="50000"/>
            </a:schemeClr>
          </a:solidFill>
          <a:ln w="50800" cap="rnd" cmpd="dbl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54C3D4D-4E5C-4AD3-87AD-38DB912E44AD}" type="datetime1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C905-F021-46D8-8F72-A06D7133C75C}" type="datetime1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0A34E05-28D4-4F93-BAB2-2A690589AF69}" type="datetime1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D66E-D74B-4DF4-9E60-904E1520841B}" type="datetime1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E0D7-AC1F-472A-89EE-E9A50E3833D2}" type="datetime1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B9016B-BC6A-45B7-ABA7-81B3A4EF425A}" type="datetime1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9E7AFAD-D2C7-4F6A-AADD-7ABEDA4CE60B}" type="datetime1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AFC7-3F3D-4DAF-A0DD-E034D5551CE9}" type="datetime1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383-CB68-43B7-8E0D-D1ECF64DEF27}" type="datetime1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4AAC-EDF4-42F1-987A-623978A167A7}" type="datetime1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29FD5DE-713D-4A74-8375-F977FB09FB32}" type="datetime1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D871C1-852E-440E-9459-CBAFBD9BAA36}" type="datetime1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  <a:solidFill>
            <a:srgbClr val="FFC000"/>
          </a:solidFill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 smtClean="0">
                <a:solidFill>
                  <a:srgbClr val="FFFF00"/>
                </a:solidFill>
              </a:rPr>
              <a:t>应用密码学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DFF9-D3AF-4309-9AF1-E3FD2E31EFEA}" type="datetime1">
              <a:rPr lang="zh-CN" altLang="en-US" b="1" smtClean="0"/>
              <a:t>2016/10/18</a:t>
            </a:fld>
            <a:endParaRPr lang="zh-CN" altLang="en-US" b="1" dirty="0"/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971600" y="1916832"/>
            <a:ext cx="7200800" cy="1828800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b="1" dirty="0" smtClean="0"/>
              <a:t>第四讲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zh-CN" altLang="en-US" sz="4800" b="1" dirty="0" smtClean="0"/>
              <a:t>场景设置：</a:t>
            </a:r>
            <a:r>
              <a:rPr lang="en-US" altLang="zh-CN" sz="4800" b="1" dirty="0" smtClean="0"/>
              <a:t> </a:t>
            </a:r>
            <a:r>
              <a:rPr lang="zh-CN" altLang="en-US" sz="4800" b="1" dirty="0" smtClean="0">
                <a:solidFill>
                  <a:srgbClr val="FFFF00"/>
                </a:solidFill>
              </a:rPr>
              <a:t>理论</a:t>
            </a:r>
            <a:r>
              <a:rPr lang="en-US" altLang="zh-CN" sz="4800" b="1" dirty="0">
                <a:solidFill>
                  <a:srgbClr val="FFFF00"/>
                </a:solidFill>
              </a:rPr>
              <a:t> </a:t>
            </a:r>
            <a:r>
              <a:rPr lang="en-US" altLang="zh-CN" sz="4800" b="1" dirty="0" smtClean="0">
                <a:solidFill>
                  <a:srgbClr val="FFFF00"/>
                </a:solidFill>
              </a:rPr>
              <a:t>V.S. </a:t>
            </a:r>
            <a:r>
              <a:rPr lang="zh-CN" altLang="en-US" sz="4800" b="1" dirty="0" smtClean="0">
                <a:solidFill>
                  <a:srgbClr val="FFFF00"/>
                </a:solidFill>
              </a:rPr>
              <a:t>实践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err="1"/>
              <a:t>Vigenère</a:t>
            </a:r>
            <a:r>
              <a:rPr lang="en-US" altLang="zh-CN" dirty="0"/>
              <a:t> one-time </a:t>
            </a:r>
            <a:r>
              <a:rPr lang="en-US" altLang="zh-CN" dirty="0" smtClean="0"/>
              <a:t>pad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11677"/>
              </p:ext>
            </p:extLst>
          </p:nvPr>
        </p:nvGraphicFramePr>
        <p:xfrm>
          <a:off x="467544" y="1724784"/>
          <a:ext cx="3780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I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p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r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zh-CN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FF0000"/>
                          </a:solidFill>
                        </a:rPr>
                        <a:t>Q</a:t>
                      </a:r>
                      <a:endParaRPr lang="zh-CN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91816"/>
              </p:ext>
            </p:extLst>
          </p:nvPr>
        </p:nvGraphicFramePr>
        <p:xfrm>
          <a:off x="4788024" y="1700808"/>
          <a:ext cx="37800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zh-CN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FF0000"/>
                          </a:solidFill>
                        </a:rPr>
                        <a:t>Q</a:t>
                      </a:r>
                      <a:endParaRPr lang="zh-CN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I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x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I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m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w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w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h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h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e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x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w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s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m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p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n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h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r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I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e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q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w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B050"/>
                          </a:solidFill>
                        </a:rPr>
                        <a:t>s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r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0070C0"/>
                          </a:solidFill>
                        </a:rPr>
                        <a:t>l</a:t>
                      </a:r>
                      <a:endParaRPr lang="zh-CN" altLang="en-US" sz="3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8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err="1"/>
              <a:t>Vernam</a:t>
            </a:r>
            <a:r>
              <a:rPr lang="en-US" altLang="zh-CN" dirty="0"/>
              <a:t> </a:t>
            </a:r>
            <a:r>
              <a:rPr lang="en-US" altLang="zh-CN" dirty="0" smtClean="0"/>
              <a:t>cipher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endParaRPr lang="zh-CN" altLang="en-US" sz="2800" dirty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b="1" dirty="0" smtClean="0"/>
              <a:t>               </a:t>
            </a:r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r>
              <a:rPr lang="en-US" altLang="zh-CN" sz="2800" b="1" dirty="0" smtClean="0"/>
              <a:t>                 </a:t>
            </a:r>
          </a:p>
          <a:p>
            <a:pPr marL="0" indent="0">
              <a:buNone/>
            </a:pPr>
            <a:r>
              <a:rPr lang="en-US" altLang="zh-CN" sz="2800" b="1" dirty="0" smtClean="0"/>
              <a:t> </a:t>
            </a:r>
            <a:endParaRPr lang="en-US" altLang="zh-CN" sz="2800" b="1" dirty="0"/>
          </a:p>
        </p:txBody>
      </p:sp>
      <p:sp>
        <p:nvSpPr>
          <p:cNvPr id="2" name="矩形 1"/>
          <p:cNvSpPr/>
          <p:nvPr/>
        </p:nvSpPr>
        <p:spPr>
          <a:xfrm>
            <a:off x="734583" y="2789746"/>
            <a:ext cx="46934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</a:rPr>
              <a:t>random key bits K1, K2,…, </a:t>
            </a:r>
            <a:r>
              <a:rPr lang="en-US" altLang="zh-CN" sz="2800" b="1" dirty="0" err="1" smtClean="0">
                <a:solidFill>
                  <a:srgbClr val="000000"/>
                </a:solidFill>
              </a:rPr>
              <a:t>Kn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83" y="3352341"/>
            <a:ext cx="7909530" cy="163688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62584" y="5028601"/>
            <a:ext cx="4141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plaintext bits P1, P2,…, </a:t>
            </a:r>
            <a:r>
              <a:rPr lang="en-US" altLang="zh-CN" sz="2800" b="1" dirty="0" err="1"/>
              <a:t>Pn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886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One-time </a:t>
            </a:r>
            <a:r>
              <a:rPr lang="en-US" altLang="zh-CN" dirty="0" smtClean="0"/>
              <a:t>pad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endParaRPr lang="zh-CN" altLang="en-US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08781" y="2564904"/>
            <a:ext cx="8295667" cy="2637509"/>
            <a:chOff x="434031" y="3403064"/>
            <a:chExt cx="8332017" cy="2637509"/>
          </a:xfrm>
        </p:grpSpPr>
        <p:grpSp>
          <p:nvGrpSpPr>
            <p:cNvPr id="8" name="组合 7"/>
            <p:cNvGrpSpPr/>
            <p:nvPr/>
          </p:nvGrpSpPr>
          <p:grpSpPr>
            <a:xfrm>
              <a:off x="2136541" y="3403064"/>
              <a:ext cx="6629507" cy="2637509"/>
              <a:chOff x="1893436" y="866903"/>
              <a:chExt cx="5239217" cy="2637509"/>
            </a:xfrm>
            <a:scene3d>
              <a:camera prst="orthographicFront"/>
              <a:lightRig rig="flat" dir="t"/>
            </a:scene3d>
          </p:grpSpPr>
          <p:sp>
            <p:nvSpPr>
              <p:cNvPr id="11" name="五边形 10"/>
              <p:cNvSpPr/>
              <p:nvPr/>
            </p:nvSpPr>
            <p:spPr>
              <a:xfrm rot="10800000">
                <a:off x="1893436" y="938911"/>
                <a:ext cx="5188788" cy="2421485"/>
              </a:xfrm>
              <a:prstGeom prst="homePlate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五边形 4"/>
              <p:cNvSpPr/>
              <p:nvPr/>
            </p:nvSpPr>
            <p:spPr>
              <a:xfrm>
                <a:off x="2042159" y="866903"/>
                <a:ext cx="5090494" cy="263750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00536" tIns="80010" rIns="149352" bIns="80010" numCol="1" spcCol="1270" anchor="ctr" anchorCtr="0">
                <a:noAutofit/>
              </a:bodyPr>
              <a:lstStyle/>
              <a:p>
                <a:pPr marL="514350" indent="-514350">
                  <a:buAutoNum type="arabicPeriod"/>
                </a:pPr>
                <a:endParaRPr lang="en-US" altLang="zh-CN" sz="2600" dirty="0" smtClean="0"/>
              </a:p>
              <a:p>
                <a:pPr marL="514350" indent="-514350">
                  <a:buAutoNum type="arabicPeriod"/>
                </a:pPr>
                <a:endParaRPr lang="en-US" altLang="zh-CN" sz="2600" dirty="0"/>
              </a:p>
              <a:p>
                <a:pPr marL="514350" indent="-514350">
                  <a:buAutoNum type="arabicPeriod"/>
                </a:pPr>
                <a:r>
                  <a:rPr lang="en-US" altLang="zh-CN" sz="2600" dirty="0" smtClean="0"/>
                  <a:t>Why </a:t>
                </a:r>
                <a:r>
                  <a:rPr lang="en-US" altLang="zh-CN" sz="2600" dirty="0"/>
                  <a:t>is the one-time pad “one-time”? </a:t>
                </a:r>
                <a:endParaRPr lang="zh-CN" altLang="en-US" sz="2600" dirty="0"/>
              </a:p>
              <a:p>
                <a:r>
                  <a:rPr lang="en-US" altLang="zh-CN" sz="2800" dirty="0"/>
                  <a:t>2</a:t>
                </a:r>
                <a:r>
                  <a:rPr lang="en-US" altLang="zh-CN" sz="2600" dirty="0"/>
                  <a:t>. </a:t>
                </a:r>
                <a:r>
                  <a:rPr lang="en-US" altLang="zh-CN" sz="2600" dirty="0" smtClean="0"/>
                  <a:t> In </a:t>
                </a:r>
                <a:r>
                  <a:rPr lang="en-US" altLang="zh-CN" sz="2600" dirty="0"/>
                  <a:t>what type of applications might </a:t>
                </a:r>
                <a:r>
                  <a:rPr lang="en-US" altLang="zh-CN" sz="2600" dirty="0" smtClean="0"/>
                  <a:t>  the </a:t>
                </a:r>
                <a:r>
                  <a:rPr lang="en-US" altLang="zh-CN" sz="2600" dirty="0"/>
                  <a:t>one-time pad be practical to use?</a:t>
                </a:r>
              </a:p>
              <a:p>
                <a:pPr marL="514350" indent="-514350">
                  <a:buAutoNum type="arabicPeriod"/>
                </a:pPr>
                <a:endParaRPr lang="en-US" altLang="zh-CN" sz="2600" dirty="0"/>
              </a:p>
              <a:p>
                <a:pPr algn="ctr" defTabSz="933450"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8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434031" y="3547080"/>
              <a:ext cx="2042160" cy="2042160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矩形 9"/>
            <p:cNvSpPr/>
            <p:nvPr/>
          </p:nvSpPr>
          <p:spPr>
            <a:xfrm>
              <a:off x="965251" y="3655184"/>
              <a:ext cx="930063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1500" b="1" dirty="0" smtClean="0">
                  <a:ln w="11430"/>
                  <a:gradFill>
                    <a:gsLst>
                      <a:gs pos="0">
                        <a:srgbClr val="C0504D">
                          <a:tint val="70000"/>
                          <a:satMod val="245000"/>
                        </a:srgbClr>
                      </a:gs>
                      <a:gs pos="75000">
                        <a:srgbClr val="C0504D">
                          <a:tint val="90000"/>
                          <a:shade val="60000"/>
                          <a:satMod val="240000"/>
                        </a:srgbClr>
                      </a:gs>
                      <a:gs pos="100000">
                        <a:srgbClr val="C0504D">
                          <a:tint val="100000"/>
                          <a:shade val="50000"/>
                          <a:satMod val="240000"/>
                        </a:srgb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zh-CN" altLang="en-US" sz="11500" b="1" dirty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71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228600"/>
            <a:ext cx="8298504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Stream </a:t>
            </a:r>
            <a:r>
              <a:rPr lang="en-US" altLang="zh-CN" dirty="0" smtClean="0"/>
              <a:t>ciphers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Although the one-time pad is rather impractical to implement in most real systems, its desirable security properties make it attractive to “simulate</a:t>
            </a:r>
            <a:r>
              <a:rPr lang="en-US" altLang="zh-CN" dirty="0" smtClean="0"/>
              <a:t>”.</a:t>
            </a:r>
          </a:p>
          <a:p>
            <a:r>
              <a:rPr lang="en-US" altLang="zh-CN" dirty="0" smtClean="0"/>
              <a:t>Stream </a:t>
            </a:r>
            <a:r>
              <a:rPr lang="en-US" altLang="zh-CN" dirty="0"/>
              <a:t>ciphers attempt to simulate the one-time pad by using short keys to deterministically generate longer keys that can then be used in a one-time pad encryption.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72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228600"/>
            <a:ext cx="8298504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Theoretical security summary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Perfect secrecy captures the notion of an unbreakable </a:t>
            </a:r>
            <a:r>
              <a:rPr lang="en-US" altLang="zh-CN" dirty="0" smtClean="0"/>
              <a:t>cryptosystem.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one-time pad is the only cryptosystem with perfect </a:t>
            </a:r>
            <a:r>
              <a:rPr lang="en-US" altLang="zh-CN" dirty="0" smtClean="0"/>
              <a:t>secrecy.</a:t>
            </a:r>
          </a:p>
          <a:p>
            <a:r>
              <a:rPr lang="en-US" altLang="zh-CN" dirty="0" smtClean="0"/>
              <a:t>There </a:t>
            </a:r>
            <a:r>
              <a:rPr lang="en-US" altLang="zh-CN" dirty="0"/>
              <a:t>are many different ways of describing the one-time pad (but the underlying scheme is the same) 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 </a:t>
            </a:r>
            <a:r>
              <a:rPr lang="en-US" altLang="zh-CN" dirty="0"/>
              <a:t>Practical </a:t>
            </a:r>
            <a:r>
              <a:rPr lang="en-US" altLang="zh-CN" dirty="0" smtClean="0"/>
              <a:t>security</a:t>
            </a:r>
            <a:endParaRPr lang="zh-CN" altLang="en-US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D66E-D74B-4DF4-9E60-904E1520841B}" type="datetime1">
              <a:rPr lang="zh-CN" altLang="en-US" smtClean="0">
                <a:solidFill>
                  <a:srgbClr val="1F497D"/>
                </a:solidFill>
              </a:rPr>
              <a:pPr/>
              <a:t>2016/10/18</a:t>
            </a:fld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7" name="标题 7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40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228600"/>
            <a:ext cx="8298504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More wise </a:t>
            </a:r>
            <a:r>
              <a:rPr lang="en-US" altLang="zh-CN" dirty="0" smtClean="0"/>
              <a:t>words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98904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/>
              <a:t>A </a:t>
            </a:r>
            <a:r>
              <a:rPr lang="en-US" altLang="zh-CN" b="1" dirty="0"/>
              <a:t>theoretically secure cryptosystem might not be secure in </a:t>
            </a:r>
            <a:r>
              <a:rPr lang="en-US" altLang="zh-CN" b="1" dirty="0" smtClean="0"/>
              <a:t>practice.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/>
              <a:t>A theoretically breakable cryptosystem might be secure in </a:t>
            </a:r>
            <a:r>
              <a:rPr lang="en-US" altLang="zh-CN" b="1" dirty="0" smtClean="0"/>
              <a:t>practice.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946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228600"/>
            <a:ext cx="8298504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Key management issues with </a:t>
            </a:r>
            <a:r>
              <a:rPr lang="en-US" altLang="zh-CN" dirty="0" smtClean="0"/>
              <a:t>OTP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quarter" idx="1"/>
          </p:nvPr>
        </p:nvSpPr>
        <p:spPr>
          <a:xfrm>
            <a:off x="323528" y="1600199"/>
            <a:ext cx="8442520" cy="4637113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Length </a:t>
            </a:r>
            <a:r>
              <a:rPr lang="en-US" altLang="zh-CN" dirty="0">
                <a:solidFill>
                  <a:srgbClr val="0070C0"/>
                </a:solidFill>
              </a:rPr>
              <a:t>of the </a:t>
            </a:r>
            <a:r>
              <a:rPr lang="en-US" altLang="zh-CN" dirty="0" smtClean="0">
                <a:solidFill>
                  <a:srgbClr val="0070C0"/>
                </a:solidFill>
              </a:rPr>
              <a:t>keys</a:t>
            </a:r>
          </a:p>
          <a:p>
            <a:pPr marL="0" indent="0">
              <a:buNone/>
            </a:pPr>
            <a:r>
              <a:rPr lang="en-US" altLang="zh-CN" dirty="0" smtClean="0"/>
              <a:t>   –information is “costly’’ to secure and distribute</a:t>
            </a:r>
            <a:endParaRPr lang="zh-CN" altLang="en-US" dirty="0"/>
          </a:p>
          <a:p>
            <a:r>
              <a:rPr lang="en-US" altLang="zh-CN" dirty="0">
                <a:solidFill>
                  <a:srgbClr val="0070C0"/>
                </a:solidFill>
              </a:rPr>
              <a:t>Randomness of the keys</a:t>
            </a:r>
          </a:p>
          <a:p>
            <a:pPr marL="0" indent="0">
              <a:buNone/>
            </a:pPr>
            <a:r>
              <a:rPr lang="en-US" altLang="zh-CN" dirty="0" smtClean="0"/>
              <a:t>   –true </a:t>
            </a:r>
            <a:r>
              <a:rPr lang="en-US" altLang="zh-CN" dirty="0"/>
              <a:t>random key generation is </a:t>
            </a:r>
            <a:r>
              <a:rPr lang="en-US" altLang="zh-CN" dirty="0" smtClean="0"/>
              <a:t>expensive</a:t>
            </a:r>
          </a:p>
          <a:p>
            <a:pPr marL="0" indent="0">
              <a:buNone/>
            </a:pPr>
            <a:r>
              <a:rPr lang="en-US" altLang="zh-CN" dirty="0" smtClean="0"/>
              <a:t>   –cannot </a:t>
            </a:r>
            <a:r>
              <a:rPr lang="en-US" altLang="zh-CN" dirty="0"/>
              <a:t>generate true randomness in two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different locations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One-time </a:t>
            </a:r>
            <a:r>
              <a:rPr lang="en-US" altLang="zh-CN" dirty="0">
                <a:solidFill>
                  <a:srgbClr val="0070C0"/>
                </a:solidFill>
              </a:rPr>
              <a:t>use of the </a:t>
            </a:r>
            <a:r>
              <a:rPr lang="en-US" altLang="zh-CN" dirty="0" smtClean="0">
                <a:solidFill>
                  <a:srgbClr val="0070C0"/>
                </a:solidFill>
              </a:rPr>
              <a:t>keys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–no economies of scale on offer 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392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228600"/>
            <a:ext cx="8298504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Cover </a:t>
            </a:r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7" name="内容占位符 1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70C0"/>
                </a:solidFill>
              </a:rPr>
              <a:t>cover </a:t>
            </a:r>
            <a:r>
              <a:rPr lang="en-US" altLang="zh-CN" b="1" dirty="0" smtClean="0">
                <a:solidFill>
                  <a:srgbClr val="0070C0"/>
                </a:solidFill>
              </a:rPr>
              <a:t>time </a:t>
            </a:r>
            <a:r>
              <a:rPr lang="en-US" altLang="zh-CN" dirty="0" smtClean="0"/>
              <a:t>of </a:t>
            </a:r>
            <a:r>
              <a:rPr lang="en-US" altLang="zh-CN" dirty="0"/>
              <a:t>a plaintext is the length of time for which the plaintext must be kept secret.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Clearly the cover time of different data items is likely to vary considerably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r>
              <a:rPr lang="en-US" altLang="zh-CN" dirty="0"/>
              <a:t>Cover time for a daily password might simply be twenty-four hours. </a:t>
            </a:r>
            <a:endParaRPr lang="zh-CN" altLang="en-US" dirty="0"/>
          </a:p>
          <a:p>
            <a:r>
              <a:rPr lang="en-US" altLang="zh-CN" dirty="0"/>
              <a:t>Cover time for some stored government records could be one hundred years.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25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228600"/>
            <a:ext cx="8298504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Theoretically breakable cryptography </a:t>
            </a:r>
            <a:endParaRPr lang="zh-CN" altLang="en-US" dirty="0"/>
          </a:p>
        </p:txBody>
      </p:sp>
      <p:sp>
        <p:nvSpPr>
          <p:cNvPr id="7" name="内容占位符 1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 smtClean="0"/>
          </a:p>
          <a:p>
            <a:r>
              <a:rPr lang="en-US" altLang="zh-CN" dirty="0"/>
              <a:t>If we are going to have to use a cryptosystem that is theoretically breakable, we need to design cryptosystems that appear to require longer than any required cover time to </a:t>
            </a:r>
            <a:r>
              <a:rPr lang="en-US" altLang="zh-CN" dirty="0" smtClean="0"/>
              <a:t>break. </a:t>
            </a:r>
            <a:endParaRPr lang="zh-CN" altLang="en-US" dirty="0"/>
          </a:p>
          <a:p>
            <a:r>
              <a:rPr lang="en-US" altLang="zh-CN" dirty="0"/>
              <a:t>Cryptographers normally design cryptosystems that where any theoretical break is based on overcoming a problem that is perceived to be </a:t>
            </a:r>
            <a:r>
              <a:rPr lang="en-US" altLang="zh-CN" dirty="0" smtClean="0">
                <a:solidFill>
                  <a:srgbClr val="0070C0"/>
                </a:solidFill>
              </a:rPr>
              <a:t>hard</a:t>
            </a:r>
            <a:r>
              <a:rPr lang="en-US" altLang="zh-CN" dirty="0" smtClean="0"/>
              <a:t> to </a:t>
            </a:r>
            <a:r>
              <a:rPr lang="en-US" altLang="zh-CN" dirty="0"/>
              <a:t>solve. </a:t>
            </a:r>
            <a:endParaRPr lang="en-US" altLang="zh-CN" dirty="0" smtClean="0"/>
          </a:p>
          <a:p>
            <a:r>
              <a:rPr lang="en-US" altLang="zh-CN" dirty="0"/>
              <a:t>So what does it mean for a problem to be </a:t>
            </a:r>
            <a:r>
              <a:rPr lang="en-US" altLang="zh-CN" dirty="0">
                <a:solidFill>
                  <a:srgbClr val="0070C0"/>
                </a:solidFill>
              </a:rPr>
              <a:t>hard</a:t>
            </a:r>
            <a:r>
              <a:rPr lang="en-US" altLang="zh-CN" dirty="0"/>
              <a:t>?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896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Learning </a:t>
            </a:r>
            <a:r>
              <a:rPr lang="en-US" altLang="zh-CN" dirty="0" smtClean="0"/>
              <a:t>Outcomes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Autofit/>
          </a:bodyPr>
          <a:lstStyle/>
          <a:p>
            <a:endParaRPr lang="zh-CN" altLang="en-US" sz="2400" dirty="0"/>
          </a:p>
          <a:p>
            <a:r>
              <a:rPr lang="en-US" altLang="zh-CN" sz="2400" dirty="0"/>
              <a:t>Explain the concept of perfect </a:t>
            </a:r>
            <a:r>
              <a:rPr lang="en-US" altLang="zh-CN" sz="2400" dirty="0" smtClean="0"/>
              <a:t>secrecy. </a:t>
            </a:r>
            <a:endParaRPr lang="zh-CN" altLang="en-US" sz="2400" dirty="0"/>
          </a:p>
          <a:p>
            <a:r>
              <a:rPr lang="en-US" altLang="zh-CN" sz="2400" dirty="0" err="1"/>
              <a:t>Recognise</a:t>
            </a:r>
            <a:r>
              <a:rPr lang="en-US" altLang="zh-CN" sz="2400" dirty="0"/>
              <a:t> that there exists “unbreakable” </a:t>
            </a:r>
            <a:r>
              <a:rPr lang="en-US" altLang="zh-CN" sz="2400" dirty="0" smtClean="0"/>
              <a:t>ciphers. </a:t>
            </a:r>
            <a:endParaRPr lang="zh-CN" altLang="en-US" sz="2400" dirty="0"/>
          </a:p>
          <a:p>
            <a:r>
              <a:rPr lang="en-US" altLang="zh-CN" sz="2400" dirty="0"/>
              <a:t>Appreciate the limitations of theoretical </a:t>
            </a:r>
            <a:r>
              <a:rPr lang="en-US" altLang="zh-CN" sz="2400" dirty="0" smtClean="0"/>
              <a:t>security. </a:t>
            </a:r>
            <a:endParaRPr lang="zh-CN" altLang="en-US" sz="2400" dirty="0"/>
          </a:p>
          <a:p>
            <a:r>
              <a:rPr lang="en-US" altLang="zh-CN" sz="2400" dirty="0"/>
              <a:t>Identify some of the issues involved in assessing practical </a:t>
            </a:r>
            <a:r>
              <a:rPr lang="en-US" altLang="zh-CN" sz="2400" dirty="0" smtClean="0"/>
              <a:t>security.</a:t>
            </a:r>
          </a:p>
          <a:p>
            <a:r>
              <a:rPr lang="en-US" altLang="zh-CN" sz="2400" dirty="0" err="1" smtClean="0"/>
              <a:t>Recognise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that there are two significantly different levels of computational </a:t>
            </a:r>
            <a:r>
              <a:rPr lang="en-US" altLang="zh-CN" sz="2400" dirty="0" smtClean="0"/>
              <a:t>complexity</a:t>
            </a:r>
            <a:endParaRPr lang="zh-CN" altLang="en-US" sz="2400" dirty="0"/>
          </a:p>
          <a:p>
            <a:r>
              <a:rPr lang="en-US" altLang="zh-CN" sz="2400" dirty="0"/>
              <a:t>Appreciate that selection of a cryptographic primitive is part of a wider cryptographic process </a:t>
            </a:r>
            <a:r>
              <a:rPr lang="en-US" altLang="zh-CN" sz="2400" dirty="0" smtClean="0"/>
              <a:t>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035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Complexity</a:t>
            </a:r>
            <a:endParaRPr lang="zh-CN" altLang="en-US" dirty="0"/>
          </a:p>
        </p:txBody>
      </p:sp>
      <p:sp>
        <p:nvSpPr>
          <p:cNvPr id="7" name="内容占位符 1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 smtClean="0"/>
          </a:p>
          <a:p>
            <a:r>
              <a:rPr lang="en-US" altLang="zh-CN" dirty="0"/>
              <a:t>The </a:t>
            </a:r>
            <a:r>
              <a:rPr lang="en-US" altLang="zh-CN" b="1" dirty="0" smtClean="0">
                <a:solidFill>
                  <a:srgbClr val="0070C0"/>
                </a:solidFill>
              </a:rPr>
              <a:t>complexity </a:t>
            </a:r>
            <a:r>
              <a:rPr lang="en-US" altLang="zh-CN" dirty="0" smtClean="0"/>
              <a:t>of </a:t>
            </a:r>
            <a:r>
              <a:rPr lang="en-US" altLang="zh-CN" dirty="0"/>
              <a:t>an algorithm gives, for each possible “length of input” to the algorithm, the maximum “time” that might be needed to run the algorithm for that “length of input”. </a:t>
            </a:r>
            <a:endParaRPr lang="zh-CN" altLang="en-US" dirty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“length of input” is usually measured in terms of the number of bits of input. </a:t>
            </a:r>
            <a:endParaRPr lang="zh-CN" altLang="en-US" dirty="0"/>
          </a:p>
          <a:p>
            <a:r>
              <a:rPr lang="en-US" altLang="zh-CN" dirty="0"/>
              <a:t>The “time” is usually measured in terms of the approximate number of basic computer operations that it takes to run the algorithm. 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051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Complexity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125660"/>
              </p:ext>
            </p:extLst>
          </p:nvPr>
        </p:nvGraphicFramePr>
        <p:xfrm>
          <a:off x="702048" y="1600200"/>
          <a:ext cx="8064000" cy="464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000"/>
                <a:gridCol w="1818016"/>
                <a:gridCol w="3617984"/>
              </a:tblGrid>
              <a:tr h="743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Operation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Complexity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Comments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9595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 of two n-bit numbers</a:t>
                      </a:r>
                      <a:endParaRPr kumimoji="0" lang="en-US" altLang="zh-CN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>
                          <a:latin typeface="+mj-lt"/>
                        </a:rPr>
                        <a:t>n</a:t>
                      </a:r>
                      <a:endParaRPr lang="zh-CN" altLang="en-US" sz="4000" dirty="0"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j-lt"/>
                        </a:rPr>
                        <a:t>Essentially one addition for every bit in the lengths of the inputs.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5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 of two n-bit numbers</a:t>
                      </a:r>
                      <a:endParaRPr kumimoji="0" lang="en-US" altLang="zh-CN" sz="2000" b="0" i="0" u="none" strike="noStrike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>
                          <a:latin typeface="+mj-lt"/>
                        </a:rPr>
                        <a:t>n</a:t>
                      </a:r>
                      <a:r>
                        <a:rPr lang="en-US" altLang="zh-CN" sz="4000" baseline="30000" dirty="0" smtClean="0">
                          <a:latin typeface="+mj-lt"/>
                        </a:rPr>
                        <a:t>2</a:t>
                      </a:r>
                      <a:endParaRPr lang="zh-CN" altLang="en-US" sz="4000" baseline="30000" dirty="0"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j-lt"/>
                        </a:rPr>
                        <a:t>Computer multiply in a similar way to “long multiplication” –essentially n additions.</a:t>
                      </a:r>
                      <a:endParaRPr lang="zh-CN" altLang="en-US" sz="2000" dirty="0" smtClean="0"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5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Raising a number to an n-bit power</a:t>
                      </a:r>
                      <a:r>
                        <a:rPr kumimoji="0"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n-US" altLang="zh-CN" sz="4000" b="0" i="0" u="none" strike="noStrike" kern="1200" baseline="30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Repeated Squares: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 operations, each either a squaring or a multiplication.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5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Exhaustive key search for n-bit key</a:t>
                      </a:r>
                      <a:endParaRPr kumimoji="0" lang="en-US" altLang="zh-CN" sz="2000" b="1" i="0" u="none" strike="noStrike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zh-CN" sz="4000" b="0" i="0" u="none" strike="noStrike" kern="1200" baseline="30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Trying out every n-bit key.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12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Polynomial v Exponential </a:t>
            </a:r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endParaRPr lang="zh-CN" altLang="en-US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 dirty="0"/>
          </a:p>
        </p:txBody>
      </p:sp>
      <p:sp>
        <p:nvSpPr>
          <p:cNvPr id="13" name="内容占位符 1"/>
          <p:cNvSpPr txBox="1">
            <a:spLocks/>
          </p:cNvSpPr>
          <p:nvPr/>
        </p:nvSpPr>
        <p:spPr>
          <a:xfrm>
            <a:off x="251520" y="1600200"/>
            <a:ext cx="3672408" cy="502575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Complexity is a </a:t>
            </a:r>
            <a:r>
              <a:rPr lang="en-US" altLang="zh-CN" b="1" dirty="0" smtClean="0">
                <a:solidFill>
                  <a:srgbClr val="0070C0"/>
                </a:solidFill>
              </a:rPr>
              <a:t>polynomial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in </a:t>
            </a:r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(of the form </a:t>
            </a:r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en-US" altLang="zh-CN" b="1" baseline="30000" dirty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).</a:t>
            </a:r>
            <a:endParaRPr lang="en-US" altLang="zh-CN" dirty="0"/>
          </a:p>
          <a:p>
            <a:r>
              <a:rPr lang="en-US" altLang="zh-CN" dirty="0" smtClean="0"/>
              <a:t>Computers </a:t>
            </a:r>
            <a:r>
              <a:rPr lang="en-US" altLang="zh-CN" dirty="0"/>
              <a:t>can “easily” run algorithms that run in polynomial </a:t>
            </a:r>
            <a:r>
              <a:rPr lang="en-US" altLang="zh-CN" dirty="0" smtClean="0"/>
              <a:t>time.</a:t>
            </a:r>
            <a:endParaRPr lang="zh-CN" altLang="en-US" dirty="0"/>
          </a:p>
          <a:p>
            <a:r>
              <a:rPr lang="en-US" altLang="zh-CN" dirty="0"/>
              <a:t>As </a:t>
            </a:r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increases</a:t>
            </a:r>
            <a:r>
              <a:rPr lang="en-US" altLang="zh-CN" dirty="0"/>
              <a:t>, the length of time necessary to run the algorithm increases “steadily” 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 dirty="0"/>
          </a:p>
        </p:txBody>
      </p:sp>
      <p:sp>
        <p:nvSpPr>
          <p:cNvPr id="14" name="内容占位符 1"/>
          <p:cNvSpPr txBox="1">
            <a:spLocks/>
          </p:cNvSpPr>
          <p:nvPr/>
        </p:nvSpPr>
        <p:spPr>
          <a:xfrm>
            <a:off x="5220072" y="1600200"/>
            <a:ext cx="3672000" cy="5025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 smtClean="0"/>
              <a:t>Complexity </a:t>
            </a:r>
            <a:r>
              <a:rPr lang="en-US" altLang="zh-CN" dirty="0"/>
              <a:t>is </a:t>
            </a:r>
            <a:r>
              <a:rPr lang="en-US" altLang="zh-CN" b="1" dirty="0" smtClean="0">
                <a:solidFill>
                  <a:srgbClr val="0070C0"/>
                </a:solidFill>
              </a:rPr>
              <a:t>exponential </a:t>
            </a:r>
            <a:r>
              <a:rPr lang="en-US" altLang="zh-CN" dirty="0" smtClean="0"/>
              <a:t>in </a:t>
            </a:r>
            <a:r>
              <a:rPr lang="en-US" altLang="zh-CN" b="1" dirty="0"/>
              <a:t>n</a:t>
            </a:r>
            <a:r>
              <a:rPr lang="en-US" altLang="zh-CN" dirty="0"/>
              <a:t>(of the </a:t>
            </a:r>
            <a:r>
              <a:rPr lang="en-US" altLang="zh-CN" dirty="0" smtClean="0"/>
              <a:t>   form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</a:t>
            </a:r>
            <a:r>
              <a:rPr lang="en-US" altLang="zh-CN" b="1" baseline="30000" dirty="0" err="1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/>
              <a:t>).</a:t>
            </a:r>
            <a:endParaRPr lang="zh-CN" altLang="en-US" dirty="0" smtClean="0"/>
          </a:p>
          <a:p>
            <a:r>
              <a:rPr lang="en-US" altLang="zh-CN" dirty="0" smtClean="0"/>
              <a:t>Computer </a:t>
            </a:r>
            <a:r>
              <a:rPr lang="en-US" altLang="zh-CN" dirty="0"/>
              <a:t>have “difficulty” running algorithms that run in exponential </a:t>
            </a:r>
            <a:r>
              <a:rPr lang="en-US" altLang="zh-CN" dirty="0" smtClean="0"/>
              <a:t>time.</a:t>
            </a:r>
            <a:endParaRPr lang="zh-CN" altLang="en-US" dirty="0"/>
          </a:p>
          <a:p>
            <a:r>
              <a:rPr lang="en-US" altLang="zh-CN" dirty="0"/>
              <a:t>As </a:t>
            </a:r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increases</a:t>
            </a:r>
            <a:r>
              <a:rPr lang="en-US" altLang="zh-CN" dirty="0"/>
              <a:t>, the length of time necessary to run the algorithm increases </a:t>
            </a:r>
            <a:r>
              <a:rPr lang="en-US" altLang="zh-CN" dirty="0" smtClean="0"/>
              <a:t>“dramatically ” </a:t>
            </a:r>
            <a:endParaRPr lang="en-US" altLang="zh-CN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39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Polynomial v Exponential </a:t>
            </a:r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endParaRPr lang="zh-CN" altLang="en-US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08781" y="2564904"/>
            <a:ext cx="8295667" cy="2637509"/>
            <a:chOff x="434031" y="3403064"/>
            <a:chExt cx="8332017" cy="2637509"/>
          </a:xfrm>
        </p:grpSpPr>
        <p:grpSp>
          <p:nvGrpSpPr>
            <p:cNvPr id="8" name="组合 7"/>
            <p:cNvGrpSpPr/>
            <p:nvPr/>
          </p:nvGrpSpPr>
          <p:grpSpPr>
            <a:xfrm>
              <a:off x="2136541" y="3403064"/>
              <a:ext cx="6629507" cy="2637509"/>
              <a:chOff x="1893436" y="866903"/>
              <a:chExt cx="5239217" cy="2637509"/>
            </a:xfrm>
            <a:scene3d>
              <a:camera prst="orthographicFront"/>
              <a:lightRig rig="flat" dir="t"/>
            </a:scene3d>
          </p:grpSpPr>
          <p:sp>
            <p:nvSpPr>
              <p:cNvPr id="11" name="五边形 10"/>
              <p:cNvSpPr/>
              <p:nvPr/>
            </p:nvSpPr>
            <p:spPr>
              <a:xfrm rot="10800000">
                <a:off x="1893436" y="938911"/>
                <a:ext cx="5188788" cy="2421485"/>
              </a:xfrm>
              <a:prstGeom prst="homePlate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五边形 4"/>
              <p:cNvSpPr/>
              <p:nvPr/>
            </p:nvSpPr>
            <p:spPr>
              <a:xfrm>
                <a:off x="2042159" y="866903"/>
                <a:ext cx="5090494" cy="263750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00536" tIns="80010" rIns="149352" bIns="80010" numCol="1" spcCol="1270" anchor="ctr" anchorCtr="0">
                <a:noAutofit/>
              </a:bodyPr>
              <a:lstStyle/>
              <a:p>
                <a:pPr lvl="0" algn="ctr" defTabSz="93345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800" dirty="0"/>
                  <a:t>There </a:t>
                </a:r>
                <a:r>
                  <a:rPr lang="en-US" altLang="zh-CN" sz="2800" b="1" dirty="0"/>
                  <a:t>What does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Moore’s Law </a:t>
                </a:r>
                <a:r>
                  <a:rPr lang="en-US" altLang="zh-CN" sz="2800" b="1" dirty="0"/>
                  <a:t>have to do with complexity?</a:t>
                </a:r>
                <a:endParaRPr lang="zh-CN" altLang="en-US" sz="2800" kern="1200" dirty="0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434031" y="3547080"/>
              <a:ext cx="2042160" cy="2042160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矩形 9"/>
            <p:cNvSpPr/>
            <p:nvPr/>
          </p:nvSpPr>
          <p:spPr>
            <a:xfrm>
              <a:off x="965251" y="3655184"/>
              <a:ext cx="930063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15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zh-CN" altLang="en-US" sz="115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93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Real computational </a:t>
            </a:r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endParaRPr lang="zh-CN" altLang="en-US" sz="2800" dirty="0"/>
          </a:p>
          <a:p>
            <a:r>
              <a:rPr lang="en-US" altLang="zh-CN" sz="2800" dirty="0"/>
              <a:t>Make an estimate of computer speed (number of operations per second). </a:t>
            </a:r>
            <a:endParaRPr lang="zh-CN" altLang="en-US" dirty="0"/>
          </a:p>
          <a:p>
            <a:r>
              <a:rPr lang="en-US" altLang="zh-CN" dirty="0" smtClean="0"/>
              <a:t>Real </a:t>
            </a:r>
            <a:r>
              <a:rPr lang="en-US" altLang="zh-CN" dirty="0"/>
              <a:t>computational time to run algorithm on an </a:t>
            </a:r>
            <a:r>
              <a:rPr lang="en-US" altLang="zh-CN" b="1" dirty="0"/>
              <a:t>n</a:t>
            </a:r>
            <a:r>
              <a:rPr lang="en-US" altLang="zh-CN" dirty="0"/>
              <a:t>-bit input is: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05227"/>
              </p:ext>
            </p:extLst>
          </p:nvPr>
        </p:nvGraphicFramePr>
        <p:xfrm>
          <a:off x="827584" y="4437112"/>
          <a:ext cx="748883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/>
                <a:gridCol w="936104"/>
              </a:tblGrid>
              <a:tr h="226824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complexity function evaluated at </a:t>
                      </a:r>
                      <a:r>
                        <a:rPr kumimoji="0" lang="en-US" altLang="zh-CN" sz="28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sz="28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</a:rPr>
                        <a:t>secs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computer speed</a:t>
                      </a:r>
                      <a:endParaRPr lang="zh-CN" altLang="en-US" sz="28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Example real time </a:t>
            </a:r>
            <a:r>
              <a:rPr lang="en-US" altLang="zh-CN" dirty="0" smtClean="0"/>
              <a:t>computation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Exhaustive search has complexity 2</a:t>
            </a:r>
            <a:r>
              <a:rPr lang="en-US" altLang="zh-CN" sz="2800" baseline="30000" dirty="0"/>
              <a:t>n</a:t>
            </a:r>
            <a:r>
              <a:rPr lang="en-US" altLang="zh-CN" sz="2800" dirty="0"/>
              <a:t>.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/>
              <a:t>If computer is capable of processing one million operations per second then an exhaustive search for a 30-bit key will take approximately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800" dirty="0" smtClean="0"/>
              <a:t>Since 2</a:t>
            </a:r>
            <a:r>
              <a:rPr lang="en-US" altLang="zh-CN" sz="2800" baseline="30000" dirty="0" smtClean="0"/>
              <a:t>30 </a:t>
            </a:r>
            <a:r>
              <a:rPr lang="en-US" altLang="zh-CN" sz="2800" dirty="0" smtClean="0"/>
              <a:t>is </a:t>
            </a:r>
            <a:r>
              <a:rPr lang="en-US" altLang="zh-CN" sz="2800" dirty="0"/>
              <a:t>approximately 10</a:t>
            </a:r>
            <a:r>
              <a:rPr lang="en-US" altLang="zh-CN" sz="2800" baseline="30000" dirty="0"/>
              <a:t>9</a:t>
            </a:r>
            <a:r>
              <a:rPr lang="en-US" altLang="zh-CN" sz="2800" dirty="0"/>
              <a:t>, the real time search will take approximately </a:t>
            </a:r>
          </a:p>
          <a:p>
            <a:pPr marL="0" indent="0" algn="ctr">
              <a:buNone/>
            </a:pPr>
            <a:r>
              <a:rPr lang="en-US" altLang="zh-CN" sz="2800" dirty="0" smtClean="0"/>
              <a:t>10</a:t>
            </a:r>
            <a:r>
              <a:rPr lang="en-US" altLang="zh-CN" sz="2800" baseline="30000" dirty="0" smtClean="0"/>
              <a:t>3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1000 seconds = 17 </a:t>
            </a:r>
            <a:r>
              <a:rPr lang="en-US" altLang="zh-CN" sz="2800" dirty="0" err="1"/>
              <a:t>mins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335777"/>
              </p:ext>
            </p:extLst>
          </p:nvPr>
        </p:nvGraphicFramePr>
        <p:xfrm>
          <a:off x="3851920" y="3789040"/>
          <a:ext cx="302433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2376264"/>
              </a:tblGrid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 seconds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="1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4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Polynomial v Exponential time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Note the dramatic difference in rate of increase: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50829"/>
              </p:ext>
            </p:extLst>
          </p:nvPr>
        </p:nvGraphicFramePr>
        <p:xfrm>
          <a:off x="612648" y="2279528"/>
          <a:ext cx="7794448" cy="446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612"/>
                <a:gridCol w="1948612"/>
                <a:gridCol w="2183121"/>
                <a:gridCol w="1714103"/>
              </a:tblGrid>
              <a:tr h="75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Complexity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n=10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n=30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 smtClean="0"/>
                        <a:t>n=50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altLang="zh-CN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0.00001 </a:t>
                      </a:r>
                      <a:r>
                        <a:rPr kumimoji="0" lang="en-US" altLang="zh-CN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secs</a:t>
                      </a:r>
                      <a:endParaRPr kumimoji="0" lang="zh-CN" altLang="en-US" sz="2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0.00003secs</a:t>
                      </a:r>
                      <a:endParaRPr kumimoji="0" lang="zh-CN" altLang="en-US" sz="20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algn="ctr" rtl="0" eaLnBrk="1" latinLnBrk="0" hangingPunct="1"/>
                      <a:endParaRPr kumimoji="0" lang="zh-CN" altLang="en-US" sz="2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0.00005secs</a:t>
                      </a:r>
                      <a:endParaRPr kumimoji="0" lang="zh-CN" altLang="en-US" sz="2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n-US" altLang="zh-CN" sz="2400" b="1" i="0" u="none" strike="noStrike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altLang="zh-CN" sz="2400" b="0" i="0" u="none" strike="noStrike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0.00001 </a:t>
                      </a:r>
                      <a:r>
                        <a:rPr kumimoji="0" lang="en-US" altLang="zh-CN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secs</a:t>
                      </a:r>
                      <a:endParaRPr kumimoji="0" lang="zh-CN" altLang="en-US" sz="2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0.00003secs</a:t>
                      </a:r>
                      <a:endParaRPr kumimoji="0" lang="zh-CN" altLang="en-US" sz="20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0.00005secs</a:t>
                      </a:r>
                      <a:endParaRPr kumimoji="0" lang="zh-CN" altLang="en-US" sz="2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2</a:t>
                      </a:r>
                      <a:r>
                        <a:rPr kumimoji="0" lang="en-US" altLang="zh-CN" sz="2400" b="1" i="0" u="none" strike="noStrike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n-US" altLang="zh-CN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0.001 </a:t>
                      </a:r>
                      <a:r>
                        <a:rPr kumimoji="0" lang="en-US" altLang="zh-CN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secs</a:t>
                      </a:r>
                      <a:endParaRPr kumimoji="0" lang="en-US" altLang="zh-CN" sz="20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17.9 </a:t>
                      </a:r>
                      <a:r>
                        <a:rPr kumimoji="0" lang="en-US" altLang="zh-CN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mins</a:t>
                      </a:r>
                      <a:endParaRPr kumimoji="0" lang="en-US" altLang="zh-CN" sz="20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37.7 years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CN" sz="2400" b="1" i="0" u="none" strike="noStrike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0.059 </a:t>
                      </a:r>
                      <a:r>
                        <a:rPr kumimoji="0" lang="en-US" altLang="zh-CN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secs</a:t>
                      </a:r>
                      <a:endParaRPr kumimoji="0" lang="en-US" altLang="zh-CN" sz="20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6.5 years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200 000 000 centuries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9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Limitations of complexity </a:t>
            </a:r>
            <a:r>
              <a:rPr lang="en-US" altLang="zh-CN" dirty="0" smtClean="0"/>
              <a:t>theory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Establishing the complexity of any known attacks on a cryptosystem brings no guarantees of practical security</a:t>
            </a:r>
            <a:r>
              <a:rPr lang="en-US" altLang="zh-CN" sz="2800" dirty="0" smtClean="0"/>
              <a:t>: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There may be unknown theoretical </a:t>
            </a:r>
            <a:r>
              <a:rPr lang="en-US" altLang="zh-CN" dirty="0" smtClean="0"/>
              <a:t>attacks.</a:t>
            </a:r>
            <a:endParaRPr lang="zh-CN" altLang="en-US" dirty="0"/>
          </a:p>
          <a:p>
            <a:r>
              <a:rPr lang="en-US" altLang="zh-CN" dirty="0" smtClean="0"/>
              <a:t>Complexity </a:t>
            </a:r>
            <a:r>
              <a:rPr lang="en-US" altLang="zh-CN" dirty="0"/>
              <a:t>only provides the general </a:t>
            </a:r>
            <a:r>
              <a:rPr lang="en-US" altLang="zh-CN" dirty="0" smtClean="0"/>
              <a:t>case.</a:t>
            </a:r>
            <a:endParaRPr lang="zh-CN" altLang="en-US" dirty="0"/>
          </a:p>
          <a:p>
            <a:r>
              <a:rPr lang="en-US" altLang="zh-CN" dirty="0" smtClean="0"/>
              <a:t>Practical </a:t>
            </a:r>
            <a:r>
              <a:rPr lang="en-US" altLang="zh-CN" dirty="0"/>
              <a:t>attacks can arise through other aspects such as implementation or key management 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025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The cryptographic </a:t>
            </a:r>
            <a:r>
              <a:rPr lang="en-US" altLang="zh-CN" dirty="0" smtClean="0"/>
              <a:t>process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  <a:p>
            <a:r>
              <a:rPr lang="en-US" altLang="zh-CN" dirty="0" smtClean="0"/>
              <a:t>Selection </a:t>
            </a:r>
            <a:r>
              <a:rPr lang="en-US" altLang="zh-CN" dirty="0"/>
              <a:t>or design of a cryptographic primitive (algorithm</a:t>
            </a:r>
            <a:r>
              <a:rPr lang="en-US" altLang="zh-CN" dirty="0" smtClean="0"/>
              <a:t>).</a:t>
            </a:r>
            <a:endParaRPr lang="zh-CN" altLang="en-US" dirty="0"/>
          </a:p>
          <a:p>
            <a:r>
              <a:rPr lang="en-US" altLang="zh-CN" dirty="0"/>
              <a:t>Determining mode of </a:t>
            </a:r>
            <a:r>
              <a:rPr lang="en-US" altLang="zh-CN" dirty="0" smtClean="0"/>
              <a:t>use.</a:t>
            </a:r>
            <a:endParaRPr lang="zh-CN" altLang="en-US" dirty="0"/>
          </a:p>
          <a:p>
            <a:r>
              <a:rPr lang="en-US" altLang="zh-CN" dirty="0" smtClean="0"/>
              <a:t>Implementation.</a:t>
            </a:r>
            <a:endParaRPr lang="zh-CN" altLang="en-US" dirty="0"/>
          </a:p>
          <a:p>
            <a:r>
              <a:rPr lang="en-US" altLang="zh-CN" dirty="0"/>
              <a:t>Key management 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590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Evaluating security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  <a:p>
            <a:r>
              <a:rPr lang="en-US" altLang="zh-CN" dirty="0"/>
              <a:t>Assessing the security of a cryptographic primitive (algorithm</a:t>
            </a:r>
            <a:r>
              <a:rPr lang="en-US" altLang="zh-CN" dirty="0" smtClean="0"/>
              <a:t>).</a:t>
            </a:r>
            <a:endParaRPr lang="zh-CN" altLang="en-US" dirty="0"/>
          </a:p>
          <a:p>
            <a:r>
              <a:rPr lang="en-US" altLang="zh-CN" dirty="0" smtClean="0"/>
              <a:t>Assessing </a:t>
            </a:r>
            <a:r>
              <a:rPr lang="en-US" altLang="zh-CN" dirty="0"/>
              <a:t>the security of a cryptographic </a:t>
            </a:r>
            <a:r>
              <a:rPr lang="en-US" altLang="zh-CN" dirty="0" smtClean="0"/>
              <a:t>protocol.</a:t>
            </a:r>
            <a:endParaRPr lang="zh-CN" altLang="en-US" dirty="0"/>
          </a:p>
          <a:p>
            <a:r>
              <a:rPr lang="en-US" altLang="zh-CN" dirty="0"/>
              <a:t>Assessing the security of a cryptosystem 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337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 Perfect secrecy</a:t>
            </a:r>
            <a:endParaRPr lang="zh-CN" altLang="en-US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D66E-D74B-4DF4-9E60-904E1520841B}" type="datetime1">
              <a:rPr lang="zh-CN" altLang="en-US" smtClean="0"/>
              <a:t>2016/10/18</a:t>
            </a:fld>
            <a:endParaRPr lang="zh-CN" altLang="en-US" dirty="0"/>
          </a:p>
        </p:txBody>
      </p:sp>
      <p:sp>
        <p:nvSpPr>
          <p:cNvPr id="7" name="标题 7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1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Defining </a:t>
            </a:r>
            <a:r>
              <a:rPr lang="en-US" altLang="zh-CN" dirty="0"/>
              <a:t>practical </a:t>
            </a:r>
            <a:r>
              <a:rPr lang="en-US" altLang="zh-CN" dirty="0" smtClean="0"/>
              <a:t>security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Defining practical security (of a cryptosystem) is extremely difficult and it could be argued that this whole MSc </a:t>
            </a:r>
            <a:r>
              <a:rPr lang="en-US" altLang="zh-CN" sz="2800" dirty="0" err="1"/>
              <a:t>programme</a:t>
            </a:r>
            <a:r>
              <a:rPr lang="en-US" altLang="zh-CN" sz="2800" dirty="0"/>
              <a:t> is all about training you to try to form your own notions about the meaning of practical security</a:t>
            </a:r>
            <a:r>
              <a:rPr lang="en-US" altLang="zh-CN" sz="2800" dirty="0" smtClean="0"/>
              <a:t>.</a:t>
            </a:r>
          </a:p>
          <a:p>
            <a:pPr marL="0" indent="0">
              <a:buNone/>
            </a:pPr>
            <a:r>
              <a:rPr lang="en-US" altLang="zh-CN" sz="2800" dirty="0"/>
              <a:t>For a cryptosystem, issues that it </a:t>
            </a:r>
            <a:r>
              <a:rPr lang="en-US" altLang="zh-CN" sz="2800" dirty="0" smtClean="0"/>
              <a:t>involves </a:t>
            </a:r>
            <a:r>
              <a:rPr lang="en-US" altLang="zh-CN" sz="2800" dirty="0"/>
              <a:t>include: </a:t>
            </a:r>
            <a:endParaRPr lang="zh-CN" altLang="en-US" sz="2800" dirty="0"/>
          </a:p>
          <a:p>
            <a:r>
              <a:rPr lang="en-US" altLang="zh-CN" sz="2800" dirty="0"/>
              <a:t>Assessing the likely computing power of an </a:t>
            </a:r>
            <a:r>
              <a:rPr lang="en-US" altLang="zh-CN" sz="2800" dirty="0" smtClean="0"/>
              <a:t>adversary.</a:t>
            </a:r>
            <a:endParaRPr lang="zh-CN" altLang="en-US" sz="2800" dirty="0"/>
          </a:p>
          <a:p>
            <a:r>
              <a:rPr lang="en-US" altLang="zh-CN" sz="2800" dirty="0"/>
              <a:t>Determining the complexity of known </a:t>
            </a:r>
            <a:r>
              <a:rPr lang="en-US" altLang="zh-CN" sz="2800" dirty="0" smtClean="0"/>
              <a:t>attacks.</a:t>
            </a:r>
          </a:p>
          <a:p>
            <a:r>
              <a:rPr lang="en-US" altLang="zh-CN" sz="2800" dirty="0" smtClean="0"/>
              <a:t>Evaluating </a:t>
            </a:r>
            <a:r>
              <a:rPr lang="en-US" altLang="zh-CN" sz="2800" dirty="0"/>
              <a:t>the effectiveness of the key management </a:t>
            </a:r>
            <a:r>
              <a:rPr lang="en-US" altLang="zh-CN" sz="2800" dirty="0" smtClean="0"/>
              <a:t>processes.</a:t>
            </a:r>
            <a:endParaRPr lang="zh-CN" altLang="en-US" sz="2800" dirty="0"/>
          </a:p>
          <a:p>
            <a:r>
              <a:rPr lang="en-US" altLang="zh-CN" sz="2800" dirty="0"/>
              <a:t>Forming a notion of what levels of risk to accept </a:t>
            </a:r>
            <a:r>
              <a:rPr lang="en-US" altLang="zh-CN" sz="2800" dirty="0" smtClean="0"/>
              <a:t>.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523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63711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one-time pad is effectively </a:t>
            </a:r>
            <a:r>
              <a:rPr lang="en-US" altLang="zh-CN" dirty="0" smtClean="0"/>
              <a:t>the </a:t>
            </a:r>
            <a:r>
              <a:rPr lang="en-US" altLang="zh-CN" dirty="0"/>
              <a:t>only example of a perfectly secure (unbreakable) </a:t>
            </a:r>
            <a:r>
              <a:rPr lang="en-US" altLang="zh-CN" dirty="0" smtClean="0"/>
              <a:t>cryptosystem.</a:t>
            </a:r>
            <a:endParaRPr lang="zh-CN" altLang="en-US" dirty="0"/>
          </a:p>
          <a:p>
            <a:r>
              <a:rPr lang="en-US" altLang="zh-CN" dirty="0"/>
              <a:t>It is impossible to guarantee the security of a cryptosystem. Even if it is theoretically secure, it may be insecure in practice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r>
              <a:rPr lang="en-US" altLang="zh-CN" dirty="0"/>
              <a:t>It is quite acceptable in practice to use cryptosystems that are theoretically breakable. </a:t>
            </a:r>
            <a:endParaRPr lang="zh-CN" altLang="en-US" dirty="0"/>
          </a:p>
          <a:p>
            <a:r>
              <a:rPr lang="en-US" altLang="zh-CN" dirty="0"/>
              <a:t>Evaluating practical security is challenging and involves many different factors 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607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An “attack” on a </a:t>
            </a:r>
            <a:r>
              <a:rPr lang="en-US" altLang="zh-CN" dirty="0" smtClean="0"/>
              <a:t>cryptosystem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Autofit/>
          </a:bodyPr>
          <a:lstStyle/>
          <a:p>
            <a:r>
              <a:rPr lang="en-US" altLang="zh-CN" dirty="0"/>
              <a:t>We have seen that there is one attack that can always be launched against a cryptosystem to obtain the decryption key – an exhaustive key search. </a:t>
            </a:r>
            <a:endParaRPr lang="en-US" altLang="zh-CN" dirty="0" smtClean="0"/>
          </a:p>
        </p:txBody>
      </p:sp>
      <p:grpSp>
        <p:nvGrpSpPr>
          <p:cNvPr id="13" name="组合 12"/>
          <p:cNvGrpSpPr/>
          <p:nvPr/>
        </p:nvGrpSpPr>
        <p:grpSpPr>
          <a:xfrm>
            <a:off x="308781" y="3527795"/>
            <a:ext cx="8295667" cy="2114168"/>
            <a:chOff x="434031" y="3475072"/>
            <a:chExt cx="8332017" cy="2114168"/>
          </a:xfrm>
        </p:grpSpPr>
        <p:grpSp>
          <p:nvGrpSpPr>
            <p:cNvPr id="8" name="组合 7"/>
            <p:cNvGrpSpPr/>
            <p:nvPr/>
          </p:nvGrpSpPr>
          <p:grpSpPr>
            <a:xfrm>
              <a:off x="2136542" y="3475072"/>
              <a:ext cx="6629506" cy="2114168"/>
              <a:chOff x="1893437" y="938911"/>
              <a:chExt cx="5239216" cy="2114168"/>
            </a:xfrm>
            <a:scene3d>
              <a:camera prst="orthographicFront"/>
              <a:lightRig rig="flat" dir="t"/>
            </a:scene3d>
          </p:grpSpPr>
          <p:sp>
            <p:nvSpPr>
              <p:cNvPr id="10" name="五边形 9"/>
              <p:cNvSpPr/>
              <p:nvPr/>
            </p:nvSpPr>
            <p:spPr>
              <a:xfrm rot="10800000">
                <a:off x="1893437" y="938911"/>
                <a:ext cx="5188788" cy="2042160"/>
              </a:xfrm>
              <a:prstGeom prst="homePlate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五边形 4"/>
              <p:cNvSpPr/>
              <p:nvPr/>
            </p:nvSpPr>
            <p:spPr>
              <a:xfrm>
                <a:off x="2042159" y="1010919"/>
                <a:ext cx="5090494" cy="204216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00536" tIns="80010" rIns="149352" bIns="80010" numCol="1" spcCol="1270" anchor="ctr" anchorCtr="0">
                <a:noAutofit/>
              </a:bodyPr>
              <a:lstStyle/>
              <a:p>
                <a:pPr lvl="0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800" dirty="0"/>
                  <a:t>There is however another </a:t>
                </a:r>
                <a:r>
                  <a:rPr lang="en-US" altLang="zh-CN" sz="2800" dirty="0" smtClean="0"/>
                  <a:t>“</a:t>
                </a:r>
                <a:r>
                  <a:rPr lang="en-US" altLang="en-US" sz="2800" kern="1200" dirty="0" smtClean="0"/>
                  <a:t>attack” </a:t>
                </a:r>
                <a:r>
                  <a:rPr lang="en-US" altLang="zh-CN" sz="2800" dirty="0"/>
                  <a:t>that can always </a:t>
                </a:r>
                <a:r>
                  <a:rPr lang="en-US" altLang="zh-CN" sz="2800" dirty="0" smtClean="0"/>
                  <a:t>be </a:t>
                </a:r>
                <a:r>
                  <a:rPr lang="en-US" altLang="zh-CN" sz="2800" dirty="0"/>
                  <a:t>launched against </a:t>
                </a:r>
                <a:r>
                  <a:rPr lang="en-US" altLang="zh-CN" sz="2800" dirty="0" smtClean="0"/>
                  <a:t>a </a:t>
                </a:r>
                <a:r>
                  <a:rPr lang="en-US" altLang="zh-CN" sz="2800" dirty="0"/>
                  <a:t>cryptosystem that does not involve trying to obtain the decryption key. What is it?</a:t>
                </a:r>
                <a:endParaRPr lang="zh-CN" altLang="en-US" sz="2800" kern="1200" dirty="0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434031" y="3547080"/>
              <a:ext cx="2042160" cy="2042160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矩形 11"/>
            <p:cNvSpPr/>
            <p:nvPr/>
          </p:nvSpPr>
          <p:spPr>
            <a:xfrm>
              <a:off x="990079" y="3547080"/>
              <a:ext cx="930063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15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zh-CN" altLang="en-US" sz="115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63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Perfect </a:t>
            </a:r>
            <a:r>
              <a:rPr lang="en-US" altLang="zh-CN" dirty="0"/>
              <a:t>secrecy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637113"/>
          </a:xfrm>
        </p:spPr>
        <p:txBody>
          <a:bodyPr>
            <a:noAutofit/>
          </a:bodyPr>
          <a:lstStyle/>
          <a:p>
            <a:r>
              <a:rPr lang="en-US" altLang="zh-CN" dirty="0"/>
              <a:t>A cryptosystem is said to offer </a:t>
            </a:r>
            <a:r>
              <a:rPr lang="en-US" altLang="zh-CN" dirty="0">
                <a:solidFill>
                  <a:srgbClr val="0070C0"/>
                </a:solidFill>
              </a:rPr>
              <a:t>perfect </a:t>
            </a:r>
            <a:r>
              <a:rPr lang="en-US" altLang="zh-CN" dirty="0" smtClean="0">
                <a:solidFill>
                  <a:srgbClr val="0070C0"/>
                </a:solidFill>
              </a:rPr>
              <a:t>secrecy </a:t>
            </a:r>
            <a:r>
              <a:rPr lang="en-US" altLang="zh-CN" dirty="0" smtClean="0"/>
              <a:t>if</a:t>
            </a:r>
            <a:r>
              <a:rPr lang="en-US" altLang="zh-CN" dirty="0"/>
              <a:t>, on seeing the </a:t>
            </a:r>
            <a:r>
              <a:rPr lang="en-US" altLang="zh-CN" dirty="0" err="1"/>
              <a:t>ciphertext</a:t>
            </a:r>
            <a:r>
              <a:rPr lang="en-US" altLang="zh-CN" dirty="0"/>
              <a:t>, the interceptor gets </a:t>
            </a:r>
            <a:r>
              <a:rPr lang="en-US" altLang="zh-CN" b="1" dirty="0">
                <a:solidFill>
                  <a:srgbClr val="FF0000"/>
                </a:solidFill>
              </a:rPr>
              <a:t>no extra </a:t>
            </a:r>
            <a:r>
              <a:rPr lang="en-US" altLang="zh-CN" b="1" dirty="0" smtClean="0">
                <a:solidFill>
                  <a:srgbClr val="FF0000"/>
                </a:solidFill>
              </a:rPr>
              <a:t>information </a:t>
            </a:r>
            <a:r>
              <a:rPr lang="en-US" altLang="zh-CN" dirty="0" smtClean="0"/>
              <a:t>about </a:t>
            </a:r>
            <a:r>
              <a:rPr lang="en-US" altLang="zh-CN" dirty="0"/>
              <a:t>the plaintext than he had before the </a:t>
            </a:r>
            <a:r>
              <a:rPr lang="en-US" altLang="zh-CN" dirty="0" err="1"/>
              <a:t>ciphertext</a:t>
            </a:r>
            <a:r>
              <a:rPr lang="en-US" altLang="zh-CN" dirty="0"/>
              <a:t> was observed. </a:t>
            </a:r>
            <a:endParaRPr lang="en-US" altLang="zh-CN" dirty="0" smtClean="0"/>
          </a:p>
          <a:p>
            <a:r>
              <a:rPr lang="en-US" altLang="zh-CN" dirty="0"/>
              <a:t>In a cryptosystem with perfect secrecy the interceptor ’s best strategy is just to guess the plaintext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Note however that there may be practical attacks that are better than guessing the plaintext.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423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Simple one-time </a:t>
            </a:r>
            <a:r>
              <a:rPr lang="en-US" altLang="zh-CN" dirty="0" smtClean="0"/>
              <a:t>pad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1324745"/>
          </a:xfrm>
        </p:spPr>
        <p:txBody>
          <a:bodyPr>
            <a:noAutofit/>
          </a:bodyPr>
          <a:lstStyle/>
          <a:p>
            <a:r>
              <a:rPr lang="en-US" altLang="zh-CN" dirty="0"/>
              <a:t>Consider a simple scenario where there are only two possible plaintexts: BUY and </a:t>
            </a:r>
            <a:r>
              <a:rPr lang="en-US" altLang="zh-CN" dirty="0" smtClean="0"/>
              <a:t>SELL.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395536" y="3527795"/>
            <a:ext cx="8208912" cy="2114168"/>
            <a:chOff x="521166" y="3475072"/>
            <a:chExt cx="8244882" cy="2114168"/>
          </a:xfrm>
        </p:grpSpPr>
        <p:grpSp>
          <p:nvGrpSpPr>
            <p:cNvPr id="7" name="组合 6"/>
            <p:cNvGrpSpPr/>
            <p:nvPr/>
          </p:nvGrpSpPr>
          <p:grpSpPr>
            <a:xfrm>
              <a:off x="2136542" y="3475072"/>
              <a:ext cx="6629506" cy="2114168"/>
              <a:chOff x="1893437" y="938911"/>
              <a:chExt cx="5239216" cy="2114168"/>
            </a:xfrm>
            <a:scene3d>
              <a:camera prst="orthographicFront"/>
              <a:lightRig rig="flat" dir="t"/>
            </a:scene3d>
          </p:grpSpPr>
          <p:sp>
            <p:nvSpPr>
              <p:cNvPr id="10" name="五边形 9"/>
              <p:cNvSpPr/>
              <p:nvPr/>
            </p:nvSpPr>
            <p:spPr>
              <a:xfrm rot="10800000">
                <a:off x="1893437" y="938911"/>
                <a:ext cx="5188788" cy="2042160"/>
              </a:xfrm>
              <a:prstGeom prst="homePlate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五边形 4"/>
              <p:cNvSpPr/>
              <p:nvPr/>
            </p:nvSpPr>
            <p:spPr>
              <a:xfrm>
                <a:off x="2042159" y="1010919"/>
                <a:ext cx="5090494" cy="204216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00536" tIns="80010" rIns="149352" bIns="80010" numCol="1" spcCol="1270" anchor="ctr" anchorCtr="0">
                <a:noAutofit/>
              </a:bodyPr>
              <a:lstStyle/>
              <a:p>
                <a:pPr lvl="0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800" dirty="0"/>
                  <a:t>Why is the simple substitution cipher a bad choice in this case?</a:t>
                </a:r>
                <a:endParaRPr lang="zh-CN" altLang="en-US" sz="2800" kern="1200" dirty="0"/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521166" y="3475072"/>
              <a:ext cx="2042160" cy="2042160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1112386" y="3495675"/>
              <a:ext cx="930063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15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zh-CN" altLang="en-US" sz="115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17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Simple one-time </a:t>
            </a:r>
            <a:r>
              <a:rPr lang="en-US" altLang="zh-CN" dirty="0" smtClean="0"/>
              <a:t>pad</a:t>
            </a:r>
            <a:endParaRPr lang="zh-CN" altLang="en-US" dirty="0"/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23343939"/>
              </p:ext>
            </p:extLst>
          </p:nvPr>
        </p:nvGraphicFramePr>
        <p:xfrm>
          <a:off x="612775" y="1916832"/>
          <a:ext cx="8153400" cy="3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12641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4000" dirty="0" smtClean="0"/>
                        <a:t>BUY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4000" dirty="0" smtClean="0"/>
                        <a:t>SELL</a:t>
                      </a:r>
                      <a:endParaRPr lang="zh-CN" altLang="en-US" sz="4000" dirty="0"/>
                    </a:p>
                  </a:txBody>
                  <a:tcPr/>
                </a:tc>
              </a:tr>
              <a:tr h="8801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>
                          <a:solidFill>
                            <a:schemeClr val="bg1"/>
                          </a:solidFill>
                        </a:rPr>
                        <a:t>K1</a:t>
                      </a:r>
                      <a:endParaRPr lang="zh-CN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0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1</a:t>
                      </a:r>
                      <a:endParaRPr lang="zh-CN" altLang="en-US" sz="4000" dirty="0"/>
                    </a:p>
                  </a:txBody>
                  <a:tcPr/>
                </a:tc>
              </a:tr>
              <a:tr h="8801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>
                          <a:solidFill>
                            <a:schemeClr val="bg1"/>
                          </a:solidFill>
                        </a:rPr>
                        <a:t>K2</a:t>
                      </a:r>
                      <a:endParaRPr lang="zh-CN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1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0</a:t>
                      </a:r>
                      <a:endParaRPr lang="zh-CN" alt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755576" y="5373216"/>
            <a:ext cx="792088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900" dirty="0">
                <a:solidFill>
                  <a:srgbClr val="000000"/>
                </a:solidFill>
                <a:latin typeface="+mj-lt"/>
              </a:rPr>
              <a:t>Each key must be equally likely to be chosen</a:t>
            </a:r>
            <a:endParaRPr lang="zh-CN" altLang="en-US" sz="2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649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Perfect </a:t>
            </a:r>
            <a:r>
              <a:rPr lang="en-US" altLang="zh-CN" dirty="0"/>
              <a:t>secrecy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612648" y="3717032"/>
            <a:ext cx="8531352" cy="295232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rgbClr val="0070C0"/>
                </a:solidFill>
              </a:rPr>
              <a:t>The </a:t>
            </a:r>
            <a:r>
              <a:rPr lang="en-US" altLang="zh-CN" dirty="0">
                <a:solidFill>
                  <a:srgbClr val="0070C0"/>
                </a:solidFill>
              </a:rPr>
              <a:t>number of possible keys is equal to the number of possible </a:t>
            </a:r>
            <a:r>
              <a:rPr lang="en-US" altLang="zh-CN" dirty="0" smtClean="0">
                <a:solidFill>
                  <a:srgbClr val="0070C0"/>
                </a:solidFill>
              </a:rPr>
              <a:t>plaintexts.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rgbClr val="0070C0"/>
                </a:solidFill>
              </a:rPr>
              <a:t>The </a:t>
            </a:r>
            <a:r>
              <a:rPr lang="en-US" altLang="zh-CN" dirty="0">
                <a:solidFill>
                  <a:srgbClr val="0070C0"/>
                </a:solidFill>
              </a:rPr>
              <a:t>key is selected uniformly at random from the choice of all possible keys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rgbClr val="0070C0"/>
                </a:solidFill>
              </a:rPr>
              <a:t>Any </a:t>
            </a:r>
            <a:r>
              <a:rPr lang="en-US" altLang="zh-CN" dirty="0">
                <a:solidFill>
                  <a:srgbClr val="0070C0"/>
                </a:solidFill>
              </a:rPr>
              <a:t>key should only be used once </a:t>
            </a: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755576" y="1772816"/>
            <a:ext cx="80104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There are many </a:t>
            </a:r>
            <a:r>
              <a:rPr lang="en-US" altLang="zh-CN" sz="2800" dirty="0" smtClean="0"/>
              <a:t>different </a:t>
            </a:r>
            <a:r>
              <a:rPr lang="en-US" altLang="zh-CN" sz="2800" dirty="0"/>
              <a:t>versions and ways of </a:t>
            </a:r>
            <a:r>
              <a:rPr lang="en-US" altLang="zh-CN" sz="2800" dirty="0" smtClean="0"/>
              <a:t> </a:t>
            </a:r>
          </a:p>
          <a:p>
            <a:r>
              <a:rPr lang="en-US" altLang="zh-CN" sz="2800" dirty="0"/>
              <a:t>describing the perfectly secure cryptosystem </a:t>
            </a:r>
            <a:r>
              <a:rPr lang="en-US" altLang="zh-CN" sz="2800" dirty="0" smtClean="0"/>
              <a:t>most </a:t>
            </a:r>
          </a:p>
          <a:p>
            <a:r>
              <a:rPr lang="en-US" altLang="zh-CN" sz="2800" dirty="0" smtClean="0"/>
              <a:t>often </a:t>
            </a:r>
            <a:r>
              <a:rPr lang="en-US" altLang="zh-CN" sz="2800" dirty="0"/>
              <a:t>described as the </a:t>
            </a:r>
            <a:r>
              <a:rPr lang="en-US" altLang="zh-CN" sz="2800" b="1" dirty="0">
                <a:solidFill>
                  <a:srgbClr val="0070C0"/>
                </a:solidFill>
              </a:rPr>
              <a:t>one-time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pad</a:t>
            </a:r>
            <a:r>
              <a:rPr lang="en-US" altLang="zh-CN" sz="2800" dirty="0" smtClean="0"/>
              <a:t>. However these</a:t>
            </a:r>
          </a:p>
          <a:p>
            <a:r>
              <a:rPr lang="en-US" altLang="zh-CN" sz="2800" dirty="0" smtClean="0"/>
              <a:t> </a:t>
            </a:r>
            <a:r>
              <a:rPr lang="en-US" altLang="zh-CN" sz="2800" dirty="0"/>
              <a:t>all have the same three essential properties:</a:t>
            </a:r>
            <a:r>
              <a:rPr lang="en-US" altLang="zh-CN" sz="2800" dirty="0" smtClean="0"/>
              <a:t>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555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One-time pad from Latin Square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55576" y="1772816"/>
            <a:ext cx="80104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/>
              <a:t>1  2  3  4  5</a:t>
            </a:r>
          </a:p>
          <a:p>
            <a:pPr algn="ctr"/>
            <a:r>
              <a:rPr lang="en-US" altLang="zh-CN" sz="5400" dirty="0" smtClean="0"/>
              <a:t>2  3  4  5  1</a:t>
            </a:r>
          </a:p>
          <a:p>
            <a:pPr algn="ctr"/>
            <a:r>
              <a:rPr lang="en-US" altLang="zh-CN" sz="5400" dirty="0" smtClean="0"/>
              <a:t>3  4  5  1  2</a:t>
            </a:r>
          </a:p>
          <a:p>
            <a:pPr algn="ctr"/>
            <a:r>
              <a:rPr lang="en-US" altLang="zh-CN" sz="5400" dirty="0" smtClean="0"/>
              <a:t>4  5  1  2  3</a:t>
            </a:r>
          </a:p>
          <a:p>
            <a:pPr algn="ctr"/>
            <a:r>
              <a:rPr lang="en-US" altLang="zh-CN" sz="5400" dirty="0" smtClean="0"/>
              <a:t>5  1  2  3  4 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907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1451</Words>
  <Application>Microsoft Office PowerPoint</Application>
  <PresentationFormat>全屏显示(4:3)</PresentationFormat>
  <Paragraphs>300</Paragraphs>
  <Slides>31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中性</vt:lpstr>
      <vt:lpstr> 第四讲  场景设置： 理论 V.S. 实践</vt:lpstr>
      <vt:lpstr>Learning Outcomes</vt:lpstr>
      <vt:lpstr>1. Perfect secrecy</vt:lpstr>
      <vt:lpstr>An “attack” on a cryptosystem</vt:lpstr>
      <vt:lpstr>Perfect secrecy </vt:lpstr>
      <vt:lpstr>Simple one-time pad</vt:lpstr>
      <vt:lpstr>Simple one-time pad</vt:lpstr>
      <vt:lpstr>Perfect secrecy </vt:lpstr>
      <vt:lpstr>One-time pad from Latin Square  </vt:lpstr>
      <vt:lpstr>Vigenère one-time pad</vt:lpstr>
      <vt:lpstr>Vernam cipher</vt:lpstr>
      <vt:lpstr>One-time pad</vt:lpstr>
      <vt:lpstr>Stream ciphers</vt:lpstr>
      <vt:lpstr>Theoretical security summary</vt:lpstr>
      <vt:lpstr>2. Practical security</vt:lpstr>
      <vt:lpstr>More wise words</vt:lpstr>
      <vt:lpstr>Key management issues with OTP</vt:lpstr>
      <vt:lpstr>Cover time</vt:lpstr>
      <vt:lpstr>Theoretically breakable cryptography </vt:lpstr>
      <vt:lpstr>Complexity</vt:lpstr>
      <vt:lpstr>Complexity</vt:lpstr>
      <vt:lpstr>Polynomial v Exponential time</vt:lpstr>
      <vt:lpstr>Polynomial v Exponential time</vt:lpstr>
      <vt:lpstr>Real computational time</vt:lpstr>
      <vt:lpstr>Example real time computation</vt:lpstr>
      <vt:lpstr>Polynomial v Exponential time</vt:lpstr>
      <vt:lpstr>Limitations of complexity theory</vt:lpstr>
      <vt:lpstr>The cryptographic process</vt:lpstr>
      <vt:lpstr>Evaluating security</vt:lpstr>
      <vt:lpstr>Defining practical security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张筱</cp:lastModifiedBy>
  <cp:revision>65</cp:revision>
  <dcterms:created xsi:type="dcterms:W3CDTF">2016-10-11T14:57:42Z</dcterms:created>
  <dcterms:modified xsi:type="dcterms:W3CDTF">2016-10-18T13:49:39Z</dcterms:modified>
</cp:coreProperties>
</file>