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72"/>
  </p:notesMasterIdLst>
  <p:sldIdLst>
    <p:sldId id="256" r:id="rId3"/>
    <p:sldId id="355" r:id="rId4"/>
    <p:sldId id="352" r:id="rId5"/>
    <p:sldId id="259" r:id="rId6"/>
    <p:sldId id="381" r:id="rId7"/>
    <p:sldId id="357" r:id="rId8"/>
    <p:sldId id="358" r:id="rId9"/>
    <p:sldId id="359" r:id="rId10"/>
    <p:sldId id="360" r:id="rId11"/>
    <p:sldId id="361" r:id="rId12"/>
    <p:sldId id="362" r:id="rId13"/>
    <p:sldId id="356" r:id="rId14"/>
    <p:sldId id="260" r:id="rId15"/>
    <p:sldId id="297" r:id="rId16"/>
    <p:sldId id="298" r:id="rId17"/>
    <p:sldId id="301" r:id="rId18"/>
    <p:sldId id="304" r:id="rId19"/>
    <p:sldId id="303" r:id="rId20"/>
    <p:sldId id="305" r:id="rId21"/>
    <p:sldId id="307" r:id="rId22"/>
    <p:sldId id="308" r:id="rId23"/>
    <p:sldId id="309" r:id="rId24"/>
    <p:sldId id="311" r:id="rId25"/>
    <p:sldId id="310" r:id="rId26"/>
    <p:sldId id="312" r:id="rId27"/>
    <p:sldId id="313" r:id="rId28"/>
    <p:sldId id="314" r:id="rId29"/>
    <p:sldId id="315" r:id="rId30"/>
    <p:sldId id="316" r:id="rId31"/>
    <p:sldId id="317" r:id="rId32"/>
    <p:sldId id="318" r:id="rId33"/>
    <p:sldId id="319" r:id="rId34"/>
    <p:sldId id="320" r:id="rId35"/>
    <p:sldId id="363" r:id="rId36"/>
    <p:sldId id="321" r:id="rId37"/>
    <p:sldId id="322" r:id="rId38"/>
    <p:sldId id="364" r:id="rId39"/>
    <p:sldId id="366" r:id="rId40"/>
    <p:sldId id="323" r:id="rId41"/>
    <p:sldId id="324" r:id="rId42"/>
    <p:sldId id="325" r:id="rId43"/>
    <p:sldId id="353" r:id="rId44"/>
    <p:sldId id="326" r:id="rId45"/>
    <p:sldId id="327" r:id="rId46"/>
    <p:sldId id="380" r:id="rId47"/>
    <p:sldId id="328" r:id="rId48"/>
    <p:sldId id="329" r:id="rId49"/>
    <p:sldId id="330" r:id="rId50"/>
    <p:sldId id="331" r:id="rId51"/>
    <p:sldId id="332" r:id="rId52"/>
    <p:sldId id="333" r:id="rId53"/>
    <p:sldId id="334" r:id="rId54"/>
    <p:sldId id="335" r:id="rId55"/>
    <p:sldId id="354" r:id="rId56"/>
    <p:sldId id="336" r:id="rId57"/>
    <p:sldId id="372" r:id="rId58"/>
    <p:sldId id="373" r:id="rId59"/>
    <p:sldId id="374" r:id="rId60"/>
    <p:sldId id="375" r:id="rId61"/>
    <p:sldId id="376" r:id="rId62"/>
    <p:sldId id="377" r:id="rId63"/>
    <p:sldId id="337" r:id="rId64"/>
    <p:sldId id="338" r:id="rId65"/>
    <p:sldId id="339" r:id="rId66"/>
    <p:sldId id="340" r:id="rId67"/>
    <p:sldId id="341" r:id="rId68"/>
    <p:sldId id="348" r:id="rId69"/>
    <p:sldId id="349" r:id="rId70"/>
    <p:sldId id="350" r:id="rId7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20" autoAdjust="0"/>
  </p:normalViewPr>
  <p:slideViewPr>
    <p:cSldViewPr>
      <p:cViewPr varScale="1">
        <p:scale>
          <a:sx n="62" d="100"/>
          <a:sy n="62" d="100"/>
        </p:scale>
        <p:origin x="-150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0BA7F2-3426-4E9E-AE4A-57C0210691EB}" type="datetimeFigureOut">
              <a:rPr lang="zh-CN" altLang="en-US" smtClean="0"/>
              <a:t>2016/10/31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5C485-60A9-4B2C-8F5E-703EF908BA22}" type="slidenum">
              <a:rPr lang="zh-CN" altLang="en-US" smtClean="0"/>
              <a:t>‹#›</a:t>
            </a:fld>
            <a:endParaRPr lang="zh-CN" altLang="en-US"/>
          </a:p>
        </p:txBody>
      </p:sp>
    </p:spTree>
    <p:extLst>
      <p:ext uri="{BB962C8B-B14F-4D97-AF65-F5344CB8AC3E}">
        <p14:creationId xmlns:p14="http://schemas.microsoft.com/office/powerpoint/2010/main" val="1849225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1875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rgbClr val="FFC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tx1">
              <a:lumMod val="50000"/>
            </a:schemeClr>
          </a:solidFill>
          <a:ln w="50800" cap="rnd" cmpd="dbl"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54C3D4D-4E5C-4AD3-87AD-38DB912E44AD}" type="datetime1">
              <a:rPr lang="zh-CN" altLang="en-US" smtClean="0"/>
              <a:t>2016/10/31</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932C905-F021-46D8-8F72-A06D7133C75C}" type="datetime1">
              <a:rPr lang="zh-CN" altLang="en-US" smtClean="0"/>
              <a:t>2016/10/31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70A34E05-28D4-4F93-BAB2-2A690589AF69}" type="datetime1">
              <a:rPr lang="zh-CN" altLang="en-US" smtClean="0"/>
              <a:t>2016/10/31</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矩形 9"/>
          <p:cNvSpPr/>
          <p:nvPr/>
        </p:nvSpPr>
        <p:spPr>
          <a:xfrm>
            <a:off x="-9144" y="6053328"/>
            <a:ext cx="2249424" cy="713232"/>
          </a:xfrm>
          <a:prstGeom prst="rect">
            <a:avLst/>
          </a:prstGeom>
          <a:solidFill>
            <a:srgbClr val="FFC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矩形 10"/>
          <p:cNvSpPr/>
          <p:nvPr/>
        </p:nvSpPr>
        <p:spPr>
          <a:xfrm>
            <a:off x="2359152" y="6044184"/>
            <a:ext cx="6784848" cy="713232"/>
          </a:xfrm>
          <a:prstGeom prst="rect">
            <a:avLst/>
          </a:prstGeom>
          <a:solidFill>
            <a:schemeClr val="tx1">
              <a:lumMod val="50000"/>
            </a:schemeClr>
          </a:solidFill>
          <a:ln w="50800" cap="rnd" cmpd="dbl"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54C3D4D-4E5C-4AD3-87AD-38DB912E44AD}" type="datetime1">
              <a:rPr lang="zh-CN" altLang="en-US" smtClean="0"/>
              <a:pPr/>
              <a:t>2016/10/31</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solidFill>
                <a:srgbClr val="EEECE1"/>
              </a:solidFill>
            </a:endParaRPr>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solidFill>
                  <a:srgbClr val="EEECE1"/>
                </a:solidFill>
              </a:rPr>
              <a:pPr/>
              <a:t>‹#›</a:t>
            </a:fld>
            <a:endParaRPr lang="zh-CN" altLang="en-US">
              <a:solidFill>
                <a:srgbClr val="EEECE1"/>
              </a:solidFill>
            </a:endParaRPr>
          </a:p>
        </p:txBody>
      </p:sp>
    </p:spTree>
    <p:extLst>
      <p:ext uri="{BB962C8B-B14F-4D97-AF65-F5344CB8AC3E}">
        <p14:creationId xmlns:p14="http://schemas.microsoft.com/office/powerpoint/2010/main" val="28723388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EE55D66E-D74B-4DF4-9E60-904E1520841B}" type="datetime1">
              <a:rPr lang="zh-CN" altLang="en-US" smtClean="0">
                <a:solidFill>
                  <a:srgbClr val="1F497D"/>
                </a:solidFill>
              </a:rPr>
              <a:pPr/>
              <a:t>2016/10/31</a:t>
            </a:fld>
            <a:endParaRPr lang="zh-CN" altLang="en-US">
              <a:solidFill>
                <a:srgbClr val="1F497D"/>
              </a:solidFill>
            </a:endParaRPr>
          </a:p>
        </p:txBody>
      </p:sp>
      <p:sp>
        <p:nvSpPr>
          <p:cNvPr id="5" name="页脚占位符 4"/>
          <p:cNvSpPr>
            <a:spLocks noGrp="1"/>
          </p:cNvSpPr>
          <p:nvPr>
            <p:ph type="ftr" sz="quarter" idx="11"/>
          </p:nvPr>
        </p:nvSpPr>
        <p:spPr/>
        <p:txBody>
          <a:bodyPr/>
          <a:lstStyle/>
          <a:p>
            <a:endParaRPr lang="zh-CN" altLang="en-US">
              <a:solidFill>
                <a:srgbClr val="1F497D"/>
              </a:solidFill>
            </a:endParaRPr>
          </a:p>
        </p:txBody>
      </p:sp>
      <p:sp>
        <p:nvSpPr>
          <p:cNvPr id="6" name="灯片编号占位符 5"/>
          <p:cNvSpPr>
            <a:spLocks noGrp="1"/>
          </p:cNvSpPr>
          <p:nvPr>
            <p:ph type="sldNum" sz="quarter" idx="12"/>
          </p:nvPr>
        </p:nvSpPr>
        <p:spPr>
          <a:solidFill>
            <a:srgbClr val="FFC000"/>
          </a:solidFill>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179949922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09AFE0D7-AC1F-472A-89EE-E9A50E3833D2}" type="datetime1">
              <a:rPr lang="zh-CN" altLang="en-US" smtClean="0">
                <a:solidFill>
                  <a:srgbClr val="1F497D"/>
                </a:solidFill>
              </a:rPr>
              <a:pPr/>
              <a:t>2016/10/31</a:t>
            </a:fld>
            <a:endParaRPr lang="zh-CN" altLang="en-US">
              <a:solidFill>
                <a:srgbClr val="1F497D"/>
              </a:solidFill>
            </a:endParaRPr>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p:txBody>
          <a:bodyPr/>
          <a:lstStyle/>
          <a:p>
            <a:endParaRPr lang="zh-CN" altLang="en-US">
              <a:solidFill>
                <a:srgbClr val="1F497D"/>
              </a:solidFill>
            </a:endParaRPr>
          </a:p>
        </p:txBody>
      </p:sp>
    </p:spTree>
    <p:extLst>
      <p:ext uri="{BB962C8B-B14F-4D97-AF65-F5344CB8AC3E}">
        <p14:creationId xmlns:p14="http://schemas.microsoft.com/office/powerpoint/2010/main" val="251100931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DBB9016B-BC6A-45B7-ABA7-81B3A4EF425A}" type="datetime1">
              <a:rPr lang="zh-CN" altLang="en-US" smtClean="0">
                <a:solidFill>
                  <a:srgbClr val="1F497D"/>
                </a:solidFill>
              </a:rPr>
              <a:pPr/>
              <a:t>2016/10/31</a:t>
            </a:fld>
            <a:endParaRPr lang="zh-CN" altLang="en-US">
              <a:solidFill>
                <a:srgbClr val="1F497D"/>
              </a:solidFill>
            </a:endParaRPr>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endParaRPr lang="zh-CN" altLang="en-US">
              <a:solidFill>
                <a:srgbClr val="1F497D"/>
              </a:solidFill>
            </a:endParaRPr>
          </a:p>
        </p:txBody>
      </p:sp>
    </p:spTree>
    <p:extLst>
      <p:ext uri="{BB962C8B-B14F-4D97-AF65-F5344CB8AC3E}">
        <p14:creationId xmlns:p14="http://schemas.microsoft.com/office/powerpoint/2010/main" val="1252395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29E7AFAD-D2C7-4F6A-AADD-7ABEDA4CE60B}" type="datetime1">
              <a:rPr lang="zh-CN" altLang="en-US" smtClean="0">
                <a:solidFill>
                  <a:srgbClr val="1F497D"/>
                </a:solidFill>
              </a:rPr>
              <a:pPr/>
              <a:t>2016/10/31</a:t>
            </a:fld>
            <a:endParaRPr lang="zh-CN" altLang="en-US">
              <a:solidFill>
                <a:srgbClr val="1F497D"/>
              </a:solidFill>
            </a:endParaRPr>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endParaRPr lang="zh-CN" altLang="en-US">
              <a:solidFill>
                <a:srgbClr val="1F497D"/>
              </a:solidFill>
            </a:endParaRPr>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extLst>
      <p:ext uri="{BB962C8B-B14F-4D97-AF65-F5344CB8AC3E}">
        <p14:creationId xmlns:p14="http://schemas.microsoft.com/office/powerpoint/2010/main" val="1420581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692DAFC7-3F3D-4DAF-A0DD-E034D5551CE9}" type="datetime1">
              <a:rPr lang="zh-CN" altLang="en-US" smtClean="0">
                <a:solidFill>
                  <a:srgbClr val="1F497D"/>
                </a:solidFill>
              </a:rPr>
              <a:pPr/>
              <a:t>2016/10/31</a:t>
            </a:fld>
            <a:endParaRPr lang="zh-CN" altLang="en-US">
              <a:solidFill>
                <a:srgbClr val="1F497D"/>
              </a:solidFill>
            </a:endParaRPr>
          </a:p>
        </p:txBody>
      </p:sp>
      <p:sp>
        <p:nvSpPr>
          <p:cNvPr id="4" name="页脚占位符 3"/>
          <p:cNvSpPr>
            <a:spLocks noGrp="1"/>
          </p:cNvSpPr>
          <p:nvPr>
            <p:ph type="ftr" sz="quarter" idx="11"/>
          </p:nvPr>
        </p:nvSpPr>
        <p:spPr/>
        <p:txBody>
          <a:bodyPr/>
          <a:lstStyle/>
          <a:p>
            <a:endParaRPr lang="zh-CN" altLang="en-US">
              <a:solidFill>
                <a:srgbClr val="1F497D"/>
              </a:solidFill>
            </a:endParaRPr>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667938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083383-CB68-43B7-8E0D-D1ECF64DEF27}" type="datetime1">
              <a:rPr lang="zh-CN" altLang="en-US" smtClean="0">
                <a:solidFill>
                  <a:srgbClr val="1F497D"/>
                </a:solidFill>
              </a:rPr>
              <a:pPr/>
              <a:t>2016/10/31</a:t>
            </a:fld>
            <a:endParaRPr lang="zh-CN" altLang="en-US">
              <a:solidFill>
                <a:srgbClr val="1F497D"/>
              </a:solidFill>
            </a:endParaRPr>
          </a:p>
        </p:txBody>
      </p:sp>
      <p:sp>
        <p:nvSpPr>
          <p:cNvPr id="3" name="页脚占位符 2"/>
          <p:cNvSpPr>
            <a:spLocks noGrp="1"/>
          </p:cNvSpPr>
          <p:nvPr>
            <p:ph type="ftr" sz="quarter" idx="11"/>
          </p:nvPr>
        </p:nvSpPr>
        <p:spPr/>
        <p:txBody>
          <a:bodyPr/>
          <a:lstStyle/>
          <a:p>
            <a:endParaRPr lang="zh-CN" altLang="en-US">
              <a:solidFill>
                <a:srgbClr val="1F497D"/>
              </a:solidFill>
            </a:endParaRPr>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solidFill>
                  <a:srgbClr val="1F497D"/>
                </a:solidFill>
              </a:rPr>
              <a:pPr/>
              <a:t>‹#›</a:t>
            </a:fld>
            <a:endParaRPr lang="zh-CN" altLang="en-US">
              <a:solidFill>
                <a:srgbClr val="1F497D"/>
              </a:solidFill>
            </a:endParaRPr>
          </a:p>
        </p:txBody>
      </p:sp>
    </p:spTree>
    <p:extLst>
      <p:ext uri="{BB962C8B-B14F-4D97-AF65-F5344CB8AC3E}">
        <p14:creationId xmlns:p14="http://schemas.microsoft.com/office/powerpoint/2010/main" val="25433973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62A24AAC-EDF4-42F1-987A-623978A167A7}" type="datetime1">
              <a:rPr lang="zh-CN" altLang="en-US" smtClean="0">
                <a:solidFill>
                  <a:srgbClr val="1F497D"/>
                </a:solidFill>
              </a:rPr>
              <a:pPr/>
              <a:t>2016/10/31</a:t>
            </a:fld>
            <a:endParaRPr lang="zh-CN" altLang="en-US">
              <a:solidFill>
                <a:srgbClr val="1F497D"/>
              </a:solidFill>
            </a:endParaRPr>
          </a:p>
        </p:txBody>
      </p:sp>
      <p:sp>
        <p:nvSpPr>
          <p:cNvPr id="6" name="页脚占位符 5"/>
          <p:cNvSpPr>
            <a:spLocks noGrp="1"/>
          </p:cNvSpPr>
          <p:nvPr>
            <p:ph type="ftr" sz="quarter" idx="11"/>
          </p:nvPr>
        </p:nvSpPr>
        <p:spPr/>
        <p:txBody>
          <a:bodyPr/>
          <a:lstStyle/>
          <a:p>
            <a:endParaRPr lang="zh-CN" altLang="en-US">
              <a:solidFill>
                <a:srgbClr val="1F497D"/>
              </a:solidFill>
            </a:endParaRPr>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809461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EE55D66E-D74B-4DF4-9E60-904E1520841B}" type="datetime1">
              <a:rPr lang="zh-CN" altLang="en-US" smtClean="0"/>
              <a:t>2016/10/31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solidFill>
            <a:srgbClr val="FFC000"/>
          </a:solidFill>
        </p:spPr>
        <p:txBody>
          <a:bodyPr/>
          <a:lstStyle>
            <a:lvl1pPr>
              <a:defRPr>
                <a:solidFill>
                  <a:srgbClr val="FFFFFF"/>
                </a:solidFill>
              </a:defRPr>
            </a:lvl1pPr>
          </a:lstStyle>
          <a:p>
            <a:fld id="{0C913308-F349-4B6D-A68A-DD1791B4A57B}" type="slidenum">
              <a:rPr lang="zh-CN" altLang="en-US" smtClean="0"/>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日期占位符 11"/>
          <p:cNvSpPr>
            <a:spLocks noGrp="1"/>
          </p:cNvSpPr>
          <p:nvPr>
            <p:ph type="dt" sz="half" idx="10"/>
          </p:nvPr>
        </p:nvSpPr>
        <p:spPr>
          <a:xfrm>
            <a:off x="6248400" y="6248400"/>
            <a:ext cx="2667000" cy="365125"/>
          </a:xfrm>
        </p:spPr>
        <p:txBody>
          <a:bodyPr rtlCol="0"/>
          <a:lstStyle/>
          <a:p>
            <a:fld id="{129FD5DE-713D-4A74-8375-F977FB09FB32}" type="datetime1">
              <a:rPr lang="zh-CN" altLang="en-US" smtClean="0">
                <a:solidFill>
                  <a:srgbClr val="1F497D"/>
                </a:solidFill>
              </a:rPr>
              <a:pPr/>
              <a:t>2016/10/31</a:t>
            </a:fld>
            <a:endParaRPr lang="zh-CN" altLang="en-US">
              <a:solidFill>
                <a:srgbClr val="1F497D"/>
              </a:solidFill>
            </a:endParaRPr>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solidFill>
                <a:srgbClr val="1F497D"/>
              </a:solidFill>
            </a:endParaRPr>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extLst>
      <p:ext uri="{BB962C8B-B14F-4D97-AF65-F5344CB8AC3E}">
        <p14:creationId xmlns:p14="http://schemas.microsoft.com/office/powerpoint/2010/main" val="3677494290"/>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932C905-F021-46D8-8F72-A06D7133C75C}" type="datetime1">
              <a:rPr lang="zh-CN" altLang="en-US" smtClean="0">
                <a:solidFill>
                  <a:srgbClr val="1F497D"/>
                </a:solidFill>
              </a:rPr>
              <a:pPr/>
              <a:t>2016/10/31</a:t>
            </a:fld>
            <a:endParaRPr lang="zh-CN" altLang="en-US">
              <a:solidFill>
                <a:srgbClr val="1F497D"/>
              </a:solidFill>
            </a:endParaRPr>
          </a:p>
        </p:txBody>
      </p:sp>
      <p:sp>
        <p:nvSpPr>
          <p:cNvPr id="5" name="页脚占位符 4"/>
          <p:cNvSpPr>
            <a:spLocks noGrp="1"/>
          </p:cNvSpPr>
          <p:nvPr>
            <p:ph type="ftr" sz="quarter" idx="11"/>
          </p:nvPr>
        </p:nvSpPr>
        <p:spPr/>
        <p:txBody>
          <a:bodyPr/>
          <a:lstStyle/>
          <a:p>
            <a:endParaRPr lang="zh-CN" altLang="en-US">
              <a:solidFill>
                <a:srgbClr val="1F497D"/>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7759558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70A34E05-28D4-4F93-BAB2-2A690589AF69}" type="datetime1">
              <a:rPr lang="zh-CN" altLang="en-US" smtClean="0">
                <a:solidFill>
                  <a:srgbClr val="1F497D"/>
                </a:solidFill>
              </a:rPr>
              <a:pPr/>
              <a:t>2016/10/31</a:t>
            </a:fld>
            <a:endParaRPr lang="zh-CN" altLang="en-US">
              <a:solidFill>
                <a:srgbClr val="1F497D"/>
              </a:solidFill>
            </a:endParaRPr>
          </a:p>
        </p:txBody>
      </p:sp>
      <p:sp>
        <p:nvSpPr>
          <p:cNvPr id="5" name="页脚占位符 4"/>
          <p:cNvSpPr>
            <a:spLocks noGrp="1"/>
          </p:cNvSpPr>
          <p:nvPr>
            <p:ph type="ftr" sz="quarter" idx="11"/>
          </p:nvPr>
        </p:nvSpPr>
        <p:spPr>
          <a:xfrm>
            <a:off x="457201" y="6248207"/>
            <a:ext cx="5573483" cy="365125"/>
          </a:xfrm>
        </p:spPr>
        <p:txBody>
          <a:bodyPr/>
          <a:lstStyle/>
          <a:p>
            <a:endParaRPr lang="zh-CN" altLang="en-US">
              <a:solidFill>
                <a:srgbClr val="1F497D"/>
              </a:solidFill>
            </a:endParaRPr>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74297473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09AFE0D7-AC1F-472A-89EE-E9A50E3833D2}" type="datetime1">
              <a:rPr lang="zh-CN" altLang="en-US" smtClean="0"/>
              <a:t>2016/10/31</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DBB9016B-BC6A-45B7-ABA7-81B3A4EF425A}" type="datetime1">
              <a:rPr lang="zh-CN" altLang="en-US" smtClean="0"/>
              <a:t>2016/10/31</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29E7AFAD-D2C7-4F6A-AADD-7ABEDA4CE60B}" type="datetime1">
              <a:rPr lang="zh-CN" altLang="en-US" smtClean="0"/>
              <a:t>2016/10/31</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692DAFC7-3F3D-4DAF-A0DD-E034D5551CE9}" type="datetime1">
              <a:rPr lang="zh-CN" altLang="en-US" smtClean="0"/>
              <a:t>2016/10/31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083383-CB68-43B7-8E0D-D1ECF64DEF27}" type="datetime1">
              <a:rPr lang="zh-CN" altLang="en-US" smtClean="0"/>
              <a:t>2016/10/31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62A24AAC-EDF4-42F1-987A-623978A167A7}" type="datetime1">
              <a:rPr lang="zh-CN" altLang="en-US" smtClean="0"/>
              <a:t>2016/10/31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129FD5DE-713D-4A74-8375-F977FB09FB32}" type="datetime1">
              <a:rPr lang="zh-CN" altLang="en-US" smtClean="0"/>
              <a:t>2016/10/31</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0D871C1-852E-440E-9459-CBAFBD9BAA36}" type="datetime1">
              <a:rPr lang="zh-CN" altLang="en-US" smtClean="0"/>
              <a:t>2016/10/31</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a:solidFill>
            <a:srgbClr val="FFC000"/>
          </a:solidFill>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0D871C1-852E-440E-9459-CBAFBD9BAA36}" type="datetime1">
              <a:rPr lang="zh-CN" altLang="en-US" smtClean="0">
                <a:solidFill>
                  <a:srgbClr val="1F497D"/>
                </a:solidFill>
              </a:rPr>
              <a:pPr/>
              <a:t>2016/10/31</a:t>
            </a:fld>
            <a:endParaRPr lang="zh-CN" altLang="en-US">
              <a:solidFill>
                <a:srgbClr val="1F497D"/>
              </a:solidFill>
            </a:endParaRPr>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solidFill>
                <a:srgbClr val="1F497D"/>
              </a:solidFill>
            </a:endParaRPr>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3" name="灯片编号占位符 22"/>
          <p:cNvSpPr>
            <a:spLocks noGrp="1"/>
          </p:cNvSpPr>
          <p:nvPr>
            <p:ph type="sldNum" sz="quarter" idx="4"/>
          </p:nvPr>
        </p:nvSpPr>
        <p:spPr>
          <a:xfrm>
            <a:off x="0" y="1272222"/>
            <a:ext cx="533400" cy="244476"/>
          </a:xfrm>
          <a:prstGeom prst="rect">
            <a:avLst/>
          </a:prstGeom>
          <a:solidFill>
            <a:srgbClr val="FFC000"/>
          </a:solidFill>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25512756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normAutofit/>
          </a:bodyPr>
          <a:lstStyle/>
          <a:p>
            <a:pPr algn="ctr"/>
            <a:r>
              <a:rPr lang="zh-CN" altLang="en-US" sz="3600" b="1" dirty="0" smtClean="0">
                <a:solidFill>
                  <a:srgbClr val="FFFF00"/>
                </a:solidFill>
              </a:rPr>
              <a:t>应用密码学</a:t>
            </a:r>
            <a:endParaRPr lang="zh-CN" altLang="en-US" sz="3600" b="1" dirty="0">
              <a:solidFill>
                <a:srgbClr val="FFFF00"/>
              </a:solidFill>
            </a:endParaRPr>
          </a:p>
        </p:txBody>
      </p:sp>
      <p:sp>
        <p:nvSpPr>
          <p:cNvPr id="4" name="日期占位符 3"/>
          <p:cNvSpPr>
            <a:spLocks noGrp="1"/>
          </p:cNvSpPr>
          <p:nvPr>
            <p:ph type="dt" sz="half" idx="10"/>
          </p:nvPr>
        </p:nvSpPr>
        <p:spPr/>
        <p:txBody>
          <a:bodyPr/>
          <a:lstStyle/>
          <a:p>
            <a:fld id="{721CDFF9-D3AF-4309-9AF1-E3FD2E31EFEA}" type="datetime1">
              <a:rPr lang="zh-CN" altLang="en-US" b="1" smtClean="0"/>
              <a:t>2016/10/31</a:t>
            </a:fld>
            <a:endParaRPr lang="zh-CN" altLang="en-US" b="1" dirty="0"/>
          </a:p>
        </p:txBody>
      </p:sp>
      <p:sp>
        <p:nvSpPr>
          <p:cNvPr id="5" name="标题 1"/>
          <p:cNvSpPr>
            <a:spLocks noGrp="1"/>
          </p:cNvSpPr>
          <p:nvPr>
            <p:ph type="ctrTitle"/>
          </p:nvPr>
        </p:nvSpPr>
        <p:spPr>
          <a:xfrm>
            <a:off x="971600" y="1916832"/>
            <a:ext cx="7200800" cy="1828800"/>
          </a:xfrm>
        </p:spPr>
        <p:txBody>
          <a:bodyPr>
            <a:noAutofit/>
          </a:bodyPr>
          <a:lstStyle/>
          <a:p>
            <a:pPr algn="ctr"/>
            <a:r>
              <a:rPr lang="en-US" altLang="zh-CN" sz="4800" dirty="0" smtClean="0"/>
              <a:t/>
            </a:r>
            <a:br>
              <a:rPr lang="en-US" altLang="zh-CN" sz="4800" dirty="0" smtClean="0"/>
            </a:br>
            <a:r>
              <a:rPr lang="zh-CN" altLang="en-US" sz="4800" b="1" dirty="0" smtClean="0"/>
              <a:t>第五讲</a:t>
            </a:r>
            <a:r>
              <a:rPr lang="en-US" altLang="zh-CN" sz="4800" dirty="0" smtClean="0"/>
              <a:t/>
            </a:r>
            <a:br>
              <a:rPr lang="en-US" altLang="zh-CN" sz="4800" dirty="0" smtClean="0"/>
            </a:br>
            <a:r>
              <a:rPr lang="en-US" altLang="zh-CN" sz="4800" dirty="0"/>
              <a:t/>
            </a:r>
            <a:br>
              <a:rPr lang="en-US" altLang="zh-CN" sz="4800" dirty="0"/>
            </a:br>
            <a:r>
              <a:rPr lang="zh-CN" altLang="en-US" sz="4800" b="1" dirty="0" smtClean="0"/>
              <a:t>密码学工具：</a:t>
            </a:r>
            <a:r>
              <a:rPr lang="en-US" altLang="zh-CN" sz="4800" b="1" dirty="0" smtClean="0"/>
              <a:t> </a:t>
            </a:r>
            <a:r>
              <a:rPr lang="zh-CN" altLang="en-US" sz="4800" b="1" dirty="0" smtClean="0">
                <a:solidFill>
                  <a:srgbClr val="FFFF00"/>
                </a:solidFill>
              </a:rPr>
              <a:t>对称密码</a:t>
            </a:r>
            <a:endParaRPr lang="zh-CN" altLang="en-US" sz="4800" b="1" dirty="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  Types of error</a:t>
            </a:r>
          </a:p>
        </p:txBody>
      </p:sp>
      <p:sp>
        <p:nvSpPr>
          <p:cNvPr id="4" name="内容占位符 5"/>
          <p:cNvSpPr>
            <a:spLocks noGrp="1"/>
          </p:cNvSpPr>
          <p:nvPr>
            <p:ph sz="quarter" idx="1"/>
          </p:nvPr>
        </p:nvSpPr>
        <p:spPr>
          <a:xfrm>
            <a:off x="612648" y="1600200"/>
            <a:ext cx="8398002" cy="4709120"/>
          </a:xfrm>
        </p:spPr>
        <p:txBody>
          <a:bodyPr>
            <a:noAutofit/>
          </a:bodyPr>
          <a:lstStyle/>
          <a:p>
            <a:pPr marL="0" indent="0">
              <a:buNone/>
            </a:pPr>
            <a:r>
              <a:rPr lang="en-US" altLang="zh-CN" dirty="0"/>
              <a:t>The following errors can occur in any cryptosystem:</a:t>
            </a:r>
          </a:p>
          <a:p>
            <a:pPr>
              <a:spcBef>
                <a:spcPts val="1800"/>
              </a:spcBef>
            </a:pPr>
            <a:r>
              <a:rPr lang="en-US" altLang="zh-CN" dirty="0" smtClean="0">
                <a:solidFill>
                  <a:srgbClr val="002060"/>
                </a:solidFill>
              </a:rPr>
              <a:t>Transmission </a:t>
            </a:r>
            <a:r>
              <a:rPr lang="en-US" altLang="zh-CN" dirty="0">
                <a:solidFill>
                  <a:srgbClr val="002060"/>
                </a:solidFill>
              </a:rPr>
              <a:t>errors </a:t>
            </a:r>
            <a:r>
              <a:rPr lang="en-US" altLang="zh-CN" dirty="0"/>
              <a:t>are errors (a 1 becomes a 0 or a 0 becomes a 1) that occur in the communication channel. </a:t>
            </a:r>
            <a:endParaRPr lang="en-US" altLang="zh-CN" dirty="0" smtClean="0"/>
          </a:p>
          <a:p>
            <a:pPr>
              <a:spcBef>
                <a:spcPts val="1800"/>
              </a:spcBef>
            </a:pPr>
            <a:r>
              <a:rPr lang="en-US" altLang="zh-CN" dirty="0" smtClean="0">
                <a:solidFill>
                  <a:srgbClr val="002060"/>
                </a:solidFill>
              </a:rPr>
              <a:t>Transmission </a:t>
            </a:r>
            <a:r>
              <a:rPr lang="en-US" altLang="zh-CN" dirty="0">
                <a:solidFill>
                  <a:srgbClr val="002060"/>
                </a:solidFill>
              </a:rPr>
              <a:t>losses </a:t>
            </a:r>
            <a:r>
              <a:rPr lang="en-US" altLang="zh-CN" dirty="0"/>
              <a:t>are bits that get lost (are dropped) in the communication channel. </a:t>
            </a:r>
            <a:endParaRPr lang="en-US" altLang="zh-CN" dirty="0" smtClean="0"/>
          </a:p>
          <a:p>
            <a:pPr>
              <a:spcBef>
                <a:spcPts val="1800"/>
              </a:spcBef>
            </a:pPr>
            <a:r>
              <a:rPr lang="en-US" altLang="zh-CN" dirty="0" smtClean="0">
                <a:solidFill>
                  <a:srgbClr val="002060"/>
                </a:solidFill>
              </a:rPr>
              <a:t>Computational </a:t>
            </a:r>
            <a:r>
              <a:rPr lang="en-US" altLang="zh-CN" dirty="0">
                <a:solidFill>
                  <a:srgbClr val="002060"/>
                </a:solidFill>
              </a:rPr>
              <a:t>errors </a:t>
            </a:r>
            <a:r>
              <a:rPr lang="en-US" altLang="zh-CN" dirty="0"/>
              <a:t>are errors that occur during a (cryptographic) computation.</a:t>
            </a:r>
          </a:p>
          <a:p>
            <a:pPr marL="0" indent="0">
              <a:buNone/>
            </a:pPr>
            <a:endParaRPr lang="en-US" altLang="zh-CN" dirty="0"/>
          </a:p>
        </p:txBody>
      </p:sp>
    </p:spTree>
    <p:extLst>
      <p:ext uri="{BB962C8B-B14F-4D97-AF65-F5344CB8AC3E}">
        <p14:creationId xmlns:p14="http://schemas.microsoft.com/office/powerpoint/2010/main" val="1178627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  Error propagation</a:t>
            </a:r>
          </a:p>
        </p:txBody>
      </p:sp>
      <p:sp>
        <p:nvSpPr>
          <p:cNvPr id="4" name="内容占位符 5"/>
          <p:cNvSpPr>
            <a:spLocks noGrp="1"/>
          </p:cNvSpPr>
          <p:nvPr>
            <p:ph sz="quarter" idx="1"/>
          </p:nvPr>
        </p:nvSpPr>
        <p:spPr>
          <a:xfrm>
            <a:off x="612648" y="1600200"/>
            <a:ext cx="7631760" cy="1900808"/>
          </a:xfrm>
        </p:spPr>
        <p:txBody>
          <a:bodyPr>
            <a:noAutofit/>
          </a:bodyPr>
          <a:lstStyle/>
          <a:p>
            <a:pPr marL="0" indent="0">
              <a:lnSpc>
                <a:spcPct val="150000"/>
              </a:lnSpc>
              <a:buNone/>
            </a:pPr>
            <a:r>
              <a:rPr lang="en-US" altLang="zh-CN" dirty="0"/>
              <a:t>A </a:t>
            </a:r>
            <a:r>
              <a:rPr lang="en-US" altLang="zh-CN" dirty="0">
                <a:solidFill>
                  <a:srgbClr val="002060"/>
                </a:solidFill>
              </a:rPr>
              <a:t>decryption</a:t>
            </a:r>
            <a:r>
              <a:rPr lang="en-US" altLang="zh-CN" dirty="0"/>
              <a:t> process involves </a:t>
            </a:r>
            <a:r>
              <a:rPr lang="en-US" altLang="zh-CN" dirty="0">
                <a:solidFill>
                  <a:srgbClr val="002060"/>
                </a:solidFill>
              </a:rPr>
              <a:t>error propagation </a:t>
            </a:r>
            <a:r>
              <a:rPr lang="en-US" altLang="zh-CN" dirty="0"/>
              <a:t>if a </a:t>
            </a:r>
            <a:r>
              <a:rPr lang="en-US" altLang="zh-CN" dirty="0" err="1"/>
              <a:t>ciphertext</a:t>
            </a:r>
            <a:r>
              <a:rPr lang="en-US" altLang="zh-CN" dirty="0"/>
              <a:t> input that has one incorrect bit produces a plaintext output that has more than one incorrect bit. </a:t>
            </a:r>
          </a:p>
        </p:txBody>
      </p:sp>
    </p:spTree>
    <p:extLst>
      <p:ext uri="{BB962C8B-B14F-4D97-AF65-F5344CB8AC3E}">
        <p14:creationId xmlns:p14="http://schemas.microsoft.com/office/powerpoint/2010/main" val="6380709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200" b="1" dirty="0"/>
              <a:t>2</a:t>
            </a:r>
            <a:r>
              <a:rPr lang="en-US" altLang="zh-CN" sz="3200" b="1" dirty="0" smtClean="0"/>
              <a:t>. Components </a:t>
            </a:r>
            <a:r>
              <a:rPr lang="en-US" altLang="zh-CN" sz="3200" b="1" dirty="0"/>
              <a:t>of a Modern Block Cipher </a:t>
            </a:r>
            <a:endParaRPr lang="zh-CN" altLang="en-US" sz="3200" b="1" dirty="0"/>
          </a:p>
        </p:txBody>
      </p:sp>
      <p:sp>
        <p:nvSpPr>
          <p:cNvPr id="3" name="日期占位符 2"/>
          <p:cNvSpPr>
            <a:spLocks noGrp="1"/>
          </p:cNvSpPr>
          <p:nvPr>
            <p:ph type="dt" sz="half" idx="10"/>
          </p:nvPr>
        </p:nvSpPr>
        <p:spPr/>
        <p:txBody>
          <a:bodyPr/>
          <a:lstStyle/>
          <a:p>
            <a:fld id="{EE55D66E-D74B-4DF4-9E60-904E1520841B}" type="datetime1">
              <a:rPr lang="zh-CN" altLang="en-US" smtClean="0"/>
              <a:t>2016/10/31</a:t>
            </a:fld>
            <a:endParaRPr lang="zh-CN" altLang="en-US" dirty="0"/>
          </a:p>
        </p:txBody>
      </p:sp>
      <p:sp>
        <p:nvSpPr>
          <p:cNvPr id="7" name="标题 7"/>
          <p:cNvSpPr txBox="1"/>
          <p:nvPr/>
        </p:nvSpPr>
        <p:spPr>
          <a:xfrm>
            <a:off x="612648" y="228600"/>
            <a:ext cx="8153400" cy="990600"/>
          </a:xfrm>
          <a:prstGeom prst="rect">
            <a:avLst/>
          </a:prstGeom>
        </p:spPr>
        <p:txBody>
          <a:bodyPr vert="horz" anchor="ctr">
            <a:normAutofit/>
          </a:bodyPr>
          <a:lstStyle>
            <a:lvl1pPr algn="l" rtl="0" eaLnBrk="1" latinLnBrk="0" hangingPunct="1">
              <a:spcBef>
                <a:spcPct val="0"/>
              </a:spcBef>
              <a:buNone/>
              <a:defRPr kumimoji="0" sz="4400" b="0" kern="1200" cap="none">
                <a:solidFill>
                  <a:srgbClr val="FFFFFF"/>
                </a:solidFill>
                <a:latin typeface="+mj-lt"/>
                <a:ea typeface="+mj-ea"/>
                <a:cs typeface="+mj-cs"/>
              </a:defRPr>
            </a:lvl1pPr>
          </a:lstStyle>
          <a:p>
            <a:endParaRPr lang="zh-CN" altLang="en-US" dirty="0"/>
          </a:p>
        </p:txBody>
      </p:sp>
    </p:spTree>
    <p:extLst>
      <p:ext uri="{BB962C8B-B14F-4D97-AF65-F5344CB8AC3E}">
        <p14:creationId xmlns:p14="http://schemas.microsoft.com/office/powerpoint/2010/main" val="3829846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P-Boxes</a:t>
            </a:r>
          </a:p>
        </p:txBody>
      </p:sp>
      <p:sp>
        <p:nvSpPr>
          <p:cNvPr id="6" name="内容占位符 5"/>
          <p:cNvSpPr>
            <a:spLocks noGrp="1"/>
          </p:cNvSpPr>
          <p:nvPr>
            <p:ph sz="quarter" idx="1"/>
          </p:nvPr>
        </p:nvSpPr>
        <p:spPr>
          <a:xfrm>
            <a:off x="612648" y="1600200"/>
            <a:ext cx="8398002" cy="4709120"/>
          </a:xfrm>
        </p:spPr>
        <p:txBody>
          <a:bodyPr>
            <a:noAutofit/>
          </a:bodyPr>
          <a:lstStyle/>
          <a:p>
            <a:pPr marL="0" indent="0">
              <a:buNone/>
            </a:pPr>
            <a:r>
              <a:rPr lang="en-US" altLang="zh-CN" dirty="0"/>
              <a:t>Modern block ciphers normally are keyed substitution ciphers in which the key allows only partial mappings from the possible inputs to the possible outputs. </a:t>
            </a:r>
            <a:endParaRPr lang="en-US" altLang="zh-CN" dirty="0" smtClean="0"/>
          </a:p>
          <a:p>
            <a:endParaRPr lang="en-US" altLang="zh-CN" dirty="0" smtClean="0"/>
          </a:p>
          <a:p>
            <a:pPr marL="0" indent="0">
              <a:buNone/>
            </a:pPr>
            <a:r>
              <a:rPr lang="en-US" altLang="zh-CN" b="1" dirty="0" smtClean="0">
                <a:solidFill>
                  <a:schemeClr val="accent2"/>
                </a:solidFill>
              </a:rPr>
              <a:t>P-Boxes</a:t>
            </a:r>
          </a:p>
          <a:p>
            <a:pPr marL="0" indent="0">
              <a:buNone/>
            </a:pPr>
            <a:r>
              <a:rPr lang="en-US" altLang="zh-CN" dirty="0" smtClean="0"/>
              <a:t>A </a:t>
            </a:r>
            <a:r>
              <a:rPr lang="en-US" altLang="zh-CN" dirty="0"/>
              <a:t>P-box (permutation box) parallels the traditional transposition cipher for characters. It transposes bits.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P-Boxes</a:t>
            </a:r>
          </a:p>
        </p:txBody>
      </p:sp>
      <p:pic>
        <p:nvPicPr>
          <p:cNvPr id="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8" y="2132235"/>
            <a:ext cx="8729662"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
          <p:cNvSpPr txBox="1">
            <a:spLocks noChangeArrowheads="1"/>
          </p:cNvSpPr>
          <p:nvPr/>
        </p:nvSpPr>
        <p:spPr bwMode="auto">
          <a:xfrm>
            <a:off x="2334953" y="5877272"/>
            <a:ext cx="38884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sz="2000" b="0" baseline="0" dirty="0">
                <a:solidFill>
                  <a:schemeClr val="tx2"/>
                </a:solidFill>
                <a:latin typeface="+mj-lt"/>
                <a:ea typeface="宋体" panose="02010600030101010101" pitchFamily="2" charset="-122"/>
              </a:rPr>
              <a:t>Figure </a:t>
            </a:r>
            <a:r>
              <a:rPr lang="en-US" altLang="zh-CN" sz="2000" b="0" baseline="0" dirty="0" smtClean="0">
                <a:solidFill>
                  <a:schemeClr val="tx2"/>
                </a:solidFill>
                <a:latin typeface="+mj-lt"/>
                <a:ea typeface="宋体" panose="02010600030101010101" pitchFamily="2" charset="-122"/>
              </a:rPr>
              <a:t>4.1  </a:t>
            </a:r>
            <a:r>
              <a:rPr lang="en-US" altLang="zh-CN" sz="2000" b="0" baseline="0" dirty="0">
                <a:latin typeface="+mj-lt"/>
                <a:ea typeface="宋体" panose="02010600030101010101" pitchFamily="2" charset="-122"/>
              </a:rPr>
              <a:t>Three types of P-boxes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P-Boxes</a:t>
            </a:r>
          </a:p>
        </p:txBody>
      </p:sp>
      <p:sp>
        <p:nvSpPr>
          <p:cNvPr id="6" name="内容占位符 5"/>
          <p:cNvSpPr>
            <a:spLocks noGrp="1"/>
          </p:cNvSpPr>
          <p:nvPr>
            <p:ph sz="quarter" idx="1"/>
          </p:nvPr>
        </p:nvSpPr>
        <p:spPr>
          <a:xfrm>
            <a:off x="609600" y="1600200"/>
            <a:ext cx="8401050" cy="1324744"/>
          </a:xfrm>
        </p:spPr>
        <p:txBody>
          <a:bodyPr>
            <a:noAutofit/>
          </a:bodyPr>
          <a:lstStyle/>
          <a:p>
            <a:pPr marL="0" indent="0">
              <a:buNone/>
            </a:pPr>
            <a:r>
              <a:rPr lang="en-US" altLang="zh-CN" sz="2800" dirty="0" smtClean="0">
                <a:solidFill>
                  <a:schemeClr val="tx2"/>
                </a:solidFill>
                <a:latin typeface="+mj-lt"/>
              </a:rPr>
              <a:t>Example 4.1</a:t>
            </a:r>
          </a:p>
          <a:p>
            <a:pPr marL="0" indent="0">
              <a:buNone/>
            </a:pPr>
            <a:r>
              <a:rPr lang="en-US" altLang="zh-CN" sz="2600" dirty="0"/>
              <a:t>Figure </a:t>
            </a:r>
            <a:r>
              <a:rPr lang="en-US" altLang="zh-CN" sz="2600" dirty="0" smtClean="0"/>
              <a:t>4.2 </a:t>
            </a:r>
            <a:r>
              <a:rPr lang="en-US" altLang="zh-CN" sz="2600" dirty="0"/>
              <a:t>shows all 6 possible mappings of a 3 × 3 P-box.</a:t>
            </a:r>
          </a:p>
          <a:p>
            <a:pPr marL="0" indent="0">
              <a:buNone/>
            </a:pPr>
            <a:endParaRPr lang="en-US" altLang="zh-CN" sz="2800" dirty="0">
              <a:solidFill>
                <a:schemeClr val="accent2"/>
              </a:solidFill>
              <a:latin typeface="+mj-lt"/>
            </a:endParaRPr>
          </a:p>
        </p:txBody>
      </p:sp>
      <p:pic>
        <p:nvPicPr>
          <p:cNvPr id="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305944"/>
            <a:ext cx="8215914" cy="14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p:cNvSpPr txBox="1">
            <a:spLocks noChangeArrowheads="1"/>
          </p:cNvSpPr>
          <p:nvPr/>
        </p:nvSpPr>
        <p:spPr bwMode="auto">
          <a:xfrm>
            <a:off x="1766689" y="4906089"/>
            <a:ext cx="58453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sz="2000" b="0" baseline="0" dirty="0">
                <a:solidFill>
                  <a:schemeClr val="tx2"/>
                </a:solidFill>
                <a:latin typeface="+mj-lt"/>
                <a:ea typeface="宋体" panose="02010600030101010101" pitchFamily="2" charset="-122"/>
              </a:rPr>
              <a:t>Figure </a:t>
            </a:r>
            <a:r>
              <a:rPr lang="en-US" altLang="zh-CN" sz="2000" b="0" baseline="0" dirty="0" smtClean="0">
                <a:solidFill>
                  <a:schemeClr val="tx2"/>
                </a:solidFill>
                <a:latin typeface="+mj-lt"/>
                <a:ea typeface="宋体" panose="02010600030101010101" pitchFamily="2" charset="-122"/>
              </a:rPr>
              <a:t>4.2  </a:t>
            </a:r>
            <a:r>
              <a:rPr lang="en-US" altLang="zh-CN" sz="2000" b="0" baseline="0" dirty="0">
                <a:latin typeface="+mj-lt"/>
                <a:ea typeface="宋体" panose="02010600030101010101" pitchFamily="2" charset="-122"/>
              </a:rPr>
              <a:t>The possible mappings of a 3 × 3 P-box</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P-Boxes</a:t>
            </a:r>
          </a:p>
        </p:txBody>
      </p:sp>
      <p:sp>
        <p:nvSpPr>
          <p:cNvPr id="6" name="内容占位符 5"/>
          <p:cNvSpPr>
            <a:spLocks noGrp="1"/>
          </p:cNvSpPr>
          <p:nvPr>
            <p:ph sz="quarter" idx="1"/>
          </p:nvPr>
        </p:nvSpPr>
        <p:spPr>
          <a:xfrm>
            <a:off x="609600" y="1600200"/>
            <a:ext cx="8401050" cy="1324744"/>
          </a:xfrm>
        </p:spPr>
        <p:txBody>
          <a:bodyPr>
            <a:noAutofit/>
          </a:bodyPr>
          <a:lstStyle/>
          <a:p>
            <a:pPr marL="0" indent="0">
              <a:buNone/>
            </a:pPr>
            <a:r>
              <a:rPr lang="en-US" altLang="zh-CN" sz="2800" dirty="0" smtClean="0">
                <a:solidFill>
                  <a:schemeClr val="tx2"/>
                </a:solidFill>
                <a:latin typeface="+mj-lt"/>
              </a:rPr>
              <a:t>Example 4.2</a:t>
            </a:r>
          </a:p>
          <a:p>
            <a:pPr marL="0" indent="0">
              <a:buNone/>
            </a:pPr>
            <a:r>
              <a:rPr lang="en-US" altLang="zh-CN" sz="2600" dirty="0" smtClean="0"/>
              <a:t>Table 4.1 shows a permutation table for a straight P-box.</a:t>
            </a:r>
            <a:endParaRPr lang="en-US" altLang="zh-CN" sz="2600" dirty="0"/>
          </a:p>
          <a:p>
            <a:pPr marL="0" indent="0">
              <a:buNone/>
            </a:pPr>
            <a:endParaRPr lang="en-US" altLang="zh-CN" sz="2800" dirty="0">
              <a:solidFill>
                <a:schemeClr val="accent2"/>
              </a:solidFill>
              <a:latin typeface="+mj-lt"/>
            </a:endParaRPr>
          </a:p>
        </p:txBody>
      </p:sp>
      <p:sp>
        <p:nvSpPr>
          <p:cNvPr id="7" name="Text Box 4"/>
          <p:cNvSpPr txBox="1">
            <a:spLocks noChangeArrowheads="1"/>
          </p:cNvSpPr>
          <p:nvPr/>
        </p:nvSpPr>
        <p:spPr bwMode="auto">
          <a:xfrm>
            <a:off x="1959466" y="4914278"/>
            <a:ext cx="54597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r>
              <a:rPr lang="en-US" altLang="zh-CN" sz="2000" b="0" baseline="0" dirty="0" smtClean="0">
                <a:solidFill>
                  <a:schemeClr val="tx2"/>
                </a:solidFill>
                <a:latin typeface="+mj-lt"/>
                <a:ea typeface="宋体" panose="02010600030101010101" pitchFamily="2" charset="-122"/>
              </a:rPr>
              <a:t>Table 4.1  </a:t>
            </a:r>
            <a:r>
              <a:rPr lang="en-US" altLang="zh-CN" sz="2000" b="0" baseline="0" dirty="0">
                <a:latin typeface="+mj-lt"/>
                <a:ea typeface="宋体" panose="02010600030101010101" pitchFamily="2" charset="-122"/>
              </a:rPr>
              <a:t>permutation table for a straight P-Box</a:t>
            </a:r>
          </a:p>
        </p:txBody>
      </p:sp>
      <p:pic>
        <p:nvPicPr>
          <p:cNvPr id="8"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677" y="2924944"/>
            <a:ext cx="8683625" cy="1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P-Boxes</a:t>
            </a:r>
          </a:p>
        </p:txBody>
      </p:sp>
      <p:sp>
        <p:nvSpPr>
          <p:cNvPr id="6" name="内容占位符 5"/>
          <p:cNvSpPr>
            <a:spLocks noGrp="1"/>
          </p:cNvSpPr>
          <p:nvPr>
            <p:ph sz="quarter" idx="1"/>
          </p:nvPr>
        </p:nvSpPr>
        <p:spPr>
          <a:xfrm>
            <a:off x="111760" y="1547495"/>
            <a:ext cx="8902065" cy="5283835"/>
          </a:xfrm>
        </p:spPr>
        <p:txBody>
          <a:bodyPr>
            <a:noAutofit/>
          </a:bodyPr>
          <a:lstStyle/>
          <a:p>
            <a:pPr marL="0" indent="0">
              <a:buNone/>
            </a:pPr>
            <a:r>
              <a:rPr lang="en-US" altLang="zh-CN" sz="2800" dirty="0" smtClean="0">
                <a:solidFill>
                  <a:schemeClr val="tx2"/>
                </a:solidFill>
                <a:latin typeface="+mj-lt"/>
              </a:rPr>
              <a:t>Exercise 4.1</a:t>
            </a:r>
          </a:p>
          <a:p>
            <a:pPr marL="0" indent="0">
              <a:buNone/>
            </a:pPr>
            <a:r>
              <a:rPr lang="en-US" altLang="zh-CN" sz="2800" dirty="0"/>
              <a:t>Design an 8 × 8 permutation table for a straight P-box that moves the two middle bits (bits 4 and 5) in the input word to the two ends (bits 1 and 8) in the output words. Relative positions of other bits should not be changed.</a:t>
            </a:r>
          </a:p>
          <a:p>
            <a:pPr marL="0" indent="0">
              <a:buNone/>
            </a:pPr>
            <a:r>
              <a:rPr lang="en-US" altLang="zh-CN" sz="2800" b="1" dirty="0" smtClean="0">
                <a:solidFill>
                  <a:srgbClr val="FF0000"/>
                </a:solidFill>
                <a:sym typeface="+mn-ea"/>
              </a:rPr>
              <a:t>Solution</a:t>
            </a:r>
            <a:endParaRPr lang="en-US" altLang="zh-CN" sz="2800" b="1" dirty="0" smtClean="0">
              <a:solidFill>
                <a:srgbClr val="FF0000"/>
              </a:solidFill>
            </a:endParaRPr>
          </a:p>
          <a:p>
            <a:pPr marL="0" algn="l">
              <a:buNone/>
            </a:pPr>
            <a:r>
              <a:rPr lang="en-US" altLang="zh-CN" sz="2800" dirty="0" smtClean="0">
                <a:sym typeface="+mn-ea"/>
              </a:rPr>
              <a:t>We need a straight P-box with the table [4  1  2  3  6  7  8  5]. The relative positions of input bits 1, 2, 3, 6, 7, and 8 have not been changed, but the first output takes the fourth input and the eighth output takes the fifth input.</a:t>
            </a:r>
            <a:endParaRPr kumimoji="0" lang="en-US" altLang="zh-CN" sz="2800" i="0" u="none" strike="noStrike" kern="1200" cap="none" spc="0" normalizeH="0" baseline="0" dirty="0" smtClean="0">
              <a:solidFill>
                <a:schemeClr val="tx1"/>
              </a:solidFill>
              <a:ea typeface="+mn-ea"/>
              <a:cs typeface="+mn-cs"/>
            </a:endParaRPr>
          </a:p>
          <a:p>
            <a:pPr marL="0" indent="0">
              <a:buNone/>
            </a:pPr>
            <a:endParaRPr lang="en-US" altLang="zh-CN" sz="2800" dirty="0"/>
          </a:p>
          <a:p>
            <a:pPr marL="0" indent="0">
              <a:buNone/>
            </a:pPr>
            <a:endParaRPr lang="en-US" altLang="zh-CN" sz="2800" dirty="0"/>
          </a:p>
          <a:p>
            <a:pPr marL="0" indent="0">
              <a:buNone/>
            </a:pPr>
            <a:endParaRPr lang="en-US" altLang="zh-CN" sz="2800" dirty="0">
              <a:solidFill>
                <a:srgbClr val="FF0000"/>
              </a:solidFill>
              <a:latin typeface="+mj-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down)">
                                      <p:cBhvr>
                                        <p:cTn id="7" dur="500"/>
                                        <p:tgtEl>
                                          <p:spTgt spid="6">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wipe(down)">
                                      <p:cBhvr>
                                        <p:cTn id="10"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P-Boxes</a:t>
            </a:r>
          </a:p>
        </p:txBody>
      </p:sp>
      <p:sp>
        <p:nvSpPr>
          <p:cNvPr id="6" name="内容占位符 5"/>
          <p:cNvSpPr>
            <a:spLocks noGrp="1"/>
          </p:cNvSpPr>
          <p:nvPr>
            <p:ph sz="quarter" idx="1"/>
          </p:nvPr>
        </p:nvSpPr>
        <p:spPr>
          <a:xfrm>
            <a:off x="609600" y="1600200"/>
            <a:ext cx="8534400" cy="1324744"/>
          </a:xfrm>
        </p:spPr>
        <p:txBody>
          <a:bodyPr>
            <a:noAutofit/>
          </a:bodyPr>
          <a:lstStyle/>
          <a:p>
            <a:pPr marL="0" indent="0">
              <a:buNone/>
            </a:pPr>
            <a:r>
              <a:rPr lang="en-US" altLang="zh-CN" sz="2800" dirty="0">
                <a:solidFill>
                  <a:schemeClr val="accent2"/>
                </a:solidFill>
                <a:latin typeface="+mj-lt"/>
              </a:rPr>
              <a:t>Compression P-Boxes</a:t>
            </a:r>
          </a:p>
          <a:p>
            <a:pPr marL="0" indent="0">
              <a:buNone/>
            </a:pPr>
            <a:r>
              <a:rPr lang="en-US" altLang="zh-CN" sz="2800" dirty="0"/>
              <a:t>A compression P-box is a P-box with n inputs and m outputs where m &lt; n. </a:t>
            </a:r>
          </a:p>
          <a:p>
            <a:pPr marL="0" indent="0">
              <a:buNone/>
            </a:pPr>
            <a:endParaRPr lang="en-US" altLang="zh-CN" sz="2800" dirty="0">
              <a:solidFill>
                <a:schemeClr val="accent2"/>
              </a:solidFill>
              <a:latin typeface="+mj-lt"/>
            </a:endParaRPr>
          </a:p>
        </p:txBody>
      </p:sp>
      <p:sp>
        <p:nvSpPr>
          <p:cNvPr id="7" name="Text Box 4"/>
          <p:cNvSpPr txBox="1">
            <a:spLocks noChangeArrowheads="1"/>
          </p:cNvSpPr>
          <p:nvPr/>
        </p:nvSpPr>
        <p:spPr bwMode="auto">
          <a:xfrm>
            <a:off x="2406191" y="5854700"/>
            <a:ext cx="45663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sz="2000" b="0" baseline="0" dirty="0" smtClean="0">
                <a:solidFill>
                  <a:schemeClr val="tx2"/>
                </a:solidFill>
                <a:latin typeface="+mj-lt"/>
                <a:ea typeface="宋体" panose="02010600030101010101" pitchFamily="2" charset="-122"/>
              </a:rPr>
              <a:t>Table 4.2 </a:t>
            </a:r>
            <a:r>
              <a:rPr lang="en-US" altLang="zh-CN" sz="2000" b="0" baseline="0" dirty="0">
                <a:latin typeface="+mj-lt"/>
                <a:ea typeface="宋体" panose="02010600030101010101" pitchFamily="2" charset="-122"/>
              </a:rPr>
              <a:t> </a:t>
            </a:r>
            <a:r>
              <a:rPr lang="en-US" altLang="zh-CN" sz="2000" b="0" baseline="0" dirty="0" smtClean="0">
                <a:latin typeface="+mj-lt"/>
                <a:ea typeface="宋体" panose="02010600030101010101" pitchFamily="2" charset="-122"/>
              </a:rPr>
              <a:t>A 32 </a:t>
            </a:r>
            <a:r>
              <a:rPr lang="en-US" altLang="zh-CN" sz="2000" b="0" baseline="0" dirty="0">
                <a:latin typeface="+mj-lt"/>
                <a:ea typeface="宋体" panose="02010600030101010101" pitchFamily="2" charset="-122"/>
              </a:rPr>
              <a:t>× 24 permutation table</a:t>
            </a:r>
          </a:p>
        </p:txBody>
      </p:sp>
      <p:sp>
        <p:nvSpPr>
          <p:cNvPr id="8" name="内容占位符 5"/>
          <p:cNvSpPr txBox="1"/>
          <p:nvPr/>
        </p:nvSpPr>
        <p:spPr>
          <a:xfrm>
            <a:off x="600422" y="3276228"/>
            <a:ext cx="8714928" cy="1324744"/>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Font typeface="Wingdings" panose="05000000000000000000"/>
              <a:buNone/>
            </a:pPr>
            <a:r>
              <a:rPr lang="en-US" altLang="zh-CN" sz="2400" dirty="0" smtClean="0">
                <a:solidFill>
                  <a:schemeClr val="tx2"/>
                </a:solidFill>
                <a:latin typeface="+mj-lt"/>
              </a:rPr>
              <a:t>Example 4.3</a:t>
            </a:r>
          </a:p>
          <a:p>
            <a:pPr marL="0" indent="0">
              <a:buNone/>
            </a:pPr>
            <a:r>
              <a:rPr lang="en-US" altLang="zh-CN" sz="2400" dirty="0" smtClean="0"/>
              <a:t>Table 4.2 shows a permutation table for a compression P-box .</a:t>
            </a:r>
          </a:p>
          <a:p>
            <a:pPr marL="0" indent="0">
              <a:buFont typeface="Wingdings" panose="05000000000000000000"/>
              <a:buNone/>
            </a:pPr>
            <a:endParaRPr lang="en-US" altLang="zh-CN" sz="2800" dirty="0">
              <a:solidFill>
                <a:schemeClr val="accent2"/>
              </a:solidFill>
              <a:latin typeface="+mj-lt"/>
            </a:endParaRPr>
          </a:p>
        </p:txBody>
      </p:sp>
      <p:pic>
        <p:nvPicPr>
          <p:cNvPr id="9"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529956"/>
            <a:ext cx="7643986" cy="12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P-Boxes</a:t>
            </a:r>
          </a:p>
        </p:txBody>
      </p:sp>
      <p:sp>
        <p:nvSpPr>
          <p:cNvPr id="6" name="内容占位符 5"/>
          <p:cNvSpPr>
            <a:spLocks noGrp="1"/>
          </p:cNvSpPr>
          <p:nvPr>
            <p:ph sz="quarter" idx="1"/>
          </p:nvPr>
        </p:nvSpPr>
        <p:spPr>
          <a:xfrm>
            <a:off x="609600" y="1600200"/>
            <a:ext cx="8534400" cy="1532012"/>
          </a:xfrm>
        </p:spPr>
        <p:txBody>
          <a:bodyPr>
            <a:noAutofit/>
          </a:bodyPr>
          <a:lstStyle/>
          <a:p>
            <a:pPr marL="0" indent="0">
              <a:buNone/>
            </a:pPr>
            <a:r>
              <a:rPr lang="en-US" altLang="zh-CN" sz="2800" dirty="0" smtClean="0">
                <a:solidFill>
                  <a:schemeClr val="accent2"/>
                </a:solidFill>
                <a:latin typeface="+mj-lt"/>
              </a:rPr>
              <a:t>Expansion </a:t>
            </a:r>
            <a:r>
              <a:rPr lang="en-US" altLang="zh-CN" sz="2800" dirty="0">
                <a:solidFill>
                  <a:schemeClr val="accent2"/>
                </a:solidFill>
                <a:latin typeface="+mj-lt"/>
              </a:rPr>
              <a:t>P-Boxes</a:t>
            </a:r>
          </a:p>
          <a:p>
            <a:pPr marL="0" indent="0">
              <a:buNone/>
            </a:pPr>
            <a:r>
              <a:rPr lang="en-US" altLang="zh-CN" sz="2800" dirty="0"/>
              <a:t>An expansion P-box is a P-box with n inputs and m outputs where m &gt; n. </a:t>
            </a:r>
          </a:p>
          <a:p>
            <a:pPr marL="0" indent="0">
              <a:buNone/>
            </a:pPr>
            <a:endParaRPr lang="en-US" altLang="zh-CN" sz="2800" dirty="0">
              <a:solidFill>
                <a:schemeClr val="accent2"/>
              </a:solidFill>
              <a:latin typeface="+mj-lt"/>
            </a:endParaRPr>
          </a:p>
        </p:txBody>
      </p:sp>
      <p:sp>
        <p:nvSpPr>
          <p:cNvPr id="7" name="Text Box 4"/>
          <p:cNvSpPr txBox="1">
            <a:spLocks noChangeArrowheads="1"/>
          </p:cNvSpPr>
          <p:nvPr/>
        </p:nvSpPr>
        <p:spPr bwMode="auto">
          <a:xfrm>
            <a:off x="2012429" y="5132685"/>
            <a:ext cx="45087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sz="2000" b="0" baseline="0" dirty="0" smtClean="0">
                <a:solidFill>
                  <a:schemeClr val="tx2"/>
                </a:solidFill>
                <a:latin typeface="+mj-lt"/>
                <a:ea typeface="宋体" panose="02010600030101010101" pitchFamily="2" charset="-122"/>
              </a:rPr>
              <a:t>Table 4.3 </a:t>
            </a:r>
            <a:r>
              <a:rPr lang="en-US" altLang="zh-CN" sz="2000" b="0" baseline="0" dirty="0" smtClean="0">
                <a:latin typeface="+mj-lt"/>
                <a:ea typeface="宋体" panose="02010600030101010101" pitchFamily="2" charset="-122"/>
              </a:rPr>
              <a:t>A 12 </a:t>
            </a:r>
            <a:r>
              <a:rPr lang="en-US" altLang="zh-CN" sz="2000" b="0" baseline="0" dirty="0">
                <a:latin typeface="+mj-lt"/>
                <a:ea typeface="宋体" panose="02010600030101010101" pitchFamily="2" charset="-122"/>
              </a:rPr>
              <a:t>× </a:t>
            </a:r>
            <a:r>
              <a:rPr lang="en-US" altLang="zh-CN" sz="2000" b="0" baseline="0" dirty="0" smtClean="0">
                <a:latin typeface="+mj-lt"/>
                <a:ea typeface="宋体" panose="02010600030101010101" pitchFamily="2" charset="-122"/>
              </a:rPr>
              <a:t>16 </a:t>
            </a:r>
            <a:r>
              <a:rPr lang="en-US" altLang="zh-CN" sz="2000" b="0" baseline="0" dirty="0">
                <a:latin typeface="+mj-lt"/>
                <a:ea typeface="宋体" panose="02010600030101010101" pitchFamily="2" charset="-122"/>
              </a:rPr>
              <a:t>permutation table</a:t>
            </a:r>
          </a:p>
        </p:txBody>
      </p:sp>
      <p:sp>
        <p:nvSpPr>
          <p:cNvPr id="8" name="内容占位符 5"/>
          <p:cNvSpPr txBox="1"/>
          <p:nvPr/>
        </p:nvSpPr>
        <p:spPr>
          <a:xfrm>
            <a:off x="600422" y="3276228"/>
            <a:ext cx="8714928" cy="1324744"/>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Font typeface="Wingdings" panose="05000000000000000000"/>
              <a:buNone/>
            </a:pPr>
            <a:r>
              <a:rPr lang="en-US" altLang="zh-CN" sz="2400" dirty="0" smtClean="0">
                <a:solidFill>
                  <a:schemeClr val="tx2"/>
                </a:solidFill>
                <a:latin typeface="+mj-lt"/>
              </a:rPr>
              <a:t>Example 4.4</a:t>
            </a:r>
          </a:p>
          <a:p>
            <a:pPr marL="0" indent="0">
              <a:buNone/>
            </a:pPr>
            <a:r>
              <a:rPr lang="en-US" altLang="zh-CN" sz="2400" dirty="0" smtClean="0"/>
              <a:t>Table 4.3 shows a permutation table for a </a:t>
            </a:r>
            <a:r>
              <a:rPr lang="en-US" altLang="zh-CN" sz="2400" dirty="0"/>
              <a:t>compression P-box </a:t>
            </a:r>
            <a:r>
              <a:rPr lang="en-US" altLang="zh-CN" sz="2400" dirty="0" smtClean="0"/>
              <a:t>.</a:t>
            </a:r>
          </a:p>
          <a:p>
            <a:pPr marL="0" indent="0">
              <a:buFont typeface="Wingdings" panose="05000000000000000000"/>
              <a:buNone/>
            </a:pPr>
            <a:endParaRPr lang="en-US" altLang="zh-CN" sz="2800" dirty="0">
              <a:solidFill>
                <a:schemeClr val="accent2"/>
              </a:solidFill>
              <a:latin typeface="+mj-lt"/>
            </a:endParaRPr>
          </a:p>
        </p:txBody>
      </p:sp>
      <p:pic>
        <p:nvPicPr>
          <p:cNvPr id="10"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879" y="4367163"/>
            <a:ext cx="8262938"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a:bodyPr>
          <a:lstStyle/>
          <a:p>
            <a:r>
              <a:rPr lang="en-US" altLang="zh-CN" dirty="0"/>
              <a:t>Learning </a:t>
            </a:r>
            <a:r>
              <a:rPr lang="en-US" altLang="zh-CN" dirty="0" smtClean="0"/>
              <a:t>Outcomes</a:t>
            </a:r>
            <a:endParaRPr lang="zh-CN" altLang="en-US" dirty="0"/>
          </a:p>
        </p:txBody>
      </p:sp>
      <p:sp>
        <p:nvSpPr>
          <p:cNvPr id="9" name="内容占位符 8"/>
          <p:cNvSpPr>
            <a:spLocks noGrp="1"/>
          </p:cNvSpPr>
          <p:nvPr>
            <p:ph sz="quarter" idx="1"/>
          </p:nvPr>
        </p:nvSpPr>
        <p:spPr>
          <a:xfrm>
            <a:off x="0" y="1600200"/>
            <a:ext cx="9144000" cy="4925144"/>
          </a:xfrm>
        </p:spPr>
        <p:txBody>
          <a:bodyPr>
            <a:noAutofit/>
          </a:bodyPr>
          <a:lstStyle/>
          <a:p>
            <a:r>
              <a:rPr lang="en-US" altLang="zh-CN" sz="2400" dirty="0" smtClean="0">
                <a:ea typeface="宋体" panose="02010600030101010101" pitchFamily="2" charset="-122"/>
              </a:rPr>
              <a:t> </a:t>
            </a:r>
            <a:r>
              <a:rPr lang="en-US" altLang="zh-CN" sz="2400" dirty="0">
                <a:ea typeface="宋体" panose="02010600030101010101" pitchFamily="2" charset="-122"/>
              </a:rPr>
              <a:t>Identify some of the factors involved in selecting an encryption algorithm </a:t>
            </a:r>
            <a:endParaRPr lang="en-US" altLang="zh-CN" sz="2400" dirty="0" smtClean="0">
              <a:ea typeface="宋体" panose="02010600030101010101" pitchFamily="2" charset="-122"/>
            </a:endParaRPr>
          </a:p>
          <a:p>
            <a:r>
              <a:rPr lang="en-US" altLang="zh-CN" sz="2400" dirty="0" smtClean="0">
                <a:ea typeface="宋体" panose="02010600030101010101" pitchFamily="2" charset="-122"/>
              </a:rPr>
              <a:t>Describe </a:t>
            </a:r>
            <a:r>
              <a:rPr lang="en-US" altLang="zh-CN" sz="2400" dirty="0">
                <a:ea typeface="宋体" panose="02010600030101010101" pitchFamily="2" charset="-122"/>
              </a:rPr>
              <a:t>the model of a block cipher </a:t>
            </a:r>
            <a:endParaRPr lang="en-US" altLang="zh-CN" sz="2400" dirty="0" smtClean="0">
              <a:ea typeface="宋体" panose="02010600030101010101" pitchFamily="2" charset="-122"/>
            </a:endParaRPr>
          </a:p>
          <a:p>
            <a:r>
              <a:rPr lang="en-US" altLang="zh-CN" sz="2400" dirty="0" smtClean="0">
                <a:ea typeface="宋体" panose="02010600030101010101" pitchFamily="2" charset="-122"/>
              </a:rPr>
              <a:t>Recall </a:t>
            </a:r>
            <a:r>
              <a:rPr lang="en-US" altLang="zh-CN" sz="2400" dirty="0">
                <a:ea typeface="宋体" panose="02010600030101010101" pitchFamily="2" charset="-122"/>
              </a:rPr>
              <a:t>the basic design features and history of DES </a:t>
            </a:r>
            <a:endParaRPr lang="en-US" altLang="zh-CN" sz="2400" dirty="0" smtClean="0">
              <a:ea typeface="宋体" panose="02010600030101010101" pitchFamily="2" charset="-122"/>
            </a:endParaRPr>
          </a:p>
          <a:p>
            <a:r>
              <a:rPr lang="en-US" altLang="zh-CN" sz="2400" dirty="0" smtClean="0">
                <a:ea typeface="宋体" panose="02010600030101010101" pitchFamily="2" charset="-122"/>
              </a:rPr>
              <a:t>Comment </a:t>
            </a:r>
            <a:r>
              <a:rPr lang="en-US" altLang="zh-CN" sz="2400" dirty="0">
                <a:ea typeface="宋体" panose="02010600030101010101" pitchFamily="2" charset="-122"/>
              </a:rPr>
              <a:t>on the security issues surrounding modern use of DES </a:t>
            </a:r>
            <a:endParaRPr lang="en-US" altLang="zh-CN" sz="2400" dirty="0" smtClean="0">
              <a:ea typeface="宋体" panose="02010600030101010101" pitchFamily="2" charset="-122"/>
            </a:endParaRPr>
          </a:p>
          <a:p>
            <a:r>
              <a:rPr lang="en-US" altLang="zh-CN" sz="2400" dirty="0" smtClean="0">
                <a:ea typeface="宋体" panose="02010600030101010101" pitchFamily="2" charset="-122"/>
              </a:rPr>
              <a:t>Explain </a:t>
            </a:r>
            <a:r>
              <a:rPr lang="en-US" altLang="zh-CN" sz="2400" dirty="0">
                <a:ea typeface="宋体" panose="02010600030101010101" pitchFamily="2" charset="-122"/>
              </a:rPr>
              <a:t>the reasoning behind the basic specifications for AES </a:t>
            </a:r>
            <a:endParaRPr lang="en-US" altLang="zh-CN" sz="2400" dirty="0" smtClean="0">
              <a:ea typeface="宋体" panose="02010600030101010101" pitchFamily="2" charset="-122"/>
            </a:endParaRPr>
          </a:p>
          <a:p>
            <a:r>
              <a:rPr lang="en-US" altLang="zh-CN" sz="2400" dirty="0" smtClean="0">
                <a:ea typeface="宋体" panose="02010600030101010101" pitchFamily="2" charset="-122"/>
              </a:rPr>
              <a:t>Describe  </a:t>
            </a:r>
            <a:r>
              <a:rPr lang="en-US" altLang="zh-CN" sz="2400" dirty="0">
                <a:ea typeface="宋体" panose="02010600030101010101" pitchFamily="2" charset="-122"/>
              </a:rPr>
              <a:t>and compare four different modes of operation of a block </a:t>
            </a:r>
            <a:r>
              <a:rPr lang="en-US" altLang="zh-CN" sz="2400" dirty="0" smtClean="0">
                <a:ea typeface="宋体" panose="02010600030101010101" pitchFamily="2" charset="-122"/>
              </a:rPr>
              <a:t>cipher</a:t>
            </a:r>
          </a:p>
          <a:p>
            <a:r>
              <a:rPr lang="en-US" altLang="zh-CN" sz="2400" dirty="0">
                <a:ea typeface="宋体" panose="02010600030101010101" pitchFamily="2" charset="-122"/>
              </a:rPr>
              <a:t>Describe the model of a stream cipher </a:t>
            </a:r>
          </a:p>
          <a:p>
            <a:r>
              <a:rPr lang="en-US" altLang="zh-CN" sz="2400" dirty="0">
                <a:ea typeface="宋体" panose="02010600030101010101" pitchFamily="2" charset="-122"/>
              </a:rPr>
              <a:t>Appreciate the types of application where a stream cipher is most appropriate </a:t>
            </a:r>
          </a:p>
          <a:p>
            <a:pPr marL="0" indent="0">
              <a:buNone/>
            </a:pPr>
            <a:endParaRPr lang="en-US" altLang="zh-CN" sz="2400" dirty="0">
              <a:ea typeface="宋体" panose="02010600030101010101" pitchFamily="2" charset="-122"/>
            </a:endParaRPr>
          </a:p>
        </p:txBody>
      </p:sp>
    </p:spTree>
    <p:extLst>
      <p:ext uri="{BB962C8B-B14F-4D97-AF65-F5344CB8AC3E}">
        <p14:creationId xmlns:p14="http://schemas.microsoft.com/office/powerpoint/2010/main" val="1455985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P-Boxes</a:t>
            </a:r>
          </a:p>
        </p:txBody>
      </p:sp>
      <p:sp>
        <p:nvSpPr>
          <p:cNvPr id="6" name="内容占位符 5"/>
          <p:cNvSpPr>
            <a:spLocks noGrp="1"/>
          </p:cNvSpPr>
          <p:nvPr>
            <p:ph sz="quarter" idx="1"/>
          </p:nvPr>
        </p:nvSpPr>
        <p:spPr>
          <a:xfrm>
            <a:off x="609600" y="1600200"/>
            <a:ext cx="8534400" cy="2764904"/>
          </a:xfrm>
        </p:spPr>
        <p:txBody>
          <a:bodyPr>
            <a:noAutofit/>
          </a:bodyPr>
          <a:lstStyle/>
          <a:p>
            <a:pPr marL="0" indent="0">
              <a:buNone/>
            </a:pPr>
            <a:r>
              <a:rPr lang="en-US" altLang="zh-CN" sz="2800" dirty="0" smtClean="0">
                <a:solidFill>
                  <a:schemeClr val="accent2"/>
                </a:solidFill>
                <a:latin typeface="+mj-lt"/>
              </a:rPr>
              <a:t>P-Boxes: </a:t>
            </a:r>
            <a:r>
              <a:rPr lang="en-US" altLang="zh-CN" sz="2800" dirty="0" err="1" smtClean="0">
                <a:solidFill>
                  <a:schemeClr val="accent2"/>
                </a:solidFill>
                <a:latin typeface="+mj-lt"/>
              </a:rPr>
              <a:t>Invertibility</a:t>
            </a:r>
            <a:endParaRPr lang="en-US" altLang="zh-CN" sz="2800" dirty="0" smtClean="0">
              <a:solidFill>
                <a:schemeClr val="accent2"/>
              </a:solidFill>
              <a:latin typeface="+mj-lt"/>
            </a:endParaRPr>
          </a:p>
          <a:p>
            <a:pPr marL="0" indent="0">
              <a:buNone/>
            </a:pPr>
            <a:endParaRPr lang="en-US" altLang="zh-CN" sz="2800" dirty="0">
              <a:solidFill>
                <a:schemeClr val="accent2"/>
              </a:solidFill>
              <a:latin typeface="+mj-lt"/>
            </a:endParaRPr>
          </a:p>
          <a:p>
            <a:pPr marL="0" indent="0">
              <a:buNone/>
            </a:pPr>
            <a:endParaRPr lang="en-US" altLang="zh-CN" sz="2800" i="1" dirty="0" smtClean="0">
              <a:solidFill>
                <a:schemeClr val="accent2"/>
              </a:solidFill>
              <a:latin typeface="+mj-lt"/>
            </a:endParaRPr>
          </a:p>
          <a:p>
            <a:pPr marL="0" indent="0">
              <a:buNone/>
            </a:pPr>
            <a:endParaRPr lang="en-US" altLang="zh-CN" sz="2800" dirty="0">
              <a:solidFill>
                <a:schemeClr val="accent2"/>
              </a:solidFill>
              <a:latin typeface="+mj-lt"/>
            </a:endParaRPr>
          </a:p>
        </p:txBody>
      </p:sp>
      <p:pic>
        <p:nvPicPr>
          <p:cNvPr id="3" name="图片 2"/>
          <p:cNvPicPr>
            <a:picLocks noChangeAspect="1"/>
          </p:cNvPicPr>
          <p:nvPr/>
        </p:nvPicPr>
        <p:blipFill>
          <a:blip r:embed="rId2"/>
          <a:stretch>
            <a:fillRect/>
          </a:stretch>
        </p:blipFill>
        <p:spPr>
          <a:xfrm>
            <a:off x="611560" y="2737964"/>
            <a:ext cx="977218" cy="489375"/>
          </a:xfrm>
          <a:prstGeom prst="rect">
            <a:avLst/>
          </a:prstGeom>
        </p:spPr>
      </p:pic>
      <p:pic>
        <p:nvPicPr>
          <p:cNvPr id="11" name="图片 10"/>
          <p:cNvPicPr>
            <a:picLocks noChangeAspect="1"/>
          </p:cNvPicPr>
          <p:nvPr/>
        </p:nvPicPr>
        <p:blipFill>
          <a:blip r:embed="rId3"/>
          <a:stretch>
            <a:fillRect/>
          </a:stretch>
        </p:blipFill>
        <p:spPr>
          <a:xfrm>
            <a:off x="609600" y="3412722"/>
            <a:ext cx="8076190" cy="9523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P-Boxes</a:t>
            </a:r>
          </a:p>
        </p:txBody>
      </p:sp>
      <p:sp>
        <p:nvSpPr>
          <p:cNvPr id="6" name="内容占位符 5"/>
          <p:cNvSpPr>
            <a:spLocks noGrp="1"/>
          </p:cNvSpPr>
          <p:nvPr>
            <p:ph sz="quarter" idx="1"/>
          </p:nvPr>
        </p:nvSpPr>
        <p:spPr>
          <a:xfrm>
            <a:off x="609600" y="1600200"/>
            <a:ext cx="8534400" cy="1324744"/>
          </a:xfrm>
        </p:spPr>
        <p:txBody>
          <a:bodyPr>
            <a:noAutofit/>
          </a:bodyPr>
          <a:lstStyle/>
          <a:p>
            <a:pPr marL="0" indent="0">
              <a:buNone/>
            </a:pPr>
            <a:r>
              <a:rPr lang="en-US" altLang="zh-CN" sz="2400" dirty="0" smtClean="0">
                <a:solidFill>
                  <a:schemeClr val="tx2"/>
                </a:solidFill>
                <a:latin typeface="+mj-lt"/>
              </a:rPr>
              <a:t>Example 4.5</a:t>
            </a:r>
            <a:endParaRPr lang="en-US" altLang="zh-CN" sz="2400" dirty="0">
              <a:solidFill>
                <a:schemeClr val="tx2"/>
              </a:solidFill>
              <a:latin typeface="+mj-lt"/>
            </a:endParaRPr>
          </a:p>
          <a:p>
            <a:pPr marL="0" indent="0">
              <a:buNone/>
            </a:pPr>
            <a:r>
              <a:rPr lang="en-US" altLang="zh-CN" sz="2400" dirty="0"/>
              <a:t>Figure </a:t>
            </a:r>
            <a:r>
              <a:rPr lang="en-US" altLang="zh-CN" sz="2400" dirty="0" smtClean="0"/>
              <a:t>4.3 </a:t>
            </a:r>
            <a:r>
              <a:rPr lang="en-US" altLang="zh-CN" sz="2400" dirty="0"/>
              <a:t>shows how to invert a permutation table represented as a one-dimensional table.</a:t>
            </a:r>
          </a:p>
          <a:p>
            <a:pPr marL="0" indent="0">
              <a:buNone/>
            </a:pPr>
            <a:endParaRPr lang="en-US" altLang="zh-CN" sz="2800" dirty="0">
              <a:solidFill>
                <a:schemeClr val="accent2"/>
              </a:solidFill>
              <a:latin typeface="+mj-lt"/>
            </a:endParaRPr>
          </a:p>
        </p:txBody>
      </p:sp>
      <p:pic>
        <p:nvPicPr>
          <p:cNvPr id="4"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79" y="3182888"/>
            <a:ext cx="8821737" cy="243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p:cNvSpPr txBox="1">
            <a:spLocks noChangeArrowheads="1"/>
          </p:cNvSpPr>
          <p:nvPr/>
        </p:nvSpPr>
        <p:spPr bwMode="auto">
          <a:xfrm>
            <a:off x="2373777" y="5868466"/>
            <a:ext cx="46311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r>
              <a:rPr lang="en-US" altLang="zh-CN" sz="2000" b="0" baseline="0" dirty="0">
                <a:solidFill>
                  <a:schemeClr val="tx2"/>
                </a:solidFill>
                <a:latin typeface="+mj-lt"/>
                <a:ea typeface="宋体" panose="02010600030101010101" pitchFamily="2" charset="-122"/>
              </a:rPr>
              <a:t>Figure </a:t>
            </a:r>
            <a:r>
              <a:rPr lang="en-US" altLang="zh-CN" sz="2000" b="0" baseline="0" dirty="0" smtClean="0">
                <a:solidFill>
                  <a:schemeClr val="tx2"/>
                </a:solidFill>
                <a:latin typeface="+mj-lt"/>
                <a:ea typeface="宋体" panose="02010600030101010101" pitchFamily="2" charset="-122"/>
              </a:rPr>
              <a:t>4.3  </a:t>
            </a:r>
            <a:r>
              <a:rPr lang="en-US" altLang="zh-CN" sz="2000" b="0" baseline="0" dirty="0">
                <a:latin typeface="+mj-lt"/>
                <a:ea typeface="宋体" panose="02010600030101010101" pitchFamily="2" charset="-122"/>
              </a:rPr>
              <a:t>Inverting a permutation table</a:t>
            </a:r>
          </a:p>
        </p:txBody>
      </p:sp>
      <p:sp>
        <p:nvSpPr>
          <p:cNvPr id="2" name="矩形 1"/>
          <p:cNvSpPr/>
          <p:nvPr/>
        </p:nvSpPr>
        <p:spPr>
          <a:xfrm>
            <a:off x="278479" y="3573016"/>
            <a:ext cx="8821737" cy="2046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P-Boxes</a:t>
            </a:r>
          </a:p>
        </p:txBody>
      </p:sp>
      <p:sp>
        <p:nvSpPr>
          <p:cNvPr id="6" name="内容占位符 5"/>
          <p:cNvSpPr>
            <a:spLocks noGrp="1"/>
          </p:cNvSpPr>
          <p:nvPr>
            <p:ph sz="quarter" idx="1"/>
          </p:nvPr>
        </p:nvSpPr>
        <p:spPr>
          <a:xfrm>
            <a:off x="609600" y="1600200"/>
            <a:ext cx="8534400" cy="676672"/>
          </a:xfrm>
        </p:spPr>
        <p:txBody>
          <a:bodyPr>
            <a:noAutofit/>
          </a:bodyPr>
          <a:lstStyle/>
          <a:p>
            <a:pPr marL="0" indent="0">
              <a:buNone/>
            </a:pPr>
            <a:r>
              <a:rPr lang="en-US" altLang="zh-CN" sz="2600" dirty="0" smtClean="0"/>
              <a:t>Compression </a:t>
            </a:r>
            <a:r>
              <a:rPr lang="en-US" altLang="zh-CN" sz="2600" dirty="0"/>
              <a:t>and expansion P-boxes are non-invertible</a:t>
            </a:r>
          </a:p>
          <a:p>
            <a:pPr marL="0" indent="0">
              <a:buNone/>
            </a:pPr>
            <a:endParaRPr lang="en-US" altLang="zh-CN" sz="2600" dirty="0">
              <a:solidFill>
                <a:schemeClr val="accent2"/>
              </a:solidFill>
              <a:latin typeface="+mj-lt"/>
            </a:endParaRPr>
          </a:p>
        </p:txBody>
      </p:sp>
      <p:pic>
        <p:nvPicPr>
          <p:cNvPr id="3" name="图片 2"/>
          <p:cNvPicPr>
            <a:picLocks noChangeAspect="1"/>
          </p:cNvPicPr>
          <p:nvPr/>
        </p:nvPicPr>
        <p:blipFill>
          <a:blip r:embed="rId2"/>
          <a:stretch>
            <a:fillRect/>
          </a:stretch>
        </p:blipFill>
        <p:spPr>
          <a:xfrm>
            <a:off x="1331640" y="2109182"/>
            <a:ext cx="6377824" cy="465356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609600" y="1600200"/>
            <a:ext cx="8534400" cy="1540768"/>
          </a:xfrm>
        </p:spPr>
        <p:txBody>
          <a:bodyPr>
            <a:noAutofit/>
          </a:bodyPr>
          <a:lstStyle/>
          <a:p>
            <a:pPr marL="0" indent="0">
              <a:buNone/>
            </a:pPr>
            <a:r>
              <a:rPr lang="en-US" altLang="zh-CN" sz="2800" dirty="0" smtClean="0">
                <a:solidFill>
                  <a:schemeClr val="accent2"/>
                </a:solidFill>
                <a:latin typeface="+mj-lt"/>
              </a:rPr>
              <a:t>S-Boxes</a:t>
            </a:r>
            <a:endParaRPr lang="en-US" altLang="zh-CN" sz="2800" dirty="0">
              <a:solidFill>
                <a:schemeClr val="accent2"/>
              </a:solidFill>
              <a:latin typeface="+mj-lt"/>
            </a:endParaRPr>
          </a:p>
          <a:p>
            <a:pPr marL="0" indent="0">
              <a:buNone/>
            </a:pPr>
            <a:r>
              <a:rPr lang="en-US" altLang="zh-CN" sz="2800" dirty="0"/>
              <a:t>An S-box (substitution box) can be thought of as a miniature substitution cipher. </a:t>
            </a:r>
            <a:endParaRPr lang="en-US" altLang="zh-CN" sz="2800" dirty="0" smtClean="0"/>
          </a:p>
          <a:p>
            <a:pPr marL="0" indent="0">
              <a:buNone/>
            </a:pPr>
            <a:endParaRPr lang="en-US" altLang="zh-CN" sz="2800" dirty="0"/>
          </a:p>
          <a:p>
            <a:pPr marL="0" indent="0">
              <a:buNone/>
            </a:pPr>
            <a:endParaRPr lang="en-US" altLang="zh-CN" sz="2800" dirty="0" smtClean="0"/>
          </a:p>
          <a:p>
            <a:pPr marL="0" indent="0">
              <a:buNone/>
            </a:pPr>
            <a:endParaRPr lang="en-US" altLang="zh-CN" sz="2800" dirty="0"/>
          </a:p>
          <a:p>
            <a:pPr marL="0" indent="0">
              <a:buNone/>
            </a:pPr>
            <a:endParaRPr lang="en-US" altLang="zh-CN" sz="2800" dirty="0">
              <a:solidFill>
                <a:schemeClr val="accent2"/>
              </a:solidFill>
              <a:latin typeface="+mj-lt"/>
            </a:endParaRPr>
          </a:p>
        </p:txBody>
      </p:sp>
      <p:pic>
        <p:nvPicPr>
          <p:cNvPr id="7" name="图片 6"/>
          <p:cNvPicPr>
            <a:picLocks noChangeAspect="1"/>
          </p:cNvPicPr>
          <p:nvPr/>
        </p:nvPicPr>
        <p:blipFill>
          <a:blip r:embed="rId2"/>
          <a:stretch>
            <a:fillRect/>
          </a:stretch>
        </p:blipFill>
        <p:spPr>
          <a:xfrm>
            <a:off x="609600" y="3277280"/>
            <a:ext cx="977218" cy="489375"/>
          </a:xfrm>
          <a:prstGeom prst="rect">
            <a:avLst/>
          </a:prstGeom>
        </p:spPr>
      </p:pic>
      <p:pic>
        <p:nvPicPr>
          <p:cNvPr id="8" name="图片 7"/>
          <p:cNvPicPr>
            <a:picLocks noChangeAspect="1"/>
          </p:cNvPicPr>
          <p:nvPr/>
        </p:nvPicPr>
        <p:blipFill>
          <a:blip r:embed="rId3"/>
          <a:stretch>
            <a:fillRect/>
          </a:stretch>
        </p:blipFill>
        <p:spPr>
          <a:xfrm>
            <a:off x="609600" y="3902967"/>
            <a:ext cx="8076190" cy="952381"/>
          </a:xfrm>
          <a:prstGeom prst="rect">
            <a:avLst/>
          </a:prstGeom>
        </p:spPr>
      </p:pic>
      <p:sp>
        <p:nvSpPr>
          <p:cNvPr id="9" name="标题 4"/>
          <p:cNvSpPr>
            <a:spLocks noGrp="1"/>
          </p:cNvSpPr>
          <p:nvPr>
            <p:ph type="title"/>
          </p:nvPr>
        </p:nvSpPr>
        <p:spPr>
          <a:xfrm>
            <a:off x="612648" y="228600"/>
            <a:ext cx="8153400" cy="990600"/>
          </a:xfrm>
        </p:spPr>
        <p:txBody>
          <a:bodyPr>
            <a:normAutofit/>
          </a:bodyPr>
          <a:lstStyle/>
          <a:p>
            <a:r>
              <a:rPr lang="en-US" altLang="zh-CN" sz="3600" dirty="0"/>
              <a:t>S-Boxes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内容占位符 5"/>
              <p:cNvSpPr>
                <a:spLocks noGrp="1"/>
              </p:cNvSpPr>
              <p:nvPr>
                <p:ph sz="quarter" idx="1"/>
              </p:nvPr>
            </p:nvSpPr>
            <p:spPr>
              <a:xfrm>
                <a:off x="609600" y="1600200"/>
                <a:ext cx="8534400" cy="4997152"/>
              </a:xfrm>
            </p:spPr>
            <p:txBody>
              <a:bodyPr>
                <a:noAutofit/>
              </a:bodyPr>
              <a:lstStyle/>
              <a:p>
                <a:pPr marL="0" indent="0">
                  <a:buNone/>
                </a:pPr>
                <a:r>
                  <a:rPr lang="en-US" altLang="zh-CN" sz="2800" dirty="0" smtClean="0">
                    <a:solidFill>
                      <a:schemeClr val="tx2"/>
                    </a:solidFill>
                    <a:latin typeface="+mj-lt"/>
                  </a:rPr>
                  <a:t>Example 4.6</a:t>
                </a:r>
                <a:endParaRPr lang="en-US" altLang="zh-CN" sz="2800" dirty="0">
                  <a:solidFill>
                    <a:schemeClr val="tx2"/>
                  </a:solidFill>
                  <a:latin typeface="+mj-lt"/>
                </a:endParaRPr>
              </a:p>
              <a:p>
                <a:pPr marL="0" indent="0">
                  <a:buNone/>
                </a:pPr>
                <a:r>
                  <a:rPr lang="en-US" altLang="zh-CN" sz="2800" dirty="0"/>
                  <a:t>In an S-box with three inputs and two outputs, we </a:t>
                </a:r>
                <a:r>
                  <a:rPr lang="en-US" altLang="zh-CN" sz="2800" dirty="0" smtClean="0"/>
                  <a:t>have</a:t>
                </a:r>
              </a:p>
              <a:p>
                <a:pPr marL="0" indent="0">
                  <a:buNone/>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b="0" i="1" smtClean="0">
                              <a:latin typeface="Cambria Math"/>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ea typeface="Cambria Math" panose="02040503050406030204" pitchFamily="18" charset="0"/>
                        </a:rPr>
                        <m:t>⊕</m:t>
                      </m:r>
                      <m:sSub>
                        <m:sSubPr>
                          <m:ctrlPr>
                            <a:rPr lang="en-US" altLang="zh-CN" sz="2800" b="0" i="1" smtClean="0">
                              <a:latin typeface="Cambria Math"/>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ea typeface="Cambria Math" panose="02040503050406030204" pitchFamily="18" charset="0"/>
                        </a:rPr>
                        <m:t>⊕</m:t>
                      </m:r>
                      <m:sSub>
                        <m:sSubPr>
                          <m:ctrlPr>
                            <a:rPr lang="en-US" altLang="zh-CN" sz="2800" b="0" i="1" smtClean="0">
                              <a:latin typeface="Cambria Math"/>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3</m:t>
                          </m:r>
                        </m:sub>
                      </m:sSub>
                      <m:r>
                        <a:rPr lang="en-US" altLang="zh-CN" sz="2800" b="0" i="1" smtClean="0">
                          <a:latin typeface="Cambria Math" panose="02040503050406030204" pitchFamily="18" charset="0"/>
                        </a:rPr>
                        <m:t>         </m:t>
                      </m:r>
                      <m:sSub>
                        <m:sSubPr>
                          <m:ctrlPr>
                            <a:rPr lang="en-US" altLang="zh-CN" sz="2800" b="0" i="1" smtClean="0">
                              <a:latin typeface="Cambria Math"/>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m:t>
                      </m:r>
                      <m:sSub>
                        <m:sSubPr>
                          <m:ctrlPr>
                            <a:rPr lang="en-US" altLang="zh-CN" sz="2800" b="0" i="1" smtClean="0">
                              <a:latin typeface="Cambria Math"/>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1</m:t>
                          </m:r>
                        </m:sub>
                      </m:sSub>
                    </m:oMath>
                  </m:oMathPara>
                </a14:m>
                <a:endParaRPr lang="en-US" altLang="zh-CN" sz="2800" dirty="0"/>
              </a:p>
              <a:p>
                <a:pPr marL="0" indent="0">
                  <a:buNone/>
                </a:pPr>
                <a:r>
                  <a:rPr lang="en-US" altLang="zh-CN" sz="2800" dirty="0"/>
                  <a:t>The S-box is linear because </a:t>
                </a:r>
                <a:endParaRPr lang="en-US" altLang="zh-CN" sz="2800" dirty="0" smtClean="0"/>
              </a:p>
              <a:p>
                <a:pPr marL="0" indent="0">
                  <a:buNone/>
                </a:pPr>
                <a14:m>
                  <m:oMath xmlns:m="http://schemas.openxmlformats.org/officeDocument/2006/math">
                    <m:sSub>
                      <m:sSubPr>
                        <m:ctrlPr>
                          <a:rPr lang="en-US" altLang="zh-CN" sz="2800" i="1" smtClean="0">
                            <a:latin typeface="Cambria Math"/>
                          </a:rPr>
                        </m:ctrlPr>
                      </m:sSubPr>
                      <m:e>
                        <m:r>
                          <a:rPr lang="en-US" altLang="zh-CN" sz="2800" b="0" i="1" smtClean="0">
                            <a:latin typeface="Cambria Math" panose="02040503050406030204" pitchFamily="18" charset="0"/>
                          </a:rPr>
                          <m:t>𝑎</m:t>
                        </m:r>
                      </m:e>
                      <m:sub>
                        <m:r>
                          <a:rPr lang="en-US" altLang="zh-CN" sz="2800" b="0" i="1" smtClean="0">
                            <a:latin typeface="Cambria Math" panose="02040503050406030204" pitchFamily="18" charset="0"/>
                          </a:rPr>
                          <m:t>1,1</m:t>
                        </m:r>
                      </m:sub>
                    </m:sSub>
                    <m:r>
                      <a:rPr lang="en-US" altLang="zh-CN" sz="2800" b="0" i="1" smtClean="0">
                        <a:latin typeface="Cambria Math" panose="02040503050406030204" pitchFamily="18" charset="0"/>
                      </a:rPr>
                      <m:t>=</m:t>
                    </m:r>
                    <m:sSub>
                      <m:sSubPr>
                        <m:ctrlPr>
                          <a:rPr lang="en-US" altLang="zh-CN" sz="2800" i="1" smtClean="0">
                            <a:latin typeface="Cambria Math"/>
                          </a:rPr>
                        </m:ctrlPr>
                      </m:sSubPr>
                      <m:e>
                        <m:r>
                          <a:rPr lang="en-US" altLang="zh-CN" sz="2800" b="0" i="1" smtClean="0">
                            <a:latin typeface="Cambria Math" panose="02040503050406030204" pitchFamily="18" charset="0"/>
                          </a:rPr>
                          <m:t>𝑎</m:t>
                        </m:r>
                      </m:e>
                      <m:sub>
                        <m:r>
                          <a:rPr lang="en-US" altLang="zh-CN" sz="2800" b="0" i="1" smtClean="0">
                            <a:latin typeface="Cambria Math" panose="02040503050406030204" pitchFamily="18" charset="0"/>
                          </a:rPr>
                          <m:t>1,2</m:t>
                        </m:r>
                      </m:sub>
                    </m:sSub>
                    <m:r>
                      <a:rPr lang="en-US" altLang="zh-CN" sz="2800" b="0" i="1" smtClean="0">
                        <a:latin typeface="Cambria Math" panose="02040503050406030204" pitchFamily="18" charset="0"/>
                      </a:rPr>
                      <m:t>=</m:t>
                    </m:r>
                    <m:sSub>
                      <m:sSubPr>
                        <m:ctrlPr>
                          <a:rPr lang="en-US" altLang="zh-CN" sz="2800" i="1" smtClean="0">
                            <a:latin typeface="Cambria Math"/>
                          </a:rPr>
                        </m:ctrlPr>
                      </m:sSubPr>
                      <m:e>
                        <m:r>
                          <a:rPr lang="en-US" altLang="zh-CN" sz="2800" b="0" i="1" smtClean="0">
                            <a:latin typeface="Cambria Math" panose="02040503050406030204" pitchFamily="18" charset="0"/>
                          </a:rPr>
                          <m:t>𝑎</m:t>
                        </m:r>
                      </m:e>
                      <m:sub>
                        <m:r>
                          <a:rPr lang="en-US" altLang="zh-CN" sz="2800" b="0" i="1" smtClean="0">
                            <a:latin typeface="Cambria Math" panose="02040503050406030204" pitchFamily="18" charset="0"/>
                          </a:rPr>
                          <m:t>1,3</m:t>
                        </m:r>
                      </m:sub>
                    </m:sSub>
                    <m:r>
                      <a:rPr lang="en-US" altLang="zh-CN" sz="2800" b="0" i="1" smtClean="0">
                        <a:latin typeface="Cambria Math" panose="02040503050406030204" pitchFamily="18" charset="0"/>
                      </a:rPr>
                      <m:t>=</m:t>
                    </m:r>
                    <m:sSub>
                      <m:sSubPr>
                        <m:ctrlPr>
                          <a:rPr lang="en-US" altLang="zh-CN" sz="2800" i="1" smtClean="0">
                            <a:latin typeface="Cambria Math"/>
                          </a:rPr>
                        </m:ctrlPr>
                      </m:sSubPr>
                      <m:e>
                        <m:r>
                          <a:rPr lang="en-US" altLang="zh-CN" sz="2800" b="0" i="1" smtClean="0">
                            <a:latin typeface="Cambria Math" panose="02040503050406030204" pitchFamily="18" charset="0"/>
                          </a:rPr>
                          <m:t>𝑎</m:t>
                        </m:r>
                      </m:e>
                      <m:sub>
                        <m:r>
                          <a:rPr lang="en-US" altLang="zh-CN" sz="2800" b="0" i="1" smtClean="0">
                            <a:latin typeface="Cambria Math" panose="02040503050406030204" pitchFamily="18" charset="0"/>
                          </a:rPr>
                          <m:t>2,1</m:t>
                        </m:r>
                      </m:sub>
                    </m:sSub>
                  </m:oMath>
                </a14:m>
                <a:r>
                  <a:rPr lang="en-US" altLang="zh-CN" sz="2800" dirty="0" smtClean="0"/>
                  <a:t>  and  </a:t>
                </a:r>
                <a14:m>
                  <m:oMath xmlns:m="http://schemas.openxmlformats.org/officeDocument/2006/math">
                    <m:sSub>
                      <m:sSubPr>
                        <m:ctrlPr>
                          <a:rPr lang="en-US" altLang="zh-CN" sz="2800" i="1" smtClean="0">
                            <a:latin typeface="Cambria Math"/>
                          </a:rPr>
                        </m:ctrlPr>
                      </m:sSubPr>
                      <m:e>
                        <m:r>
                          <a:rPr lang="en-US" altLang="zh-CN" sz="2800" b="0" i="1" smtClean="0">
                            <a:latin typeface="Cambria Math" panose="02040503050406030204" pitchFamily="18" charset="0"/>
                          </a:rPr>
                          <m:t>𝑎</m:t>
                        </m:r>
                      </m:e>
                      <m:sub>
                        <m:r>
                          <a:rPr lang="en-US" altLang="zh-CN" sz="2800" b="0" i="1" smtClean="0">
                            <a:latin typeface="Cambria Math" panose="02040503050406030204" pitchFamily="18" charset="0"/>
                          </a:rPr>
                          <m:t>2,2</m:t>
                        </m:r>
                      </m:sub>
                    </m:sSub>
                    <m:r>
                      <a:rPr lang="en-US" altLang="zh-CN" sz="2800" b="0" i="1" smtClean="0">
                        <a:latin typeface="Cambria Math" panose="02040503050406030204" pitchFamily="18" charset="0"/>
                      </a:rPr>
                      <m:t>=</m:t>
                    </m:r>
                    <m:sSub>
                      <m:sSubPr>
                        <m:ctrlPr>
                          <a:rPr lang="en-US" altLang="zh-CN" sz="2800" i="1" smtClean="0">
                            <a:latin typeface="Cambria Math"/>
                          </a:rPr>
                        </m:ctrlPr>
                      </m:sSubPr>
                      <m:e>
                        <m:r>
                          <a:rPr lang="en-US" altLang="zh-CN" sz="2800" b="0" i="1" smtClean="0">
                            <a:latin typeface="Cambria Math" panose="02040503050406030204" pitchFamily="18" charset="0"/>
                          </a:rPr>
                          <m:t>𝑎</m:t>
                        </m:r>
                      </m:e>
                      <m:sub>
                        <m:r>
                          <a:rPr lang="en-US" altLang="zh-CN" sz="2800" b="0" i="1" smtClean="0">
                            <a:latin typeface="Cambria Math" panose="02040503050406030204" pitchFamily="18" charset="0"/>
                          </a:rPr>
                          <m:t>2,3</m:t>
                        </m:r>
                      </m:sub>
                    </m:sSub>
                    <m:r>
                      <a:rPr lang="en-US" altLang="zh-CN" sz="2800" b="0" i="1" smtClean="0">
                        <a:latin typeface="Cambria Math" panose="02040503050406030204" pitchFamily="18" charset="0"/>
                      </a:rPr>
                      <m:t>=0</m:t>
                    </m:r>
                  </m:oMath>
                </a14:m>
                <a:r>
                  <a:rPr lang="en-US" altLang="zh-CN" sz="2800" dirty="0" smtClean="0"/>
                  <a:t>. </a:t>
                </a:r>
              </a:p>
              <a:p>
                <a:pPr marL="0" indent="0">
                  <a:buNone/>
                </a:pPr>
                <a:r>
                  <a:rPr lang="en-US" altLang="zh-CN" sz="2800" dirty="0" smtClean="0"/>
                  <a:t>The </a:t>
                </a:r>
                <a:r>
                  <a:rPr lang="en-US" altLang="zh-CN" sz="2800" dirty="0"/>
                  <a:t>relationship can be represented by matrices, as shown </a:t>
                </a:r>
                <a:r>
                  <a:rPr lang="en-US" altLang="zh-CN" sz="2800" dirty="0" smtClean="0"/>
                  <a:t>below:</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sz="2800" i="1" smtClean="0">
                              <a:latin typeface="Cambria Math"/>
                            </a:rPr>
                          </m:ctrlPr>
                        </m:dPr>
                        <m:e>
                          <m:eqArr>
                            <m:eqArrPr>
                              <m:ctrlPr>
                                <a:rPr lang="en-US" altLang="zh-CN" sz="2800" i="1" smtClean="0">
                                  <a:latin typeface="Cambria Math"/>
                                </a:rPr>
                              </m:ctrlPr>
                            </m:eqArrPr>
                            <m:e>
                              <m:sSub>
                                <m:sSubPr>
                                  <m:ctrlPr>
                                    <a:rPr lang="en-US" altLang="zh-CN" sz="2800" i="1" smtClean="0">
                                      <a:latin typeface="Cambria Math"/>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1</m:t>
                                  </m:r>
                                </m:sub>
                              </m:sSub>
                            </m:e>
                            <m:e>
                              <m:sSub>
                                <m:sSubPr>
                                  <m:ctrlPr>
                                    <a:rPr lang="en-US" altLang="zh-CN" sz="2800" i="1" smtClean="0">
                                      <a:latin typeface="Cambria Math"/>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2</m:t>
                                  </m:r>
                                </m:sub>
                              </m:sSub>
                            </m:e>
                          </m:eqArr>
                        </m:e>
                      </m:d>
                      <m:r>
                        <a:rPr lang="en-US" altLang="zh-CN" sz="2800" b="0" i="1" smtClean="0">
                          <a:latin typeface="Cambria Math" panose="02040503050406030204" pitchFamily="18" charset="0"/>
                        </a:rPr>
                        <m:t>=</m:t>
                      </m:r>
                      <m:d>
                        <m:dPr>
                          <m:begChr m:val="["/>
                          <m:endChr m:val="]"/>
                          <m:ctrlPr>
                            <a:rPr lang="en-US" altLang="zh-CN" sz="2800" b="0" i="1" smtClean="0">
                              <a:latin typeface="Cambria Math"/>
                            </a:rPr>
                          </m:ctrlPr>
                        </m:dPr>
                        <m:e>
                          <m:m>
                            <m:mPr>
                              <m:mcs>
                                <m:mc>
                                  <m:mcPr>
                                    <m:count m:val="2"/>
                                    <m:mcJc m:val="center"/>
                                  </m:mcPr>
                                </m:mc>
                              </m:mcs>
                              <m:ctrlPr>
                                <a:rPr lang="en-US" altLang="zh-CN" sz="2800" b="0" i="1" smtClean="0">
                                  <a:latin typeface="Cambria Math"/>
                                </a:rPr>
                              </m:ctrlPr>
                            </m:mPr>
                            <m:mr>
                              <m:e>
                                <m:r>
                                  <m:rPr>
                                    <m:brk m:alnAt="7"/>
                                  </m:rPr>
                                  <a:rPr lang="en-US" altLang="zh-CN" sz="2800" b="0" i="1" smtClean="0">
                                    <a:latin typeface="Cambria Math" panose="02040503050406030204" pitchFamily="18" charset="0"/>
                                  </a:rPr>
                                  <m:t>1</m:t>
                                </m:r>
                              </m:e>
                              <m:e>
                                <m:r>
                                  <a:rPr lang="en-US" altLang="zh-CN" sz="2800" b="0" i="1" smtClean="0">
                                    <a:latin typeface="Cambria Math" panose="02040503050406030204" pitchFamily="18" charset="0"/>
                                  </a:rPr>
                                  <m:t>1</m:t>
                                </m:r>
                              </m:e>
                            </m:mr>
                            <m:mr>
                              <m:e>
                                <m:r>
                                  <a:rPr lang="en-US" altLang="zh-CN" sz="2800" i="1">
                                    <a:latin typeface="Cambria Math" panose="02040503050406030204" pitchFamily="18" charset="0"/>
                                  </a:rPr>
                                  <m:t>1</m:t>
                                </m:r>
                              </m:e>
                              <m:e>
                                <m:r>
                                  <a:rPr lang="en-US" altLang="zh-CN" sz="2800" i="1">
                                    <a:latin typeface="Cambria Math" panose="02040503050406030204" pitchFamily="18" charset="0"/>
                                  </a:rPr>
                                  <m:t>0</m:t>
                                </m:r>
                              </m:e>
                            </m:mr>
                          </m:m>
                          <m:r>
                            <a:rPr lang="en-US" altLang="zh-CN" sz="2800" b="0" i="1" smtClean="0">
                              <a:latin typeface="Cambria Math" panose="02040503050406030204" pitchFamily="18" charset="0"/>
                            </a:rPr>
                            <m:t>    </m:t>
                          </m:r>
                          <m:m>
                            <m:mPr>
                              <m:mcs>
                                <m:mc>
                                  <m:mcPr>
                                    <m:count m:val="1"/>
                                    <m:mcJc m:val="center"/>
                                  </m:mcPr>
                                </m:mc>
                              </m:mcs>
                              <m:ctrlPr>
                                <a:rPr lang="en-US" altLang="zh-CN" sz="2800" b="0" i="1" smtClean="0">
                                  <a:latin typeface="Cambria Math"/>
                                </a:rPr>
                              </m:ctrlPr>
                            </m:mPr>
                            <m:mr>
                              <m:e>
                                <m:r>
                                  <m:rPr>
                                    <m:brk m:alnAt="7"/>
                                  </m:rPr>
                                  <a:rPr lang="en-US" altLang="zh-CN" sz="2800" i="1">
                                    <a:latin typeface="Cambria Math" panose="02040503050406030204" pitchFamily="18" charset="0"/>
                                  </a:rPr>
                                  <m:t>1</m:t>
                                </m:r>
                              </m:e>
                            </m:mr>
                            <m:mr>
                              <m:e>
                                <m:r>
                                  <a:rPr lang="en-US" altLang="zh-CN" sz="2800" i="1">
                                    <a:latin typeface="Cambria Math" panose="02040503050406030204" pitchFamily="18" charset="0"/>
                                  </a:rPr>
                                  <m:t>0</m:t>
                                </m:r>
                              </m:e>
                            </m:mr>
                          </m:m>
                        </m:e>
                      </m:d>
                      <m:r>
                        <a:rPr lang="en-US" altLang="zh-CN" sz="2800" b="0" i="1" smtClean="0">
                          <a:latin typeface="Cambria Math" panose="02040503050406030204" pitchFamily="18" charset="0"/>
                          <a:ea typeface="Cambria Math" panose="02040503050406030204" pitchFamily="18" charset="0"/>
                        </a:rPr>
                        <m:t>×</m:t>
                      </m:r>
                      <m:d>
                        <m:dPr>
                          <m:begChr m:val="["/>
                          <m:endChr m:val="]"/>
                          <m:ctrlPr>
                            <a:rPr lang="en-US" altLang="zh-CN" sz="2800" b="0" i="1" smtClean="0">
                              <a:latin typeface="Cambria Math"/>
                              <a:ea typeface="Cambria Math" panose="02040503050406030204" pitchFamily="18" charset="0"/>
                            </a:rPr>
                          </m:ctrlPr>
                        </m:dPr>
                        <m:e>
                          <m:eqArr>
                            <m:eqArrPr>
                              <m:ctrlPr>
                                <a:rPr lang="en-US" altLang="zh-CN" sz="2800" b="0" i="1" smtClean="0">
                                  <a:latin typeface="Cambria Math"/>
                                  <a:ea typeface="Cambria Math" panose="02040503050406030204" pitchFamily="18" charset="0"/>
                                </a:rPr>
                              </m:ctrlPr>
                            </m:eqArrPr>
                            <m:e>
                              <m:sSub>
                                <m:sSubPr>
                                  <m:ctrlPr>
                                    <a:rPr lang="en-US" altLang="zh-CN" sz="2800" b="0" i="1" smtClean="0">
                                      <a:latin typeface="Cambria Math"/>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𝑥</m:t>
                                  </m:r>
                                </m:e>
                                <m:sub>
                                  <m:r>
                                    <a:rPr lang="en-US" altLang="zh-CN" sz="2800" b="0" i="1" smtClean="0">
                                      <a:latin typeface="Cambria Math" panose="02040503050406030204" pitchFamily="18" charset="0"/>
                                      <a:ea typeface="Cambria Math" panose="02040503050406030204" pitchFamily="18" charset="0"/>
                                    </a:rPr>
                                    <m:t>1</m:t>
                                  </m:r>
                                </m:sub>
                              </m:sSub>
                            </m:e>
                            <m:e>
                              <m:sSub>
                                <m:sSubPr>
                                  <m:ctrlPr>
                                    <a:rPr lang="en-US" altLang="zh-CN" sz="2800" b="0" i="1" smtClean="0">
                                      <a:latin typeface="Cambria Math"/>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𝑥</m:t>
                                  </m:r>
                                </m:e>
                                <m:sub>
                                  <m:r>
                                    <a:rPr lang="en-US" altLang="zh-CN" sz="2800" b="0" i="1" smtClean="0">
                                      <a:latin typeface="Cambria Math" panose="02040503050406030204" pitchFamily="18" charset="0"/>
                                      <a:ea typeface="Cambria Math" panose="02040503050406030204" pitchFamily="18" charset="0"/>
                                    </a:rPr>
                                    <m:t>2</m:t>
                                  </m:r>
                                </m:sub>
                              </m:sSub>
                            </m:e>
                            <m:e>
                              <m:sSub>
                                <m:sSubPr>
                                  <m:ctrlPr>
                                    <a:rPr lang="en-US" altLang="zh-CN" sz="2800" b="0" i="1" smtClean="0">
                                      <a:latin typeface="Cambria Math"/>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𝑥</m:t>
                                  </m:r>
                                </m:e>
                                <m:sub>
                                  <m:r>
                                    <a:rPr lang="en-US" altLang="zh-CN" sz="2800" b="0" i="1" smtClean="0">
                                      <a:latin typeface="Cambria Math" panose="02040503050406030204" pitchFamily="18" charset="0"/>
                                      <a:ea typeface="Cambria Math" panose="02040503050406030204" pitchFamily="18" charset="0"/>
                                    </a:rPr>
                                    <m:t>3</m:t>
                                  </m:r>
                                </m:sub>
                              </m:sSub>
                            </m:e>
                          </m:eqArr>
                        </m:e>
                      </m:d>
                    </m:oMath>
                  </m:oMathPara>
                </a14:m>
                <a:endParaRPr lang="en-US" altLang="zh-CN" sz="2800" dirty="0">
                  <a:solidFill>
                    <a:schemeClr val="accent2"/>
                  </a:solidFill>
                  <a:latin typeface="+mj-lt"/>
                </a:endParaRPr>
              </a:p>
            </p:txBody>
          </p:sp>
        </mc:Choice>
        <mc:Fallback xmlns="">
          <p:sp>
            <p:nvSpPr>
              <p:cNvPr id="6" name="内容占位符 5"/>
              <p:cNvSpPr>
                <a:spLocks noGrp="1" noRot="1" noChangeAspect="1" noMove="1" noResize="1" noEditPoints="1" noAdjustHandles="1" noChangeArrowheads="1" noChangeShapeType="1" noTextEdit="1"/>
              </p:cNvSpPr>
              <p:nvPr>
                <p:ph sz="quarter" idx="1"/>
              </p:nvPr>
            </p:nvSpPr>
            <p:spPr>
              <a:xfrm>
                <a:off x="609600" y="1600200"/>
                <a:ext cx="8534400" cy="4997152"/>
              </a:xfrm>
              <a:blipFill rotWithShape="0">
                <a:blip r:embed="rId2"/>
                <a:stretch>
                  <a:fillRect l="-1429" t="-1221"/>
                </a:stretch>
              </a:blipFill>
            </p:spPr>
            <p:txBody>
              <a:bodyPr/>
              <a:lstStyle/>
              <a:p>
                <a:r>
                  <a:rPr lang="zh-CN" altLang="en-US">
                    <a:noFill/>
                  </a:rPr>
                  <a:t> </a:t>
                </a:r>
                <a:endParaRPr lang="zh-CN" altLang="en-US">
                  <a:noFill/>
                </a:endParaRPr>
              </a:p>
            </p:txBody>
          </p:sp>
        </mc:Fallback>
      </mc:AlternateContent>
      <p:sp>
        <p:nvSpPr>
          <p:cNvPr id="7" name="标题 4"/>
          <p:cNvSpPr>
            <a:spLocks noGrp="1"/>
          </p:cNvSpPr>
          <p:nvPr>
            <p:ph type="title"/>
          </p:nvPr>
        </p:nvSpPr>
        <p:spPr>
          <a:xfrm>
            <a:off x="612648" y="228600"/>
            <a:ext cx="8153400" cy="990600"/>
          </a:xfrm>
        </p:spPr>
        <p:txBody>
          <a:bodyPr>
            <a:normAutofit/>
          </a:bodyPr>
          <a:lstStyle/>
          <a:p>
            <a:r>
              <a:rPr lang="en-US" altLang="zh-CN" sz="3600" dirty="0"/>
              <a:t>S-Boxes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609600" y="1600200"/>
            <a:ext cx="8354888" cy="2404864"/>
          </a:xfrm>
        </p:spPr>
        <p:txBody>
          <a:bodyPr>
            <a:noAutofit/>
          </a:bodyPr>
          <a:lstStyle/>
          <a:p>
            <a:pPr marL="0" indent="0">
              <a:buNone/>
            </a:pPr>
            <a:r>
              <a:rPr lang="en-US" altLang="zh-CN" sz="2400" dirty="0" smtClean="0">
                <a:solidFill>
                  <a:schemeClr val="tx2"/>
                </a:solidFill>
                <a:latin typeface="+mj-lt"/>
              </a:rPr>
              <a:t>Example 4.7</a:t>
            </a:r>
            <a:endParaRPr lang="en-US" altLang="zh-CN" sz="2400" dirty="0">
              <a:solidFill>
                <a:schemeClr val="tx2"/>
              </a:solidFill>
              <a:latin typeface="+mj-lt"/>
            </a:endParaRPr>
          </a:p>
          <a:p>
            <a:pPr marL="0" indent="0">
              <a:buNone/>
            </a:pPr>
            <a:r>
              <a:rPr lang="en-US" altLang="zh-CN" sz="2400" dirty="0"/>
              <a:t>The following table defines the input/output relationship for an S-box of size 3 × 2. The leftmost bit of the input defines the row; the two rightmost bits of the input define the column. The two output bits are values on the cross section of the selected row and column.</a:t>
            </a:r>
          </a:p>
          <a:p>
            <a:pPr marL="0" indent="0">
              <a:buNone/>
            </a:pPr>
            <a:endParaRPr lang="en-US" altLang="zh-CN" sz="2400" dirty="0">
              <a:solidFill>
                <a:schemeClr val="accent2"/>
              </a:solidFill>
              <a:latin typeface="+mj-lt"/>
            </a:endParaRPr>
          </a:p>
        </p:txBody>
      </p:sp>
      <p:pic>
        <p:nvPicPr>
          <p:cNvPr id="4"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779212"/>
            <a:ext cx="5042520" cy="2098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19844" y="5877272"/>
            <a:ext cx="8534400" cy="830997"/>
          </a:xfrm>
          <a:prstGeom prst="rect">
            <a:avLst/>
          </a:prstGeom>
          <a:noFill/>
        </p:spPr>
        <p:txBody>
          <a:bodyPr wrap="square" rtlCol="0">
            <a:spAutoFit/>
          </a:bodyPr>
          <a:lstStyle/>
          <a:p>
            <a:r>
              <a:rPr lang="en-US" altLang="zh-CN" sz="2400" dirty="0"/>
              <a:t>Based on the table, an input of 010 yields the output 01. An input of 101 yields the output of 00.</a:t>
            </a:r>
          </a:p>
        </p:txBody>
      </p:sp>
      <p:sp>
        <p:nvSpPr>
          <p:cNvPr id="7" name="标题 4"/>
          <p:cNvSpPr>
            <a:spLocks noGrp="1"/>
          </p:cNvSpPr>
          <p:nvPr>
            <p:ph type="title"/>
          </p:nvPr>
        </p:nvSpPr>
        <p:spPr>
          <a:xfrm>
            <a:off x="612648" y="228600"/>
            <a:ext cx="8153400" cy="990600"/>
          </a:xfrm>
        </p:spPr>
        <p:txBody>
          <a:bodyPr>
            <a:normAutofit/>
          </a:bodyPr>
          <a:lstStyle/>
          <a:p>
            <a:r>
              <a:rPr lang="en-US" altLang="zh-CN" sz="3600" dirty="0"/>
              <a:t>S-Boxes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609600" y="1600200"/>
            <a:ext cx="8534400" cy="2764904"/>
          </a:xfrm>
        </p:spPr>
        <p:txBody>
          <a:bodyPr>
            <a:noAutofit/>
          </a:bodyPr>
          <a:lstStyle/>
          <a:p>
            <a:pPr marL="0" indent="0">
              <a:buNone/>
            </a:pPr>
            <a:r>
              <a:rPr lang="en-US" altLang="zh-CN" sz="2800" dirty="0" smtClean="0">
                <a:solidFill>
                  <a:schemeClr val="accent2"/>
                </a:solidFill>
                <a:latin typeface="+mj-lt"/>
              </a:rPr>
              <a:t>S-Boxes: </a:t>
            </a:r>
            <a:r>
              <a:rPr lang="en-US" altLang="zh-CN" sz="2800" dirty="0" err="1" smtClean="0">
                <a:solidFill>
                  <a:schemeClr val="accent2"/>
                </a:solidFill>
                <a:latin typeface="+mj-lt"/>
              </a:rPr>
              <a:t>Invertibility</a:t>
            </a:r>
            <a:endParaRPr lang="en-US" altLang="zh-CN" sz="2800" dirty="0" smtClean="0">
              <a:solidFill>
                <a:schemeClr val="accent2"/>
              </a:solidFill>
              <a:latin typeface="+mj-lt"/>
            </a:endParaRPr>
          </a:p>
          <a:p>
            <a:pPr marL="0" indent="0" algn="just">
              <a:buNone/>
            </a:pPr>
            <a:r>
              <a:rPr lang="en-US" altLang="zh-CN" sz="2800" dirty="0" smtClean="0">
                <a:ea typeface="宋体" panose="02010600030101010101" pitchFamily="2" charset="-122"/>
              </a:rPr>
              <a:t>An </a:t>
            </a:r>
            <a:r>
              <a:rPr lang="en-US" altLang="zh-CN" sz="2800" dirty="0">
                <a:ea typeface="宋体" panose="02010600030101010101" pitchFamily="2" charset="-122"/>
              </a:rPr>
              <a:t>S-box may or may not be invertible. In an invertible </a:t>
            </a:r>
            <a:br>
              <a:rPr lang="en-US" altLang="zh-CN" sz="2800" dirty="0">
                <a:ea typeface="宋体" panose="02010600030101010101" pitchFamily="2" charset="-122"/>
              </a:rPr>
            </a:br>
            <a:r>
              <a:rPr lang="en-US" altLang="zh-CN" sz="2800" dirty="0">
                <a:ea typeface="宋体" panose="02010600030101010101" pitchFamily="2" charset="-122"/>
              </a:rPr>
              <a:t>S-box, the number of input bits should be the same as the number of output bits.</a:t>
            </a:r>
          </a:p>
          <a:p>
            <a:pPr marL="0" indent="0">
              <a:buNone/>
            </a:pPr>
            <a:endParaRPr lang="en-US" altLang="zh-CN" sz="2800" dirty="0">
              <a:solidFill>
                <a:schemeClr val="accent2"/>
              </a:solidFill>
              <a:latin typeface="+mj-lt"/>
            </a:endParaRPr>
          </a:p>
        </p:txBody>
      </p:sp>
      <p:sp>
        <p:nvSpPr>
          <p:cNvPr id="8" name="标题 4"/>
          <p:cNvSpPr>
            <a:spLocks noGrp="1"/>
          </p:cNvSpPr>
          <p:nvPr>
            <p:ph type="title"/>
          </p:nvPr>
        </p:nvSpPr>
        <p:spPr>
          <a:xfrm>
            <a:off x="612648" y="228600"/>
            <a:ext cx="8153400" cy="990600"/>
          </a:xfrm>
        </p:spPr>
        <p:txBody>
          <a:bodyPr>
            <a:normAutofit/>
          </a:bodyPr>
          <a:lstStyle/>
          <a:p>
            <a:r>
              <a:rPr lang="en-US" altLang="zh-CN" sz="3600" dirty="0"/>
              <a:t>S-Boxes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S-Boxes</a:t>
            </a:r>
          </a:p>
        </p:txBody>
      </p:sp>
      <p:sp>
        <p:nvSpPr>
          <p:cNvPr id="6" name="内容占位符 5"/>
          <p:cNvSpPr>
            <a:spLocks noGrp="1"/>
          </p:cNvSpPr>
          <p:nvPr>
            <p:ph sz="quarter" idx="1"/>
          </p:nvPr>
        </p:nvSpPr>
        <p:spPr>
          <a:xfrm>
            <a:off x="609600" y="1600200"/>
            <a:ext cx="8354888" cy="2404864"/>
          </a:xfrm>
        </p:spPr>
        <p:txBody>
          <a:bodyPr>
            <a:noAutofit/>
          </a:bodyPr>
          <a:lstStyle/>
          <a:p>
            <a:pPr marL="0" indent="0">
              <a:buNone/>
            </a:pPr>
            <a:r>
              <a:rPr lang="en-US" altLang="zh-CN" sz="2400" dirty="0" smtClean="0">
                <a:solidFill>
                  <a:schemeClr val="tx2"/>
                </a:solidFill>
                <a:latin typeface="+mj-lt"/>
              </a:rPr>
              <a:t>Example 4.8</a:t>
            </a:r>
            <a:endParaRPr lang="en-US" altLang="zh-CN" sz="2400" dirty="0">
              <a:solidFill>
                <a:schemeClr val="tx2"/>
              </a:solidFill>
              <a:latin typeface="+mj-lt"/>
            </a:endParaRPr>
          </a:p>
          <a:p>
            <a:pPr marL="0" indent="0">
              <a:buNone/>
            </a:pPr>
            <a:r>
              <a:rPr lang="en-US" altLang="zh-CN" sz="2400" dirty="0"/>
              <a:t>Figure </a:t>
            </a:r>
            <a:r>
              <a:rPr lang="en-US" altLang="zh-CN" sz="2400" dirty="0" smtClean="0"/>
              <a:t>4.4 </a:t>
            </a:r>
            <a:r>
              <a:rPr lang="en-US" altLang="zh-CN" sz="2400" dirty="0"/>
              <a:t>shows an example of an invertible S-box.  For example, if the input to the left box is 001, the output is 101. The input 101 in the right table creates the output 001, which shows that the two tables are inverses of each other.</a:t>
            </a:r>
          </a:p>
          <a:p>
            <a:pPr marL="0" indent="0">
              <a:buNone/>
            </a:pPr>
            <a:endParaRPr lang="en-US" altLang="zh-CN" sz="2400" dirty="0">
              <a:solidFill>
                <a:schemeClr val="accent2"/>
              </a:solidFill>
              <a:latin typeface="+mj-lt"/>
            </a:endParaRPr>
          </a:p>
        </p:txBody>
      </p:sp>
      <p:pic>
        <p:nvPicPr>
          <p:cNvPr id="7"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106" y="3573016"/>
            <a:ext cx="6873875"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
          <p:cNvSpPr txBox="1">
            <a:spLocks noChangeArrowheads="1"/>
          </p:cNvSpPr>
          <p:nvPr/>
        </p:nvSpPr>
        <p:spPr bwMode="auto">
          <a:xfrm>
            <a:off x="2970191" y="6341258"/>
            <a:ext cx="34543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r>
              <a:rPr lang="en-US" altLang="zh-CN" sz="2000" b="0" baseline="0" dirty="0">
                <a:solidFill>
                  <a:schemeClr val="tx2"/>
                </a:solidFill>
                <a:latin typeface="+mj-lt"/>
                <a:ea typeface="宋体" panose="02010600030101010101" pitchFamily="2" charset="-122"/>
              </a:rPr>
              <a:t>Figure </a:t>
            </a:r>
            <a:r>
              <a:rPr lang="en-US" altLang="zh-CN" sz="2000" b="0" baseline="0" dirty="0" smtClean="0">
                <a:solidFill>
                  <a:schemeClr val="tx2"/>
                </a:solidFill>
                <a:latin typeface="+mj-lt"/>
                <a:ea typeface="宋体" panose="02010600030101010101" pitchFamily="2" charset="-122"/>
              </a:rPr>
              <a:t>4.4  </a:t>
            </a:r>
            <a:r>
              <a:rPr lang="en-US" altLang="zh-CN" sz="2000" b="0" baseline="0" dirty="0">
                <a:latin typeface="+mj-lt"/>
                <a:ea typeface="宋体" panose="02010600030101010101" pitchFamily="2" charset="-122"/>
              </a:rPr>
              <a:t>A</a:t>
            </a:r>
            <a:r>
              <a:rPr lang="en-US" altLang="zh-CN" sz="2000" b="0" baseline="0" dirty="0" smtClean="0">
                <a:latin typeface="+mj-lt"/>
                <a:ea typeface="宋体" panose="02010600030101010101" pitchFamily="2" charset="-122"/>
              </a:rPr>
              <a:t>n </a:t>
            </a:r>
            <a:r>
              <a:rPr lang="en-US" altLang="zh-CN" sz="2000" b="0" baseline="0" dirty="0">
                <a:latin typeface="+mj-lt"/>
                <a:ea typeface="宋体" panose="02010600030101010101" pitchFamily="2" charset="-122"/>
              </a:rPr>
              <a:t>invertible S-box</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Exclusive-Or</a:t>
            </a:r>
          </a:p>
        </p:txBody>
      </p:sp>
      <p:sp>
        <p:nvSpPr>
          <p:cNvPr id="6" name="内容占位符 5"/>
          <p:cNvSpPr>
            <a:spLocks noGrp="1"/>
          </p:cNvSpPr>
          <p:nvPr>
            <p:ph sz="quarter" idx="1"/>
          </p:nvPr>
        </p:nvSpPr>
        <p:spPr>
          <a:xfrm>
            <a:off x="609600" y="1600200"/>
            <a:ext cx="8354888" cy="1324744"/>
          </a:xfrm>
        </p:spPr>
        <p:txBody>
          <a:bodyPr>
            <a:noAutofit/>
          </a:bodyPr>
          <a:lstStyle/>
          <a:p>
            <a:pPr marL="0" indent="0">
              <a:buNone/>
            </a:pPr>
            <a:r>
              <a:rPr lang="en-US" altLang="zh-CN" sz="2400" dirty="0" smtClean="0">
                <a:solidFill>
                  <a:schemeClr val="accent2"/>
                </a:solidFill>
                <a:latin typeface="+mj-lt"/>
              </a:rPr>
              <a:t>Exclusive-Or</a:t>
            </a:r>
            <a:endParaRPr lang="en-US" altLang="zh-CN" sz="2400" dirty="0">
              <a:solidFill>
                <a:schemeClr val="accent2"/>
              </a:solidFill>
              <a:latin typeface="+mj-lt"/>
            </a:endParaRPr>
          </a:p>
          <a:p>
            <a:pPr marL="0" indent="0">
              <a:buNone/>
            </a:pPr>
            <a:r>
              <a:rPr lang="en-US" altLang="zh-CN" sz="2400" dirty="0"/>
              <a:t>An important component in most block ciphers is the exclusive-or operation. </a:t>
            </a:r>
          </a:p>
          <a:p>
            <a:pPr marL="0" indent="0">
              <a:buNone/>
            </a:pPr>
            <a:endParaRPr lang="en-US" altLang="zh-CN" sz="2400" dirty="0">
              <a:solidFill>
                <a:schemeClr val="accent2"/>
              </a:solidFill>
              <a:latin typeface="+mj-lt"/>
            </a:endParaRPr>
          </a:p>
        </p:txBody>
      </p:sp>
      <p:sp>
        <p:nvSpPr>
          <p:cNvPr id="8" name="Text Box 4"/>
          <p:cNvSpPr txBox="1">
            <a:spLocks noChangeArrowheads="1"/>
          </p:cNvSpPr>
          <p:nvPr/>
        </p:nvSpPr>
        <p:spPr bwMode="auto">
          <a:xfrm>
            <a:off x="2771800" y="6175248"/>
            <a:ext cx="34383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r>
              <a:rPr lang="en-US" altLang="zh-CN" sz="2000" b="0" baseline="0" dirty="0">
                <a:solidFill>
                  <a:schemeClr val="tx2"/>
                </a:solidFill>
                <a:latin typeface="+mj-lt"/>
                <a:ea typeface="宋体" panose="02010600030101010101" pitchFamily="2" charset="-122"/>
              </a:rPr>
              <a:t>Figure </a:t>
            </a:r>
            <a:r>
              <a:rPr lang="en-US" altLang="zh-CN" sz="2000" b="0" baseline="0" dirty="0" smtClean="0">
                <a:solidFill>
                  <a:schemeClr val="tx2"/>
                </a:solidFill>
                <a:latin typeface="+mj-lt"/>
                <a:ea typeface="宋体" panose="02010600030101010101" pitchFamily="2" charset="-122"/>
              </a:rPr>
              <a:t>4.5  </a:t>
            </a:r>
            <a:r>
              <a:rPr lang="en-US" altLang="zh-CN" sz="2000" b="0" baseline="0" dirty="0">
                <a:latin typeface="+mj-lt"/>
                <a:ea typeface="宋体" panose="02010600030101010101" pitchFamily="2" charset="-122"/>
              </a:rPr>
              <a:t>an invertible S-box</a:t>
            </a:r>
          </a:p>
        </p:txBody>
      </p:sp>
      <p:sp>
        <p:nvSpPr>
          <p:cNvPr id="9" name="内容占位符 5"/>
          <p:cNvSpPr txBox="1"/>
          <p:nvPr/>
        </p:nvSpPr>
        <p:spPr>
          <a:xfrm>
            <a:off x="609600" y="3068960"/>
            <a:ext cx="8354888" cy="1080120"/>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Font typeface="Wingdings" panose="05000000000000000000"/>
              <a:buNone/>
            </a:pPr>
            <a:r>
              <a:rPr lang="en-US" altLang="zh-CN" sz="2400" dirty="0" smtClean="0">
                <a:solidFill>
                  <a:schemeClr val="tx2"/>
                </a:solidFill>
                <a:latin typeface="+mj-lt"/>
              </a:rPr>
              <a:t>Example 4.9</a:t>
            </a:r>
          </a:p>
          <a:p>
            <a:pPr marL="0" indent="0">
              <a:buFont typeface="Wingdings" panose="05000000000000000000"/>
              <a:buNone/>
            </a:pPr>
            <a:r>
              <a:rPr lang="en-US" altLang="zh-CN" sz="2400" dirty="0" smtClean="0"/>
              <a:t>Figure 4.5 shows an example of a exclusive-or operation. </a:t>
            </a:r>
            <a:endParaRPr lang="en-US" altLang="zh-CN" sz="2400" dirty="0">
              <a:solidFill>
                <a:schemeClr val="accent2"/>
              </a:solidFill>
              <a:latin typeface="+mj-lt"/>
            </a:endParaRPr>
          </a:p>
        </p:txBody>
      </p:sp>
      <p:pic>
        <p:nvPicPr>
          <p:cNvPr id="10"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163" y="4046538"/>
            <a:ext cx="6700837" cy="212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Exclusive-Or</a:t>
            </a:r>
          </a:p>
        </p:txBody>
      </p:sp>
      <p:sp>
        <p:nvSpPr>
          <p:cNvPr id="6" name="内容占位符 5"/>
          <p:cNvSpPr>
            <a:spLocks noGrp="1"/>
          </p:cNvSpPr>
          <p:nvPr>
            <p:ph sz="quarter" idx="1"/>
          </p:nvPr>
        </p:nvSpPr>
        <p:spPr>
          <a:xfrm>
            <a:off x="609600" y="1600200"/>
            <a:ext cx="8354888" cy="4061048"/>
          </a:xfrm>
        </p:spPr>
        <p:txBody>
          <a:bodyPr>
            <a:noAutofit/>
          </a:bodyPr>
          <a:lstStyle/>
          <a:p>
            <a:pPr marL="0" indent="0">
              <a:buNone/>
            </a:pPr>
            <a:r>
              <a:rPr lang="en-US" altLang="zh-CN" sz="2400" dirty="0" smtClean="0">
                <a:solidFill>
                  <a:schemeClr val="accent2"/>
                </a:solidFill>
                <a:latin typeface="+mj-lt"/>
              </a:rPr>
              <a:t>Exclusive-Or(Continued)</a:t>
            </a:r>
            <a:endParaRPr lang="en-US" altLang="zh-CN" sz="2400" dirty="0">
              <a:solidFill>
                <a:schemeClr val="accent2"/>
              </a:solidFill>
              <a:latin typeface="+mj-lt"/>
            </a:endParaRPr>
          </a:p>
          <a:p>
            <a:pPr algn="just">
              <a:buFont typeface="Wingdings" panose="05000000000000000000" pitchFamily="2" charset="2"/>
              <a:buChar char="p"/>
            </a:pPr>
            <a:r>
              <a:rPr lang="en-US" altLang="zh-CN" sz="2400" dirty="0">
                <a:ea typeface="宋体" panose="02010600030101010101" pitchFamily="2" charset="-122"/>
              </a:rPr>
              <a:t>An important component in most block ciphers is the exclusive-or operation. </a:t>
            </a:r>
            <a:r>
              <a:rPr lang="en-US" altLang="zh-CN" sz="2400" dirty="0" smtClean="0">
                <a:ea typeface="宋体" panose="02010600030101010101" pitchFamily="2" charset="-122"/>
              </a:rPr>
              <a:t>Addition </a:t>
            </a:r>
            <a:r>
              <a:rPr lang="en-US" altLang="zh-CN" sz="2400" dirty="0">
                <a:ea typeface="宋体" panose="02010600030101010101" pitchFamily="2" charset="-122"/>
              </a:rPr>
              <a:t>and subtraction operations in the GF(2</a:t>
            </a:r>
            <a:r>
              <a:rPr lang="en-US" altLang="zh-CN" sz="2400" baseline="30000" dirty="0">
                <a:ea typeface="宋体" panose="02010600030101010101" pitchFamily="2" charset="-122"/>
              </a:rPr>
              <a:t>n</a:t>
            </a:r>
            <a:r>
              <a:rPr lang="en-US" altLang="zh-CN" sz="2400" dirty="0">
                <a:ea typeface="宋体" panose="02010600030101010101" pitchFamily="2" charset="-122"/>
              </a:rPr>
              <a:t>) field are performed by a single operation called the exclusive-or (XOR).</a:t>
            </a:r>
          </a:p>
          <a:p>
            <a:pPr>
              <a:buFont typeface="Wingdings" panose="05000000000000000000" pitchFamily="2" charset="2"/>
              <a:buChar char="p"/>
            </a:pPr>
            <a:endParaRPr lang="en-US" altLang="zh-CN" sz="2400" dirty="0" smtClean="0">
              <a:solidFill>
                <a:schemeClr val="accent2"/>
              </a:solidFill>
              <a:latin typeface="+mj-lt"/>
            </a:endParaRPr>
          </a:p>
          <a:p>
            <a:pPr>
              <a:buFont typeface="Wingdings" panose="05000000000000000000" pitchFamily="2" charset="2"/>
              <a:buChar char="p"/>
            </a:pPr>
            <a:r>
              <a:rPr lang="en-US" altLang="zh-CN" sz="2400" dirty="0">
                <a:ea typeface="宋体" panose="02010600030101010101" pitchFamily="2" charset="-122"/>
              </a:rPr>
              <a:t>The five properties of the exclusive-or operation in the GF(2</a:t>
            </a:r>
            <a:r>
              <a:rPr lang="en-US" altLang="zh-CN" sz="2400" baseline="30000" dirty="0">
                <a:ea typeface="宋体" panose="02010600030101010101" pitchFamily="2" charset="-122"/>
              </a:rPr>
              <a:t>n</a:t>
            </a:r>
            <a:r>
              <a:rPr lang="en-US" altLang="zh-CN" sz="2400" dirty="0">
                <a:ea typeface="宋体" panose="02010600030101010101" pitchFamily="2" charset="-122"/>
              </a:rPr>
              <a:t>) field makes this operation a very interesting component for use in a block cipher: </a:t>
            </a:r>
            <a:r>
              <a:rPr lang="en-US" altLang="zh-CN" sz="2400" dirty="0">
                <a:solidFill>
                  <a:schemeClr val="accent2"/>
                </a:solidFill>
                <a:ea typeface="宋体" panose="02010600030101010101" pitchFamily="2" charset="-122"/>
              </a:rPr>
              <a:t>closure</a:t>
            </a:r>
            <a:r>
              <a:rPr lang="en-US" altLang="zh-CN" sz="2400" dirty="0">
                <a:ea typeface="宋体" panose="02010600030101010101" pitchFamily="2" charset="-122"/>
              </a:rPr>
              <a:t>, </a:t>
            </a:r>
            <a:r>
              <a:rPr lang="en-US" altLang="zh-CN" sz="2400" dirty="0">
                <a:solidFill>
                  <a:schemeClr val="accent2"/>
                </a:solidFill>
                <a:ea typeface="宋体" panose="02010600030101010101" pitchFamily="2" charset="-122"/>
              </a:rPr>
              <a:t>associativity</a:t>
            </a:r>
            <a:r>
              <a:rPr lang="en-US" altLang="zh-CN" sz="2400" dirty="0">
                <a:ea typeface="宋体" panose="02010600030101010101" pitchFamily="2" charset="-122"/>
              </a:rPr>
              <a:t>, </a:t>
            </a:r>
            <a:r>
              <a:rPr lang="en-US" altLang="zh-CN" sz="2400" dirty="0">
                <a:solidFill>
                  <a:schemeClr val="accent2"/>
                </a:solidFill>
                <a:ea typeface="宋体" panose="02010600030101010101" pitchFamily="2" charset="-122"/>
              </a:rPr>
              <a:t>commutativity</a:t>
            </a:r>
            <a:r>
              <a:rPr lang="en-US" altLang="zh-CN" sz="2400" dirty="0">
                <a:ea typeface="宋体" panose="02010600030101010101" pitchFamily="2" charset="-122"/>
              </a:rPr>
              <a:t>, </a:t>
            </a:r>
            <a:r>
              <a:rPr lang="en-US" altLang="zh-CN" sz="2400" dirty="0">
                <a:solidFill>
                  <a:schemeClr val="accent2"/>
                </a:solidFill>
                <a:ea typeface="宋体" panose="02010600030101010101" pitchFamily="2" charset="-122"/>
              </a:rPr>
              <a:t>existence of identity</a:t>
            </a:r>
            <a:r>
              <a:rPr lang="en-US" altLang="zh-CN" sz="2400" dirty="0">
                <a:ea typeface="宋体" panose="02010600030101010101" pitchFamily="2" charset="-122"/>
              </a:rPr>
              <a:t>, and  </a:t>
            </a:r>
            <a:r>
              <a:rPr lang="en-US" altLang="zh-CN" sz="2400" dirty="0">
                <a:solidFill>
                  <a:schemeClr val="accent2"/>
                </a:solidFill>
                <a:ea typeface="宋体" panose="02010600030101010101" pitchFamily="2" charset="-122"/>
              </a:rPr>
              <a:t>existence of inverse</a:t>
            </a:r>
            <a:r>
              <a:rPr lang="en-US" altLang="zh-CN" sz="2400" dirty="0">
                <a:ea typeface="宋体" panose="02010600030101010101" pitchFamily="2" charset="-122"/>
              </a:rPr>
              <a:t>. </a:t>
            </a:r>
          </a:p>
          <a:p>
            <a:pPr marL="0" indent="0">
              <a:buNone/>
            </a:pPr>
            <a:endParaRPr lang="en-US" altLang="zh-CN" sz="2400" dirty="0">
              <a:solidFill>
                <a:schemeClr val="accent2"/>
              </a:solidFill>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a:bodyPr>
          <a:lstStyle/>
          <a:p>
            <a:r>
              <a:rPr lang="en-US" altLang="zh-CN" dirty="0"/>
              <a:t>Sections</a:t>
            </a:r>
            <a:endParaRPr lang="zh-CN" altLang="en-US" dirty="0"/>
          </a:p>
        </p:txBody>
      </p:sp>
      <p:sp>
        <p:nvSpPr>
          <p:cNvPr id="9" name="内容占位符 8"/>
          <p:cNvSpPr>
            <a:spLocks noGrp="1"/>
          </p:cNvSpPr>
          <p:nvPr>
            <p:ph sz="quarter" idx="1"/>
          </p:nvPr>
        </p:nvSpPr>
        <p:spPr>
          <a:xfrm>
            <a:off x="0" y="1600200"/>
            <a:ext cx="9144000" cy="4925144"/>
          </a:xfrm>
        </p:spPr>
        <p:txBody>
          <a:bodyPr>
            <a:noAutofit/>
          </a:bodyPr>
          <a:lstStyle/>
          <a:p>
            <a:r>
              <a:rPr lang="en-US" altLang="zh-CN" sz="2400" b="1" dirty="0" smtClean="0"/>
              <a:t>Encryption algorithms</a:t>
            </a:r>
          </a:p>
          <a:p>
            <a:pPr lvl="1"/>
            <a:r>
              <a:rPr lang="en-US" altLang="zh-CN" sz="2100" dirty="0" smtClean="0"/>
              <a:t>A symmetric classification</a:t>
            </a:r>
          </a:p>
          <a:p>
            <a:pPr lvl="1"/>
            <a:r>
              <a:rPr lang="en-US" altLang="zh-CN" sz="2100" dirty="0" smtClean="0"/>
              <a:t>Types of error</a:t>
            </a:r>
          </a:p>
          <a:p>
            <a:r>
              <a:rPr lang="en-US" altLang="zh-CN" sz="2400" b="1" dirty="0" smtClean="0"/>
              <a:t>Components </a:t>
            </a:r>
            <a:r>
              <a:rPr lang="en-US" altLang="zh-CN" sz="2400" b="1" dirty="0"/>
              <a:t>of a Modern Block Cipher </a:t>
            </a:r>
            <a:endParaRPr lang="en-US" altLang="zh-CN" sz="2400" b="1" dirty="0" smtClean="0"/>
          </a:p>
          <a:p>
            <a:pPr lvl="1"/>
            <a:r>
              <a:rPr lang="en-US" altLang="zh-CN" sz="2100" dirty="0" smtClean="0">
                <a:ea typeface="宋体" panose="02010600030101010101" pitchFamily="2" charset="-122"/>
              </a:rPr>
              <a:t>P-boxes</a:t>
            </a:r>
            <a:r>
              <a:rPr lang="en-US" altLang="zh-CN" sz="2100" dirty="0" smtClean="0"/>
              <a:t>. </a:t>
            </a:r>
            <a:endParaRPr lang="zh-CN" altLang="en-US" sz="2100" dirty="0"/>
          </a:p>
          <a:p>
            <a:pPr lvl="1"/>
            <a:r>
              <a:rPr lang="en-US" altLang="zh-CN" sz="2100" dirty="0" smtClean="0"/>
              <a:t>S-Boxes.</a:t>
            </a:r>
          </a:p>
          <a:p>
            <a:pPr lvl="1"/>
            <a:r>
              <a:rPr lang="en-US" altLang="zh-CN" sz="2100" dirty="0" smtClean="0"/>
              <a:t>Exclusive-or operation, Circular Shift, Swap, </a:t>
            </a:r>
            <a:r>
              <a:rPr lang="en-US" altLang="zh-CN" sz="2100" dirty="0"/>
              <a:t>Split and </a:t>
            </a:r>
            <a:r>
              <a:rPr lang="en-US" altLang="zh-CN" sz="2100" dirty="0" smtClean="0"/>
              <a:t>Combine.</a:t>
            </a:r>
          </a:p>
          <a:p>
            <a:r>
              <a:rPr lang="en-US" altLang="zh-CN" sz="2400" b="1" dirty="0" smtClean="0"/>
              <a:t>DES Structure</a:t>
            </a:r>
          </a:p>
          <a:p>
            <a:pPr lvl="1"/>
            <a:r>
              <a:rPr lang="en-US" altLang="zh-CN" sz="2100" dirty="0" smtClean="0">
                <a:ea typeface="宋体" panose="02010600030101010101" pitchFamily="2" charset="-122"/>
              </a:rPr>
              <a:t>Initial </a:t>
            </a:r>
            <a:r>
              <a:rPr lang="en-US" altLang="zh-CN" sz="2100" dirty="0">
                <a:ea typeface="宋体" panose="02010600030101010101" pitchFamily="2" charset="-122"/>
              </a:rPr>
              <a:t>and Final Permutations</a:t>
            </a:r>
            <a:r>
              <a:rPr lang="en-US" altLang="zh-CN" sz="2100" dirty="0" smtClean="0"/>
              <a:t>. </a:t>
            </a:r>
            <a:endParaRPr lang="zh-CN" altLang="en-US" sz="2100" dirty="0"/>
          </a:p>
          <a:p>
            <a:pPr lvl="1"/>
            <a:r>
              <a:rPr lang="fr-FR" altLang="zh-CN" sz="2100" dirty="0" smtClean="0">
                <a:ea typeface="宋体" panose="02010600030101010101" pitchFamily="2" charset="-122"/>
              </a:rPr>
              <a:t>Round Function</a:t>
            </a:r>
            <a:r>
              <a:rPr lang="en-US" altLang="zh-CN" sz="2100" dirty="0" smtClean="0"/>
              <a:t>.</a:t>
            </a:r>
          </a:p>
          <a:p>
            <a:pPr lvl="1"/>
            <a:r>
              <a:rPr lang="fr-FR" altLang="zh-CN" sz="2100" dirty="0">
                <a:ea typeface="宋体" panose="02010600030101010101" pitchFamily="2" charset="-122"/>
              </a:rPr>
              <a:t>Cipher </a:t>
            </a:r>
            <a:r>
              <a:rPr lang="fr-FR" altLang="zh-CN" sz="2100" dirty="0" smtClean="0">
                <a:ea typeface="宋体" panose="02010600030101010101" pitchFamily="2" charset="-122"/>
              </a:rPr>
              <a:t>and </a:t>
            </a:r>
            <a:r>
              <a:rPr lang="fr-FR" altLang="zh-CN" sz="2100" dirty="0">
                <a:ea typeface="宋体" panose="02010600030101010101" pitchFamily="2" charset="-122"/>
              </a:rPr>
              <a:t>Reverse </a:t>
            </a:r>
            <a:r>
              <a:rPr lang="fr-FR" altLang="zh-CN" sz="2100" dirty="0" smtClean="0">
                <a:ea typeface="宋体" panose="02010600030101010101" pitchFamily="2" charset="-122"/>
              </a:rPr>
              <a:t>Cipher.</a:t>
            </a:r>
          </a:p>
          <a:p>
            <a:pPr lvl="1"/>
            <a:r>
              <a:rPr lang="fr-FR" altLang="zh-CN" sz="2100" dirty="0" smtClean="0">
                <a:ea typeface="宋体" panose="02010600030101010101" pitchFamily="2" charset="-122"/>
              </a:rPr>
              <a:t>Key generation</a:t>
            </a:r>
          </a:p>
        </p:txBody>
      </p:sp>
    </p:spTree>
    <p:extLst>
      <p:ext uri="{BB962C8B-B14F-4D97-AF65-F5344CB8AC3E}">
        <p14:creationId xmlns:p14="http://schemas.microsoft.com/office/powerpoint/2010/main" val="183159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wipe(down)">
                                      <p:cBhvr>
                                        <p:cTn id="10" dur="500"/>
                                        <p:tgtEl>
                                          <p:spTgt spid="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wipe(down)">
                                      <p:cBhvr>
                                        <p:cTn id="13" dur="500"/>
                                        <p:tgtEl>
                                          <p:spTgt spid="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wipe(down)">
                                      <p:cBhvr>
                                        <p:cTn id="18" dur="500"/>
                                        <p:tgtEl>
                                          <p:spTgt spid="9">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wipe(down)">
                                      <p:cBhvr>
                                        <p:cTn id="21" dur="500"/>
                                        <p:tgtEl>
                                          <p:spTgt spid="9">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wipe(down)">
                                      <p:cBhvr>
                                        <p:cTn id="24" dur="500"/>
                                        <p:tgtEl>
                                          <p:spTgt spid="9">
                                            <p:txEl>
                                              <p:pRg st="5" end="5"/>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wipe(down)">
                                      <p:cBhvr>
                                        <p:cTn id="27" dur="500"/>
                                        <p:tgtEl>
                                          <p:spTgt spid="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wipe(down)">
                                      <p:cBhvr>
                                        <p:cTn id="32" dur="500"/>
                                        <p:tgtEl>
                                          <p:spTgt spid="9">
                                            <p:txEl>
                                              <p:pRg st="7" end="7"/>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Effect transition="in" filter="wipe(down)">
                                      <p:cBhvr>
                                        <p:cTn id="35" dur="500"/>
                                        <p:tgtEl>
                                          <p:spTgt spid="9">
                                            <p:txEl>
                                              <p:pRg st="8" end="8"/>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9">
                                            <p:txEl>
                                              <p:pRg st="9" end="9"/>
                                            </p:txEl>
                                          </p:spTgt>
                                        </p:tgtEl>
                                        <p:attrNameLst>
                                          <p:attrName>style.visibility</p:attrName>
                                        </p:attrNameLst>
                                      </p:cBhvr>
                                      <p:to>
                                        <p:strVal val="visible"/>
                                      </p:to>
                                    </p:set>
                                    <p:animEffect transition="in" filter="wipe(down)">
                                      <p:cBhvr>
                                        <p:cTn id="38" dur="500"/>
                                        <p:tgtEl>
                                          <p:spTgt spid="9">
                                            <p:txEl>
                                              <p:pRg st="9" end="9"/>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9">
                                            <p:txEl>
                                              <p:pRg st="10" end="10"/>
                                            </p:txEl>
                                          </p:spTgt>
                                        </p:tgtEl>
                                        <p:attrNameLst>
                                          <p:attrName>style.visibility</p:attrName>
                                        </p:attrNameLst>
                                      </p:cBhvr>
                                      <p:to>
                                        <p:strVal val="visible"/>
                                      </p:to>
                                    </p:set>
                                    <p:animEffect transition="in" filter="wipe(down)">
                                      <p:cBhvr>
                                        <p:cTn id="41" dur="500"/>
                                        <p:tgtEl>
                                          <p:spTgt spid="9">
                                            <p:txEl>
                                              <p:pRg st="10" end="10"/>
                                            </p:txEl>
                                          </p:spTgt>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9">
                                            <p:txEl>
                                              <p:pRg st="11" end="11"/>
                                            </p:txEl>
                                          </p:spTgt>
                                        </p:tgtEl>
                                        <p:attrNameLst>
                                          <p:attrName>style.visibility</p:attrName>
                                        </p:attrNameLst>
                                      </p:cBhvr>
                                      <p:to>
                                        <p:strVal val="visible"/>
                                      </p:to>
                                    </p:set>
                                    <p:animEffect transition="in" filter="wipe(down)">
                                      <p:cBhvr>
                                        <p:cTn id="44" dur="5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Exclusive-Or</a:t>
            </a:r>
          </a:p>
        </p:txBody>
      </p:sp>
      <p:sp>
        <p:nvSpPr>
          <p:cNvPr id="6" name="内容占位符 5"/>
          <p:cNvSpPr>
            <a:spLocks noGrp="1"/>
          </p:cNvSpPr>
          <p:nvPr>
            <p:ph sz="quarter" idx="1"/>
          </p:nvPr>
        </p:nvSpPr>
        <p:spPr>
          <a:xfrm>
            <a:off x="609600" y="1600200"/>
            <a:ext cx="8354888" cy="4061048"/>
          </a:xfrm>
        </p:spPr>
        <p:txBody>
          <a:bodyPr>
            <a:noAutofit/>
          </a:bodyPr>
          <a:lstStyle/>
          <a:p>
            <a:pPr marL="0" indent="0">
              <a:buNone/>
            </a:pPr>
            <a:r>
              <a:rPr lang="en-US" altLang="zh-CN" sz="2400" dirty="0" smtClean="0">
                <a:solidFill>
                  <a:schemeClr val="accent2"/>
                </a:solidFill>
                <a:latin typeface="+mj-lt"/>
              </a:rPr>
              <a:t>Exclusive-Or(Continued)</a:t>
            </a:r>
            <a:endParaRPr lang="en-US" altLang="zh-CN" sz="2400" dirty="0">
              <a:solidFill>
                <a:schemeClr val="accent2"/>
              </a:solidFill>
              <a:latin typeface="+mj-lt"/>
            </a:endParaRPr>
          </a:p>
          <a:p>
            <a:pPr algn="just"/>
            <a:r>
              <a:rPr lang="en-US" altLang="zh-CN" sz="2400" dirty="0">
                <a:ea typeface="宋体" panose="02010600030101010101" pitchFamily="2" charset="-122"/>
              </a:rPr>
              <a:t>The inverse of a component in a cipher makes sense if the component represents a unary operation (one input and one output). For example, a keyless P-box or a keyless S-box can be made invertible because they have one input and one output. An exclusive operation is a binary operation. </a:t>
            </a:r>
            <a:endParaRPr lang="en-US" altLang="zh-CN" sz="2400" dirty="0" smtClean="0">
              <a:ea typeface="宋体" panose="02010600030101010101" pitchFamily="2" charset="-122"/>
            </a:endParaRPr>
          </a:p>
          <a:p>
            <a:pPr algn="just"/>
            <a:r>
              <a:rPr lang="en-US" altLang="zh-CN" sz="2400" dirty="0" smtClean="0">
                <a:ea typeface="宋体" panose="02010600030101010101" pitchFamily="2" charset="-122"/>
              </a:rPr>
              <a:t>The </a:t>
            </a:r>
            <a:r>
              <a:rPr lang="en-US" altLang="zh-CN" sz="2400" dirty="0">
                <a:ea typeface="宋体" panose="02010600030101010101" pitchFamily="2" charset="-122"/>
              </a:rPr>
              <a:t>inverse of an exclusive-or operation </a:t>
            </a:r>
            <a:r>
              <a:rPr lang="en-US" altLang="zh-CN" sz="2400" dirty="0" smtClean="0">
                <a:ea typeface="宋体" panose="02010600030101010101" pitchFamily="2" charset="-122"/>
              </a:rPr>
              <a:t>can make </a:t>
            </a:r>
            <a:r>
              <a:rPr lang="en-US" altLang="zh-CN" sz="2400" dirty="0">
                <a:ea typeface="宋体" panose="02010600030101010101" pitchFamily="2" charset="-122"/>
              </a:rPr>
              <a:t>sense only if one of the inputs is fixed (is the same in encryption and decryption). For example, if one of the inputs is the key, which normally is the same in encryption and decryption, then an exclusive-or operation is self-invertible, as shown in Figure </a:t>
            </a:r>
            <a:r>
              <a:rPr lang="en-US" altLang="zh-CN" sz="2400" dirty="0" smtClean="0">
                <a:ea typeface="宋体" panose="02010600030101010101" pitchFamily="2" charset="-122"/>
              </a:rPr>
              <a:t>4.4.</a:t>
            </a:r>
            <a:endParaRPr lang="en-US" altLang="zh-CN" sz="2400" dirty="0">
              <a:ea typeface="宋体" panose="02010600030101010101" pitchFamily="2" charset="-122"/>
            </a:endParaRPr>
          </a:p>
          <a:p>
            <a:pPr marL="0" indent="0">
              <a:buNone/>
            </a:pPr>
            <a:endParaRPr lang="en-US" altLang="zh-CN" sz="2400" dirty="0">
              <a:solidFill>
                <a:schemeClr val="accent2"/>
              </a:solidFill>
              <a:latin typeface="+mj-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Circular Shift</a:t>
            </a:r>
          </a:p>
        </p:txBody>
      </p:sp>
      <p:sp>
        <p:nvSpPr>
          <p:cNvPr id="6" name="内容占位符 5"/>
          <p:cNvSpPr>
            <a:spLocks noGrp="1"/>
          </p:cNvSpPr>
          <p:nvPr>
            <p:ph sz="quarter" idx="1"/>
          </p:nvPr>
        </p:nvSpPr>
        <p:spPr>
          <a:xfrm>
            <a:off x="609600" y="1600200"/>
            <a:ext cx="8354888" cy="1324744"/>
          </a:xfrm>
        </p:spPr>
        <p:txBody>
          <a:bodyPr>
            <a:noAutofit/>
          </a:bodyPr>
          <a:lstStyle/>
          <a:p>
            <a:pPr marL="0" indent="0">
              <a:buNone/>
            </a:pPr>
            <a:r>
              <a:rPr lang="en-US" altLang="zh-CN" sz="2400" dirty="0">
                <a:solidFill>
                  <a:schemeClr val="accent2"/>
                </a:solidFill>
                <a:latin typeface="+mj-lt"/>
              </a:rPr>
              <a:t>Circular Shift</a:t>
            </a:r>
          </a:p>
          <a:p>
            <a:pPr marL="0" indent="0">
              <a:buNone/>
            </a:pPr>
            <a:r>
              <a:rPr lang="en-US" altLang="zh-CN" sz="2400" dirty="0"/>
              <a:t>Another component found in some modern block ciphers is the circular shift operation. </a:t>
            </a:r>
          </a:p>
          <a:p>
            <a:pPr marL="0" indent="0">
              <a:buNone/>
            </a:pPr>
            <a:endParaRPr lang="en-US" altLang="zh-CN" sz="2400" dirty="0">
              <a:solidFill>
                <a:schemeClr val="accent2"/>
              </a:solidFill>
              <a:latin typeface="+mj-lt"/>
            </a:endParaRPr>
          </a:p>
        </p:txBody>
      </p:sp>
      <p:sp>
        <p:nvSpPr>
          <p:cNvPr id="8" name="Text Box 4"/>
          <p:cNvSpPr txBox="1">
            <a:spLocks noChangeArrowheads="1"/>
          </p:cNvSpPr>
          <p:nvPr/>
        </p:nvSpPr>
        <p:spPr bwMode="auto">
          <a:xfrm>
            <a:off x="2771800" y="6375303"/>
            <a:ext cx="31858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r>
              <a:rPr lang="en-US" altLang="zh-CN" sz="2000" b="0" baseline="0" dirty="0">
                <a:solidFill>
                  <a:schemeClr val="tx2"/>
                </a:solidFill>
                <a:latin typeface="+mj-lt"/>
                <a:ea typeface="宋体" panose="02010600030101010101" pitchFamily="2" charset="-122"/>
              </a:rPr>
              <a:t>Figure </a:t>
            </a:r>
            <a:r>
              <a:rPr lang="en-US" altLang="zh-CN" sz="2000" b="0" baseline="0" dirty="0" smtClean="0">
                <a:solidFill>
                  <a:schemeClr val="tx2"/>
                </a:solidFill>
                <a:latin typeface="+mj-lt"/>
                <a:ea typeface="宋体" panose="02010600030101010101" pitchFamily="2" charset="-122"/>
              </a:rPr>
              <a:t>4.6  </a:t>
            </a:r>
            <a:r>
              <a:rPr lang="en-US" altLang="zh-CN" sz="2000" b="0" baseline="0" dirty="0" smtClean="0">
                <a:latin typeface="+mj-lt"/>
                <a:ea typeface="宋体" panose="02010600030101010101" pitchFamily="2" charset="-122"/>
              </a:rPr>
              <a:t>Circular </a:t>
            </a:r>
            <a:r>
              <a:rPr lang="en-US" altLang="zh-CN" sz="2000" b="0" baseline="0" dirty="0">
                <a:latin typeface="+mj-lt"/>
                <a:ea typeface="宋体" panose="02010600030101010101" pitchFamily="2" charset="-122"/>
              </a:rPr>
              <a:t>shifting </a:t>
            </a:r>
          </a:p>
        </p:txBody>
      </p:sp>
      <p:sp>
        <p:nvSpPr>
          <p:cNvPr id="9" name="内容占位符 5"/>
          <p:cNvSpPr txBox="1"/>
          <p:nvPr/>
        </p:nvSpPr>
        <p:spPr>
          <a:xfrm>
            <a:off x="597800" y="2933712"/>
            <a:ext cx="8354888" cy="1296144"/>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Font typeface="Wingdings" panose="05000000000000000000"/>
              <a:buNone/>
            </a:pPr>
            <a:r>
              <a:rPr lang="en-US" altLang="zh-CN" sz="2000" dirty="0" smtClean="0">
                <a:solidFill>
                  <a:schemeClr val="tx2"/>
                </a:solidFill>
                <a:latin typeface="+mj-lt"/>
              </a:rPr>
              <a:t>Example 4.10</a:t>
            </a:r>
          </a:p>
          <a:p>
            <a:pPr marL="0" indent="0">
              <a:buNone/>
            </a:pPr>
            <a:r>
              <a:rPr lang="en-US" altLang="zh-CN" sz="2000" dirty="0" smtClean="0"/>
              <a:t>Figure 4.6 shows a </a:t>
            </a:r>
            <a:r>
              <a:rPr lang="en-US" altLang="zh-CN" sz="2000" dirty="0" smtClean="0">
                <a:ea typeface="宋体" panose="02010600030101010101" pitchFamily="2" charset="-122"/>
              </a:rPr>
              <a:t>circular </a:t>
            </a:r>
            <a:r>
              <a:rPr lang="en-US" altLang="zh-CN" sz="2000" dirty="0">
                <a:ea typeface="宋体" panose="02010600030101010101" pitchFamily="2" charset="-122"/>
              </a:rPr>
              <a:t>shifting an 8-bit word to the left or </a:t>
            </a:r>
            <a:r>
              <a:rPr lang="en-US" altLang="zh-CN" sz="2000" dirty="0" smtClean="0">
                <a:ea typeface="宋体" panose="02010600030101010101" pitchFamily="2" charset="-122"/>
              </a:rPr>
              <a:t>right.</a:t>
            </a:r>
            <a:endParaRPr lang="en-US" altLang="zh-CN" sz="2000" dirty="0">
              <a:solidFill>
                <a:schemeClr val="accent2"/>
              </a:solidFill>
              <a:latin typeface="+mj-lt"/>
            </a:endParaRPr>
          </a:p>
        </p:txBody>
      </p:sp>
      <p:pic>
        <p:nvPicPr>
          <p:cNvPr id="7"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157" y="3814666"/>
            <a:ext cx="6197600" cy="256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marL="0" indent="0"/>
            <a:r>
              <a:rPr lang="en-US" altLang="zh-CN" sz="3600" dirty="0"/>
              <a:t>Swap</a:t>
            </a:r>
            <a:endParaRPr lang="en-US" altLang="zh-CN" sz="3600" dirty="0">
              <a:solidFill>
                <a:srgbClr val="002060"/>
              </a:solidFill>
            </a:endParaRPr>
          </a:p>
        </p:txBody>
      </p:sp>
      <p:sp>
        <p:nvSpPr>
          <p:cNvPr id="6" name="内容占位符 5"/>
          <p:cNvSpPr>
            <a:spLocks noGrp="1"/>
          </p:cNvSpPr>
          <p:nvPr>
            <p:ph sz="quarter" idx="1"/>
          </p:nvPr>
        </p:nvSpPr>
        <p:spPr>
          <a:xfrm>
            <a:off x="609600" y="1600200"/>
            <a:ext cx="8354888" cy="1324744"/>
          </a:xfrm>
        </p:spPr>
        <p:txBody>
          <a:bodyPr>
            <a:noAutofit/>
          </a:bodyPr>
          <a:lstStyle/>
          <a:p>
            <a:pPr marL="0" indent="0">
              <a:buNone/>
            </a:pPr>
            <a:r>
              <a:rPr lang="en-US" altLang="zh-CN" sz="2400" dirty="0" smtClean="0">
                <a:solidFill>
                  <a:schemeClr val="accent2"/>
                </a:solidFill>
                <a:latin typeface="+mj-lt"/>
              </a:rPr>
              <a:t>Swap</a:t>
            </a:r>
            <a:endParaRPr lang="en-US" altLang="zh-CN" sz="2400" dirty="0">
              <a:solidFill>
                <a:schemeClr val="accent2"/>
              </a:solidFill>
              <a:latin typeface="+mj-lt"/>
            </a:endParaRPr>
          </a:p>
          <a:p>
            <a:pPr marL="0" indent="0">
              <a:buNone/>
            </a:pPr>
            <a:r>
              <a:rPr lang="en-US" altLang="zh-CN" sz="2400" dirty="0"/>
              <a:t>The swap operation is a special case of the circular shift operation where k = n/2. </a:t>
            </a:r>
          </a:p>
          <a:p>
            <a:pPr marL="0" indent="0">
              <a:buNone/>
            </a:pPr>
            <a:endParaRPr lang="en-US" altLang="zh-CN" sz="2400" dirty="0">
              <a:solidFill>
                <a:schemeClr val="accent2"/>
              </a:solidFill>
              <a:latin typeface="+mj-lt"/>
            </a:endParaRPr>
          </a:p>
        </p:txBody>
      </p:sp>
      <p:sp>
        <p:nvSpPr>
          <p:cNvPr id="8" name="Text Box 4"/>
          <p:cNvSpPr txBox="1">
            <a:spLocks noChangeArrowheads="1"/>
          </p:cNvSpPr>
          <p:nvPr/>
        </p:nvSpPr>
        <p:spPr bwMode="auto">
          <a:xfrm>
            <a:off x="2771800" y="6375303"/>
            <a:ext cx="31733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r>
              <a:rPr lang="en-US" altLang="zh-CN" sz="2000" b="0" baseline="0" dirty="0">
                <a:solidFill>
                  <a:schemeClr val="tx2"/>
                </a:solidFill>
                <a:latin typeface="+mj-lt"/>
                <a:ea typeface="宋体" panose="02010600030101010101" pitchFamily="2" charset="-122"/>
              </a:rPr>
              <a:t>Figure </a:t>
            </a:r>
            <a:r>
              <a:rPr lang="en-US" altLang="zh-CN" sz="2000" b="0" baseline="0" dirty="0" smtClean="0">
                <a:solidFill>
                  <a:schemeClr val="tx2"/>
                </a:solidFill>
                <a:latin typeface="+mj-lt"/>
                <a:ea typeface="宋体" panose="02010600030101010101" pitchFamily="2" charset="-122"/>
              </a:rPr>
              <a:t>4.7  </a:t>
            </a:r>
            <a:r>
              <a:rPr lang="en-US" altLang="zh-CN" sz="2000" b="0" baseline="0" dirty="0">
                <a:latin typeface="+mj-lt"/>
                <a:ea typeface="宋体" panose="02010600030101010101" pitchFamily="2" charset="-122"/>
              </a:rPr>
              <a:t>S</a:t>
            </a:r>
            <a:r>
              <a:rPr lang="en-US" altLang="zh-CN" sz="2000" b="0" baseline="0" dirty="0" smtClean="0">
                <a:latin typeface="+mj-lt"/>
                <a:ea typeface="宋体" panose="02010600030101010101" pitchFamily="2" charset="-122"/>
              </a:rPr>
              <a:t>wap operation </a:t>
            </a:r>
            <a:endParaRPr lang="en-US" altLang="zh-CN" sz="2000" b="0" baseline="0" dirty="0">
              <a:latin typeface="+mj-lt"/>
              <a:ea typeface="宋体" panose="02010600030101010101" pitchFamily="2" charset="-122"/>
            </a:endParaRPr>
          </a:p>
        </p:txBody>
      </p:sp>
      <p:sp>
        <p:nvSpPr>
          <p:cNvPr id="9" name="内容占位符 5"/>
          <p:cNvSpPr txBox="1"/>
          <p:nvPr/>
        </p:nvSpPr>
        <p:spPr>
          <a:xfrm>
            <a:off x="597800" y="2933712"/>
            <a:ext cx="8354888" cy="1296144"/>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Font typeface="Wingdings" panose="05000000000000000000"/>
              <a:buNone/>
            </a:pPr>
            <a:r>
              <a:rPr lang="en-US" altLang="zh-CN" sz="2000" dirty="0" smtClean="0">
                <a:solidFill>
                  <a:schemeClr val="tx2"/>
                </a:solidFill>
                <a:latin typeface="+mj-lt"/>
              </a:rPr>
              <a:t>Example 4.11</a:t>
            </a:r>
          </a:p>
          <a:p>
            <a:pPr marL="0" indent="0">
              <a:buNone/>
            </a:pPr>
            <a:r>
              <a:rPr lang="en-US" altLang="zh-CN" sz="2000" dirty="0" smtClean="0"/>
              <a:t>Figure 4.7 shows a </a:t>
            </a:r>
            <a:r>
              <a:rPr lang="en-US" altLang="zh-CN" sz="2000" dirty="0" smtClean="0">
                <a:ea typeface="宋体" panose="02010600030101010101" pitchFamily="2" charset="-122"/>
              </a:rPr>
              <a:t>swap operation.</a:t>
            </a:r>
            <a:endParaRPr lang="en-US" altLang="zh-CN" sz="2000" dirty="0">
              <a:solidFill>
                <a:schemeClr val="accent2"/>
              </a:solidFill>
              <a:latin typeface="+mj-lt"/>
            </a:endParaRPr>
          </a:p>
        </p:txBody>
      </p:sp>
      <p:pic>
        <p:nvPicPr>
          <p:cNvPr id="10"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548" y="3939297"/>
            <a:ext cx="8483600" cy="226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Split and Combine</a:t>
            </a:r>
          </a:p>
        </p:txBody>
      </p:sp>
      <p:sp>
        <p:nvSpPr>
          <p:cNvPr id="6" name="内容占位符 5"/>
          <p:cNvSpPr>
            <a:spLocks noGrp="1"/>
          </p:cNvSpPr>
          <p:nvPr>
            <p:ph sz="quarter" idx="1"/>
          </p:nvPr>
        </p:nvSpPr>
        <p:spPr>
          <a:xfrm>
            <a:off x="609600" y="1600200"/>
            <a:ext cx="8354888" cy="1324744"/>
          </a:xfrm>
        </p:spPr>
        <p:txBody>
          <a:bodyPr>
            <a:noAutofit/>
          </a:bodyPr>
          <a:lstStyle/>
          <a:p>
            <a:pPr marL="0" indent="0">
              <a:buNone/>
            </a:pPr>
            <a:r>
              <a:rPr lang="en-US" altLang="zh-CN" sz="2400" dirty="0" smtClean="0">
                <a:solidFill>
                  <a:schemeClr val="accent2"/>
                </a:solidFill>
                <a:latin typeface="+mj-lt"/>
              </a:rPr>
              <a:t>Split and Combine</a:t>
            </a:r>
          </a:p>
          <a:p>
            <a:pPr marL="0" indent="0">
              <a:buNone/>
            </a:pPr>
            <a:r>
              <a:rPr lang="en-US" altLang="zh-CN" sz="2400" dirty="0"/>
              <a:t>Two other operations found in some block ciphers are split and combine. </a:t>
            </a:r>
          </a:p>
          <a:p>
            <a:pPr marL="0" indent="0">
              <a:buNone/>
            </a:pPr>
            <a:endParaRPr lang="en-US" altLang="zh-CN" sz="2400" dirty="0">
              <a:solidFill>
                <a:schemeClr val="accent2"/>
              </a:solidFill>
              <a:latin typeface="+mj-lt"/>
            </a:endParaRPr>
          </a:p>
        </p:txBody>
      </p:sp>
      <p:sp>
        <p:nvSpPr>
          <p:cNvPr id="8" name="Text Box 4"/>
          <p:cNvSpPr txBox="1">
            <a:spLocks noChangeArrowheads="1"/>
          </p:cNvSpPr>
          <p:nvPr/>
        </p:nvSpPr>
        <p:spPr bwMode="auto">
          <a:xfrm>
            <a:off x="2843808" y="6017975"/>
            <a:ext cx="33842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r>
              <a:rPr lang="en-US" altLang="zh-CN" sz="2000" b="0" baseline="0" dirty="0">
                <a:solidFill>
                  <a:schemeClr val="tx2"/>
                </a:solidFill>
                <a:latin typeface="+mj-lt"/>
                <a:ea typeface="宋体" panose="02010600030101010101" pitchFamily="2" charset="-122"/>
              </a:rPr>
              <a:t>Figure </a:t>
            </a:r>
            <a:r>
              <a:rPr lang="en-US" altLang="zh-CN" sz="2000" b="0" baseline="0" dirty="0" smtClean="0">
                <a:solidFill>
                  <a:schemeClr val="tx2"/>
                </a:solidFill>
                <a:latin typeface="+mj-lt"/>
                <a:ea typeface="宋体" panose="02010600030101010101" pitchFamily="2" charset="-122"/>
              </a:rPr>
              <a:t>4.8  </a:t>
            </a:r>
            <a:r>
              <a:rPr lang="en-US" altLang="zh-CN" sz="2000" b="0" baseline="0" dirty="0">
                <a:latin typeface="+mj-lt"/>
                <a:ea typeface="宋体" panose="02010600030101010101" pitchFamily="2" charset="-122"/>
              </a:rPr>
              <a:t>S</a:t>
            </a:r>
            <a:r>
              <a:rPr lang="en-US" altLang="zh-CN" sz="2000" b="0" baseline="0" dirty="0" smtClean="0">
                <a:latin typeface="+mj-lt"/>
                <a:ea typeface="宋体" panose="02010600030101010101" pitchFamily="2" charset="-122"/>
              </a:rPr>
              <a:t>plit and combine</a:t>
            </a:r>
            <a:endParaRPr lang="en-US" altLang="zh-CN" sz="2000" b="0" baseline="0" dirty="0">
              <a:latin typeface="+mj-lt"/>
              <a:ea typeface="宋体" panose="02010600030101010101" pitchFamily="2" charset="-122"/>
            </a:endParaRPr>
          </a:p>
        </p:txBody>
      </p:sp>
      <p:sp>
        <p:nvSpPr>
          <p:cNvPr id="9" name="内容占位符 5"/>
          <p:cNvSpPr txBox="1"/>
          <p:nvPr/>
        </p:nvSpPr>
        <p:spPr>
          <a:xfrm>
            <a:off x="597800" y="2933712"/>
            <a:ext cx="8354888" cy="831766"/>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Font typeface="Wingdings" panose="05000000000000000000"/>
              <a:buNone/>
            </a:pPr>
            <a:r>
              <a:rPr lang="en-US" altLang="zh-CN" sz="2000" dirty="0" smtClean="0">
                <a:solidFill>
                  <a:schemeClr val="tx2"/>
                </a:solidFill>
                <a:latin typeface="+mj-lt"/>
              </a:rPr>
              <a:t>Example 4.12</a:t>
            </a:r>
          </a:p>
          <a:p>
            <a:pPr marL="0" indent="0">
              <a:buNone/>
            </a:pPr>
            <a:r>
              <a:rPr lang="en-US" altLang="zh-CN" sz="2000" dirty="0" smtClean="0"/>
              <a:t>Figure </a:t>
            </a:r>
            <a:r>
              <a:rPr lang="en-US" altLang="zh-CN" sz="2000" dirty="0"/>
              <a:t>4.8 </a:t>
            </a:r>
            <a:r>
              <a:rPr lang="en-US" altLang="zh-CN" sz="2000" dirty="0" smtClean="0"/>
              <a:t>Show a split </a:t>
            </a:r>
            <a:r>
              <a:rPr lang="en-US" altLang="zh-CN" sz="2000" dirty="0"/>
              <a:t>and combine operations on an 8-bit word</a:t>
            </a:r>
            <a:r>
              <a:rPr lang="en-US" altLang="zh-CN" sz="2000" dirty="0" smtClean="0">
                <a:ea typeface="宋体" panose="02010600030101010101" pitchFamily="2" charset="-122"/>
              </a:rPr>
              <a:t>.</a:t>
            </a:r>
            <a:endParaRPr lang="en-US" altLang="zh-CN" sz="2000" dirty="0">
              <a:solidFill>
                <a:schemeClr val="accent2"/>
              </a:solidFill>
              <a:latin typeface="+mj-lt"/>
            </a:endParaRPr>
          </a:p>
        </p:txBody>
      </p:sp>
      <p:pic>
        <p:nvPicPr>
          <p:cNvPr id="7"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96" y="3977035"/>
            <a:ext cx="7989887"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Block </a:t>
            </a:r>
            <a:r>
              <a:rPr lang="en-US" altLang="zh-CN" dirty="0" smtClean="0"/>
              <a:t>size</a:t>
            </a:r>
            <a:endParaRPr lang="zh-CN" altLang="en-US" dirty="0"/>
          </a:p>
        </p:txBody>
      </p:sp>
      <p:sp>
        <p:nvSpPr>
          <p:cNvPr id="4" name="内容占位符 3"/>
          <p:cNvSpPr>
            <a:spLocks noGrp="1"/>
          </p:cNvSpPr>
          <p:nvPr>
            <p:ph sz="quarter" idx="1"/>
          </p:nvPr>
        </p:nvSpPr>
        <p:spPr/>
        <p:txBody>
          <a:bodyPr/>
          <a:lstStyle/>
          <a:p>
            <a:pPr marL="0" indent="0">
              <a:buNone/>
            </a:pPr>
            <a:r>
              <a:rPr lang="en-US" altLang="zh-CN" dirty="0"/>
              <a:t>Normally the block size is fixed, and the block of </a:t>
            </a:r>
            <a:r>
              <a:rPr lang="en-US" altLang="zh-CN" dirty="0" err="1"/>
              <a:t>ciphertext</a:t>
            </a:r>
            <a:r>
              <a:rPr lang="en-US" altLang="zh-CN" dirty="0"/>
              <a:t> produced by the block cipher is usually also the same length as the plaintext block size. </a:t>
            </a:r>
            <a:endParaRPr lang="en-US" altLang="zh-CN" dirty="0" smtClean="0"/>
          </a:p>
          <a:p>
            <a:pPr marL="0" indent="0">
              <a:buNone/>
            </a:pPr>
            <a:r>
              <a:rPr lang="en-US" altLang="zh-CN" dirty="0" smtClean="0"/>
              <a:t>Typical </a:t>
            </a:r>
            <a:r>
              <a:rPr lang="en-US" altLang="zh-CN" dirty="0"/>
              <a:t>block sizes are </a:t>
            </a:r>
            <a:r>
              <a:rPr lang="en-US" altLang="zh-CN" dirty="0">
                <a:solidFill>
                  <a:srgbClr val="002060"/>
                </a:solidFill>
              </a:rPr>
              <a:t>64</a:t>
            </a:r>
            <a:r>
              <a:rPr lang="en-US" altLang="zh-CN" dirty="0"/>
              <a:t> (DES) and </a:t>
            </a:r>
            <a:r>
              <a:rPr lang="en-US" altLang="zh-CN" dirty="0">
                <a:solidFill>
                  <a:srgbClr val="002060"/>
                </a:solidFill>
              </a:rPr>
              <a:t>128 </a:t>
            </a:r>
            <a:r>
              <a:rPr lang="en-US" altLang="zh-CN" dirty="0"/>
              <a:t>(AES).</a:t>
            </a:r>
            <a:endParaRPr lang="zh-CN" altLang="en-US" dirty="0"/>
          </a:p>
        </p:txBody>
      </p:sp>
      <p:grpSp>
        <p:nvGrpSpPr>
          <p:cNvPr id="5" name="组合 4"/>
          <p:cNvGrpSpPr/>
          <p:nvPr/>
        </p:nvGrpSpPr>
        <p:grpSpPr>
          <a:xfrm>
            <a:off x="395536" y="3907120"/>
            <a:ext cx="8208912" cy="2114168"/>
            <a:chOff x="521166" y="3475072"/>
            <a:chExt cx="8244882" cy="2114168"/>
          </a:xfrm>
        </p:grpSpPr>
        <p:grpSp>
          <p:nvGrpSpPr>
            <p:cNvPr id="6" name="组合 5"/>
            <p:cNvGrpSpPr/>
            <p:nvPr/>
          </p:nvGrpSpPr>
          <p:grpSpPr>
            <a:xfrm>
              <a:off x="2136542" y="3475072"/>
              <a:ext cx="6629506" cy="2114168"/>
              <a:chOff x="1893437" y="938911"/>
              <a:chExt cx="5239216" cy="2114168"/>
            </a:xfrm>
            <a:scene3d>
              <a:camera prst="orthographicFront"/>
              <a:lightRig rig="flat" dir="t"/>
            </a:scene3d>
          </p:grpSpPr>
          <p:sp>
            <p:nvSpPr>
              <p:cNvPr id="9" name="五边形 8"/>
              <p:cNvSpPr/>
              <p:nvPr/>
            </p:nvSpPr>
            <p:spPr>
              <a:xfrm rot="10800000">
                <a:off x="1893437" y="938911"/>
                <a:ext cx="5188788" cy="2042160"/>
              </a:xfrm>
              <a:prstGeom prst="homePlate">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 name="五边形 4"/>
              <p:cNvSpPr/>
              <p:nvPr/>
            </p:nvSpPr>
            <p:spPr>
              <a:xfrm>
                <a:off x="2042159" y="1010919"/>
                <a:ext cx="5090494" cy="204216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00536" tIns="80010" rIns="149352" bIns="80010" numCol="1" spcCol="1270" anchor="ctr" anchorCtr="0">
                <a:noAutofit/>
              </a:bodyPr>
              <a:lstStyle/>
              <a:p>
                <a:pPr marL="514350" lvl="0" indent="-514350" defTabSz="933450">
                  <a:lnSpc>
                    <a:spcPct val="90000"/>
                  </a:lnSpc>
                  <a:spcBef>
                    <a:spcPct val="0"/>
                  </a:spcBef>
                  <a:spcAft>
                    <a:spcPct val="35000"/>
                  </a:spcAft>
                  <a:buAutoNum type="arabicPeriod"/>
                </a:pPr>
                <a:r>
                  <a:rPr lang="en-US" altLang="zh-CN" sz="2800" dirty="0" smtClean="0"/>
                  <a:t>What </a:t>
                </a:r>
                <a:r>
                  <a:rPr lang="en-US" altLang="zh-CN" sz="2800" dirty="0"/>
                  <a:t>happens if the block size is “too short</a:t>
                </a:r>
                <a:r>
                  <a:rPr lang="en-US" altLang="zh-CN" sz="2800" dirty="0" smtClean="0"/>
                  <a:t>”?</a:t>
                </a:r>
              </a:p>
              <a:p>
                <a:pPr marL="514350" lvl="0" indent="-514350" defTabSz="933450">
                  <a:lnSpc>
                    <a:spcPct val="90000"/>
                  </a:lnSpc>
                  <a:spcBef>
                    <a:spcPct val="0"/>
                  </a:spcBef>
                  <a:spcAft>
                    <a:spcPct val="35000"/>
                  </a:spcAft>
                  <a:buAutoNum type="arabicPeriod"/>
                </a:pPr>
                <a:r>
                  <a:rPr lang="en-US" altLang="zh-CN" sz="2800" dirty="0" smtClean="0"/>
                  <a:t> </a:t>
                </a:r>
                <a:r>
                  <a:rPr lang="en-US" altLang="zh-CN" sz="2800" dirty="0"/>
                  <a:t>2. What happens if the block size is “too long”?</a:t>
                </a:r>
              </a:p>
            </p:txBody>
          </p:sp>
        </p:grpSp>
        <p:sp>
          <p:nvSpPr>
            <p:cNvPr id="7" name="椭圆 6"/>
            <p:cNvSpPr/>
            <p:nvPr/>
          </p:nvSpPr>
          <p:spPr>
            <a:xfrm>
              <a:off x="521166" y="3475072"/>
              <a:ext cx="2042160" cy="2042160"/>
            </a:xfrm>
            <a:prstGeom prst="ellipse">
              <a:avLst/>
            </a:prstGeom>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8" name="矩形 7"/>
            <p:cNvSpPr/>
            <p:nvPr/>
          </p:nvSpPr>
          <p:spPr>
            <a:xfrm>
              <a:off x="1112386" y="3495675"/>
              <a:ext cx="930063" cy="186204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115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115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Tree>
    <p:extLst>
      <p:ext uri="{BB962C8B-B14F-4D97-AF65-F5344CB8AC3E}">
        <p14:creationId xmlns:p14="http://schemas.microsoft.com/office/powerpoint/2010/main" val="417844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200" b="1" dirty="0"/>
              <a:t>2</a:t>
            </a:r>
            <a:r>
              <a:rPr lang="en-US" altLang="zh-CN" sz="3200" b="1" dirty="0" smtClean="0"/>
              <a:t>. DES</a:t>
            </a:r>
            <a:endParaRPr lang="zh-CN" altLang="en-US" sz="3200" b="1" dirty="0"/>
          </a:p>
        </p:txBody>
      </p:sp>
      <p:sp>
        <p:nvSpPr>
          <p:cNvPr id="3" name="日期占位符 2"/>
          <p:cNvSpPr>
            <a:spLocks noGrp="1"/>
          </p:cNvSpPr>
          <p:nvPr>
            <p:ph type="dt" sz="half" idx="10"/>
          </p:nvPr>
        </p:nvSpPr>
        <p:spPr/>
        <p:txBody>
          <a:bodyPr/>
          <a:lstStyle/>
          <a:p>
            <a:fld id="{EE55D66E-D74B-4DF4-9E60-904E1520841B}" type="datetime1">
              <a:rPr lang="zh-CN" altLang="en-US" smtClean="0"/>
              <a:t>2016/10/31</a:t>
            </a:fld>
            <a:endParaRPr lang="zh-CN" altLang="en-US" dirty="0"/>
          </a:p>
        </p:txBody>
      </p:sp>
      <p:sp>
        <p:nvSpPr>
          <p:cNvPr id="7" name="标题 7"/>
          <p:cNvSpPr txBox="1"/>
          <p:nvPr/>
        </p:nvSpPr>
        <p:spPr>
          <a:xfrm>
            <a:off x="612648" y="228600"/>
            <a:ext cx="8153400" cy="990600"/>
          </a:xfrm>
          <a:prstGeom prst="rect">
            <a:avLst/>
          </a:prstGeom>
        </p:spPr>
        <p:txBody>
          <a:bodyPr vert="horz" anchor="ctr">
            <a:normAutofit/>
          </a:bodyPr>
          <a:lstStyle>
            <a:lvl1pPr algn="l" rtl="0" eaLnBrk="1" latinLnBrk="0" hangingPunct="1">
              <a:spcBef>
                <a:spcPct val="0"/>
              </a:spcBef>
              <a:buNone/>
              <a:defRPr kumimoji="0" sz="4400" b="0" kern="1200" cap="none">
                <a:solidFill>
                  <a:srgbClr val="FFFFFF"/>
                </a:solidFill>
                <a:latin typeface="+mj-lt"/>
                <a:ea typeface="+mj-ea"/>
                <a:cs typeface="+mj-cs"/>
              </a:defRPr>
            </a:lvl1pPr>
          </a:lstStyle>
          <a:p>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smtClean="0"/>
              <a:t>Data Encryption Standard</a:t>
            </a:r>
            <a:endParaRPr lang="en-US" altLang="zh-CN" sz="36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8526596"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Brief history of DES</a:t>
            </a:r>
          </a:p>
        </p:txBody>
      </p:sp>
      <p:sp>
        <p:nvSpPr>
          <p:cNvPr id="6" name="内容占位符 5"/>
          <p:cNvSpPr>
            <a:spLocks noGrp="1"/>
          </p:cNvSpPr>
          <p:nvPr>
            <p:ph sz="quarter" idx="1"/>
          </p:nvPr>
        </p:nvSpPr>
        <p:spPr>
          <a:xfrm>
            <a:off x="580640" y="1600201"/>
            <a:ext cx="8239832" cy="5069159"/>
          </a:xfrm>
        </p:spPr>
        <p:txBody>
          <a:bodyPr>
            <a:noAutofit/>
          </a:bodyPr>
          <a:lstStyle/>
          <a:p>
            <a:r>
              <a:rPr lang="en-US" altLang="zh-CN" sz="2200" dirty="0">
                <a:solidFill>
                  <a:srgbClr val="002060"/>
                </a:solidFill>
              </a:rPr>
              <a:t>1973: </a:t>
            </a:r>
            <a:r>
              <a:rPr lang="en-US" altLang="zh-CN" sz="2200" dirty="0"/>
              <a:t>NBS publish a call for proposals for an encryption algorithm standard. </a:t>
            </a:r>
            <a:endParaRPr lang="en-US" altLang="zh-CN" sz="2200" dirty="0" smtClean="0"/>
          </a:p>
          <a:p>
            <a:r>
              <a:rPr lang="en-US" altLang="zh-CN" sz="2200" dirty="0">
                <a:solidFill>
                  <a:srgbClr val="002060"/>
                </a:solidFill>
              </a:rPr>
              <a:t>1974: </a:t>
            </a:r>
            <a:r>
              <a:rPr lang="en-US" altLang="zh-CN" sz="2200" dirty="0"/>
              <a:t>IBM encouraged to submit an encryption algorithm. </a:t>
            </a:r>
            <a:endParaRPr lang="en-US" altLang="zh-CN" sz="2200" dirty="0" smtClean="0"/>
          </a:p>
          <a:p>
            <a:r>
              <a:rPr lang="en-US" altLang="zh-CN" sz="2200" dirty="0">
                <a:solidFill>
                  <a:srgbClr val="002060"/>
                </a:solidFill>
              </a:rPr>
              <a:t>1976: </a:t>
            </a:r>
            <a:r>
              <a:rPr lang="en-US" altLang="zh-CN" sz="2200" dirty="0"/>
              <a:t>After consultation this algorithm adopted as a federal standard and then published as DES the following year. </a:t>
            </a:r>
            <a:endParaRPr lang="en-US" altLang="zh-CN" sz="2200" dirty="0" smtClean="0"/>
          </a:p>
          <a:p>
            <a:r>
              <a:rPr lang="en-US" altLang="zh-CN" sz="2200" dirty="0">
                <a:solidFill>
                  <a:srgbClr val="002060"/>
                </a:solidFill>
              </a:rPr>
              <a:t>1977: </a:t>
            </a:r>
            <a:r>
              <a:rPr lang="en-US" altLang="zh-CN" sz="2200" dirty="0"/>
              <a:t>DES mandatory for Federal Agencies and adopted as ANSI X3.92 and used throughout international financial industry. </a:t>
            </a:r>
            <a:endParaRPr lang="en-US" altLang="zh-CN" sz="2200" dirty="0" smtClean="0"/>
          </a:p>
          <a:p>
            <a:r>
              <a:rPr lang="en-US" altLang="zh-CN" sz="2200" dirty="0">
                <a:solidFill>
                  <a:srgbClr val="002060"/>
                </a:solidFill>
              </a:rPr>
              <a:t>1988: </a:t>
            </a:r>
            <a:r>
              <a:rPr lang="en-US" altLang="zh-CN" sz="2200" dirty="0"/>
              <a:t>NSA removed its endorsement of DES (despite predicted 15-year lifespan). </a:t>
            </a:r>
            <a:endParaRPr lang="en-US" altLang="zh-CN" sz="2200" dirty="0" smtClean="0"/>
          </a:p>
          <a:p>
            <a:r>
              <a:rPr lang="en-US" altLang="zh-CN" sz="2200" dirty="0">
                <a:solidFill>
                  <a:srgbClr val="002060"/>
                </a:solidFill>
              </a:rPr>
              <a:t>1988: </a:t>
            </a:r>
            <a:r>
              <a:rPr lang="en-US" altLang="zh-CN" sz="2200" dirty="0"/>
              <a:t>NBS reaffirmed use of DES to appease the financial industry</a:t>
            </a:r>
            <a:r>
              <a:rPr lang="en-US" altLang="zh-CN" sz="2200" dirty="0" smtClean="0"/>
              <a:t>.</a:t>
            </a:r>
          </a:p>
          <a:p>
            <a:r>
              <a:rPr lang="en-US" altLang="zh-CN" sz="2200" dirty="0" smtClean="0">
                <a:solidFill>
                  <a:srgbClr val="002060"/>
                </a:solidFill>
              </a:rPr>
              <a:t>1998</a:t>
            </a:r>
            <a:r>
              <a:rPr lang="en-US" altLang="zh-CN" sz="2200" dirty="0">
                <a:solidFill>
                  <a:srgbClr val="002060"/>
                </a:solidFill>
              </a:rPr>
              <a:t>: </a:t>
            </a:r>
            <a:r>
              <a:rPr lang="en-US" altLang="zh-CN" sz="2200" dirty="0"/>
              <a:t>NIST issue a new call for an algorithm in 1998. </a:t>
            </a:r>
          </a:p>
        </p:txBody>
      </p:sp>
    </p:spTree>
    <p:extLst>
      <p:ext uri="{BB962C8B-B14F-4D97-AF65-F5344CB8AC3E}">
        <p14:creationId xmlns:p14="http://schemas.microsoft.com/office/powerpoint/2010/main" val="27644670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smtClean="0"/>
              <a:t>Structure</a:t>
            </a:r>
            <a:endParaRPr lang="en-US" altLang="zh-CN" sz="3600" dirty="0"/>
          </a:p>
        </p:txBody>
      </p:sp>
      <p:sp>
        <p:nvSpPr>
          <p:cNvPr id="6" name="内容占位符 5"/>
          <p:cNvSpPr>
            <a:spLocks noGrp="1"/>
          </p:cNvSpPr>
          <p:nvPr>
            <p:ph sz="quarter" idx="1"/>
          </p:nvPr>
        </p:nvSpPr>
        <p:spPr>
          <a:xfrm>
            <a:off x="580640" y="1600201"/>
            <a:ext cx="8671880" cy="820687"/>
          </a:xfrm>
        </p:spPr>
        <p:txBody>
          <a:bodyPr>
            <a:noAutofit/>
          </a:bodyPr>
          <a:lstStyle/>
          <a:p>
            <a:pPr marL="0" indent="0">
              <a:buNone/>
            </a:pPr>
            <a:r>
              <a:rPr lang="en-US" altLang="zh-CN" sz="2200" dirty="0" smtClean="0"/>
              <a:t>The </a:t>
            </a:r>
            <a:r>
              <a:rPr lang="en-US" altLang="zh-CN" sz="2200" dirty="0"/>
              <a:t>encryption process is made of two permutations (P-boxes), which we call initial and final permutations, and </a:t>
            </a:r>
            <a:r>
              <a:rPr lang="en-US" altLang="zh-CN" sz="2200" dirty="0" smtClean="0"/>
              <a:t>16 </a:t>
            </a:r>
            <a:r>
              <a:rPr lang="en-US" altLang="zh-CN" sz="2200" dirty="0" err="1"/>
              <a:t>Feistel</a:t>
            </a:r>
            <a:r>
              <a:rPr lang="en-US" altLang="zh-CN" sz="2200" dirty="0"/>
              <a:t> rounds. </a:t>
            </a:r>
          </a:p>
        </p:txBody>
      </p:sp>
      <p:pic>
        <p:nvPicPr>
          <p:cNvPr id="11" name="图片 10"/>
          <p:cNvPicPr>
            <a:picLocks noChangeAspect="1"/>
          </p:cNvPicPr>
          <p:nvPr/>
        </p:nvPicPr>
        <p:blipFill>
          <a:blip r:embed="rId2"/>
          <a:stretch>
            <a:fillRect/>
          </a:stretch>
        </p:blipFill>
        <p:spPr>
          <a:xfrm>
            <a:off x="3574035" y="2420888"/>
            <a:ext cx="5186536" cy="4409400"/>
          </a:xfrm>
          <a:prstGeom prst="rect">
            <a:avLst/>
          </a:prstGeom>
        </p:spPr>
      </p:pic>
      <p:sp>
        <p:nvSpPr>
          <p:cNvPr id="12" name="Text Box 4"/>
          <p:cNvSpPr txBox="1">
            <a:spLocks noChangeArrowheads="1"/>
          </p:cNvSpPr>
          <p:nvPr/>
        </p:nvSpPr>
        <p:spPr bwMode="auto">
          <a:xfrm>
            <a:off x="686572" y="3917702"/>
            <a:ext cx="27815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r>
              <a:rPr lang="en-US" altLang="zh-CN" sz="2000" b="0" baseline="0" dirty="0">
                <a:solidFill>
                  <a:schemeClr val="tx2"/>
                </a:solidFill>
                <a:latin typeface="+mj-lt"/>
                <a:ea typeface="宋体" panose="02010600030101010101" pitchFamily="2" charset="-122"/>
              </a:rPr>
              <a:t>Figure </a:t>
            </a:r>
            <a:r>
              <a:rPr lang="en-US" altLang="zh-CN" sz="2000" b="0" baseline="0" dirty="0" smtClean="0">
                <a:solidFill>
                  <a:schemeClr val="tx2"/>
                </a:solidFill>
                <a:latin typeface="+mj-lt"/>
                <a:ea typeface="宋体" panose="02010600030101010101" pitchFamily="2" charset="-122"/>
              </a:rPr>
              <a:t>4.9 </a:t>
            </a:r>
          </a:p>
          <a:p>
            <a:r>
              <a:rPr lang="en-US" altLang="zh-CN" sz="2000" b="0" baseline="0" dirty="0" smtClean="0">
                <a:ea typeface="宋体" panose="02010600030101010101" pitchFamily="2" charset="-122"/>
              </a:rPr>
              <a:t>General structure of DES</a:t>
            </a:r>
            <a:endParaRPr lang="en-US" altLang="zh-CN" sz="2000" b="0" baseline="0" dirty="0">
              <a:latin typeface="+mj-lt"/>
              <a:ea typeface="宋体" panose="02010600030101010101" pitchFamily="2" charset="-122"/>
            </a:endParaRPr>
          </a:p>
        </p:txBody>
      </p:sp>
    </p:spTree>
    <p:extLst>
      <p:ext uri="{BB962C8B-B14F-4D97-AF65-F5344CB8AC3E}">
        <p14:creationId xmlns:p14="http://schemas.microsoft.com/office/powerpoint/2010/main" val="27644670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en-US" altLang="zh-CN" sz="3600" dirty="0" smtClean="0"/>
              <a:t>Initial </a:t>
            </a:r>
            <a:r>
              <a:rPr lang="en-US" altLang="zh-CN" sz="3600" dirty="0"/>
              <a:t>and final permutation steps in DES</a:t>
            </a:r>
          </a:p>
        </p:txBody>
      </p:sp>
      <p:pic>
        <p:nvPicPr>
          <p:cNvPr id="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700808"/>
            <a:ext cx="6396101"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
          <p:cNvSpPr txBox="1">
            <a:spLocks noChangeArrowheads="1"/>
          </p:cNvSpPr>
          <p:nvPr/>
        </p:nvSpPr>
        <p:spPr bwMode="auto">
          <a:xfrm>
            <a:off x="1804071" y="6005697"/>
            <a:ext cx="5770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sz="2000" b="0" baseline="0" dirty="0">
                <a:solidFill>
                  <a:schemeClr val="tx2"/>
                </a:solidFill>
                <a:latin typeface="+mj-lt"/>
                <a:ea typeface="宋体" panose="02010600030101010101" pitchFamily="2" charset="-122"/>
              </a:rPr>
              <a:t>Figure </a:t>
            </a:r>
            <a:r>
              <a:rPr lang="en-US" altLang="zh-CN" sz="2000" b="0" baseline="0" dirty="0" smtClean="0">
                <a:solidFill>
                  <a:schemeClr val="tx2"/>
                </a:solidFill>
                <a:latin typeface="+mj-lt"/>
                <a:ea typeface="宋体" panose="02010600030101010101" pitchFamily="2" charset="-122"/>
              </a:rPr>
              <a:t>4.10 </a:t>
            </a:r>
            <a:r>
              <a:rPr lang="en-US" altLang="zh-CN" sz="2000" b="0" baseline="0" dirty="0">
                <a:ea typeface="宋体" panose="02010600030101010101" pitchFamily="2" charset="-122"/>
              </a:rPr>
              <a:t>Initial and final permutation steps in </a:t>
            </a:r>
            <a:r>
              <a:rPr lang="en-US" altLang="zh-CN" sz="2000" b="0" baseline="0" dirty="0" smtClean="0">
                <a:ea typeface="宋体" panose="02010600030101010101" pitchFamily="2" charset="-122"/>
              </a:rPr>
              <a:t>DES</a:t>
            </a:r>
            <a:endParaRPr lang="en-US" altLang="zh-CN" sz="2000" b="0" baseline="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200" b="1" dirty="0"/>
              <a:t>1. Encryption algorithms</a:t>
            </a:r>
            <a:endParaRPr lang="zh-CN" altLang="en-US" sz="3200" b="1" dirty="0"/>
          </a:p>
        </p:txBody>
      </p:sp>
      <p:sp>
        <p:nvSpPr>
          <p:cNvPr id="7" name="标题 7"/>
          <p:cNvSpPr txBox="1"/>
          <p:nvPr/>
        </p:nvSpPr>
        <p:spPr>
          <a:xfrm>
            <a:off x="612648" y="228600"/>
            <a:ext cx="8153400" cy="990600"/>
          </a:xfrm>
          <a:prstGeom prst="rect">
            <a:avLst/>
          </a:prstGeom>
        </p:spPr>
        <p:txBody>
          <a:bodyPr vert="horz" anchor="ctr">
            <a:normAutofit/>
          </a:bodyPr>
          <a:lstStyle>
            <a:lvl1pPr algn="l" rtl="0" eaLnBrk="1" latinLnBrk="0" hangingPunct="1">
              <a:spcBef>
                <a:spcPct val="0"/>
              </a:spcBef>
              <a:buNone/>
              <a:defRPr kumimoji="0" sz="4400" b="0" kern="1200" cap="none">
                <a:solidFill>
                  <a:srgbClr val="FFFFFF"/>
                </a:solidFill>
                <a:latin typeface="+mj-lt"/>
                <a:ea typeface="+mj-ea"/>
                <a:cs typeface="+mj-cs"/>
              </a:defRPr>
            </a:lvl1pPr>
          </a:lstStyle>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4"/>
          <p:cNvSpPr txBox="1">
            <a:spLocks noChangeArrowheads="1"/>
          </p:cNvSpPr>
          <p:nvPr/>
        </p:nvSpPr>
        <p:spPr bwMode="auto">
          <a:xfrm>
            <a:off x="1804071" y="6005697"/>
            <a:ext cx="55224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sz="2000" b="0" baseline="0" dirty="0" smtClean="0">
                <a:solidFill>
                  <a:schemeClr val="tx2"/>
                </a:solidFill>
                <a:latin typeface="+mj-lt"/>
                <a:ea typeface="宋体" panose="02010600030101010101" pitchFamily="2" charset="-122"/>
              </a:rPr>
              <a:t>Table 4.4 </a:t>
            </a:r>
            <a:r>
              <a:rPr lang="en-US" altLang="zh-CN" sz="2000" b="0" baseline="0" dirty="0">
                <a:ea typeface="宋体" panose="02010600030101010101" pitchFamily="2" charset="-122"/>
              </a:rPr>
              <a:t>Initial and final permutation steps in </a:t>
            </a:r>
            <a:r>
              <a:rPr lang="en-US" altLang="zh-CN" sz="2000" b="0" baseline="0" dirty="0" smtClean="0">
                <a:ea typeface="宋体" panose="02010600030101010101" pitchFamily="2" charset="-122"/>
              </a:rPr>
              <a:t>DES</a:t>
            </a:r>
            <a:endParaRPr lang="en-US" altLang="zh-CN" sz="2000" b="0" baseline="0" dirty="0">
              <a:ea typeface="宋体" panose="02010600030101010101" pitchFamily="2" charset="-122"/>
            </a:endParaRPr>
          </a:p>
        </p:txBody>
      </p:sp>
      <p:sp>
        <p:nvSpPr>
          <p:cNvPr id="6" name="内容占位符 5"/>
          <p:cNvSpPr>
            <a:spLocks noGrp="1"/>
          </p:cNvSpPr>
          <p:nvPr>
            <p:ph sz="quarter" idx="1"/>
          </p:nvPr>
        </p:nvSpPr>
        <p:spPr>
          <a:xfrm>
            <a:off x="609600" y="1600200"/>
            <a:ext cx="8534400" cy="2764904"/>
          </a:xfrm>
        </p:spPr>
        <p:txBody>
          <a:bodyPr>
            <a:noAutofit/>
          </a:bodyPr>
          <a:lstStyle/>
          <a:p>
            <a:pPr marL="0" indent="0">
              <a:buNone/>
            </a:pPr>
            <a:r>
              <a:rPr lang="en-US" altLang="zh-CN" sz="2800" dirty="0" smtClean="0">
                <a:latin typeface="+mj-lt"/>
              </a:rPr>
              <a:t>Table 4.4 shows an initial and final permutation tables</a:t>
            </a:r>
          </a:p>
        </p:txBody>
      </p:sp>
      <p:pic>
        <p:nvPicPr>
          <p:cNvPr id="10"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898" y="2276872"/>
            <a:ext cx="7594900" cy="3491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4"/>
          <p:cNvSpPr>
            <a:spLocks noGrp="1"/>
          </p:cNvSpPr>
          <p:nvPr>
            <p:ph type="title"/>
          </p:nvPr>
        </p:nvSpPr>
        <p:spPr>
          <a:xfrm>
            <a:off x="612648" y="228600"/>
            <a:ext cx="8153400" cy="990600"/>
          </a:xfrm>
        </p:spPr>
        <p:txBody>
          <a:bodyPr>
            <a:normAutofit fontScale="90000"/>
          </a:bodyPr>
          <a:lstStyle/>
          <a:p>
            <a:r>
              <a:rPr lang="en-US" altLang="zh-CN" sz="3600" dirty="0" smtClean="0"/>
              <a:t>Initial </a:t>
            </a:r>
            <a:r>
              <a:rPr lang="en-US" altLang="zh-CN" sz="3600" dirty="0"/>
              <a:t>and final permutation steps in DES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r>
              <a:rPr lang="en-US" altLang="zh-CN" sz="2400" dirty="0" smtClean="0">
                <a:solidFill>
                  <a:schemeClr val="tx2"/>
                </a:solidFill>
                <a:latin typeface="+mj-lt"/>
              </a:rPr>
              <a:t>Exercise 4.2</a:t>
            </a:r>
            <a:endParaRPr lang="en-US" altLang="zh-CN" sz="2400" dirty="0">
              <a:solidFill>
                <a:schemeClr val="tx2"/>
              </a:solidFill>
              <a:latin typeface="+mj-lt"/>
            </a:endParaRPr>
          </a:p>
          <a:p>
            <a:pPr marL="0" indent="0">
              <a:buNone/>
            </a:pPr>
            <a:r>
              <a:rPr lang="en-US" altLang="zh-CN" sz="2400" dirty="0" smtClean="0"/>
              <a:t>Find the output of the final permutation box when the input is given in hexadecimal as:</a:t>
            </a:r>
            <a:endParaRPr lang="en-US" altLang="zh-CN" sz="2400" dirty="0"/>
          </a:p>
          <a:p>
            <a:pPr marL="0" indent="0">
              <a:buNone/>
            </a:pPr>
            <a:endParaRPr lang="en-US" altLang="zh-CN" sz="2400" dirty="0" smtClean="0">
              <a:solidFill>
                <a:schemeClr val="accent2"/>
              </a:solidFill>
              <a:latin typeface="+mj-lt"/>
            </a:endParaRPr>
          </a:p>
          <a:p>
            <a:pPr marL="0" indent="0">
              <a:buNone/>
            </a:pPr>
            <a:endParaRPr lang="en-US" altLang="zh-CN" sz="2400" dirty="0" smtClean="0">
              <a:solidFill>
                <a:schemeClr val="accent2"/>
              </a:solidFill>
              <a:latin typeface="+mj-lt"/>
            </a:endParaRPr>
          </a:p>
          <a:p>
            <a:pPr marL="0" indent="0">
              <a:buNone/>
            </a:pPr>
            <a:r>
              <a:rPr lang="en-US" altLang="zh-CN" sz="2400" b="1" dirty="0">
                <a:solidFill>
                  <a:srgbClr val="FF0000"/>
                </a:solidFill>
                <a:sym typeface="+mn-ea"/>
              </a:rPr>
              <a:t>Solution</a:t>
            </a:r>
            <a:endParaRPr lang="en-US" altLang="zh-CN" sz="2400" b="1" dirty="0">
              <a:solidFill>
                <a:srgbClr val="FF0000"/>
              </a:solidFill>
            </a:endParaRPr>
          </a:p>
          <a:p>
            <a:pPr marL="0" lvl="0" indent="0">
              <a:buNone/>
            </a:pPr>
            <a:r>
              <a:rPr lang="en-US" altLang="zh-CN" sz="2400" dirty="0"/>
              <a:t>Only bit 25 and bit 64 are 1s; the other bits are 0s. In the final permutation, bit 25 becomes bit 64 and bit 63 becomes bit 15. The result is</a:t>
            </a:r>
          </a:p>
          <a:p>
            <a:pPr marL="0" indent="0">
              <a:buNone/>
            </a:pPr>
            <a:endParaRPr lang="en-US" altLang="zh-CN" sz="2400" dirty="0">
              <a:solidFill>
                <a:schemeClr val="accent2"/>
              </a:solidFill>
              <a:latin typeface="+mj-lt"/>
            </a:endParaRPr>
          </a:p>
        </p:txBody>
      </p:sp>
      <p:graphicFrame>
        <p:nvGraphicFramePr>
          <p:cNvPr id="2" name="表格 1"/>
          <p:cNvGraphicFramePr>
            <a:graphicFrameLocks noGrp="1"/>
          </p:cNvGraphicFramePr>
          <p:nvPr>
            <p:extLst>
              <p:ext uri="{D42A27DB-BD31-4B8C-83A1-F6EECF244321}">
                <p14:modId xmlns:p14="http://schemas.microsoft.com/office/powerpoint/2010/main" val="574525176"/>
              </p:ext>
            </p:extLst>
          </p:nvPr>
        </p:nvGraphicFramePr>
        <p:xfrm>
          <a:off x="2483768" y="2996952"/>
          <a:ext cx="4824536" cy="457200"/>
        </p:xfrm>
        <a:graphic>
          <a:graphicData uri="http://schemas.openxmlformats.org/drawingml/2006/table">
            <a:tbl>
              <a:tblPr firstRow="1" bandRow="1">
                <a:tableStyleId>{5C22544A-7EE6-4342-B048-85BDC9FD1C3A}</a:tableStyleId>
              </a:tblPr>
              <a:tblGrid>
                <a:gridCol w="4824536"/>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dirty="0" smtClean="0">
                          <a:latin typeface="Cambria Math" panose="02040503050406030204" pitchFamily="18" charset="0"/>
                          <a:ea typeface="Cambria Math" panose="02040503050406030204" pitchFamily="18" charset="0"/>
                        </a:rPr>
                        <a:t>0x</a:t>
                      </a:r>
                      <a:r>
                        <a:rPr lang="en-US" altLang="zh-CN" sz="2400" baseline="0" dirty="0" smtClean="0">
                          <a:latin typeface="Cambria Math" panose="02040503050406030204" pitchFamily="18" charset="0"/>
                          <a:ea typeface="Cambria Math" panose="02040503050406030204" pitchFamily="18" charset="0"/>
                        </a:rPr>
                        <a:t> </a:t>
                      </a:r>
                      <a:r>
                        <a:rPr lang="en-US" altLang="zh-CN" sz="2400" dirty="0" smtClean="0">
                          <a:latin typeface="Cambria Math" panose="02040503050406030204" pitchFamily="18" charset="0"/>
                          <a:ea typeface="Cambria Math" panose="02040503050406030204" pitchFamily="18" charset="0"/>
                        </a:rPr>
                        <a:t>0000 0080 0000 0002</a:t>
                      </a:r>
                    </a:p>
                  </a:txBody>
                  <a:tcPr>
                    <a:solidFill>
                      <a:schemeClr val="bg1">
                        <a:lumMod val="50000"/>
                      </a:schemeClr>
                    </a:solidFill>
                  </a:tcPr>
                </a:tc>
              </a:tr>
            </a:tbl>
          </a:graphicData>
        </a:graphic>
      </p:graphicFrame>
      <p:pic>
        <p:nvPicPr>
          <p:cNvPr id="10" name="Picture 15"/>
          <p:cNvPicPr>
            <a:picLocks noChangeAspect="1"/>
          </p:cNvPicPr>
          <p:nvPr/>
        </p:nvPicPr>
        <p:blipFill>
          <a:blip r:embed="rId2"/>
          <a:stretch>
            <a:fillRect/>
          </a:stretch>
        </p:blipFill>
        <p:spPr>
          <a:xfrm>
            <a:off x="2709267" y="5589240"/>
            <a:ext cx="3590925" cy="495300"/>
          </a:xfrm>
          <a:prstGeom prst="rect">
            <a:avLst/>
          </a:prstGeom>
          <a:noFill/>
          <a:ln w="9525">
            <a:noFill/>
          </a:ln>
        </p:spPr>
      </p:pic>
      <p:sp>
        <p:nvSpPr>
          <p:cNvPr id="8" name="标题 4"/>
          <p:cNvSpPr>
            <a:spLocks noGrp="1"/>
          </p:cNvSpPr>
          <p:nvPr>
            <p:ph type="title"/>
          </p:nvPr>
        </p:nvSpPr>
        <p:spPr>
          <a:xfrm>
            <a:off x="612648" y="228600"/>
            <a:ext cx="8153400" cy="990600"/>
          </a:xfrm>
        </p:spPr>
        <p:txBody>
          <a:bodyPr>
            <a:normAutofit fontScale="90000"/>
          </a:bodyPr>
          <a:lstStyle/>
          <a:p>
            <a:r>
              <a:rPr lang="en-US" altLang="zh-CN" sz="3600" dirty="0" smtClean="0"/>
              <a:t>Initial </a:t>
            </a:r>
            <a:r>
              <a:rPr lang="en-US" altLang="zh-CN" sz="3600" dirty="0"/>
              <a:t>and final permutation steps in 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wipe(down)">
                                      <p:cBhvr>
                                        <p:cTn id="7" dur="500"/>
                                        <p:tgtEl>
                                          <p:spTgt spid="6">
                                            <p:txEl>
                                              <p:pRg st="4" end="4"/>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wipe(down)">
                                      <p:cBhvr>
                                        <p:cTn id="10" dur="500"/>
                                        <p:tgtEl>
                                          <p:spTgt spid="6">
                                            <p:txEl>
                                              <p:pRg st="5" end="5"/>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55D66E-D74B-4DF4-9E60-904E1520841B}" type="datetime1">
              <a:rPr lang="zh-CN" altLang="en-US" smtClean="0"/>
              <a:t>2016/10/31</a:t>
            </a:fld>
            <a:endParaRPr lang="zh-CN" altLang="en-US"/>
          </a:p>
        </p:txBody>
      </p:sp>
      <p:sp>
        <p:nvSpPr>
          <p:cNvPr id="8" name="内容占位符 5"/>
          <p:cNvSpPr>
            <a:spLocks noGrp="1"/>
          </p:cNvSpPr>
          <p:nvPr>
            <p:ph sz="quarter" idx="1"/>
          </p:nvPr>
        </p:nvSpPr>
        <p:spPr>
          <a:xfrm>
            <a:off x="0" y="1600200"/>
            <a:ext cx="9144000" cy="5257800"/>
          </a:xfrm>
        </p:spPr>
        <p:txBody>
          <a:bodyPr>
            <a:noAutofit/>
          </a:bodyPr>
          <a:lstStyle/>
          <a:p>
            <a:pPr marL="0" indent="0">
              <a:buNone/>
            </a:pPr>
            <a:r>
              <a:rPr lang="en-US" altLang="zh-CN" sz="2400" dirty="0" smtClean="0">
                <a:solidFill>
                  <a:schemeClr val="tx2"/>
                </a:solidFill>
                <a:latin typeface="+mj-lt"/>
              </a:rPr>
              <a:t>Exercise 4.2</a:t>
            </a:r>
            <a:endParaRPr lang="en-US" altLang="zh-CN" sz="2400" dirty="0">
              <a:solidFill>
                <a:schemeClr val="tx2"/>
              </a:solidFill>
              <a:latin typeface="+mj-lt"/>
            </a:endParaRPr>
          </a:p>
          <a:p>
            <a:pPr marL="0" indent="0">
              <a:buNone/>
            </a:pPr>
            <a:r>
              <a:rPr lang="en-US" altLang="zh-CN" sz="2400" dirty="0"/>
              <a:t>Prove that the initial and final permutations are the inverse of each other by finding the output of the initial permutation if the input is</a:t>
            </a:r>
            <a:r>
              <a:rPr lang="en-US" altLang="zh-CN" sz="2400" dirty="0" smtClean="0"/>
              <a:t>:</a:t>
            </a:r>
          </a:p>
          <a:p>
            <a:pPr marL="0" indent="0">
              <a:buNone/>
            </a:pPr>
            <a:endParaRPr lang="en-US" altLang="zh-CN" sz="2400" dirty="0" smtClean="0"/>
          </a:p>
          <a:p>
            <a:pPr marL="0" indent="0">
              <a:buNone/>
            </a:pPr>
            <a:r>
              <a:rPr lang="en-US" altLang="zh-CN" sz="2400" b="1" dirty="0" smtClean="0">
                <a:solidFill>
                  <a:srgbClr val="FF0000"/>
                </a:solidFill>
                <a:sym typeface="+mn-ea"/>
              </a:rPr>
              <a:t>Solution</a:t>
            </a:r>
            <a:endParaRPr lang="en-US" altLang="zh-CN" sz="2400" b="1" dirty="0">
              <a:solidFill>
                <a:srgbClr val="FF0000"/>
              </a:solidFill>
            </a:endParaRPr>
          </a:p>
          <a:p>
            <a:pPr marL="0" lvl="0" indent="0">
              <a:buNone/>
            </a:pPr>
            <a:r>
              <a:rPr lang="en-US" altLang="zh-CN" sz="2400" dirty="0"/>
              <a:t>The input has only two 1s; the output must also have only two 1s. Using Table 6.1, we can find the output related to these two bits. Bit 15 in the input becomes bit 63 in the output. Bit 64 in the input becomes bit 25 in the output. So the output has only two 1s, bit 25 and bit 63. The result in hexadecimal is</a:t>
            </a:r>
          </a:p>
          <a:p>
            <a:pPr marL="0" indent="0">
              <a:buNone/>
            </a:pPr>
            <a:endParaRPr lang="en-US" altLang="zh-CN" sz="2400" dirty="0"/>
          </a:p>
          <a:p>
            <a:pPr marL="0" indent="0">
              <a:buNone/>
            </a:pPr>
            <a:endParaRPr lang="en-US" altLang="zh-CN" sz="2400" dirty="0">
              <a:solidFill>
                <a:schemeClr val="accent2"/>
              </a:solidFill>
              <a:latin typeface="+mj-lt"/>
            </a:endParaRPr>
          </a:p>
        </p:txBody>
      </p:sp>
      <p:graphicFrame>
        <p:nvGraphicFramePr>
          <p:cNvPr id="9" name="表格 8"/>
          <p:cNvGraphicFramePr>
            <a:graphicFrameLocks noGrp="1"/>
          </p:cNvGraphicFramePr>
          <p:nvPr>
            <p:extLst>
              <p:ext uri="{D42A27DB-BD31-4B8C-83A1-F6EECF244321}">
                <p14:modId xmlns:p14="http://schemas.microsoft.com/office/powerpoint/2010/main" val="728855984"/>
              </p:ext>
            </p:extLst>
          </p:nvPr>
        </p:nvGraphicFramePr>
        <p:xfrm>
          <a:off x="2843808" y="3140968"/>
          <a:ext cx="3528392" cy="457200"/>
        </p:xfrm>
        <a:graphic>
          <a:graphicData uri="http://schemas.openxmlformats.org/drawingml/2006/table">
            <a:tbl>
              <a:tblPr firstRow="1" bandRow="1">
                <a:tableStyleId>{5C22544A-7EE6-4342-B048-85BDC9FD1C3A}</a:tableStyleId>
              </a:tblPr>
              <a:tblGrid>
                <a:gridCol w="3528392"/>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dirty="0" smtClean="0">
                          <a:latin typeface="Cambria Math" panose="02040503050406030204" pitchFamily="18" charset="0"/>
                          <a:ea typeface="Cambria Math" panose="02040503050406030204" pitchFamily="18" charset="0"/>
                        </a:rPr>
                        <a:t>Ox0002 0000 0000 0001</a:t>
                      </a:r>
                    </a:p>
                  </a:txBody>
                  <a:tcPr>
                    <a:solidFill>
                      <a:schemeClr val="bg1">
                        <a:lumMod val="50000"/>
                      </a:schemeClr>
                    </a:solidFill>
                  </a:tcPr>
                </a:tc>
              </a:tr>
            </a:tbl>
          </a:graphicData>
        </a:graphic>
      </p:graphicFrame>
      <p:pic>
        <p:nvPicPr>
          <p:cNvPr id="10" name="Picture 15"/>
          <p:cNvPicPr>
            <a:picLocks noChangeAspect="1"/>
          </p:cNvPicPr>
          <p:nvPr/>
        </p:nvPicPr>
        <p:blipFill>
          <a:blip r:embed="rId2"/>
          <a:stretch>
            <a:fillRect/>
          </a:stretch>
        </p:blipFill>
        <p:spPr>
          <a:xfrm>
            <a:off x="2915816" y="5792787"/>
            <a:ext cx="3523432" cy="422275"/>
          </a:xfrm>
          <a:prstGeom prst="rect">
            <a:avLst/>
          </a:prstGeom>
          <a:noFill/>
          <a:ln w="9525">
            <a:noFill/>
          </a:ln>
        </p:spPr>
      </p:pic>
      <p:sp>
        <p:nvSpPr>
          <p:cNvPr id="11" name="标题 4"/>
          <p:cNvSpPr>
            <a:spLocks noGrp="1"/>
          </p:cNvSpPr>
          <p:nvPr>
            <p:ph type="title"/>
          </p:nvPr>
        </p:nvSpPr>
        <p:spPr>
          <a:xfrm>
            <a:off x="612648" y="228600"/>
            <a:ext cx="8153400" cy="990600"/>
          </a:xfrm>
        </p:spPr>
        <p:txBody>
          <a:bodyPr>
            <a:normAutofit fontScale="90000"/>
          </a:bodyPr>
          <a:lstStyle/>
          <a:p>
            <a:r>
              <a:rPr lang="en-US" altLang="zh-CN" sz="3600" dirty="0" smtClean="0"/>
              <a:t>Initial </a:t>
            </a:r>
            <a:r>
              <a:rPr lang="en-US" altLang="zh-CN" sz="3600" dirty="0"/>
              <a:t>and final permutation steps in DES</a:t>
            </a:r>
          </a:p>
        </p:txBody>
      </p:sp>
    </p:spTree>
    <p:extLst>
      <p:ext uri="{BB962C8B-B14F-4D97-AF65-F5344CB8AC3E}">
        <p14:creationId xmlns:p14="http://schemas.microsoft.com/office/powerpoint/2010/main" val="106474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wipe(down)">
                                      <p:cBhvr>
                                        <p:cTn id="7" dur="500"/>
                                        <p:tgtEl>
                                          <p:spTgt spid="8">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4" end="4"/>
                                            </p:txEl>
                                          </p:spTgt>
                                        </p:tgtEl>
                                        <p:attrNameLst>
                                          <p:attrName>style.visibility</p:attrName>
                                        </p:attrNameLst>
                                      </p:cBhvr>
                                      <p:to>
                                        <p:strVal val="visible"/>
                                      </p:to>
                                    </p:set>
                                    <p:animEffect transition="in" filter="wipe(down)">
                                      <p:cBhvr>
                                        <p:cTn id="10" dur="500"/>
                                        <p:tgtEl>
                                          <p:spTgt spid="8">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467544" y="2420888"/>
            <a:ext cx="977218" cy="489375"/>
          </a:xfrm>
          <a:prstGeom prst="rect">
            <a:avLst/>
          </a:prstGeom>
        </p:spPr>
      </p:pic>
      <p:sp>
        <p:nvSpPr>
          <p:cNvPr id="9" name="Rectangle 12"/>
          <p:cNvSpPr/>
          <p:nvPr/>
        </p:nvSpPr>
        <p:spPr>
          <a:xfrm>
            <a:off x="467544" y="3212976"/>
            <a:ext cx="8077200" cy="2528888"/>
          </a:xfrm>
          <a:prstGeom prst="rect">
            <a:avLst/>
          </a:prstGeom>
          <a:solidFill>
            <a:srgbClr val="99FF33"/>
          </a:solidFill>
          <a:ln w="76200">
            <a:noFill/>
          </a:ln>
        </p:spPr>
        <p:txBody>
          <a:bodyPr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ctr" eaLnBrk="0" hangingPunct="0"/>
            <a:r>
              <a:rPr lang="en-US" altLang="zh-CN" sz="3200" dirty="0">
                <a:latin typeface="Times New Roman" panose="02020603050405020304" pitchFamily="18" charset="0"/>
                <a:ea typeface="宋体" panose="02010600030101010101" pitchFamily="2" charset="-122"/>
              </a:rPr>
              <a:t>The initial and final permutations are straight P-boxes that are inverses </a:t>
            </a:r>
            <a:br>
              <a:rPr lang="en-US" altLang="zh-CN" sz="3200" dirty="0">
                <a:latin typeface="Times New Roman" panose="02020603050405020304" pitchFamily="18" charset="0"/>
                <a:ea typeface="宋体" panose="02010600030101010101" pitchFamily="2" charset="-122"/>
              </a:rPr>
            </a:br>
            <a:r>
              <a:rPr lang="en-US" altLang="zh-CN" sz="3200" dirty="0">
                <a:latin typeface="Times New Roman" panose="02020603050405020304" pitchFamily="18" charset="0"/>
                <a:ea typeface="宋体" panose="02010600030101010101" pitchFamily="2" charset="-122"/>
              </a:rPr>
              <a:t>of each other.</a:t>
            </a:r>
          </a:p>
          <a:p>
            <a:pPr lvl="0" indent="0" algn="ctr" eaLnBrk="0" hangingPunct="0"/>
            <a:r>
              <a:rPr lang="en-US" altLang="zh-CN" sz="3200" dirty="0">
                <a:latin typeface="Times New Roman" panose="02020603050405020304" pitchFamily="18" charset="0"/>
                <a:ea typeface="宋体" panose="02010600030101010101" pitchFamily="2" charset="-122"/>
              </a:rPr>
              <a:t>They have no cryptography significance in DES.</a:t>
            </a:r>
          </a:p>
        </p:txBody>
      </p:sp>
      <p:sp>
        <p:nvSpPr>
          <p:cNvPr id="6" name="标题 4"/>
          <p:cNvSpPr>
            <a:spLocks noGrp="1"/>
          </p:cNvSpPr>
          <p:nvPr>
            <p:ph type="title"/>
          </p:nvPr>
        </p:nvSpPr>
        <p:spPr>
          <a:xfrm>
            <a:off x="612648" y="228600"/>
            <a:ext cx="8153400" cy="990600"/>
          </a:xfrm>
        </p:spPr>
        <p:txBody>
          <a:bodyPr>
            <a:normAutofit fontScale="90000"/>
          </a:bodyPr>
          <a:lstStyle/>
          <a:p>
            <a:r>
              <a:rPr lang="en-US" altLang="zh-CN" sz="3600" dirty="0" smtClean="0"/>
              <a:t>Initial </a:t>
            </a:r>
            <a:r>
              <a:rPr lang="en-US" altLang="zh-CN" sz="3600" dirty="0"/>
              <a:t>and final permutation steps in 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smtClean="0"/>
              <a:t>Round Function</a:t>
            </a:r>
            <a:endParaRPr lang="en-US" altLang="zh-CN" sz="3600" dirty="0"/>
          </a:p>
        </p:txBody>
      </p:sp>
      <p:sp>
        <p:nvSpPr>
          <p:cNvPr id="8" name="Text Box 4"/>
          <p:cNvSpPr txBox="1">
            <a:spLocks noChangeArrowheads="1"/>
          </p:cNvSpPr>
          <p:nvPr/>
        </p:nvSpPr>
        <p:spPr bwMode="auto">
          <a:xfrm>
            <a:off x="2339752" y="6327741"/>
            <a:ext cx="49028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sz="2000" b="0" baseline="0" dirty="0">
                <a:solidFill>
                  <a:schemeClr val="tx2"/>
                </a:solidFill>
                <a:latin typeface="+mj-lt"/>
                <a:ea typeface="宋体" panose="02010600030101010101" pitchFamily="2" charset="-122"/>
              </a:rPr>
              <a:t>Figure </a:t>
            </a:r>
            <a:r>
              <a:rPr lang="en-US" altLang="zh-CN" sz="2000" b="0" baseline="0" dirty="0" smtClean="0">
                <a:solidFill>
                  <a:schemeClr val="tx2"/>
                </a:solidFill>
                <a:latin typeface="+mj-lt"/>
                <a:ea typeface="宋体" panose="02010600030101010101" pitchFamily="2" charset="-122"/>
              </a:rPr>
              <a:t>4.11 </a:t>
            </a:r>
            <a:r>
              <a:rPr lang="en-US" altLang="zh-CN" sz="2000" b="0" baseline="0" dirty="0" smtClean="0">
                <a:ea typeface="宋体" panose="02010600030101010101" pitchFamily="2" charset="-122"/>
              </a:rPr>
              <a:t>A round in DES (encryption site)</a:t>
            </a:r>
            <a:endParaRPr lang="en-US" altLang="zh-CN" sz="2000" b="0" baseline="0" dirty="0">
              <a:ea typeface="宋体" panose="02010600030101010101" pitchFamily="2" charset="-122"/>
            </a:endParaRPr>
          </a:p>
        </p:txBody>
      </p:sp>
      <p:sp>
        <p:nvSpPr>
          <p:cNvPr id="9" name="内容占位符 5"/>
          <p:cNvSpPr>
            <a:spLocks noGrp="1"/>
          </p:cNvSpPr>
          <p:nvPr>
            <p:ph sz="quarter" idx="1"/>
          </p:nvPr>
        </p:nvSpPr>
        <p:spPr>
          <a:xfrm>
            <a:off x="609600" y="1600200"/>
            <a:ext cx="8354888" cy="532656"/>
          </a:xfrm>
        </p:spPr>
        <p:txBody>
          <a:bodyPr>
            <a:noAutofit/>
          </a:bodyPr>
          <a:lstStyle/>
          <a:p>
            <a:pPr marL="0" indent="0">
              <a:buNone/>
            </a:pPr>
            <a:r>
              <a:rPr lang="en-US" altLang="zh-CN" sz="2400" dirty="0" smtClean="0">
                <a:latin typeface="+mj-lt"/>
              </a:rPr>
              <a:t>DES </a:t>
            </a:r>
            <a:r>
              <a:rPr lang="en-US" altLang="zh-CN" sz="2400" dirty="0">
                <a:latin typeface="+mj-lt"/>
              </a:rPr>
              <a:t>uses 16 rounds. Each round of DES is a </a:t>
            </a:r>
            <a:r>
              <a:rPr lang="en-US" altLang="zh-CN" sz="2400" dirty="0" err="1">
                <a:latin typeface="+mj-lt"/>
              </a:rPr>
              <a:t>Feistel</a:t>
            </a:r>
            <a:r>
              <a:rPr lang="en-US" altLang="zh-CN" sz="2400" dirty="0">
                <a:latin typeface="+mj-lt"/>
              </a:rPr>
              <a:t> </a:t>
            </a:r>
            <a:r>
              <a:rPr lang="en-US" altLang="zh-CN" sz="2400" dirty="0" smtClean="0">
                <a:latin typeface="+mj-lt"/>
              </a:rPr>
              <a:t>cipher.</a:t>
            </a:r>
            <a:endParaRPr lang="en-US" altLang="zh-CN" sz="2400" dirty="0">
              <a:latin typeface="+mj-lt"/>
            </a:endParaRPr>
          </a:p>
        </p:txBody>
      </p:sp>
      <p:pic>
        <p:nvPicPr>
          <p:cNvPr id="2" name="图片 1"/>
          <p:cNvPicPr>
            <a:picLocks noChangeAspect="1"/>
          </p:cNvPicPr>
          <p:nvPr/>
        </p:nvPicPr>
        <p:blipFill>
          <a:blip r:embed="rId2"/>
          <a:stretch>
            <a:fillRect/>
          </a:stretch>
        </p:blipFill>
        <p:spPr>
          <a:xfrm>
            <a:off x="2690637" y="2096852"/>
            <a:ext cx="3997421" cy="4230889"/>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smtClean="0"/>
              <a:t>Round Function</a:t>
            </a:r>
            <a:endParaRPr lang="en-US" altLang="zh-CN" sz="3600" dirty="0"/>
          </a:p>
        </p:txBody>
      </p:sp>
      <p:grpSp>
        <p:nvGrpSpPr>
          <p:cNvPr id="6" name="组合 5"/>
          <p:cNvGrpSpPr/>
          <p:nvPr/>
        </p:nvGrpSpPr>
        <p:grpSpPr>
          <a:xfrm>
            <a:off x="395536" y="2204864"/>
            <a:ext cx="8208912" cy="4346416"/>
            <a:chOff x="521166" y="2322944"/>
            <a:chExt cx="8244882" cy="4346416"/>
          </a:xfrm>
        </p:grpSpPr>
        <p:grpSp>
          <p:nvGrpSpPr>
            <p:cNvPr id="7" name="组合 6"/>
            <p:cNvGrpSpPr/>
            <p:nvPr/>
          </p:nvGrpSpPr>
          <p:grpSpPr>
            <a:xfrm>
              <a:off x="2136542" y="2322944"/>
              <a:ext cx="6629506" cy="4346416"/>
              <a:chOff x="1893437" y="-213217"/>
              <a:chExt cx="5239216" cy="4346416"/>
            </a:xfrm>
            <a:scene3d>
              <a:camera prst="orthographicFront"/>
              <a:lightRig rig="flat" dir="t"/>
            </a:scene3d>
          </p:grpSpPr>
          <p:sp>
            <p:nvSpPr>
              <p:cNvPr id="12" name="五边形 11"/>
              <p:cNvSpPr/>
              <p:nvPr/>
            </p:nvSpPr>
            <p:spPr>
              <a:xfrm rot="10800000">
                <a:off x="1893437" y="-213217"/>
                <a:ext cx="5188788" cy="4346416"/>
              </a:xfrm>
              <a:prstGeom prst="homePlate">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 name="五边形 4"/>
              <p:cNvSpPr/>
              <p:nvPr/>
            </p:nvSpPr>
            <p:spPr>
              <a:xfrm>
                <a:off x="2502986" y="218831"/>
                <a:ext cx="4629667" cy="36004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00536" tIns="80010" rIns="149352" bIns="80010" numCol="1" spcCol="1270" anchor="ctr" anchorCtr="0">
                <a:noAutofit/>
              </a:bodyPr>
              <a:lstStyle/>
              <a:p>
                <a:pPr marL="514350" lvl="0" indent="-514350" defTabSz="933450">
                  <a:lnSpc>
                    <a:spcPct val="90000"/>
                  </a:lnSpc>
                  <a:spcBef>
                    <a:spcPct val="0"/>
                  </a:spcBef>
                  <a:spcAft>
                    <a:spcPct val="35000"/>
                  </a:spcAft>
                  <a:buAutoNum type="arabicPeriod"/>
                </a:pPr>
                <a:r>
                  <a:rPr lang="en-US" altLang="zh-CN" sz="2800" dirty="0" smtClean="0"/>
                  <a:t>How </a:t>
                </a:r>
                <a:r>
                  <a:rPr lang="en-US" altLang="zh-CN" sz="2800" dirty="0"/>
                  <a:t>do you choose the round function f </a:t>
                </a:r>
                <a:r>
                  <a:rPr lang="en-US" altLang="zh-CN" sz="2800" dirty="0" smtClean="0"/>
                  <a:t>?</a:t>
                </a:r>
              </a:p>
              <a:p>
                <a:pPr marL="514350" lvl="0" indent="-514350" defTabSz="933450">
                  <a:lnSpc>
                    <a:spcPct val="90000"/>
                  </a:lnSpc>
                  <a:spcBef>
                    <a:spcPct val="0"/>
                  </a:spcBef>
                  <a:spcAft>
                    <a:spcPct val="35000"/>
                  </a:spcAft>
                  <a:buAutoNum type="arabicPeriod"/>
                </a:pPr>
                <a:r>
                  <a:rPr lang="en-US" altLang="zh-CN" sz="2800" dirty="0" smtClean="0"/>
                  <a:t>How </a:t>
                </a:r>
                <a:r>
                  <a:rPr lang="en-US" altLang="zh-CN" sz="2800" dirty="0"/>
                  <a:t>do you decrypt using a </a:t>
                </a:r>
                <a:r>
                  <a:rPr lang="en-US" altLang="zh-CN" sz="2800" dirty="0" err="1"/>
                  <a:t>Feistel</a:t>
                </a:r>
                <a:r>
                  <a:rPr lang="en-US" altLang="zh-CN" sz="2800" dirty="0"/>
                  <a:t> cipher? </a:t>
                </a:r>
                <a:endParaRPr lang="en-US" altLang="zh-CN" sz="2800" dirty="0" smtClean="0"/>
              </a:p>
              <a:p>
                <a:pPr marL="514350" lvl="0" indent="-514350" defTabSz="933450">
                  <a:lnSpc>
                    <a:spcPct val="90000"/>
                  </a:lnSpc>
                  <a:spcBef>
                    <a:spcPct val="0"/>
                  </a:spcBef>
                  <a:spcAft>
                    <a:spcPct val="35000"/>
                  </a:spcAft>
                  <a:buAutoNum type="arabicPeriod"/>
                </a:pPr>
                <a:r>
                  <a:rPr lang="en-US" altLang="zh-CN" sz="2800" dirty="0" smtClean="0"/>
                  <a:t>How </a:t>
                </a:r>
                <a:r>
                  <a:rPr lang="en-US" altLang="zh-CN" sz="2800" dirty="0"/>
                  <a:t>many rounds should a </a:t>
                </a:r>
                <a:r>
                  <a:rPr lang="en-US" altLang="zh-CN" sz="2800" dirty="0" err="1"/>
                  <a:t>Feistel</a:t>
                </a:r>
                <a:r>
                  <a:rPr lang="en-US" altLang="zh-CN" sz="2800" dirty="0"/>
                  <a:t> cipher have?</a:t>
                </a:r>
              </a:p>
            </p:txBody>
          </p:sp>
        </p:grpSp>
        <p:sp>
          <p:nvSpPr>
            <p:cNvPr id="10" name="椭圆 9"/>
            <p:cNvSpPr/>
            <p:nvPr/>
          </p:nvSpPr>
          <p:spPr>
            <a:xfrm>
              <a:off x="521166" y="3475072"/>
              <a:ext cx="2042160" cy="2042160"/>
            </a:xfrm>
            <a:prstGeom prst="ellipse">
              <a:avLst/>
            </a:prstGeom>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11" name="矩形 10"/>
            <p:cNvSpPr/>
            <p:nvPr/>
          </p:nvSpPr>
          <p:spPr>
            <a:xfrm>
              <a:off x="1112386" y="3495675"/>
              <a:ext cx="930063" cy="186204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115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115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Tree>
    <p:extLst>
      <p:ext uri="{BB962C8B-B14F-4D97-AF65-F5344CB8AC3E}">
        <p14:creationId xmlns:p14="http://schemas.microsoft.com/office/powerpoint/2010/main" val="9633674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563888" y="2925310"/>
            <a:ext cx="3456384" cy="3802540"/>
          </a:xfrm>
          <a:prstGeom prst="rect">
            <a:avLst/>
          </a:prstGeom>
        </p:spPr>
      </p:pic>
      <p:sp>
        <p:nvSpPr>
          <p:cNvPr id="8" name="Text Box 4"/>
          <p:cNvSpPr txBox="1">
            <a:spLocks noChangeArrowheads="1"/>
          </p:cNvSpPr>
          <p:nvPr/>
        </p:nvSpPr>
        <p:spPr bwMode="auto">
          <a:xfrm>
            <a:off x="622640" y="4250421"/>
            <a:ext cx="273630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sz="2000" b="0" baseline="0" dirty="0">
                <a:solidFill>
                  <a:schemeClr val="tx2"/>
                </a:solidFill>
                <a:latin typeface="+mj-lt"/>
                <a:ea typeface="宋体" panose="02010600030101010101" pitchFamily="2" charset="-122"/>
              </a:rPr>
              <a:t>Figure </a:t>
            </a:r>
            <a:r>
              <a:rPr lang="en-US" altLang="zh-CN" sz="2000" b="0" baseline="0" dirty="0" smtClean="0">
                <a:solidFill>
                  <a:schemeClr val="tx2"/>
                </a:solidFill>
                <a:latin typeface="+mj-lt"/>
                <a:ea typeface="宋体" panose="02010600030101010101" pitchFamily="2" charset="-122"/>
              </a:rPr>
              <a:t>4.12 </a:t>
            </a:r>
          </a:p>
          <a:p>
            <a:pPr algn="ctr"/>
            <a:r>
              <a:rPr lang="en-US" altLang="zh-CN" sz="2000" b="0" baseline="0" dirty="0" smtClean="0">
                <a:ea typeface="宋体" panose="02010600030101010101" pitchFamily="2" charset="-122"/>
              </a:rPr>
              <a:t>DES function</a:t>
            </a:r>
            <a:endParaRPr lang="en-US" altLang="zh-CN" sz="2000" b="0" baseline="0" dirty="0">
              <a:ea typeface="宋体" panose="02010600030101010101" pitchFamily="2" charset="-122"/>
            </a:endParaRPr>
          </a:p>
        </p:txBody>
      </p:sp>
      <p:sp>
        <p:nvSpPr>
          <p:cNvPr id="9" name="内容占位符 5"/>
          <p:cNvSpPr>
            <a:spLocks noGrp="1"/>
          </p:cNvSpPr>
          <p:nvPr>
            <p:ph sz="quarter" idx="1"/>
          </p:nvPr>
        </p:nvSpPr>
        <p:spPr>
          <a:xfrm>
            <a:off x="609600" y="1600199"/>
            <a:ext cx="8354888" cy="1325111"/>
          </a:xfrm>
        </p:spPr>
        <p:txBody>
          <a:bodyPr>
            <a:noAutofit/>
          </a:bodyPr>
          <a:lstStyle/>
          <a:p>
            <a:pPr marL="0" indent="0">
              <a:buNone/>
            </a:pPr>
            <a:r>
              <a:rPr lang="en-US" altLang="zh-CN" sz="2400" dirty="0" smtClean="0">
                <a:solidFill>
                  <a:schemeClr val="accent2"/>
                </a:solidFill>
                <a:latin typeface="+mj-lt"/>
              </a:rPr>
              <a:t>DES Function</a:t>
            </a:r>
          </a:p>
          <a:p>
            <a:pPr marL="0" indent="0">
              <a:buNone/>
            </a:pPr>
            <a:r>
              <a:rPr lang="en-US" altLang="zh-CN" sz="2200" dirty="0">
                <a:latin typeface="+mj-lt"/>
              </a:rPr>
              <a:t>The heart of DES is the DES function. The DES function applies a 48-bit key to the rightmost 32 bits to produce a 32-bit output. </a:t>
            </a:r>
          </a:p>
        </p:txBody>
      </p:sp>
      <p:sp>
        <p:nvSpPr>
          <p:cNvPr id="7" name="标题 4"/>
          <p:cNvSpPr>
            <a:spLocks noGrp="1"/>
          </p:cNvSpPr>
          <p:nvPr>
            <p:ph type="title"/>
          </p:nvPr>
        </p:nvSpPr>
        <p:spPr>
          <a:xfrm>
            <a:off x="612648" y="228600"/>
            <a:ext cx="8153400" cy="990600"/>
          </a:xfrm>
        </p:spPr>
        <p:txBody>
          <a:bodyPr>
            <a:normAutofit/>
          </a:bodyPr>
          <a:lstStyle/>
          <a:p>
            <a:r>
              <a:rPr lang="en-US" altLang="zh-CN" sz="3600" dirty="0" smtClean="0"/>
              <a:t>Round Function</a:t>
            </a:r>
            <a:endParaRPr lang="en-US" altLang="zh-CN" sz="36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内容占位符 5"/>
              <p:cNvSpPr>
                <a:spLocks noGrp="1"/>
              </p:cNvSpPr>
              <p:nvPr>
                <p:ph sz="quarter" idx="1"/>
              </p:nvPr>
            </p:nvSpPr>
            <p:spPr>
              <a:xfrm>
                <a:off x="609600" y="1600199"/>
                <a:ext cx="8354888" cy="2044825"/>
              </a:xfrm>
            </p:spPr>
            <p:txBody>
              <a:bodyPr>
                <a:noAutofit/>
              </a:bodyPr>
              <a:lstStyle/>
              <a:p>
                <a:pPr marL="0" indent="0">
                  <a:buNone/>
                </a:pPr>
                <a:r>
                  <a:rPr lang="en-US" altLang="zh-CN" sz="2400" dirty="0" smtClean="0">
                    <a:solidFill>
                      <a:schemeClr val="accent2"/>
                    </a:solidFill>
                    <a:latin typeface="+mj-lt"/>
                  </a:rPr>
                  <a:t>Expansion P-box</a:t>
                </a:r>
              </a:p>
              <a:p>
                <a:pPr marL="0" indent="0">
                  <a:buNone/>
                </a:pPr>
                <a:r>
                  <a:rPr lang="en-US" altLang="zh-CN" sz="2200" dirty="0">
                    <a:latin typeface="+mj-lt"/>
                  </a:rPr>
                  <a:t>Since </a:t>
                </a:r>
                <a14:m>
                  <m:oMath xmlns:m="http://schemas.openxmlformats.org/officeDocument/2006/math">
                    <m:sSub>
                      <m:sSubPr>
                        <m:ctrlPr>
                          <a:rPr lang="en-US" altLang="zh-CN" sz="2200" i="1" smtClean="0">
                            <a:latin typeface="Cambria Math"/>
                          </a:rPr>
                        </m:ctrlPr>
                      </m:sSubPr>
                      <m:e>
                        <m:r>
                          <a:rPr lang="en-US" altLang="zh-CN" sz="2200" b="0" i="1" smtClean="0">
                            <a:latin typeface="Cambria Math" panose="02040503050406030204" pitchFamily="18" charset="0"/>
                          </a:rPr>
                          <m:t>𝑅</m:t>
                        </m:r>
                      </m:e>
                      <m:sub>
                        <m:r>
                          <a:rPr lang="en-US" altLang="zh-CN" sz="2200" b="0" i="1" smtClean="0">
                            <a:latin typeface="Cambria Math" panose="02040503050406030204" pitchFamily="18" charset="0"/>
                          </a:rPr>
                          <m:t>𝐼</m:t>
                        </m:r>
                        <m:r>
                          <a:rPr lang="en-US" altLang="zh-CN" sz="2200" b="0" i="1" smtClean="0">
                            <a:latin typeface="Cambria Math" panose="02040503050406030204" pitchFamily="18" charset="0"/>
                          </a:rPr>
                          <m:t>−1</m:t>
                        </m:r>
                      </m:sub>
                    </m:sSub>
                  </m:oMath>
                </a14:m>
                <a:r>
                  <a:rPr lang="en-US" altLang="zh-CN" sz="2200" dirty="0" smtClean="0">
                    <a:latin typeface="+mj-lt"/>
                  </a:rPr>
                  <a:t>is </a:t>
                </a:r>
                <a:r>
                  <a:rPr lang="en-US" altLang="zh-CN" sz="2200" dirty="0">
                    <a:latin typeface="+mj-lt"/>
                  </a:rPr>
                  <a:t>a 32-bit input and </a:t>
                </a:r>
                <a14:m>
                  <m:oMath xmlns:m="http://schemas.openxmlformats.org/officeDocument/2006/math">
                    <m:sSub>
                      <m:sSubPr>
                        <m:ctrlPr>
                          <a:rPr lang="en-US" altLang="zh-CN" sz="2200" i="1">
                            <a:latin typeface="Cambria Math"/>
                          </a:rPr>
                        </m:ctrlPr>
                      </m:sSubPr>
                      <m:e>
                        <m:r>
                          <a:rPr lang="en-US" altLang="zh-CN" sz="2200" i="1">
                            <a:latin typeface="Cambria Math" panose="02040503050406030204" pitchFamily="18" charset="0"/>
                          </a:rPr>
                          <m:t>𝐾</m:t>
                        </m:r>
                      </m:e>
                      <m:sub>
                        <m:r>
                          <a:rPr lang="en-US" altLang="zh-CN" sz="2200" i="1">
                            <a:latin typeface="Cambria Math" panose="02040503050406030204" pitchFamily="18" charset="0"/>
                          </a:rPr>
                          <m:t>𝐼</m:t>
                        </m:r>
                      </m:sub>
                    </m:sSub>
                  </m:oMath>
                </a14:m>
                <a:r>
                  <a:rPr lang="en-US" altLang="zh-CN" sz="2200" dirty="0" smtClean="0">
                    <a:latin typeface="+mj-lt"/>
                  </a:rPr>
                  <a:t> </a:t>
                </a:r>
                <a:r>
                  <a:rPr lang="en-US" altLang="zh-CN" sz="2200" dirty="0">
                    <a:latin typeface="+mj-lt"/>
                  </a:rPr>
                  <a:t>is a 48-bit key, we first need to expand </a:t>
                </a:r>
                <a14:m>
                  <m:oMath xmlns:m="http://schemas.openxmlformats.org/officeDocument/2006/math">
                    <m:sSub>
                      <m:sSubPr>
                        <m:ctrlPr>
                          <a:rPr lang="en-US" altLang="zh-CN" sz="2200" i="1">
                            <a:latin typeface="Cambria Math"/>
                          </a:rPr>
                        </m:ctrlPr>
                      </m:sSubPr>
                      <m:e>
                        <m:r>
                          <a:rPr lang="en-US" altLang="zh-CN" sz="2200" i="1">
                            <a:latin typeface="Cambria Math" panose="02040503050406030204" pitchFamily="18" charset="0"/>
                          </a:rPr>
                          <m:t>𝑅</m:t>
                        </m:r>
                      </m:e>
                      <m:sub>
                        <m:r>
                          <a:rPr lang="en-US" altLang="zh-CN" sz="2200" i="1">
                            <a:latin typeface="Cambria Math" panose="02040503050406030204" pitchFamily="18" charset="0"/>
                          </a:rPr>
                          <m:t>𝐼</m:t>
                        </m:r>
                        <m:r>
                          <a:rPr lang="en-US" altLang="zh-CN" sz="2200" i="1">
                            <a:latin typeface="Cambria Math" panose="02040503050406030204" pitchFamily="18" charset="0"/>
                          </a:rPr>
                          <m:t>−1</m:t>
                        </m:r>
                      </m:sub>
                    </m:sSub>
                  </m:oMath>
                </a14:m>
                <a:r>
                  <a:rPr lang="en-US" altLang="zh-CN" sz="2200" dirty="0" smtClean="0">
                    <a:latin typeface="+mj-lt"/>
                  </a:rPr>
                  <a:t> to </a:t>
                </a:r>
                <a:r>
                  <a:rPr lang="en-US" altLang="zh-CN" sz="2200" dirty="0">
                    <a:latin typeface="+mj-lt"/>
                  </a:rPr>
                  <a:t>48 bits. </a:t>
                </a:r>
                <a:endParaRPr lang="en-US" altLang="zh-CN" sz="2200" dirty="0" smtClean="0">
                  <a:latin typeface="+mj-lt"/>
                </a:endParaRPr>
              </a:p>
              <a:p>
                <a:pPr marL="0" indent="0">
                  <a:buNone/>
                </a:pPr>
                <a:endParaRPr lang="en-US" altLang="zh-CN" sz="2200" dirty="0" smtClean="0">
                  <a:latin typeface="+mj-lt"/>
                </a:endParaRPr>
              </a:p>
              <a:p>
                <a:pPr marL="0" indent="0">
                  <a:buNone/>
                </a:pPr>
                <a:r>
                  <a:rPr lang="en-US" altLang="zh-CN" sz="2200" smtClean="0">
                    <a:latin typeface="+mj-lt"/>
                  </a:rPr>
                  <a:t>Figure 4.1 </a:t>
                </a:r>
                <a:r>
                  <a:rPr lang="en-US" altLang="zh-CN" sz="2200" dirty="0" smtClean="0">
                    <a:latin typeface="+mj-lt"/>
                  </a:rPr>
                  <a:t>shows an expansion permutation.</a:t>
                </a:r>
                <a:endParaRPr lang="en-US" altLang="zh-CN" sz="2200" dirty="0">
                  <a:latin typeface="+mj-lt"/>
                </a:endParaRPr>
              </a:p>
            </p:txBody>
          </p:sp>
        </mc:Choice>
        <mc:Fallback xmlns="">
          <p:sp>
            <p:nvSpPr>
              <p:cNvPr id="9" name="内容占位符 5"/>
              <p:cNvSpPr>
                <a:spLocks noGrp="1" noRot="1" noChangeAspect="1" noMove="1" noResize="1" noEditPoints="1" noAdjustHandles="1" noChangeArrowheads="1" noChangeShapeType="1" noTextEdit="1"/>
              </p:cNvSpPr>
              <p:nvPr>
                <p:ph sz="quarter" idx="1"/>
              </p:nvPr>
            </p:nvSpPr>
            <p:spPr>
              <a:xfrm>
                <a:off x="609600" y="1600199"/>
                <a:ext cx="8354888" cy="2044825"/>
              </a:xfrm>
              <a:blipFill rotWithShape="1">
                <a:blip r:embed="rId2"/>
                <a:stretch>
                  <a:fillRect l="-1094" t="-1786" b="-6845"/>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382150" y="4026023"/>
            <a:ext cx="8614395" cy="1286367"/>
          </a:xfrm>
          <a:prstGeom prst="rect">
            <a:avLst/>
          </a:prstGeom>
        </p:spPr>
      </p:pic>
      <p:sp>
        <p:nvSpPr>
          <p:cNvPr id="7" name="Text Box 4"/>
          <p:cNvSpPr txBox="1">
            <a:spLocks noChangeArrowheads="1"/>
          </p:cNvSpPr>
          <p:nvPr/>
        </p:nvSpPr>
        <p:spPr bwMode="auto">
          <a:xfrm>
            <a:off x="2917636" y="5693389"/>
            <a:ext cx="38911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sz="2000" b="0" baseline="0" dirty="0">
                <a:solidFill>
                  <a:schemeClr val="tx2"/>
                </a:solidFill>
                <a:latin typeface="+mj-lt"/>
                <a:ea typeface="宋体" panose="02010600030101010101" pitchFamily="2" charset="-122"/>
              </a:rPr>
              <a:t>Figure </a:t>
            </a:r>
            <a:r>
              <a:rPr lang="en-US" altLang="zh-CN" sz="2000" b="0" baseline="0" dirty="0" smtClean="0">
                <a:solidFill>
                  <a:schemeClr val="tx2"/>
                </a:solidFill>
                <a:latin typeface="+mj-lt"/>
                <a:ea typeface="宋体" panose="02010600030101010101" pitchFamily="2" charset="-122"/>
              </a:rPr>
              <a:t>4.11 </a:t>
            </a:r>
            <a:r>
              <a:rPr lang="en-US" altLang="zh-CN" sz="2000" b="0" baseline="0" dirty="0" smtClean="0">
                <a:ea typeface="宋体" panose="02010600030101010101" pitchFamily="2" charset="-122"/>
              </a:rPr>
              <a:t>Expansion </a:t>
            </a:r>
            <a:r>
              <a:rPr lang="en-US" altLang="zh-CN" sz="2000" b="0" baseline="0" dirty="0">
                <a:ea typeface="宋体" panose="02010600030101010101" pitchFamily="2" charset="-122"/>
              </a:rPr>
              <a:t>permutation</a:t>
            </a:r>
          </a:p>
        </p:txBody>
      </p:sp>
      <p:sp>
        <p:nvSpPr>
          <p:cNvPr id="8" name="标题 4"/>
          <p:cNvSpPr>
            <a:spLocks noGrp="1"/>
          </p:cNvSpPr>
          <p:nvPr>
            <p:ph type="title"/>
          </p:nvPr>
        </p:nvSpPr>
        <p:spPr>
          <a:xfrm>
            <a:off x="612648" y="228600"/>
            <a:ext cx="8153400" cy="990600"/>
          </a:xfrm>
        </p:spPr>
        <p:txBody>
          <a:bodyPr>
            <a:normAutofit/>
          </a:bodyPr>
          <a:lstStyle/>
          <a:p>
            <a:r>
              <a:rPr lang="en-US" altLang="zh-CN" sz="3600" dirty="0" smtClean="0"/>
              <a:t>Round Function</a:t>
            </a:r>
            <a:endParaRPr lang="en-US" altLang="zh-CN" sz="36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5"/>
          <p:cNvSpPr>
            <a:spLocks noGrp="1"/>
          </p:cNvSpPr>
          <p:nvPr>
            <p:ph sz="quarter" idx="1"/>
          </p:nvPr>
        </p:nvSpPr>
        <p:spPr>
          <a:xfrm>
            <a:off x="609600" y="1600199"/>
            <a:ext cx="8354888" cy="1180729"/>
          </a:xfrm>
        </p:spPr>
        <p:txBody>
          <a:bodyPr>
            <a:noAutofit/>
          </a:bodyPr>
          <a:lstStyle/>
          <a:p>
            <a:pPr marL="0" indent="0">
              <a:buNone/>
            </a:pPr>
            <a:r>
              <a:rPr lang="en-US" altLang="zh-CN" sz="2400" dirty="0">
                <a:latin typeface="+mj-lt"/>
              </a:rPr>
              <a:t>Although the relationship between the input and output can be defined mathematically, DES uses Table </a:t>
            </a:r>
            <a:r>
              <a:rPr lang="en-US" altLang="zh-CN" sz="2400" dirty="0" smtClean="0">
                <a:latin typeface="+mj-lt"/>
              </a:rPr>
              <a:t>4.5 </a:t>
            </a:r>
            <a:r>
              <a:rPr lang="en-US" altLang="zh-CN" sz="2400" dirty="0">
                <a:latin typeface="+mj-lt"/>
              </a:rPr>
              <a:t>to define this P-box</a:t>
            </a:r>
            <a:r>
              <a:rPr lang="en-US" altLang="zh-CN" sz="2400" dirty="0" smtClean="0">
                <a:latin typeface="+mj-lt"/>
              </a:rPr>
              <a:t>.</a:t>
            </a:r>
            <a:endParaRPr lang="en-US" altLang="zh-CN" sz="2400" dirty="0">
              <a:latin typeface="+mj-lt"/>
            </a:endParaRPr>
          </a:p>
        </p:txBody>
      </p:sp>
      <p:sp>
        <p:nvSpPr>
          <p:cNvPr id="7" name="Text Box 4"/>
          <p:cNvSpPr txBox="1">
            <a:spLocks noChangeArrowheads="1"/>
          </p:cNvSpPr>
          <p:nvPr/>
        </p:nvSpPr>
        <p:spPr bwMode="auto">
          <a:xfrm>
            <a:off x="2900364" y="6165304"/>
            <a:ext cx="35779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sz="2000" b="0" baseline="0" dirty="0" smtClean="0">
                <a:solidFill>
                  <a:schemeClr val="tx2"/>
                </a:solidFill>
                <a:latin typeface="+mj-lt"/>
                <a:ea typeface="宋体" panose="02010600030101010101" pitchFamily="2" charset="-122"/>
              </a:rPr>
              <a:t>Table 4.5 </a:t>
            </a:r>
            <a:r>
              <a:rPr lang="en-US" altLang="zh-CN" sz="2000" b="0" baseline="0" dirty="0" smtClean="0">
                <a:ea typeface="宋体" panose="02010600030101010101" pitchFamily="2" charset="-122"/>
              </a:rPr>
              <a:t>Expansion P-box table</a:t>
            </a:r>
            <a:endParaRPr lang="en-US" altLang="zh-CN" sz="2000" b="0" baseline="0" dirty="0">
              <a:ea typeface="宋体" panose="02010600030101010101" pitchFamily="2" charset="-122"/>
            </a:endParaRPr>
          </a:p>
        </p:txBody>
      </p:sp>
      <p:pic>
        <p:nvPicPr>
          <p:cNvPr id="6"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794" y="2864185"/>
            <a:ext cx="7048500" cy="321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4"/>
          <p:cNvSpPr>
            <a:spLocks noGrp="1"/>
          </p:cNvSpPr>
          <p:nvPr>
            <p:ph type="title"/>
          </p:nvPr>
        </p:nvSpPr>
        <p:spPr>
          <a:xfrm>
            <a:off x="612648" y="228600"/>
            <a:ext cx="8153400" cy="990600"/>
          </a:xfrm>
        </p:spPr>
        <p:txBody>
          <a:bodyPr>
            <a:normAutofit/>
          </a:bodyPr>
          <a:lstStyle/>
          <a:p>
            <a:r>
              <a:rPr lang="en-US" altLang="zh-CN" sz="3600" dirty="0" smtClean="0"/>
              <a:t>Round Function</a:t>
            </a:r>
            <a:endParaRPr lang="en-US" altLang="zh-CN" sz="36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5"/>
          <p:cNvSpPr>
            <a:spLocks noGrp="1"/>
          </p:cNvSpPr>
          <p:nvPr>
            <p:ph sz="quarter" idx="1"/>
          </p:nvPr>
        </p:nvSpPr>
        <p:spPr>
          <a:xfrm>
            <a:off x="609600" y="1600199"/>
            <a:ext cx="8354888" cy="2188841"/>
          </a:xfrm>
        </p:spPr>
        <p:txBody>
          <a:bodyPr>
            <a:noAutofit/>
          </a:bodyPr>
          <a:lstStyle/>
          <a:p>
            <a:pPr marL="0" indent="0">
              <a:buNone/>
            </a:pPr>
            <a:r>
              <a:rPr lang="en-US" altLang="zh-CN" sz="2400" dirty="0" smtClean="0">
                <a:solidFill>
                  <a:schemeClr val="accent2"/>
                </a:solidFill>
                <a:latin typeface="+mj-lt"/>
              </a:rPr>
              <a:t>Whitener(XOR)</a:t>
            </a:r>
          </a:p>
          <a:p>
            <a:pPr marL="0" indent="0">
              <a:buNone/>
            </a:pPr>
            <a:r>
              <a:rPr lang="en-US" altLang="zh-CN" sz="2400" dirty="0">
                <a:latin typeface="+mj-lt"/>
              </a:rPr>
              <a:t>After the expansion permutation, DES uses the XOR operation on the expanded right section and the round key. Note that both the right section and the key are 48-bits in length. Also note that the round key is used only in this operation</a:t>
            </a:r>
            <a:r>
              <a:rPr lang="en-US" altLang="zh-CN" sz="2400" dirty="0" smtClean="0">
                <a:latin typeface="+mj-lt"/>
              </a:rPr>
              <a:t>.</a:t>
            </a:r>
            <a:endParaRPr lang="en-US" altLang="zh-CN" sz="2400" dirty="0">
              <a:latin typeface="+mj-lt"/>
            </a:endParaRPr>
          </a:p>
        </p:txBody>
      </p:sp>
      <p:sp>
        <p:nvSpPr>
          <p:cNvPr id="6" name="标题 4"/>
          <p:cNvSpPr>
            <a:spLocks noGrp="1"/>
          </p:cNvSpPr>
          <p:nvPr>
            <p:ph type="title"/>
          </p:nvPr>
        </p:nvSpPr>
        <p:spPr>
          <a:xfrm>
            <a:off x="612648" y="228600"/>
            <a:ext cx="8153400" cy="990600"/>
          </a:xfrm>
        </p:spPr>
        <p:txBody>
          <a:bodyPr>
            <a:normAutofit/>
          </a:bodyPr>
          <a:lstStyle/>
          <a:p>
            <a:r>
              <a:rPr lang="en-US" altLang="zh-CN" sz="3600" dirty="0" smtClean="0"/>
              <a:t>Round Function</a:t>
            </a:r>
            <a:endParaRPr lang="en-US" altLang="zh-CN" sz="3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Modern </a:t>
            </a:r>
            <a:r>
              <a:rPr lang="en-AU" altLang="zh-CN" dirty="0"/>
              <a:t>Block Ciphers</a:t>
            </a:r>
            <a:endParaRPr lang="zh-CN" altLang="en-US" dirty="0"/>
          </a:p>
        </p:txBody>
      </p:sp>
      <p:sp>
        <p:nvSpPr>
          <p:cNvPr id="6" name="内容占位符 5"/>
          <p:cNvSpPr>
            <a:spLocks noGrp="1"/>
          </p:cNvSpPr>
          <p:nvPr>
            <p:ph sz="quarter" idx="1"/>
          </p:nvPr>
        </p:nvSpPr>
        <p:spPr>
          <a:xfrm>
            <a:off x="612648" y="1600200"/>
            <a:ext cx="7991800" cy="4853136"/>
          </a:xfrm>
        </p:spPr>
        <p:txBody>
          <a:bodyPr>
            <a:normAutofit lnSpcReduction="10000"/>
          </a:bodyPr>
          <a:lstStyle/>
          <a:p>
            <a:r>
              <a:rPr lang="en-US" altLang="zh-CN" dirty="0"/>
              <a:t>All the afternoon Mungo had been working on Stern's code, principally with the aid of the latest messages which he had copied down at the </a:t>
            </a:r>
            <a:r>
              <a:rPr lang="en-US" altLang="zh-CN" dirty="0" err="1"/>
              <a:t>Nevin</a:t>
            </a:r>
            <a:r>
              <a:rPr lang="en-US" altLang="zh-CN" dirty="0"/>
              <a:t> Square drop. Stern was very confident. He must be well aware London Central knew about that drop. It was obvious that they didn't care how often Mungo read their messages, so confident were they in the impenetrability of the code.</a:t>
            </a:r>
          </a:p>
          <a:p>
            <a:pPr marL="0" indent="0">
              <a:buNone/>
            </a:pPr>
            <a:endParaRPr lang="en-US" altLang="zh-CN" dirty="0" smtClean="0"/>
          </a:p>
          <a:p>
            <a:pPr marL="0" indent="0" algn="r">
              <a:buNone/>
            </a:pPr>
            <a:r>
              <a:rPr lang="en-US" altLang="zh-CN" dirty="0"/>
              <a:t>	—Talking to Strange Men, Ruth </a:t>
            </a:r>
            <a:r>
              <a:rPr lang="en-US" altLang="zh-CN" dirty="0" smtClean="0"/>
              <a:t>Rendell</a:t>
            </a:r>
            <a:endParaRPr lang="en-US" altLang="zh-CN" dirty="0"/>
          </a:p>
        </p:txBody>
      </p:sp>
    </p:spTree>
    <p:extLst>
      <p:ext uri="{BB962C8B-B14F-4D97-AF65-F5344CB8AC3E}">
        <p14:creationId xmlns:p14="http://schemas.microsoft.com/office/powerpoint/2010/main" val="32330909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5"/>
          <p:cNvSpPr>
            <a:spLocks noGrp="1"/>
          </p:cNvSpPr>
          <p:nvPr>
            <p:ph sz="quarter" idx="1"/>
          </p:nvPr>
        </p:nvSpPr>
        <p:spPr>
          <a:xfrm>
            <a:off x="609600" y="1600199"/>
            <a:ext cx="8354888" cy="2188841"/>
          </a:xfrm>
        </p:spPr>
        <p:txBody>
          <a:bodyPr>
            <a:noAutofit/>
          </a:bodyPr>
          <a:lstStyle/>
          <a:p>
            <a:pPr marL="0" indent="0">
              <a:buNone/>
            </a:pPr>
            <a:r>
              <a:rPr lang="en-US" altLang="zh-CN" sz="2800" dirty="0" smtClean="0">
                <a:solidFill>
                  <a:schemeClr val="accent2"/>
                </a:solidFill>
                <a:latin typeface="+mj-lt"/>
              </a:rPr>
              <a:t>S-Boxes</a:t>
            </a:r>
          </a:p>
          <a:p>
            <a:pPr marL="0" indent="0">
              <a:buNone/>
            </a:pPr>
            <a:r>
              <a:rPr lang="en-US" altLang="zh-CN" sz="2800" dirty="0">
                <a:latin typeface="+mj-lt"/>
              </a:rPr>
              <a:t>The S-boxes do the real mixing (confusion). DES uses 8 S-boxes, each with a 6-bit input and a 4-bit output. See Figure </a:t>
            </a:r>
            <a:r>
              <a:rPr lang="en-US" altLang="zh-CN" sz="2800" dirty="0" smtClean="0">
                <a:latin typeface="+mj-lt"/>
              </a:rPr>
              <a:t>4.13.</a:t>
            </a:r>
            <a:endParaRPr lang="en-US" altLang="zh-CN" sz="2800" dirty="0">
              <a:latin typeface="+mj-lt"/>
            </a:endParaRPr>
          </a:p>
        </p:txBody>
      </p:sp>
      <p:pic>
        <p:nvPicPr>
          <p:cNvPr id="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707" y="3631952"/>
            <a:ext cx="8514674" cy="224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1931840" y="5998840"/>
            <a:ext cx="57104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sz="2000" b="0" baseline="0" dirty="0" smtClean="0">
                <a:solidFill>
                  <a:schemeClr val="tx2"/>
                </a:solidFill>
                <a:latin typeface="+mj-lt"/>
                <a:ea typeface="宋体" panose="02010600030101010101" pitchFamily="2" charset="-122"/>
              </a:rPr>
              <a:t>Figure4.13 </a:t>
            </a:r>
            <a:r>
              <a:rPr lang="en-US" altLang="zh-CN" sz="2000" b="0" baseline="0" dirty="0">
                <a:ea typeface="宋体" panose="02010600030101010101" pitchFamily="2" charset="-122"/>
              </a:rPr>
              <a:t>Initial and final permutation steps in </a:t>
            </a:r>
            <a:r>
              <a:rPr lang="en-US" altLang="zh-CN" sz="2000" b="0" baseline="0" dirty="0" smtClean="0">
                <a:ea typeface="宋体" panose="02010600030101010101" pitchFamily="2" charset="-122"/>
              </a:rPr>
              <a:t>DES</a:t>
            </a:r>
            <a:endParaRPr lang="en-US" altLang="zh-CN" sz="2000" b="0" baseline="0" dirty="0">
              <a:ea typeface="宋体" panose="02010600030101010101" pitchFamily="2" charset="-122"/>
            </a:endParaRPr>
          </a:p>
        </p:txBody>
      </p:sp>
      <p:sp>
        <p:nvSpPr>
          <p:cNvPr id="7" name="标题 4"/>
          <p:cNvSpPr>
            <a:spLocks noGrp="1"/>
          </p:cNvSpPr>
          <p:nvPr>
            <p:ph type="title"/>
          </p:nvPr>
        </p:nvSpPr>
        <p:spPr>
          <a:xfrm>
            <a:off x="612648" y="228600"/>
            <a:ext cx="8153400" cy="990600"/>
          </a:xfrm>
        </p:spPr>
        <p:txBody>
          <a:bodyPr>
            <a:normAutofit/>
          </a:bodyPr>
          <a:lstStyle/>
          <a:p>
            <a:r>
              <a:rPr lang="en-US" altLang="zh-CN" sz="3600" dirty="0" smtClean="0"/>
              <a:t>Round Function</a:t>
            </a:r>
            <a:endParaRPr lang="en-US" altLang="zh-CN" sz="36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5"/>
          <p:cNvSpPr>
            <a:spLocks noGrp="1"/>
          </p:cNvSpPr>
          <p:nvPr>
            <p:ph sz="quarter" idx="1"/>
          </p:nvPr>
        </p:nvSpPr>
        <p:spPr>
          <a:xfrm>
            <a:off x="609600" y="1600199"/>
            <a:ext cx="8354888" cy="604665"/>
          </a:xfrm>
        </p:spPr>
        <p:txBody>
          <a:bodyPr>
            <a:noAutofit/>
          </a:bodyPr>
          <a:lstStyle/>
          <a:p>
            <a:pPr marL="0" indent="0">
              <a:buNone/>
            </a:pPr>
            <a:r>
              <a:rPr lang="en-US" altLang="zh-CN" sz="2800" dirty="0" smtClean="0">
                <a:solidFill>
                  <a:schemeClr val="accent2"/>
                </a:solidFill>
                <a:latin typeface="+mj-lt"/>
              </a:rPr>
              <a:t>S-Box Rule</a:t>
            </a:r>
          </a:p>
        </p:txBody>
      </p:sp>
      <p:sp>
        <p:nvSpPr>
          <p:cNvPr id="6" name="Text Box 4"/>
          <p:cNvSpPr txBox="1">
            <a:spLocks noChangeArrowheads="1"/>
          </p:cNvSpPr>
          <p:nvPr/>
        </p:nvSpPr>
        <p:spPr bwMode="auto">
          <a:xfrm>
            <a:off x="3398449" y="6203395"/>
            <a:ext cx="25817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sz="2000" b="0" baseline="0" dirty="0" smtClean="0">
                <a:solidFill>
                  <a:schemeClr val="tx2"/>
                </a:solidFill>
                <a:latin typeface="+mj-lt"/>
                <a:ea typeface="宋体" panose="02010600030101010101" pitchFamily="2" charset="-122"/>
              </a:rPr>
              <a:t>Figure 4.14 </a:t>
            </a:r>
            <a:r>
              <a:rPr lang="en-US" altLang="zh-CN" sz="2000" b="0" baseline="0" dirty="0" smtClean="0">
                <a:ea typeface="宋体" panose="02010600030101010101" pitchFamily="2" charset="-122"/>
              </a:rPr>
              <a:t>S-box rule</a:t>
            </a:r>
            <a:endParaRPr lang="en-US" altLang="zh-CN" sz="2000" b="0" baseline="0" dirty="0">
              <a:ea typeface="宋体" panose="02010600030101010101" pitchFamily="2" charset="-122"/>
            </a:endParaRPr>
          </a:p>
        </p:txBody>
      </p:sp>
      <p:pic>
        <p:nvPicPr>
          <p:cNvPr id="7"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374" y="2018159"/>
            <a:ext cx="5135339" cy="416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4"/>
          <p:cNvSpPr>
            <a:spLocks noGrp="1"/>
          </p:cNvSpPr>
          <p:nvPr>
            <p:ph type="title"/>
          </p:nvPr>
        </p:nvSpPr>
        <p:spPr>
          <a:xfrm>
            <a:off x="612648" y="228600"/>
            <a:ext cx="8153400" cy="990600"/>
          </a:xfrm>
        </p:spPr>
        <p:txBody>
          <a:bodyPr>
            <a:normAutofit/>
          </a:bodyPr>
          <a:lstStyle/>
          <a:p>
            <a:r>
              <a:rPr lang="en-US" altLang="zh-CN" sz="3600" dirty="0" smtClean="0"/>
              <a:t>Round Function</a:t>
            </a:r>
            <a:endParaRPr lang="en-US" altLang="zh-CN" sz="36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656276" y="5013176"/>
            <a:ext cx="20661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sz="2000" b="0" baseline="0" dirty="0" smtClean="0">
                <a:solidFill>
                  <a:schemeClr val="tx2"/>
                </a:solidFill>
                <a:latin typeface="+mj-lt"/>
                <a:ea typeface="宋体" panose="02010600030101010101" pitchFamily="2" charset="-122"/>
              </a:rPr>
              <a:t>Table 4.5 </a:t>
            </a:r>
            <a:r>
              <a:rPr lang="en-US" altLang="zh-CN" sz="2000" b="0" baseline="0" dirty="0" smtClean="0">
                <a:latin typeface="+mj-lt"/>
                <a:ea typeface="宋体" panose="02010600030101010101" pitchFamily="2" charset="-122"/>
              </a:rPr>
              <a:t>S-box 1</a:t>
            </a:r>
            <a:endParaRPr lang="en-US" altLang="zh-CN" sz="2000" b="0" baseline="0" dirty="0">
              <a:ea typeface="宋体" panose="02010600030101010101" pitchFamily="2" charset="-122"/>
            </a:endParaRPr>
          </a:p>
        </p:txBody>
      </p:sp>
      <p:sp>
        <p:nvSpPr>
          <p:cNvPr id="10" name="内容占位符 5"/>
          <p:cNvSpPr>
            <a:spLocks noGrp="1"/>
          </p:cNvSpPr>
          <p:nvPr>
            <p:ph sz="quarter" idx="1"/>
          </p:nvPr>
        </p:nvSpPr>
        <p:spPr>
          <a:xfrm>
            <a:off x="609600" y="1600199"/>
            <a:ext cx="8354888" cy="892697"/>
          </a:xfrm>
        </p:spPr>
        <p:txBody>
          <a:bodyPr>
            <a:noAutofit/>
          </a:bodyPr>
          <a:lstStyle/>
          <a:p>
            <a:pPr marL="0" indent="0">
              <a:buNone/>
            </a:pPr>
            <a:r>
              <a:rPr lang="en-US" altLang="zh-CN" sz="2800" dirty="0">
                <a:latin typeface="+mj-lt"/>
              </a:rPr>
              <a:t>Table </a:t>
            </a:r>
            <a:r>
              <a:rPr lang="en-US" altLang="zh-CN" sz="2800" dirty="0" smtClean="0">
                <a:latin typeface="+mj-lt"/>
              </a:rPr>
              <a:t>4.5 </a:t>
            </a:r>
            <a:r>
              <a:rPr lang="en-US" altLang="zh-CN" sz="2800" dirty="0">
                <a:latin typeface="+mj-lt"/>
              </a:rPr>
              <a:t>shows the permutation for S-box 1. </a:t>
            </a:r>
            <a:r>
              <a:rPr lang="en-US" altLang="zh-CN" sz="2800" dirty="0">
                <a:solidFill>
                  <a:srgbClr val="FF0000"/>
                </a:solidFill>
                <a:latin typeface="+mj-lt"/>
              </a:rPr>
              <a:t>For the rest of the boxes see the </a:t>
            </a:r>
            <a:r>
              <a:rPr lang="en-US" altLang="zh-CN" sz="2800" dirty="0" smtClean="0">
                <a:solidFill>
                  <a:srgbClr val="FF0000"/>
                </a:solidFill>
                <a:latin typeface="+mj-lt"/>
              </a:rPr>
              <a:t>textbook</a:t>
            </a:r>
            <a:r>
              <a:rPr lang="en-US" altLang="zh-CN" sz="2800" dirty="0">
                <a:solidFill>
                  <a:srgbClr val="FF0000"/>
                </a:solidFill>
                <a:latin typeface="+mj-lt"/>
              </a:rPr>
              <a:t>.</a:t>
            </a:r>
          </a:p>
        </p:txBody>
      </p:sp>
      <p:pic>
        <p:nvPicPr>
          <p:cNvPr id="11"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158" y="2905900"/>
            <a:ext cx="8575771" cy="2023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4"/>
          <p:cNvSpPr>
            <a:spLocks noGrp="1"/>
          </p:cNvSpPr>
          <p:nvPr>
            <p:ph type="title"/>
          </p:nvPr>
        </p:nvSpPr>
        <p:spPr>
          <a:xfrm>
            <a:off x="612648" y="228600"/>
            <a:ext cx="8153400" cy="990600"/>
          </a:xfrm>
        </p:spPr>
        <p:txBody>
          <a:bodyPr>
            <a:normAutofit/>
          </a:bodyPr>
          <a:lstStyle/>
          <a:p>
            <a:r>
              <a:rPr lang="en-US" altLang="zh-CN" sz="3600" dirty="0" smtClean="0"/>
              <a:t>Round Function</a:t>
            </a:r>
            <a:endParaRPr lang="en-US" altLang="zh-CN" sz="36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r>
              <a:rPr lang="en-US" altLang="zh-CN" sz="2400" dirty="0" smtClean="0">
                <a:solidFill>
                  <a:schemeClr val="tx2"/>
                </a:solidFill>
                <a:latin typeface="+mj-lt"/>
              </a:rPr>
              <a:t>Exercise 4.4</a:t>
            </a:r>
            <a:endParaRPr lang="en-US" altLang="zh-CN" sz="2400" dirty="0">
              <a:solidFill>
                <a:schemeClr val="tx2"/>
              </a:solidFill>
              <a:latin typeface="+mj-lt"/>
            </a:endParaRPr>
          </a:p>
          <a:p>
            <a:pPr marL="0" indent="0">
              <a:buNone/>
            </a:pPr>
            <a:r>
              <a:rPr lang="en-US" altLang="zh-CN" sz="2400" dirty="0" smtClean="0"/>
              <a:t>The </a:t>
            </a:r>
            <a:r>
              <a:rPr lang="en-US" altLang="zh-CN" sz="2400" dirty="0"/>
              <a:t>input to S-box 1 </a:t>
            </a:r>
            <a:r>
              <a:rPr lang="en-US" altLang="zh-CN" sz="2400" dirty="0" smtClean="0"/>
              <a:t>is:</a:t>
            </a:r>
          </a:p>
          <a:p>
            <a:pPr marL="0" indent="0">
              <a:buNone/>
            </a:pPr>
            <a:endParaRPr lang="en-US" altLang="zh-CN" sz="2400" dirty="0">
              <a:solidFill>
                <a:schemeClr val="accent2"/>
              </a:solidFill>
              <a:latin typeface="+mj-lt"/>
            </a:endParaRPr>
          </a:p>
          <a:p>
            <a:pPr marL="0" indent="0">
              <a:buNone/>
            </a:pPr>
            <a:r>
              <a:rPr lang="en-US" altLang="zh-CN" sz="2400" dirty="0"/>
              <a:t>What is the out-put</a:t>
            </a:r>
            <a:r>
              <a:rPr lang="en-US" altLang="zh-CN" sz="2400" dirty="0" smtClean="0"/>
              <a:t>?</a:t>
            </a:r>
          </a:p>
          <a:p>
            <a:pPr marL="0" indent="0">
              <a:buNone/>
            </a:pPr>
            <a:endParaRPr lang="en-US" altLang="zh-CN" sz="2400" dirty="0" smtClean="0"/>
          </a:p>
          <a:p>
            <a:pPr marL="0" indent="0">
              <a:buNone/>
            </a:pPr>
            <a:r>
              <a:rPr lang="en-US" altLang="zh-CN" sz="2400" b="1" dirty="0">
                <a:solidFill>
                  <a:srgbClr val="FF0000"/>
                </a:solidFill>
                <a:sym typeface="+mn-ea"/>
              </a:rPr>
              <a:t>Solution</a:t>
            </a:r>
            <a:endParaRPr lang="en-US" altLang="zh-CN" sz="2400" b="1" dirty="0">
              <a:solidFill>
                <a:srgbClr val="FF0000"/>
              </a:solidFill>
            </a:endParaRPr>
          </a:p>
          <a:p>
            <a:pPr marL="0" lvl="0" indent="0">
              <a:buNone/>
            </a:pPr>
            <a:r>
              <a:rPr lang="en-US" altLang="zh-CN" sz="2400" dirty="0"/>
              <a:t>If we write the first and the sixth bits together, we get 11 in binary, which is 3 in decimal. The remaining bits are 0001 in binary, which is 1 in decimal. We look for the value in row 3, column 1, in Table 6.3 (S-box 1). The result is 12 in decimal, which in binary is 1100. So the input </a:t>
            </a:r>
            <a:r>
              <a:rPr lang="en-US" altLang="zh-CN" sz="2400" dirty="0">
                <a:solidFill>
                  <a:srgbClr val="FF0000"/>
                </a:solidFill>
              </a:rPr>
              <a:t>100011</a:t>
            </a:r>
            <a:r>
              <a:rPr lang="en-US" altLang="zh-CN" sz="2400" dirty="0"/>
              <a:t> yields the output </a:t>
            </a:r>
            <a:r>
              <a:rPr lang="en-US" altLang="zh-CN" sz="2400" dirty="0">
                <a:solidFill>
                  <a:srgbClr val="FF0000"/>
                </a:solidFill>
              </a:rPr>
              <a:t>1100.</a:t>
            </a:r>
          </a:p>
          <a:p>
            <a:pPr marL="0" indent="0">
              <a:buNone/>
            </a:pPr>
            <a:endParaRPr lang="en-US" altLang="zh-CN" sz="2400" dirty="0" smtClean="0"/>
          </a:p>
          <a:p>
            <a:pPr marL="0" indent="0">
              <a:buNone/>
            </a:pPr>
            <a:endParaRPr lang="en-US" altLang="zh-CN" sz="2400" dirty="0">
              <a:solidFill>
                <a:schemeClr val="accent2"/>
              </a:solidFill>
            </a:endParaRPr>
          </a:p>
          <a:p>
            <a:pPr marL="0" indent="0">
              <a:buNone/>
            </a:pPr>
            <a:endParaRPr lang="en-US" altLang="zh-CN" sz="2400" dirty="0">
              <a:solidFill>
                <a:schemeClr val="accent2"/>
              </a:solidFill>
              <a:latin typeface="+mj-lt"/>
            </a:endParaRPr>
          </a:p>
        </p:txBody>
      </p:sp>
      <p:graphicFrame>
        <p:nvGraphicFramePr>
          <p:cNvPr id="2" name="表格 1"/>
          <p:cNvGraphicFramePr>
            <a:graphicFrameLocks noGrp="1"/>
          </p:cNvGraphicFramePr>
          <p:nvPr/>
        </p:nvGraphicFramePr>
        <p:xfrm>
          <a:off x="3779912" y="2526412"/>
          <a:ext cx="1296144" cy="457200"/>
        </p:xfrm>
        <a:graphic>
          <a:graphicData uri="http://schemas.openxmlformats.org/drawingml/2006/table">
            <a:tbl>
              <a:tblPr firstRow="1" bandRow="1">
                <a:tableStyleId>{5C22544A-7EE6-4342-B048-85BDC9FD1C3A}</a:tableStyleId>
              </a:tblPr>
              <a:tblGrid>
                <a:gridCol w="1296144"/>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smtClean="0">
                          <a:solidFill>
                            <a:srgbClr val="FF0000"/>
                          </a:solidFill>
                          <a:latin typeface="Cambria Math" panose="02040503050406030204" pitchFamily="18" charset="0"/>
                          <a:ea typeface="Cambria Math" panose="02040503050406030204" pitchFamily="18" charset="0"/>
                        </a:rPr>
                        <a:t>1</a:t>
                      </a:r>
                      <a:r>
                        <a:rPr lang="en-US" altLang="zh-CN" sz="2400" dirty="0" smtClean="0">
                          <a:latin typeface="Cambria Math" panose="02040503050406030204" pitchFamily="18" charset="0"/>
                          <a:ea typeface="Cambria Math" panose="02040503050406030204" pitchFamily="18" charset="0"/>
                        </a:rPr>
                        <a:t>0001</a:t>
                      </a:r>
                      <a:r>
                        <a:rPr lang="en-US" altLang="zh-CN" sz="2400" dirty="0" smtClean="0">
                          <a:solidFill>
                            <a:srgbClr val="FF0000"/>
                          </a:solidFill>
                          <a:latin typeface="Cambria Math" panose="02040503050406030204" pitchFamily="18" charset="0"/>
                          <a:ea typeface="Cambria Math" panose="02040503050406030204" pitchFamily="18" charset="0"/>
                        </a:rPr>
                        <a:t>1</a:t>
                      </a:r>
                    </a:p>
                  </a:txBody>
                  <a:tcPr>
                    <a:solidFill>
                      <a:schemeClr val="bg1">
                        <a:lumMod val="50000"/>
                      </a:schemeClr>
                    </a:solidFill>
                  </a:tcPr>
                </a:tc>
              </a:tr>
            </a:tbl>
          </a:graphicData>
        </a:graphic>
      </p:graphicFrame>
      <p:sp>
        <p:nvSpPr>
          <p:cNvPr id="7" name="内容占位符 5"/>
          <p:cNvSpPr txBox="1"/>
          <p:nvPr/>
        </p:nvSpPr>
        <p:spPr>
          <a:xfrm>
            <a:off x="582176" y="2983612"/>
            <a:ext cx="8354888" cy="469012"/>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Font typeface="Wingdings" panose="05000000000000000000"/>
              <a:buNone/>
            </a:pPr>
            <a:endParaRPr lang="en-US" altLang="zh-CN" sz="2400" dirty="0">
              <a:solidFill>
                <a:schemeClr val="accent2"/>
              </a:solidFill>
              <a:latin typeface="+mj-lt"/>
            </a:endParaRPr>
          </a:p>
        </p:txBody>
      </p:sp>
      <p:sp>
        <p:nvSpPr>
          <p:cNvPr id="8" name="标题 4"/>
          <p:cNvSpPr>
            <a:spLocks noGrp="1"/>
          </p:cNvSpPr>
          <p:nvPr>
            <p:ph type="title"/>
          </p:nvPr>
        </p:nvSpPr>
        <p:spPr>
          <a:xfrm>
            <a:off x="612648" y="228600"/>
            <a:ext cx="8153400" cy="990600"/>
          </a:xfrm>
        </p:spPr>
        <p:txBody>
          <a:bodyPr>
            <a:normAutofit/>
          </a:bodyPr>
          <a:lstStyle/>
          <a:p>
            <a:r>
              <a:rPr lang="en-US" altLang="zh-CN" sz="3600" dirty="0" smtClean="0"/>
              <a:t>Round Function</a:t>
            </a:r>
            <a:endParaRPr lang="en-US" altLang="zh-CN"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wipe(down)">
                                      <p:cBhvr>
                                        <p:cTn id="7" dur="500"/>
                                        <p:tgtEl>
                                          <p:spTgt spid="6">
                                            <p:txEl>
                                              <p:pRg st="5" end="5"/>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wipe(down)">
                                      <p:cBhvr>
                                        <p:cTn id="10"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141168"/>
          </a:xfrm>
        </p:spPr>
        <p:txBody>
          <a:bodyPr>
            <a:noAutofit/>
          </a:bodyPr>
          <a:lstStyle/>
          <a:p>
            <a:pPr marL="0" indent="0">
              <a:buNone/>
            </a:pPr>
            <a:r>
              <a:rPr lang="en-US" altLang="zh-CN" sz="2400" dirty="0" smtClean="0">
                <a:solidFill>
                  <a:schemeClr val="tx2"/>
                </a:solidFill>
                <a:latin typeface="+mj-lt"/>
              </a:rPr>
              <a:t>Exercise 4.5</a:t>
            </a:r>
            <a:endParaRPr lang="en-US" altLang="zh-CN" sz="2400" dirty="0">
              <a:solidFill>
                <a:schemeClr val="tx2"/>
              </a:solidFill>
              <a:latin typeface="+mj-lt"/>
            </a:endParaRPr>
          </a:p>
          <a:p>
            <a:pPr marL="0" indent="0">
              <a:buNone/>
            </a:pPr>
            <a:r>
              <a:rPr lang="en-US" altLang="zh-CN" sz="2400" dirty="0"/>
              <a:t>The input to S-box 1 is:</a:t>
            </a:r>
            <a:endParaRPr lang="en-US" altLang="zh-CN" sz="2400" dirty="0">
              <a:solidFill>
                <a:schemeClr val="accent2"/>
              </a:solidFill>
            </a:endParaRPr>
          </a:p>
          <a:p>
            <a:pPr marL="0" indent="0">
              <a:buNone/>
            </a:pPr>
            <a:endParaRPr lang="en-US" altLang="zh-CN" sz="2400" dirty="0" smtClean="0">
              <a:solidFill>
                <a:schemeClr val="accent2"/>
              </a:solidFill>
              <a:latin typeface="+mj-lt"/>
            </a:endParaRPr>
          </a:p>
          <a:p>
            <a:pPr marL="0" indent="0">
              <a:buNone/>
            </a:pPr>
            <a:r>
              <a:rPr lang="en-US" altLang="zh-CN" sz="2400" dirty="0"/>
              <a:t>What is the out-put</a:t>
            </a:r>
            <a:r>
              <a:rPr lang="en-US" altLang="zh-CN" sz="2400" dirty="0" smtClean="0"/>
              <a:t>?</a:t>
            </a:r>
          </a:p>
          <a:p>
            <a:pPr marL="0" indent="0">
              <a:buNone/>
            </a:pPr>
            <a:endParaRPr lang="en-US" altLang="zh-CN" sz="2400" dirty="0">
              <a:solidFill>
                <a:schemeClr val="accent2"/>
              </a:solidFill>
            </a:endParaRPr>
          </a:p>
          <a:p>
            <a:pPr marL="0" indent="0">
              <a:buNone/>
            </a:pPr>
            <a:r>
              <a:rPr lang="en-US" altLang="zh-CN" sz="2400" b="1" dirty="0">
                <a:solidFill>
                  <a:srgbClr val="FF0000"/>
                </a:solidFill>
                <a:sym typeface="+mn-ea"/>
              </a:rPr>
              <a:t>Solution</a:t>
            </a:r>
            <a:endParaRPr lang="en-US" altLang="zh-CN" sz="2400" b="1" dirty="0">
              <a:solidFill>
                <a:srgbClr val="FF0000"/>
              </a:solidFill>
            </a:endParaRPr>
          </a:p>
          <a:p>
            <a:pPr marL="0" indent="0">
              <a:buNone/>
            </a:pPr>
            <a:r>
              <a:rPr lang="en-US" altLang="zh-CN" sz="2400" dirty="0"/>
              <a:t>If we write the first and the sixth bits together, we get 00 in binary, which is 0 in decimal. The remaining bits are 0000 in binary, which is 0 in decimal. We look for the value in row 0, column 0, in Table 6.10 (S-box 8). The result is 13 in decimal, which is 1101 in binary. So the input </a:t>
            </a:r>
            <a:r>
              <a:rPr lang="en-US" altLang="zh-CN" sz="2400" dirty="0">
                <a:solidFill>
                  <a:srgbClr val="FF0000"/>
                </a:solidFill>
              </a:rPr>
              <a:t>000000</a:t>
            </a:r>
            <a:r>
              <a:rPr lang="en-US" altLang="zh-CN" sz="2400" dirty="0"/>
              <a:t> yields the output </a:t>
            </a:r>
            <a:r>
              <a:rPr lang="en-US" altLang="zh-CN" sz="2400" dirty="0">
                <a:solidFill>
                  <a:srgbClr val="FF0000"/>
                </a:solidFill>
              </a:rPr>
              <a:t>1101.</a:t>
            </a:r>
          </a:p>
          <a:p>
            <a:pPr marL="0" indent="0">
              <a:buNone/>
            </a:pPr>
            <a:endParaRPr lang="en-US" altLang="zh-CN" sz="2400" dirty="0">
              <a:solidFill>
                <a:schemeClr val="accent2"/>
              </a:solidFill>
              <a:latin typeface="+mj-lt"/>
            </a:endParaRPr>
          </a:p>
        </p:txBody>
      </p:sp>
      <p:graphicFrame>
        <p:nvGraphicFramePr>
          <p:cNvPr id="2" name="表格 1"/>
          <p:cNvGraphicFramePr>
            <a:graphicFrameLocks noGrp="1"/>
          </p:cNvGraphicFramePr>
          <p:nvPr/>
        </p:nvGraphicFramePr>
        <p:xfrm>
          <a:off x="3779912" y="2526412"/>
          <a:ext cx="1296144" cy="457200"/>
        </p:xfrm>
        <a:graphic>
          <a:graphicData uri="http://schemas.openxmlformats.org/drawingml/2006/table">
            <a:tbl>
              <a:tblPr firstRow="1" bandRow="1">
                <a:tableStyleId>{5C22544A-7EE6-4342-B048-85BDC9FD1C3A}</a:tableStyleId>
              </a:tblPr>
              <a:tblGrid>
                <a:gridCol w="1296144"/>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smtClean="0">
                          <a:solidFill>
                            <a:schemeClr val="bg1"/>
                          </a:solidFill>
                          <a:latin typeface="Cambria Math" panose="02040503050406030204" pitchFamily="18" charset="0"/>
                          <a:ea typeface="Cambria Math" panose="02040503050406030204" pitchFamily="18" charset="0"/>
                        </a:rPr>
                        <a:t>000000</a:t>
                      </a:r>
                    </a:p>
                  </a:txBody>
                  <a:tcPr>
                    <a:solidFill>
                      <a:schemeClr val="bg1">
                        <a:lumMod val="50000"/>
                      </a:schemeClr>
                    </a:solidFill>
                  </a:tcPr>
                </a:tc>
              </a:tr>
            </a:tbl>
          </a:graphicData>
        </a:graphic>
      </p:graphicFrame>
      <p:sp>
        <p:nvSpPr>
          <p:cNvPr id="7" name="内容占位符 5"/>
          <p:cNvSpPr txBox="1"/>
          <p:nvPr/>
        </p:nvSpPr>
        <p:spPr>
          <a:xfrm>
            <a:off x="107504" y="2983612"/>
            <a:ext cx="8829560" cy="469012"/>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None/>
            </a:pPr>
            <a:endParaRPr lang="en-US" altLang="zh-CN" sz="2400" dirty="0">
              <a:solidFill>
                <a:schemeClr val="accent2"/>
              </a:solidFill>
            </a:endParaRPr>
          </a:p>
        </p:txBody>
      </p:sp>
      <p:sp>
        <p:nvSpPr>
          <p:cNvPr id="11" name="内容占位符 5"/>
          <p:cNvSpPr txBox="1"/>
          <p:nvPr/>
        </p:nvSpPr>
        <p:spPr>
          <a:xfrm>
            <a:off x="636664" y="5431492"/>
            <a:ext cx="8354888" cy="469012"/>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Font typeface="Wingdings" panose="05000000000000000000"/>
              <a:buNone/>
            </a:pPr>
            <a:endParaRPr lang="en-US" altLang="zh-CN" sz="2400" dirty="0">
              <a:solidFill>
                <a:schemeClr val="accent2"/>
              </a:solidFill>
              <a:latin typeface="+mj-lt"/>
            </a:endParaRPr>
          </a:p>
        </p:txBody>
      </p:sp>
      <p:sp>
        <p:nvSpPr>
          <p:cNvPr id="8" name="标题 4"/>
          <p:cNvSpPr>
            <a:spLocks noGrp="1"/>
          </p:cNvSpPr>
          <p:nvPr>
            <p:ph type="title"/>
          </p:nvPr>
        </p:nvSpPr>
        <p:spPr>
          <a:xfrm>
            <a:off x="612648" y="228600"/>
            <a:ext cx="8153400" cy="990600"/>
          </a:xfrm>
        </p:spPr>
        <p:txBody>
          <a:bodyPr>
            <a:normAutofit/>
          </a:bodyPr>
          <a:lstStyle/>
          <a:p>
            <a:r>
              <a:rPr lang="en-US" altLang="zh-CN" sz="3600" dirty="0" smtClean="0"/>
              <a:t>Round Function</a:t>
            </a:r>
            <a:endParaRPr lang="en-US" altLang="zh-CN" sz="3600" dirty="0"/>
          </a:p>
        </p:txBody>
      </p:sp>
    </p:spTree>
    <p:extLst>
      <p:ext uri="{BB962C8B-B14F-4D97-AF65-F5344CB8AC3E}">
        <p14:creationId xmlns:p14="http://schemas.microsoft.com/office/powerpoint/2010/main" val="270439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wipe(down)">
                                      <p:cBhvr>
                                        <p:cTn id="7" dur="500"/>
                                        <p:tgtEl>
                                          <p:spTgt spid="6">
                                            <p:txEl>
                                              <p:pRg st="5" end="5"/>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wipe(down)">
                                      <p:cBhvr>
                                        <p:cTn id="10"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5"/>
          <p:cNvSpPr>
            <a:spLocks noGrp="1"/>
          </p:cNvSpPr>
          <p:nvPr>
            <p:ph sz="quarter" idx="1"/>
          </p:nvPr>
        </p:nvSpPr>
        <p:spPr>
          <a:xfrm>
            <a:off x="609600" y="1600199"/>
            <a:ext cx="8354888" cy="604665"/>
          </a:xfrm>
        </p:spPr>
        <p:txBody>
          <a:bodyPr>
            <a:noAutofit/>
          </a:bodyPr>
          <a:lstStyle/>
          <a:p>
            <a:pPr marL="0" indent="0">
              <a:buNone/>
            </a:pPr>
            <a:r>
              <a:rPr lang="en-US" altLang="zh-CN" sz="2800" dirty="0">
                <a:solidFill>
                  <a:schemeClr val="accent2"/>
                </a:solidFill>
                <a:latin typeface="+mj-lt"/>
              </a:rPr>
              <a:t>Straight Permutation</a:t>
            </a:r>
          </a:p>
        </p:txBody>
      </p:sp>
      <p:sp>
        <p:nvSpPr>
          <p:cNvPr id="6" name="Text Box 4"/>
          <p:cNvSpPr txBox="1">
            <a:spLocks noChangeArrowheads="1"/>
          </p:cNvSpPr>
          <p:nvPr/>
        </p:nvSpPr>
        <p:spPr bwMode="auto">
          <a:xfrm>
            <a:off x="2724836" y="4811873"/>
            <a:ext cx="39290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sz="2000" b="0" baseline="0" dirty="0" smtClean="0">
                <a:solidFill>
                  <a:schemeClr val="tx2"/>
                </a:solidFill>
                <a:latin typeface="+mj-lt"/>
                <a:ea typeface="宋体" panose="02010600030101010101" pitchFamily="2" charset="-122"/>
              </a:rPr>
              <a:t>Table 4.6 </a:t>
            </a:r>
            <a:r>
              <a:rPr lang="en-US" altLang="zh-CN" sz="2000" b="0" baseline="0" dirty="0" smtClean="0">
                <a:ea typeface="宋体" panose="02010600030101010101" pitchFamily="2" charset="-122"/>
              </a:rPr>
              <a:t>Straight permutation table</a:t>
            </a:r>
            <a:endParaRPr lang="en-US" altLang="zh-CN" sz="2000" b="0" baseline="0" dirty="0">
              <a:ea typeface="宋体" panose="02010600030101010101" pitchFamily="2" charset="-122"/>
            </a:endParaRPr>
          </a:p>
        </p:txBody>
      </p:sp>
      <p:pic>
        <p:nvPicPr>
          <p:cNvPr id="8"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513" y="2780928"/>
            <a:ext cx="8899487" cy="2011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4"/>
          <p:cNvSpPr>
            <a:spLocks noGrp="1"/>
          </p:cNvSpPr>
          <p:nvPr>
            <p:ph type="title"/>
          </p:nvPr>
        </p:nvSpPr>
        <p:spPr>
          <a:xfrm>
            <a:off x="612648" y="228600"/>
            <a:ext cx="8153400" cy="990600"/>
          </a:xfrm>
        </p:spPr>
        <p:txBody>
          <a:bodyPr>
            <a:normAutofit/>
          </a:bodyPr>
          <a:lstStyle/>
          <a:p>
            <a:r>
              <a:rPr lang="en-US" altLang="zh-CN" sz="3600" dirty="0" smtClean="0"/>
              <a:t>Round Function</a:t>
            </a:r>
            <a:endParaRPr lang="en-US" altLang="zh-CN" sz="36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Key Generation</a:t>
            </a:r>
          </a:p>
        </p:txBody>
      </p:sp>
      <p:sp>
        <p:nvSpPr>
          <p:cNvPr id="9" name="内容占位符 5"/>
          <p:cNvSpPr>
            <a:spLocks noGrp="1"/>
          </p:cNvSpPr>
          <p:nvPr>
            <p:ph sz="quarter" idx="1"/>
          </p:nvPr>
        </p:nvSpPr>
        <p:spPr>
          <a:xfrm>
            <a:off x="609600" y="1600199"/>
            <a:ext cx="8354888" cy="3412977"/>
          </a:xfrm>
        </p:spPr>
        <p:txBody>
          <a:bodyPr>
            <a:noAutofit/>
          </a:bodyPr>
          <a:lstStyle/>
          <a:p>
            <a:pPr marL="0" indent="0">
              <a:buNone/>
            </a:pPr>
            <a:r>
              <a:rPr lang="en-US" altLang="zh-CN" sz="2200" dirty="0" smtClean="0">
                <a:solidFill>
                  <a:schemeClr val="accent2"/>
                </a:solidFill>
                <a:latin typeface="+mj-lt"/>
              </a:rPr>
              <a:t>Key </a:t>
            </a:r>
            <a:r>
              <a:rPr lang="en-US" altLang="zh-CN" sz="2200" dirty="0">
                <a:solidFill>
                  <a:schemeClr val="accent2"/>
                </a:solidFill>
                <a:latin typeface="+mj-lt"/>
              </a:rPr>
              <a:t>Generation</a:t>
            </a:r>
          </a:p>
          <a:p>
            <a:pPr marL="0" indent="0">
              <a:buNone/>
            </a:pPr>
            <a:r>
              <a:rPr lang="en-US" altLang="zh-CN" sz="2200" dirty="0">
                <a:latin typeface="+mj-lt"/>
              </a:rPr>
              <a:t>The round-key generator creates sixteen 48-bit keys out of a 56-bit cipher key. </a:t>
            </a:r>
            <a:r>
              <a:rPr lang="en-US" altLang="zh-CN" sz="2200" dirty="0" smtClean="0">
                <a:latin typeface="+mj-lt"/>
              </a:rPr>
              <a:t> See Figure 4.16.</a:t>
            </a:r>
            <a:endParaRPr lang="en-US" altLang="zh-CN" sz="2200" dirty="0">
              <a:latin typeface="+mj-lt"/>
            </a:endParaRPr>
          </a:p>
          <a:p>
            <a:pPr marL="0" indent="0">
              <a:buNone/>
            </a:pPr>
            <a:endParaRPr lang="en-US" altLang="zh-CN" sz="2200" dirty="0">
              <a:latin typeface="+mj-lt"/>
            </a:endParaRPr>
          </a:p>
        </p:txBody>
      </p:sp>
    </p:spTree>
    <p:extLst>
      <p:ext uri="{BB962C8B-B14F-4D97-AF65-F5344CB8AC3E}">
        <p14:creationId xmlns:p14="http://schemas.microsoft.com/office/powerpoint/2010/main" val="31008015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Key Generation</a:t>
            </a:r>
          </a:p>
        </p:txBody>
      </p:sp>
      <p:pic>
        <p:nvPicPr>
          <p:cNvPr id="6"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5112" y="1628800"/>
            <a:ext cx="4248472" cy="4927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p:cNvSpPr txBox="1">
            <a:spLocks noChangeArrowheads="1"/>
          </p:cNvSpPr>
          <p:nvPr/>
        </p:nvSpPr>
        <p:spPr bwMode="auto">
          <a:xfrm>
            <a:off x="404848" y="3933056"/>
            <a:ext cx="215915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sz="2000" b="0" baseline="0" dirty="0" smtClean="0">
                <a:solidFill>
                  <a:schemeClr val="tx2"/>
                </a:solidFill>
                <a:latin typeface="+mj-lt"/>
                <a:ea typeface="宋体" panose="02010600030101010101" pitchFamily="2" charset="-122"/>
              </a:rPr>
              <a:t>Figure 4.15 </a:t>
            </a:r>
            <a:endParaRPr lang="en-US" altLang="zh-CN" sz="2000" b="0" baseline="0" dirty="0" smtClean="0">
              <a:latin typeface="+mj-lt"/>
              <a:ea typeface="宋体" panose="02010600030101010101" pitchFamily="2" charset="-122"/>
            </a:endParaRPr>
          </a:p>
          <a:p>
            <a:pPr algn="ctr"/>
            <a:r>
              <a:rPr lang="en-US" altLang="zh-CN" sz="2000" b="0" baseline="0" dirty="0">
                <a:latin typeface="+mj-lt"/>
                <a:ea typeface="宋体" panose="02010600030101010101" pitchFamily="2" charset="-122"/>
              </a:rPr>
              <a:t>Key Generation</a:t>
            </a:r>
          </a:p>
          <a:p>
            <a:pPr algn="ctr"/>
            <a:endParaRPr lang="en-US" altLang="zh-CN" sz="2000" b="0" baseline="0" dirty="0">
              <a:latin typeface="+mj-lt"/>
              <a:ea typeface="宋体" panose="02010600030101010101" pitchFamily="2" charset="-122"/>
            </a:endParaRPr>
          </a:p>
        </p:txBody>
      </p:sp>
    </p:spTree>
    <p:extLst>
      <p:ext uri="{BB962C8B-B14F-4D97-AF65-F5344CB8AC3E}">
        <p14:creationId xmlns:p14="http://schemas.microsoft.com/office/powerpoint/2010/main" val="11484554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Key Generation</a:t>
            </a:r>
          </a:p>
        </p:txBody>
      </p:sp>
      <p:sp>
        <p:nvSpPr>
          <p:cNvPr id="7" name="Text Box 4"/>
          <p:cNvSpPr txBox="1">
            <a:spLocks noChangeArrowheads="1"/>
          </p:cNvSpPr>
          <p:nvPr/>
        </p:nvSpPr>
        <p:spPr bwMode="auto">
          <a:xfrm>
            <a:off x="2857800" y="4230775"/>
            <a:ext cx="36630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sz="2000" b="0" baseline="0" dirty="0" smtClean="0">
                <a:solidFill>
                  <a:schemeClr val="tx2"/>
                </a:solidFill>
                <a:latin typeface="+mj-lt"/>
                <a:ea typeface="宋体" panose="02010600030101010101" pitchFamily="2" charset="-122"/>
              </a:rPr>
              <a:t>Table 4.7 </a:t>
            </a:r>
            <a:r>
              <a:rPr lang="en-US" altLang="zh-CN" sz="2000" b="0" baseline="0" dirty="0" smtClean="0">
                <a:latin typeface="+mj-lt"/>
                <a:ea typeface="宋体" panose="02010600030101010101" pitchFamily="2" charset="-122"/>
              </a:rPr>
              <a:t>Parity-bit </a:t>
            </a:r>
            <a:r>
              <a:rPr lang="en-US" altLang="zh-CN" sz="2000" b="0" baseline="0" dirty="0">
                <a:latin typeface="+mj-lt"/>
                <a:ea typeface="宋体" panose="02010600030101010101" pitchFamily="2" charset="-122"/>
              </a:rPr>
              <a:t>drop </a:t>
            </a:r>
            <a:r>
              <a:rPr lang="en-US" altLang="zh-CN" sz="2000" b="0" baseline="0" dirty="0" smtClean="0">
                <a:latin typeface="+mj-lt"/>
                <a:ea typeface="宋体" panose="02010600030101010101" pitchFamily="2" charset="-122"/>
              </a:rPr>
              <a:t>table</a:t>
            </a:r>
            <a:endParaRPr lang="en-US" altLang="zh-CN" sz="2000" b="0" baseline="0" dirty="0">
              <a:latin typeface="+mj-lt"/>
              <a:ea typeface="宋体" panose="02010600030101010101" pitchFamily="2" charset="-122"/>
            </a:endParaRPr>
          </a:p>
        </p:txBody>
      </p:sp>
      <p:pic>
        <p:nvPicPr>
          <p:cNvPr id="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700808"/>
            <a:ext cx="6667256" cy="252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4"/>
          <p:cNvSpPr txBox="1">
            <a:spLocks noChangeArrowheads="1"/>
          </p:cNvSpPr>
          <p:nvPr/>
        </p:nvSpPr>
        <p:spPr bwMode="auto">
          <a:xfrm>
            <a:off x="2883720" y="6092051"/>
            <a:ext cx="36630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sz="2000" b="0" baseline="0" dirty="0" smtClean="0">
                <a:solidFill>
                  <a:schemeClr val="tx2"/>
                </a:solidFill>
                <a:latin typeface="+mj-lt"/>
                <a:ea typeface="宋体" panose="02010600030101010101" pitchFamily="2" charset="-122"/>
              </a:rPr>
              <a:t>Table 4.8 </a:t>
            </a:r>
            <a:r>
              <a:rPr lang="en-US" altLang="zh-CN" sz="2000" b="0" baseline="0" dirty="0">
                <a:latin typeface="+mj-lt"/>
                <a:ea typeface="宋体" panose="02010600030101010101" pitchFamily="2" charset="-122"/>
              </a:rPr>
              <a:t>Number of bits </a:t>
            </a:r>
            <a:r>
              <a:rPr lang="en-US" altLang="zh-CN" sz="2000" b="0" baseline="0" dirty="0" smtClean="0">
                <a:latin typeface="+mj-lt"/>
                <a:ea typeface="宋体" panose="02010600030101010101" pitchFamily="2" charset="-122"/>
              </a:rPr>
              <a:t>shifts</a:t>
            </a:r>
            <a:endParaRPr lang="en-US" altLang="zh-CN" sz="2000" b="0" baseline="0" dirty="0">
              <a:latin typeface="+mj-lt"/>
              <a:ea typeface="宋体" panose="02010600030101010101" pitchFamily="2" charset="-122"/>
            </a:endParaRPr>
          </a:p>
        </p:txBody>
      </p:sp>
      <p:pic>
        <p:nvPicPr>
          <p:cNvPr id="1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808" y="5229200"/>
            <a:ext cx="8892480" cy="86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66585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Key Generation</a:t>
            </a:r>
          </a:p>
        </p:txBody>
      </p:sp>
      <p:sp>
        <p:nvSpPr>
          <p:cNvPr id="7" name="Text Box 4"/>
          <p:cNvSpPr txBox="1">
            <a:spLocks noChangeArrowheads="1"/>
          </p:cNvSpPr>
          <p:nvPr/>
        </p:nvSpPr>
        <p:spPr bwMode="auto">
          <a:xfrm>
            <a:off x="2608112" y="4578461"/>
            <a:ext cx="41624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sz="2000" b="0" baseline="0" dirty="0" smtClean="0">
                <a:solidFill>
                  <a:schemeClr val="tx2"/>
                </a:solidFill>
                <a:latin typeface="+mj-lt"/>
                <a:ea typeface="宋体" panose="02010600030101010101" pitchFamily="2" charset="-122"/>
              </a:rPr>
              <a:t>Table 4.9 </a:t>
            </a:r>
            <a:r>
              <a:rPr lang="en-US" altLang="zh-CN" sz="2000" b="0" baseline="0" dirty="0">
                <a:latin typeface="+mj-lt"/>
                <a:ea typeface="宋体" panose="02010600030101010101" pitchFamily="2" charset="-122"/>
              </a:rPr>
              <a:t>Key-compression </a:t>
            </a:r>
            <a:r>
              <a:rPr lang="en-US" altLang="zh-CN" sz="2000" b="0" baseline="0" dirty="0" smtClean="0">
                <a:latin typeface="+mj-lt"/>
                <a:ea typeface="宋体" panose="02010600030101010101" pitchFamily="2" charset="-122"/>
              </a:rPr>
              <a:t>table</a:t>
            </a:r>
            <a:endParaRPr lang="en-US" altLang="zh-CN" sz="2000" b="0" baseline="0" dirty="0">
              <a:latin typeface="+mj-lt"/>
              <a:ea typeface="宋体" panose="02010600030101010101" pitchFamily="2" charset="-122"/>
            </a:endParaRPr>
          </a:p>
        </p:txBody>
      </p:sp>
      <p:pic>
        <p:nvPicPr>
          <p:cNvPr id="1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348880"/>
            <a:ext cx="7011987"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6172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  Encryption algorithms</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72816"/>
            <a:ext cx="8324850" cy="493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24333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Key Generation</a:t>
            </a:r>
          </a:p>
        </p:txBody>
      </p:sp>
      <p:sp>
        <p:nvSpPr>
          <p:cNvPr id="8" name="内容占位符 5"/>
          <p:cNvSpPr>
            <a:spLocks noGrp="1"/>
          </p:cNvSpPr>
          <p:nvPr>
            <p:ph sz="quarter" idx="1"/>
          </p:nvPr>
        </p:nvSpPr>
        <p:spPr>
          <a:xfrm>
            <a:off x="609600" y="1600199"/>
            <a:ext cx="8354888" cy="460649"/>
          </a:xfrm>
        </p:spPr>
        <p:txBody>
          <a:bodyPr>
            <a:noAutofit/>
          </a:bodyPr>
          <a:lstStyle/>
          <a:p>
            <a:pPr marL="0" indent="0">
              <a:buNone/>
            </a:pPr>
            <a:r>
              <a:rPr lang="en-US" altLang="zh-CN" sz="2200" dirty="0">
                <a:solidFill>
                  <a:schemeClr val="accent2"/>
                </a:solidFill>
                <a:latin typeface="+mj-lt"/>
              </a:rPr>
              <a:t>Algorithm 6.2 </a:t>
            </a:r>
            <a:r>
              <a:rPr lang="en-US" altLang="zh-CN" sz="2200" dirty="0" smtClean="0">
                <a:solidFill>
                  <a:schemeClr val="accent2"/>
                </a:solidFill>
                <a:latin typeface="+mj-lt"/>
              </a:rPr>
              <a:t> Round-key generation </a:t>
            </a:r>
            <a:endParaRPr lang="en-US" altLang="zh-CN" sz="2200" dirty="0">
              <a:solidFill>
                <a:schemeClr val="accent2"/>
              </a:solidFill>
              <a:latin typeface="+mj-lt"/>
            </a:endParaRPr>
          </a:p>
          <a:p>
            <a:pPr marL="0" indent="0">
              <a:buNone/>
            </a:pPr>
            <a:endParaRPr lang="en-US" altLang="zh-CN" sz="2200" dirty="0">
              <a:solidFill>
                <a:schemeClr val="accent2"/>
              </a:solidFill>
              <a:latin typeface="+mj-lt"/>
            </a:endParaRPr>
          </a:p>
        </p:txBody>
      </p:sp>
      <p:pic>
        <p:nvPicPr>
          <p:cNvPr id="6"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467" y="2204864"/>
            <a:ext cx="7751762" cy="352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05330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Key Generation</a:t>
            </a:r>
          </a:p>
        </p:txBody>
      </p:sp>
      <p:sp>
        <p:nvSpPr>
          <p:cNvPr id="8" name="内容占位符 5"/>
          <p:cNvSpPr>
            <a:spLocks noGrp="1"/>
          </p:cNvSpPr>
          <p:nvPr>
            <p:ph sz="quarter" idx="1"/>
          </p:nvPr>
        </p:nvSpPr>
        <p:spPr>
          <a:xfrm>
            <a:off x="609600" y="1600199"/>
            <a:ext cx="8354888" cy="460649"/>
          </a:xfrm>
        </p:spPr>
        <p:txBody>
          <a:bodyPr>
            <a:noAutofit/>
          </a:bodyPr>
          <a:lstStyle/>
          <a:p>
            <a:pPr marL="0" indent="0">
              <a:buNone/>
            </a:pPr>
            <a:r>
              <a:rPr lang="en-US" altLang="zh-CN" sz="2200" dirty="0">
                <a:solidFill>
                  <a:schemeClr val="accent2"/>
                </a:solidFill>
                <a:latin typeface="+mj-lt"/>
              </a:rPr>
              <a:t>Algorithm 6.2  </a:t>
            </a:r>
            <a:r>
              <a:rPr lang="en-US" altLang="zh-CN" sz="2200" dirty="0" smtClean="0">
                <a:solidFill>
                  <a:schemeClr val="accent2"/>
                </a:solidFill>
                <a:latin typeface="+mj-lt"/>
              </a:rPr>
              <a:t>Round-key generation </a:t>
            </a:r>
            <a:r>
              <a:rPr lang="en-US" altLang="zh-CN" sz="2200" dirty="0">
                <a:solidFill>
                  <a:schemeClr val="accent2"/>
                </a:solidFill>
              </a:rPr>
              <a:t>(Continued)</a:t>
            </a:r>
          </a:p>
          <a:p>
            <a:pPr marL="0" indent="0">
              <a:buNone/>
            </a:pPr>
            <a:r>
              <a:rPr lang="en-US" altLang="zh-CN" sz="2200" dirty="0" smtClean="0">
                <a:solidFill>
                  <a:schemeClr val="accent2"/>
                </a:solidFill>
                <a:latin typeface="+mj-lt"/>
              </a:rPr>
              <a:t> </a:t>
            </a:r>
            <a:endParaRPr lang="en-US" altLang="zh-CN" sz="2200" dirty="0">
              <a:solidFill>
                <a:schemeClr val="accent2"/>
              </a:solidFill>
              <a:latin typeface="+mj-lt"/>
            </a:endParaRPr>
          </a:p>
          <a:p>
            <a:pPr marL="0" indent="0">
              <a:buNone/>
            </a:pPr>
            <a:endParaRPr lang="en-US" altLang="zh-CN" sz="2200" dirty="0">
              <a:solidFill>
                <a:schemeClr val="accent2"/>
              </a:solidFill>
              <a:latin typeface="+mj-lt"/>
            </a:endParaRPr>
          </a:p>
        </p:txBody>
      </p:sp>
      <p:pic>
        <p:nvPicPr>
          <p:cNvPr id="7"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717" y="2287136"/>
            <a:ext cx="6880784" cy="30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30398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smtClean="0"/>
              <a:t>Cipher </a:t>
            </a:r>
            <a:r>
              <a:rPr lang="en-US" altLang="zh-CN" sz="3600" dirty="0"/>
              <a:t>and Reverse </a:t>
            </a:r>
            <a:r>
              <a:rPr lang="en-US" altLang="zh-CN" sz="3600" dirty="0" smtClean="0"/>
              <a:t>Cipher</a:t>
            </a:r>
            <a:endParaRPr lang="en-US" altLang="zh-CN" sz="3600" dirty="0"/>
          </a:p>
        </p:txBody>
      </p:sp>
      <p:sp>
        <p:nvSpPr>
          <p:cNvPr id="9" name="内容占位符 5"/>
          <p:cNvSpPr>
            <a:spLocks noGrp="1"/>
          </p:cNvSpPr>
          <p:nvPr>
            <p:ph sz="quarter" idx="1"/>
          </p:nvPr>
        </p:nvSpPr>
        <p:spPr>
          <a:xfrm>
            <a:off x="467544" y="1600199"/>
            <a:ext cx="8496944" cy="4997153"/>
          </a:xfrm>
        </p:spPr>
        <p:txBody>
          <a:bodyPr>
            <a:noAutofit/>
          </a:bodyPr>
          <a:lstStyle/>
          <a:p>
            <a:pPr marL="0" indent="0">
              <a:buNone/>
            </a:pPr>
            <a:r>
              <a:rPr lang="en-US" altLang="zh-CN" sz="2400" dirty="0">
                <a:latin typeface="+mj-lt"/>
              </a:rPr>
              <a:t>Using mixers and swappers, we can create the cipher and reverse cipher, each having 16 rounds. </a:t>
            </a:r>
          </a:p>
          <a:p>
            <a:pPr marL="0" indent="0">
              <a:buNone/>
            </a:pPr>
            <a:endParaRPr lang="en-US" altLang="zh-CN" sz="2200" dirty="0" smtClean="0">
              <a:latin typeface="+mj-lt"/>
            </a:endParaRPr>
          </a:p>
          <a:p>
            <a:pPr marL="0" indent="0">
              <a:buNone/>
            </a:pPr>
            <a:r>
              <a:rPr lang="en-US" altLang="zh-CN" sz="2200" dirty="0">
                <a:solidFill>
                  <a:schemeClr val="accent2"/>
                </a:solidFill>
                <a:latin typeface="+mj-lt"/>
              </a:rPr>
              <a:t>First Approach</a:t>
            </a:r>
          </a:p>
          <a:p>
            <a:pPr marL="0" indent="0">
              <a:buNone/>
            </a:pPr>
            <a:r>
              <a:rPr lang="en-US" altLang="zh-CN" sz="2200" dirty="0">
                <a:latin typeface="+mj-lt"/>
              </a:rPr>
              <a:t>To achieve this goal, one approach is to make the last round (round 16) different from the others; it has only a mixer and no swapper. </a:t>
            </a:r>
            <a:endParaRPr lang="en-US" altLang="zh-CN" sz="2200" dirty="0" smtClean="0">
              <a:latin typeface="+mj-lt"/>
            </a:endParaRPr>
          </a:p>
          <a:p>
            <a:pPr marL="0" indent="0">
              <a:buNone/>
            </a:pPr>
            <a:endParaRPr lang="en-US" altLang="zh-CN" sz="2200" dirty="0">
              <a:latin typeface="+mj-lt"/>
            </a:endParaRPr>
          </a:p>
          <a:p>
            <a:pPr marL="0" indent="0">
              <a:buNone/>
            </a:pPr>
            <a:endParaRPr lang="en-US" altLang="zh-CN" sz="2200" dirty="0" smtClean="0">
              <a:solidFill>
                <a:schemeClr val="accent2"/>
              </a:solidFill>
              <a:latin typeface="+mj-lt"/>
            </a:endParaRPr>
          </a:p>
        </p:txBody>
      </p:sp>
      <p:pic>
        <p:nvPicPr>
          <p:cNvPr id="4" name="图片 3"/>
          <p:cNvPicPr>
            <a:picLocks noChangeAspect="1"/>
          </p:cNvPicPr>
          <p:nvPr/>
        </p:nvPicPr>
        <p:blipFill>
          <a:blip r:embed="rId2"/>
          <a:stretch>
            <a:fillRect/>
          </a:stretch>
        </p:blipFill>
        <p:spPr>
          <a:xfrm>
            <a:off x="467544" y="4365104"/>
            <a:ext cx="977218" cy="489375"/>
          </a:xfrm>
          <a:prstGeom prst="rect">
            <a:avLst/>
          </a:prstGeom>
        </p:spPr>
      </p:pic>
      <p:sp>
        <p:nvSpPr>
          <p:cNvPr id="6" name="Rectangle 16"/>
          <p:cNvSpPr/>
          <p:nvPr/>
        </p:nvSpPr>
        <p:spPr>
          <a:xfrm>
            <a:off x="467544" y="5013176"/>
            <a:ext cx="8077200" cy="1066800"/>
          </a:xfrm>
          <a:prstGeom prst="rect">
            <a:avLst/>
          </a:prstGeom>
          <a:solidFill>
            <a:srgbClr val="99FF33"/>
          </a:solidFill>
          <a:ln w="76200">
            <a:noFill/>
          </a:ln>
        </p:spPr>
        <p:txBody>
          <a:bodyPr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ctr" eaLnBrk="0" hangingPunct="0"/>
            <a:r>
              <a:rPr lang="en-US" altLang="zh-CN" sz="3200" dirty="0">
                <a:latin typeface="Times New Roman" panose="02020603050405020304" pitchFamily="18" charset="0"/>
                <a:ea typeface="宋体" panose="02010600030101010101" pitchFamily="2" charset="-122"/>
              </a:rPr>
              <a:t>In the first approach, there is no swapper in the last round.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smtClean="0"/>
              <a:t>Cipher </a:t>
            </a:r>
            <a:r>
              <a:rPr lang="en-US" altLang="zh-CN" sz="3600" dirty="0"/>
              <a:t>and Reverse </a:t>
            </a:r>
            <a:r>
              <a:rPr lang="en-US" altLang="zh-CN" sz="3600" dirty="0" smtClean="0"/>
              <a:t>Cipher</a:t>
            </a:r>
            <a:endParaRPr lang="en-US" altLang="zh-CN" sz="3600" dirty="0"/>
          </a:p>
        </p:txBody>
      </p:sp>
      <p:pic>
        <p:nvPicPr>
          <p:cNvPr id="6" name="Picture 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7864" y="1554904"/>
            <a:ext cx="3760292" cy="5303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p:cNvSpPr txBox="1">
            <a:spLocks noChangeArrowheads="1"/>
          </p:cNvSpPr>
          <p:nvPr/>
        </p:nvSpPr>
        <p:spPr bwMode="auto">
          <a:xfrm>
            <a:off x="612648" y="3501008"/>
            <a:ext cx="2159152"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sz="2000" b="0" baseline="0" dirty="0" smtClean="0">
                <a:solidFill>
                  <a:schemeClr val="tx2"/>
                </a:solidFill>
                <a:latin typeface="+mj-lt"/>
                <a:ea typeface="宋体" panose="02010600030101010101" pitchFamily="2" charset="-122"/>
              </a:rPr>
              <a:t>Figure 4.15 </a:t>
            </a:r>
            <a:r>
              <a:rPr lang="en-US" altLang="zh-CN" sz="2000" b="0" baseline="0" dirty="0">
                <a:ea typeface="宋体" panose="02010600030101010101" pitchFamily="2" charset="-122"/>
              </a:rPr>
              <a:t>DES cipher and reverse cipher for the first approach</a:t>
            </a:r>
          </a:p>
          <a:p>
            <a:pPr algn="ctr"/>
            <a:endParaRPr lang="en-US" altLang="zh-CN" sz="2000" b="0" baseline="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smtClean="0"/>
              <a:t>Cipher </a:t>
            </a:r>
            <a:r>
              <a:rPr lang="en-US" altLang="zh-CN" sz="3600" dirty="0"/>
              <a:t>and Reverse </a:t>
            </a:r>
            <a:r>
              <a:rPr lang="en-US" altLang="zh-CN" sz="3600" dirty="0" smtClean="0"/>
              <a:t>Cipher</a:t>
            </a:r>
            <a:endParaRPr lang="en-US" altLang="zh-CN" sz="3600" dirty="0"/>
          </a:p>
        </p:txBody>
      </p:sp>
      <p:sp>
        <p:nvSpPr>
          <p:cNvPr id="8" name="内容占位符 5"/>
          <p:cNvSpPr>
            <a:spLocks noGrp="1"/>
          </p:cNvSpPr>
          <p:nvPr>
            <p:ph sz="quarter" idx="1"/>
          </p:nvPr>
        </p:nvSpPr>
        <p:spPr>
          <a:xfrm>
            <a:off x="609600" y="1600199"/>
            <a:ext cx="8354888" cy="460649"/>
          </a:xfrm>
        </p:spPr>
        <p:txBody>
          <a:bodyPr>
            <a:noAutofit/>
          </a:bodyPr>
          <a:lstStyle/>
          <a:p>
            <a:pPr marL="0" indent="0">
              <a:buNone/>
            </a:pPr>
            <a:r>
              <a:rPr lang="en-US" altLang="zh-CN" sz="2200" dirty="0">
                <a:solidFill>
                  <a:schemeClr val="accent2"/>
                </a:solidFill>
                <a:latin typeface="+mj-lt"/>
              </a:rPr>
              <a:t>Algorithm 6.1  </a:t>
            </a:r>
            <a:r>
              <a:rPr lang="en-US" altLang="zh-CN" sz="2200" dirty="0" smtClean="0">
                <a:solidFill>
                  <a:schemeClr val="accent2"/>
                </a:solidFill>
                <a:latin typeface="+mj-lt"/>
              </a:rPr>
              <a:t>DES cipher</a:t>
            </a:r>
            <a:endParaRPr lang="en-US" altLang="zh-CN" sz="2200" dirty="0">
              <a:solidFill>
                <a:schemeClr val="accent2"/>
              </a:solidFill>
              <a:latin typeface="+mj-lt"/>
            </a:endParaRPr>
          </a:p>
        </p:txBody>
      </p:sp>
      <p:pic>
        <p:nvPicPr>
          <p:cNvPr id="9"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63" y="2204864"/>
            <a:ext cx="8437562"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smtClean="0"/>
              <a:t>Cipher </a:t>
            </a:r>
            <a:r>
              <a:rPr lang="en-US" altLang="zh-CN" sz="3600" dirty="0"/>
              <a:t>and Reverse </a:t>
            </a:r>
            <a:r>
              <a:rPr lang="en-US" altLang="zh-CN" sz="3600" dirty="0" smtClean="0"/>
              <a:t>Cipher</a:t>
            </a:r>
            <a:endParaRPr lang="en-US" altLang="zh-CN" sz="3600" dirty="0"/>
          </a:p>
        </p:txBody>
      </p:sp>
      <p:sp>
        <p:nvSpPr>
          <p:cNvPr id="8" name="内容占位符 5"/>
          <p:cNvSpPr>
            <a:spLocks noGrp="1"/>
          </p:cNvSpPr>
          <p:nvPr>
            <p:ph sz="quarter" idx="1"/>
          </p:nvPr>
        </p:nvSpPr>
        <p:spPr>
          <a:xfrm>
            <a:off x="609600" y="1600199"/>
            <a:ext cx="8354888" cy="460649"/>
          </a:xfrm>
        </p:spPr>
        <p:txBody>
          <a:bodyPr>
            <a:noAutofit/>
          </a:bodyPr>
          <a:lstStyle/>
          <a:p>
            <a:pPr marL="0" indent="0">
              <a:buNone/>
            </a:pPr>
            <a:r>
              <a:rPr lang="en-US" altLang="zh-CN" sz="2200" dirty="0">
                <a:solidFill>
                  <a:schemeClr val="accent2"/>
                </a:solidFill>
                <a:latin typeface="+mj-lt"/>
              </a:rPr>
              <a:t>Algorithm 6.1  </a:t>
            </a:r>
            <a:r>
              <a:rPr lang="en-US" altLang="zh-CN" sz="2200" dirty="0" smtClean="0">
                <a:solidFill>
                  <a:schemeClr val="accent2"/>
                </a:solidFill>
                <a:latin typeface="+mj-lt"/>
              </a:rPr>
              <a:t>DES cipher (Continued)</a:t>
            </a:r>
            <a:endParaRPr lang="en-US" altLang="zh-CN" sz="2200" dirty="0">
              <a:solidFill>
                <a:schemeClr val="accent2"/>
              </a:solidFill>
              <a:latin typeface="+mj-lt"/>
            </a:endParaRPr>
          </a:p>
        </p:txBody>
      </p:sp>
      <p:pic>
        <p:nvPicPr>
          <p:cNvPr id="7"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579" y="2441847"/>
            <a:ext cx="8491538" cy="218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smtClean="0"/>
              <a:t>Cipher </a:t>
            </a:r>
            <a:r>
              <a:rPr lang="en-US" altLang="zh-CN" sz="3600" dirty="0"/>
              <a:t>and Reverse </a:t>
            </a:r>
            <a:r>
              <a:rPr lang="en-US" altLang="zh-CN" sz="3600" dirty="0" smtClean="0"/>
              <a:t>Cipher</a:t>
            </a:r>
            <a:endParaRPr lang="en-US" altLang="zh-CN" sz="3600" dirty="0"/>
          </a:p>
        </p:txBody>
      </p:sp>
      <p:sp>
        <p:nvSpPr>
          <p:cNvPr id="8" name="内容占位符 5"/>
          <p:cNvSpPr>
            <a:spLocks noGrp="1"/>
          </p:cNvSpPr>
          <p:nvPr>
            <p:ph sz="quarter" idx="1"/>
          </p:nvPr>
        </p:nvSpPr>
        <p:spPr>
          <a:xfrm>
            <a:off x="609600" y="1600199"/>
            <a:ext cx="8354888" cy="460649"/>
          </a:xfrm>
        </p:spPr>
        <p:txBody>
          <a:bodyPr>
            <a:noAutofit/>
          </a:bodyPr>
          <a:lstStyle/>
          <a:p>
            <a:pPr marL="0" indent="0">
              <a:buNone/>
            </a:pPr>
            <a:r>
              <a:rPr lang="en-US" altLang="zh-CN" sz="2200" dirty="0">
                <a:solidFill>
                  <a:schemeClr val="accent2"/>
                </a:solidFill>
                <a:latin typeface="+mj-lt"/>
              </a:rPr>
              <a:t>Algorithm 6.1  </a:t>
            </a:r>
            <a:r>
              <a:rPr lang="en-US" altLang="zh-CN" sz="2200" dirty="0" smtClean="0">
                <a:solidFill>
                  <a:schemeClr val="accent2"/>
                </a:solidFill>
                <a:latin typeface="+mj-lt"/>
              </a:rPr>
              <a:t>DES cipher (Continued)</a:t>
            </a:r>
            <a:endParaRPr lang="en-US" altLang="zh-CN" sz="2200" dirty="0">
              <a:solidFill>
                <a:schemeClr val="accent2"/>
              </a:solidFill>
              <a:latin typeface="+mj-lt"/>
            </a:endParaRPr>
          </a:p>
        </p:txBody>
      </p:sp>
      <p:pic>
        <p:nvPicPr>
          <p:cNvPr id="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585" y="2060848"/>
            <a:ext cx="8391525" cy="465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Cipher and Reverse Cipher</a:t>
            </a:r>
          </a:p>
        </p:txBody>
      </p:sp>
      <p:sp>
        <p:nvSpPr>
          <p:cNvPr id="6" name="内容占位符 5"/>
          <p:cNvSpPr>
            <a:spLocks noGrp="1"/>
          </p:cNvSpPr>
          <p:nvPr>
            <p:ph sz="quarter" idx="1"/>
          </p:nvPr>
        </p:nvSpPr>
        <p:spPr>
          <a:xfrm>
            <a:off x="609600" y="1600200"/>
            <a:ext cx="8354888" cy="1252736"/>
          </a:xfrm>
        </p:spPr>
        <p:txBody>
          <a:bodyPr>
            <a:noAutofit/>
          </a:bodyPr>
          <a:lstStyle/>
          <a:p>
            <a:pPr marL="0" indent="0">
              <a:buNone/>
            </a:pPr>
            <a:r>
              <a:rPr lang="en-US" altLang="zh-CN" sz="2000" dirty="0" smtClean="0">
                <a:solidFill>
                  <a:schemeClr val="tx2"/>
                </a:solidFill>
                <a:latin typeface="+mj-lt"/>
              </a:rPr>
              <a:t>Example 4.12</a:t>
            </a:r>
            <a:endParaRPr lang="en-US" altLang="zh-CN" sz="2000" dirty="0">
              <a:solidFill>
                <a:schemeClr val="tx2"/>
              </a:solidFill>
              <a:latin typeface="+mj-lt"/>
            </a:endParaRPr>
          </a:p>
          <a:p>
            <a:pPr marL="0" indent="0">
              <a:buNone/>
            </a:pPr>
            <a:r>
              <a:rPr lang="en-US" altLang="zh-CN" sz="2000" dirty="0"/>
              <a:t>We choose a random plaintext block and a random key, and determine what the </a:t>
            </a:r>
            <a:r>
              <a:rPr lang="en-US" altLang="zh-CN" sz="2000" dirty="0" err="1"/>
              <a:t>ciphertext</a:t>
            </a:r>
            <a:r>
              <a:rPr lang="en-US" altLang="zh-CN" sz="2000" dirty="0"/>
              <a:t> block would be (all in hexadecimal):</a:t>
            </a:r>
          </a:p>
        </p:txBody>
      </p:sp>
      <p:pic>
        <p:nvPicPr>
          <p:cNvPr id="9"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17120"/>
            <a:ext cx="7678737"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98" y="4069856"/>
            <a:ext cx="7788275"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内容占位符 5"/>
          <p:cNvSpPr txBox="1"/>
          <p:nvPr/>
        </p:nvSpPr>
        <p:spPr>
          <a:xfrm>
            <a:off x="609600" y="3557728"/>
            <a:ext cx="8354888" cy="411144"/>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Font typeface="Wingdings" panose="05000000000000000000"/>
              <a:buNone/>
            </a:pPr>
            <a:r>
              <a:rPr lang="en-US" altLang="zh-CN" sz="2000" dirty="0" smtClean="0">
                <a:solidFill>
                  <a:schemeClr val="tx2"/>
                </a:solidFill>
                <a:latin typeface="+mj-lt"/>
              </a:rPr>
              <a:t>Trace of data for example 4.12: </a:t>
            </a:r>
            <a:endParaRPr lang="en-US" altLang="zh-CN" sz="2000" dirty="0">
              <a:solidFill>
                <a:schemeClr val="tx2"/>
              </a:solidFill>
              <a:latin typeface="+mj-lt"/>
            </a:endParaRPr>
          </a:p>
        </p:txBody>
      </p:sp>
      <p:sp>
        <p:nvSpPr>
          <p:cNvPr id="2" name="矩形 1"/>
          <p:cNvSpPr/>
          <p:nvPr/>
        </p:nvSpPr>
        <p:spPr>
          <a:xfrm>
            <a:off x="179512" y="5013176"/>
            <a:ext cx="8640960" cy="1583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Cipher and Reverse Cipher</a:t>
            </a:r>
          </a:p>
        </p:txBody>
      </p:sp>
      <p:sp>
        <p:nvSpPr>
          <p:cNvPr id="2" name="内容占位符 1"/>
          <p:cNvSpPr>
            <a:spLocks noGrp="1"/>
          </p:cNvSpPr>
          <p:nvPr>
            <p:ph sz="quarter" idx="1"/>
          </p:nvPr>
        </p:nvSpPr>
        <p:spPr>
          <a:xfrm>
            <a:off x="612648" y="1600200"/>
            <a:ext cx="8153400" cy="532656"/>
          </a:xfrm>
        </p:spPr>
        <p:txBody>
          <a:bodyPr>
            <a:normAutofit/>
          </a:bodyPr>
          <a:lstStyle/>
          <a:p>
            <a:pPr marL="0" indent="0">
              <a:buNone/>
            </a:pPr>
            <a:r>
              <a:rPr lang="en-US" altLang="zh-CN" sz="2000" dirty="0">
                <a:solidFill>
                  <a:schemeClr val="tx2"/>
                </a:solidFill>
                <a:latin typeface="+mj-lt"/>
              </a:rPr>
              <a:t>Trace of data for example </a:t>
            </a:r>
            <a:r>
              <a:rPr lang="en-US" altLang="zh-CN" sz="2000" dirty="0" smtClean="0">
                <a:solidFill>
                  <a:schemeClr val="tx2"/>
                </a:solidFill>
                <a:latin typeface="+mj-lt"/>
              </a:rPr>
              <a:t>4.12</a:t>
            </a:r>
            <a:r>
              <a:rPr lang="en-US" altLang="zh-CN" sz="2000" dirty="0">
                <a:solidFill>
                  <a:schemeClr val="tx2"/>
                </a:solidFill>
                <a:latin typeface="+mj-lt"/>
                <a:sym typeface="Wingdings" panose="05000000000000000000" pitchFamily="2" charset="2"/>
              </a:rPr>
              <a:t> </a:t>
            </a:r>
            <a:r>
              <a:rPr lang="en-US" altLang="zh-CN" sz="2000" dirty="0" smtClean="0">
                <a:solidFill>
                  <a:schemeClr val="tx2"/>
                </a:solidFill>
                <a:latin typeface="+mj-lt"/>
                <a:sym typeface="Wingdings" panose="05000000000000000000" pitchFamily="2" charset="2"/>
              </a:rPr>
              <a:t>(Continued)</a:t>
            </a:r>
            <a:endParaRPr lang="en-US" altLang="zh-CN" sz="2000" dirty="0">
              <a:solidFill>
                <a:schemeClr val="tx2"/>
              </a:solidFill>
              <a:latin typeface="+mj-lt"/>
            </a:endParaRPr>
          </a:p>
        </p:txBody>
      </p:sp>
      <p:pic>
        <p:nvPicPr>
          <p:cNvPr id="10"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717" y="2156856"/>
            <a:ext cx="7815262"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Cipher and Reverse Cipher</a:t>
            </a:r>
          </a:p>
        </p:txBody>
      </p:sp>
      <p:sp>
        <p:nvSpPr>
          <p:cNvPr id="2" name="内容占位符 1"/>
          <p:cNvSpPr>
            <a:spLocks noGrp="1"/>
          </p:cNvSpPr>
          <p:nvPr>
            <p:ph sz="quarter" idx="1"/>
          </p:nvPr>
        </p:nvSpPr>
        <p:spPr>
          <a:xfrm>
            <a:off x="612648" y="1600200"/>
            <a:ext cx="8153400" cy="1036712"/>
          </a:xfrm>
        </p:spPr>
        <p:txBody>
          <a:bodyPr>
            <a:noAutofit/>
          </a:bodyPr>
          <a:lstStyle/>
          <a:p>
            <a:pPr marL="0" indent="0">
              <a:buNone/>
            </a:pPr>
            <a:r>
              <a:rPr lang="en-US" altLang="zh-CN" sz="2000" dirty="0" smtClean="0"/>
              <a:t>Let </a:t>
            </a:r>
            <a:r>
              <a:rPr lang="en-US" altLang="zh-CN" sz="2000" dirty="0"/>
              <a:t>us see how Bob, at the destination, can decipher the </a:t>
            </a:r>
            <a:r>
              <a:rPr lang="en-US" altLang="zh-CN" sz="2000" dirty="0" err="1"/>
              <a:t>ciphertext</a:t>
            </a:r>
            <a:r>
              <a:rPr lang="en-US" altLang="zh-CN" sz="2000" dirty="0"/>
              <a:t> received from Alice using the same key. Table 6.16 shows some interesting points. </a:t>
            </a:r>
          </a:p>
        </p:txBody>
      </p:sp>
      <p:pic>
        <p:nvPicPr>
          <p:cNvPr id="6"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173" y="2780928"/>
            <a:ext cx="7880350"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  A symmetric </a:t>
            </a:r>
            <a:r>
              <a:rPr lang="en-US" altLang="zh-CN" sz="3600" dirty="0" smtClean="0"/>
              <a:t>classification</a:t>
            </a:r>
            <a:endParaRPr lang="en-US" altLang="zh-CN" sz="3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1772816"/>
            <a:ext cx="7943850" cy="455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1462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  A symmetric </a:t>
            </a:r>
            <a:r>
              <a:rPr lang="en-US" altLang="zh-CN" sz="3600" dirty="0" smtClean="0"/>
              <a:t>classification</a:t>
            </a:r>
            <a:endParaRPr lang="en-US" altLang="zh-CN" sz="3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771" y="1628800"/>
            <a:ext cx="8848725"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49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  A word of </a:t>
            </a:r>
            <a:r>
              <a:rPr lang="en-US" altLang="zh-CN" sz="3600" dirty="0" smtClean="0"/>
              <a:t>warning</a:t>
            </a:r>
            <a:endParaRPr lang="en-US" altLang="zh-CN" sz="3600" dirty="0"/>
          </a:p>
        </p:txBody>
      </p:sp>
      <p:sp>
        <p:nvSpPr>
          <p:cNvPr id="4" name="内容占位符 5"/>
          <p:cNvSpPr>
            <a:spLocks noGrp="1"/>
          </p:cNvSpPr>
          <p:nvPr>
            <p:ph sz="quarter" idx="1"/>
          </p:nvPr>
        </p:nvSpPr>
        <p:spPr>
          <a:xfrm>
            <a:off x="612648" y="1600200"/>
            <a:ext cx="8398002" cy="4709120"/>
          </a:xfrm>
        </p:spPr>
        <p:txBody>
          <a:bodyPr>
            <a:noAutofit/>
          </a:bodyPr>
          <a:lstStyle/>
          <a:p>
            <a:pPr marL="0" indent="0">
              <a:buNone/>
            </a:pPr>
            <a:r>
              <a:rPr lang="en-US" altLang="zh-CN" dirty="0">
                <a:solidFill>
                  <a:srgbClr val="FF0000"/>
                </a:solidFill>
              </a:rPr>
              <a:t>Our separation of stream and block ciphers is </a:t>
            </a:r>
            <a:r>
              <a:rPr lang="en-US" altLang="zh-CN" dirty="0" smtClean="0">
                <a:solidFill>
                  <a:srgbClr val="FF0000"/>
                </a:solidFill>
              </a:rPr>
              <a:t>simplistic</a:t>
            </a:r>
            <a:endParaRPr lang="en-US" altLang="zh-CN" dirty="0" smtClean="0"/>
          </a:p>
          <a:p>
            <a:r>
              <a:rPr lang="en-US" altLang="zh-CN" dirty="0"/>
              <a:t>Some stream ciphers (such as RC4) actually process plaintext in streams of bytes (and hence could be regarded as block ciphers with 8-bit blocks)</a:t>
            </a:r>
          </a:p>
          <a:p>
            <a:r>
              <a:rPr lang="en-US" altLang="zh-CN" dirty="0" smtClean="0"/>
              <a:t>Block </a:t>
            </a:r>
            <a:r>
              <a:rPr lang="en-US" altLang="zh-CN" dirty="0"/>
              <a:t>ciphers are often used in modes of operation that essentially convert them into stream ciphers</a:t>
            </a:r>
          </a:p>
          <a:p>
            <a:pPr>
              <a:buFont typeface="Wingdings" panose="05000000000000000000" pitchFamily="2" charset="2"/>
              <a:buChar char="p"/>
            </a:pPr>
            <a:endParaRPr lang="en-US" altLang="zh-CN" dirty="0"/>
          </a:p>
        </p:txBody>
      </p:sp>
    </p:spTree>
    <p:extLst>
      <p:ext uri="{BB962C8B-B14F-4D97-AF65-F5344CB8AC3E}">
        <p14:creationId xmlns:p14="http://schemas.microsoft.com/office/powerpoint/2010/main" val="29032081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中性">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TotalTime>
  <Words>2569</Words>
  <Application>Microsoft Office PowerPoint</Application>
  <PresentationFormat>全屏显示(4:3)</PresentationFormat>
  <Paragraphs>285</Paragraphs>
  <Slides>69</Slides>
  <Notes>1</Notes>
  <HiddenSlides>0</HiddenSlides>
  <MMClips>0</MMClips>
  <ScaleCrop>false</ScaleCrop>
  <HeadingPairs>
    <vt:vector size="4" baseType="variant">
      <vt:variant>
        <vt:lpstr>主题</vt:lpstr>
      </vt:variant>
      <vt:variant>
        <vt:i4>2</vt:i4>
      </vt:variant>
      <vt:variant>
        <vt:lpstr>幻灯片标题</vt:lpstr>
      </vt:variant>
      <vt:variant>
        <vt:i4>69</vt:i4>
      </vt:variant>
    </vt:vector>
  </HeadingPairs>
  <TitlesOfParts>
    <vt:vector size="71" baseType="lpstr">
      <vt:lpstr>中性</vt:lpstr>
      <vt:lpstr>1_中性</vt:lpstr>
      <vt:lpstr> 第五讲  密码学工具： 对称密码</vt:lpstr>
      <vt:lpstr>Learning Outcomes</vt:lpstr>
      <vt:lpstr>Sections</vt:lpstr>
      <vt:lpstr>1. Encryption algorithms</vt:lpstr>
      <vt:lpstr>Modern Block Ciphers</vt:lpstr>
      <vt:lpstr>  Encryption algorithms</vt:lpstr>
      <vt:lpstr>  A symmetric classification</vt:lpstr>
      <vt:lpstr>  A symmetric classification</vt:lpstr>
      <vt:lpstr>  A word of warning</vt:lpstr>
      <vt:lpstr>  Types of error</vt:lpstr>
      <vt:lpstr>  Error propagation</vt:lpstr>
      <vt:lpstr>2. Components of a Modern Block Cipher </vt:lpstr>
      <vt:lpstr>P-Boxes</vt:lpstr>
      <vt:lpstr>P-Boxes</vt:lpstr>
      <vt:lpstr>P-Boxes</vt:lpstr>
      <vt:lpstr>P-Boxes</vt:lpstr>
      <vt:lpstr>P-Boxes</vt:lpstr>
      <vt:lpstr>P-Boxes</vt:lpstr>
      <vt:lpstr>P-Boxes</vt:lpstr>
      <vt:lpstr>P-Boxes</vt:lpstr>
      <vt:lpstr>P-Boxes</vt:lpstr>
      <vt:lpstr>P-Boxes</vt:lpstr>
      <vt:lpstr>S-Boxes</vt:lpstr>
      <vt:lpstr>S-Boxes</vt:lpstr>
      <vt:lpstr>S-Boxes</vt:lpstr>
      <vt:lpstr>S-Boxes</vt:lpstr>
      <vt:lpstr>S-Boxes</vt:lpstr>
      <vt:lpstr>Exclusive-Or</vt:lpstr>
      <vt:lpstr>Exclusive-Or</vt:lpstr>
      <vt:lpstr>Exclusive-Or</vt:lpstr>
      <vt:lpstr>Circular Shift</vt:lpstr>
      <vt:lpstr>Swap</vt:lpstr>
      <vt:lpstr>Split and Combine</vt:lpstr>
      <vt:lpstr>Block size</vt:lpstr>
      <vt:lpstr>2. DES</vt:lpstr>
      <vt:lpstr>Data Encryption Standard</vt:lpstr>
      <vt:lpstr>Brief history of DES</vt:lpstr>
      <vt:lpstr>Structure</vt:lpstr>
      <vt:lpstr>Initial and final permutation steps in DES</vt:lpstr>
      <vt:lpstr>Initial and final permutation steps in DES</vt:lpstr>
      <vt:lpstr>Initial and final permutation steps in DES</vt:lpstr>
      <vt:lpstr>Initial and final permutation steps in DES</vt:lpstr>
      <vt:lpstr>Initial and final permutation steps in DES</vt:lpstr>
      <vt:lpstr>Round Function</vt:lpstr>
      <vt:lpstr>Round Function</vt:lpstr>
      <vt:lpstr>Round Function</vt:lpstr>
      <vt:lpstr>Round Function</vt:lpstr>
      <vt:lpstr>Round Function</vt:lpstr>
      <vt:lpstr>Round Function</vt:lpstr>
      <vt:lpstr>Round Function</vt:lpstr>
      <vt:lpstr>Round Function</vt:lpstr>
      <vt:lpstr>Round Function</vt:lpstr>
      <vt:lpstr>Round Function</vt:lpstr>
      <vt:lpstr>Round Function</vt:lpstr>
      <vt:lpstr>Round Function</vt:lpstr>
      <vt:lpstr>Key Generation</vt:lpstr>
      <vt:lpstr>Key Generation</vt:lpstr>
      <vt:lpstr>Key Generation</vt:lpstr>
      <vt:lpstr>Key Generation</vt:lpstr>
      <vt:lpstr>Key Generation</vt:lpstr>
      <vt:lpstr>Key Generation</vt:lpstr>
      <vt:lpstr>Cipher and Reverse Cipher</vt:lpstr>
      <vt:lpstr>Cipher and Reverse Cipher</vt:lpstr>
      <vt:lpstr>Cipher and Reverse Cipher</vt:lpstr>
      <vt:lpstr>Cipher and Reverse Cipher</vt:lpstr>
      <vt:lpstr>Cipher and Reverse Cipher</vt:lpstr>
      <vt:lpstr>Cipher and Reverse Cipher</vt:lpstr>
      <vt:lpstr>Cipher and Reverse Cipher</vt:lpstr>
      <vt:lpstr>Cipher and Reverse Cipher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dc:creator>
  <cp:lastModifiedBy>张筱</cp:lastModifiedBy>
  <cp:revision>150</cp:revision>
  <dcterms:created xsi:type="dcterms:W3CDTF">2016-10-11T14:57:00Z</dcterms:created>
  <dcterms:modified xsi:type="dcterms:W3CDTF">2016-10-31T07:26:39Z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