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4"/>
  </p:notesMasterIdLst>
  <p:sldIdLst>
    <p:sldId id="256" r:id="rId3"/>
    <p:sldId id="352" r:id="rId4"/>
    <p:sldId id="389" r:id="rId5"/>
    <p:sldId id="259" r:id="rId6"/>
    <p:sldId id="260" r:id="rId7"/>
    <p:sldId id="297" r:id="rId8"/>
    <p:sldId id="298" r:id="rId9"/>
    <p:sldId id="301" r:id="rId10"/>
    <p:sldId id="304" r:id="rId11"/>
    <p:sldId id="303" r:id="rId12"/>
    <p:sldId id="355" r:id="rId13"/>
    <p:sldId id="305" r:id="rId14"/>
    <p:sldId id="308" r:id="rId15"/>
    <p:sldId id="356" r:id="rId16"/>
    <p:sldId id="357" r:id="rId17"/>
    <p:sldId id="309" r:id="rId18"/>
    <p:sldId id="358" r:id="rId19"/>
    <p:sldId id="359" r:id="rId20"/>
    <p:sldId id="360" r:id="rId21"/>
    <p:sldId id="362" r:id="rId22"/>
    <p:sldId id="361" r:id="rId23"/>
    <p:sldId id="363" r:id="rId24"/>
    <p:sldId id="393" r:id="rId25"/>
    <p:sldId id="364" r:id="rId26"/>
    <p:sldId id="313"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85" r:id="rId40"/>
    <p:sldId id="381" r:id="rId41"/>
    <p:sldId id="377" r:id="rId42"/>
    <p:sldId id="378" r:id="rId43"/>
    <p:sldId id="386" r:id="rId44"/>
    <p:sldId id="387" r:id="rId45"/>
    <p:sldId id="391" r:id="rId46"/>
    <p:sldId id="384" r:id="rId47"/>
    <p:sldId id="314" r:id="rId48"/>
    <p:sldId id="388" r:id="rId49"/>
    <p:sldId id="392" r:id="rId50"/>
    <p:sldId id="379" r:id="rId51"/>
    <p:sldId id="382" r:id="rId52"/>
    <p:sldId id="38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20" autoAdjust="0"/>
  </p:normalViewPr>
  <p:slideViewPr>
    <p:cSldViewPr>
      <p:cViewPr varScale="1">
        <p:scale>
          <a:sx n="62" d="100"/>
          <a:sy n="62"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184922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87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2016/10/31</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2016/10/31</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pPr/>
              <a:t>2016/10/31</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pPr/>
              <a:t>‹#›</a:t>
            </a:fld>
            <a:endParaRPr lang="zh-CN" altLang="en-US">
              <a:solidFill>
                <a:srgbClr val="EEECE1"/>
              </a:solidFill>
            </a:endParaRPr>
          </a:p>
        </p:txBody>
      </p:sp>
    </p:spTree>
    <p:extLst>
      <p:ext uri="{BB962C8B-B14F-4D97-AF65-F5344CB8AC3E}">
        <p14:creationId xmlns:p14="http://schemas.microsoft.com/office/powerpoint/2010/main" val="28723388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7994992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pPr/>
              <a:t>2016/10/31</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extLst>
      <p:ext uri="{BB962C8B-B14F-4D97-AF65-F5344CB8AC3E}">
        <p14:creationId xmlns:p14="http://schemas.microsoft.com/office/powerpoint/2010/main" val="25110093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pPr/>
              <a:t>2016/10/31</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extLst>
      <p:ext uri="{BB962C8B-B14F-4D97-AF65-F5344CB8AC3E}">
        <p14:creationId xmlns:p14="http://schemas.microsoft.com/office/powerpoint/2010/main" val="125239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pPr/>
              <a:t>2016/10/31</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42058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pPr/>
              <a:t>2016/10/31</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67938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pPr/>
              <a:t>2016/10/31</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pPr/>
              <a:t>‹#›</a:t>
            </a:fld>
            <a:endParaRPr lang="zh-CN" altLang="en-US">
              <a:solidFill>
                <a:srgbClr val="1F497D"/>
              </a:solidFill>
            </a:endParaRPr>
          </a:p>
        </p:txBody>
      </p:sp>
    </p:spTree>
    <p:extLst>
      <p:ext uri="{BB962C8B-B14F-4D97-AF65-F5344CB8AC3E}">
        <p14:creationId xmlns:p14="http://schemas.microsoft.com/office/powerpoint/2010/main" val="2543397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pPr/>
              <a:t>2016/10/31</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80946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pPr/>
              <a:t>2016/10/31</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6774942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7595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pPr/>
              <a:t>2016/10/31</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42974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2016/10/31</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2016/10/31</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2016/10/31</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2016/10/31</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2016/10/31</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pPr/>
              <a:t>2016/10/31</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51275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t>2016/10/31</a:t>
            </a:fld>
            <a:endParaRPr lang="zh-CN" altLang="en-US" b="1" dirty="0"/>
          </a:p>
        </p:txBody>
      </p:sp>
      <p:sp>
        <p:nvSpPr>
          <p:cNvPr id="6" name="文本框 5"/>
          <p:cNvSpPr txBox="1"/>
          <p:nvPr/>
        </p:nvSpPr>
        <p:spPr>
          <a:xfrm>
            <a:off x="68723" y="1556792"/>
            <a:ext cx="9089347" cy="2308324"/>
          </a:xfrm>
          <a:prstGeom prst="rect">
            <a:avLst/>
          </a:prstGeom>
          <a:noFill/>
        </p:spPr>
        <p:txBody>
          <a:bodyPr wrap="none" rtlCol="0">
            <a:spAutoFit/>
          </a:bodyPr>
          <a:lstStyle/>
          <a:p>
            <a:pPr lvl="0" algn="ctr"/>
            <a:r>
              <a:rPr lang="en-US" altLang="zh-CN" sz="4800" dirty="0">
                <a:latin typeface="Arial" panose="020B0604020202020204" pitchFamily="34" charset="0"/>
                <a:ea typeface="宋体" panose="02010600030101010101" pitchFamily="2" charset="-122"/>
              </a:rPr>
              <a:t>Data Encryption Standard (DES)</a:t>
            </a:r>
          </a:p>
          <a:p>
            <a:pPr algn="ctr"/>
            <a:r>
              <a:rPr lang="en-US" altLang="zh-CN" sz="4800" dirty="0">
                <a:latin typeface="Arial" panose="020B0604020202020204" pitchFamily="34" charset="0"/>
                <a:ea typeface="宋体" panose="02010600030101010101" pitchFamily="2" charset="-122"/>
              </a:rPr>
              <a:t>----Analysis</a:t>
            </a:r>
            <a:endParaRPr lang="en-US" altLang="zh-CN" sz="4800" dirty="0" smtClean="0"/>
          </a:p>
          <a:p>
            <a:pPr algn="ctr"/>
            <a:r>
              <a:rPr lang="en-US" altLang="zh-CN" sz="4800" dirty="0" smtClean="0"/>
              <a:t>UNIT </a:t>
            </a:r>
            <a:r>
              <a:rPr lang="en-US" altLang="zh-CN" sz="4800" dirty="0"/>
              <a:t>5</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dirty="0"/>
              <a:t>During the last few years critics have found some weaknesses in DES</a:t>
            </a:r>
            <a:r>
              <a:rPr lang="en-US" altLang="zh-CN" sz="2800" dirty="0" smtClean="0"/>
              <a:t>.</a:t>
            </a:r>
          </a:p>
          <a:p>
            <a:pPr marL="0" indent="0">
              <a:buNone/>
            </a:pPr>
            <a:endParaRPr lang="en-US" altLang="zh-CN" sz="2800" dirty="0" smtClean="0"/>
          </a:p>
          <a:p>
            <a:pPr marL="0" indent="0">
              <a:buNone/>
            </a:pPr>
            <a:r>
              <a:rPr lang="en-US" altLang="zh-CN" sz="2800" dirty="0">
                <a:solidFill>
                  <a:srgbClr val="FF0000"/>
                </a:solidFill>
                <a:latin typeface="+mj-lt"/>
              </a:rPr>
              <a:t>Weaknesses in Cipher </a:t>
            </a:r>
            <a:r>
              <a:rPr lang="en-US" altLang="zh-CN" sz="2800" dirty="0" smtClean="0">
                <a:solidFill>
                  <a:srgbClr val="FF0000"/>
                </a:solidFill>
                <a:latin typeface="+mj-lt"/>
              </a:rPr>
              <a:t>Design</a:t>
            </a:r>
          </a:p>
          <a:p>
            <a:pPr>
              <a:buFont typeface="Wingdings" panose="05000000000000000000" pitchFamily="2" charset="2"/>
              <a:buChar char="p"/>
            </a:pPr>
            <a:r>
              <a:rPr lang="en-US" altLang="zh-CN" sz="2800" dirty="0" smtClean="0">
                <a:ea typeface="宋体" panose="02010600030101010101" pitchFamily="2" charset="-122"/>
              </a:rPr>
              <a:t>Weaknesses </a:t>
            </a:r>
            <a:r>
              <a:rPr lang="en-US" altLang="zh-CN" sz="2800" dirty="0">
                <a:ea typeface="宋体" panose="02010600030101010101" pitchFamily="2" charset="-122"/>
              </a:rPr>
              <a:t>in </a:t>
            </a:r>
            <a:r>
              <a:rPr lang="en-US" altLang="zh-CN" sz="2800" dirty="0" smtClean="0">
                <a:ea typeface="宋体" panose="02010600030101010101" pitchFamily="2" charset="-122"/>
              </a:rPr>
              <a:t>S-boxes</a:t>
            </a:r>
          </a:p>
          <a:p>
            <a:pPr>
              <a:buFont typeface="Wingdings" panose="05000000000000000000" pitchFamily="2" charset="2"/>
              <a:buChar char="p"/>
            </a:pPr>
            <a:r>
              <a:rPr lang="en-US" altLang="zh-CN" sz="2800" dirty="0" smtClean="0">
                <a:ea typeface="宋体" panose="02010600030101010101" pitchFamily="2" charset="-122"/>
              </a:rPr>
              <a:t>Weaknesses </a:t>
            </a:r>
            <a:r>
              <a:rPr lang="en-US" altLang="zh-CN" sz="2800" dirty="0">
                <a:ea typeface="宋体" panose="02010600030101010101" pitchFamily="2" charset="-122"/>
              </a:rPr>
              <a:t>in </a:t>
            </a:r>
            <a:r>
              <a:rPr lang="en-US" altLang="zh-CN" sz="2800" dirty="0" smtClean="0">
                <a:ea typeface="宋体" panose="02010600030101010101" pitchFamily="2" charset="-122"/>
              </a:rPr>
              <a:t>P-boxes</a:t>
            </a:r>
          </a:p>
          <a:p>
            <a:pPr>
              <a:buFont typeface="Wingdings" panose="05000000000000000000" pitchFamily="2" charset="2"/>
              <a:buChar char="p"/>
            </a:pPr>
            <a:r>
              <a:rPr lang="en-US" altLang="zh-CN" sz="2800" dirty="0" smtClean="0">
                <a:ea typeface="宋体" panose="02010600030101010101" pitchFamily="2" charset="-122"/>
              </a:rPr>
              <a:t>Weaknesses </a:t>
            </a:r>
            <a:r>
              <a:rPr lang="en-US" altLang="zh-CN" sz="2800" dirty="0">
                <a:ea typeface="宋体" panose="02010600030101010101" pitchFamily="2" charset="-122"/>
              </a:rPr>
              <a:t>in Key</a:t>
            </a:r>
          </a:p>
          <a:p>
            <a:pPr marL="0" indent="0">
              <a:buNone/>
            </a:pPr>
            <a:endParaRPr lang="en-US" altLang="zh-CN" sz="2800" dirty="0">
              <a:solidFill>
                <a:srgbClr val="FF0000"/>
              </a:solidFill>
              <a:latin typeface="+mj-lt"/>
            </a:endParaRPr>
          </a:p>
          <a:p>
            <a:pPr marL="0" indent="0">
              <a:buNone/>
            </a:pPr>
            <a:endParaRPr lang="en-US" altLang="zh-CN" sz="2800" dirty="0" smtClean="0"/>
          </a:p>
          <a:p>
            <a:pPr marL="0" lvl="0" indent="0">
              <a:buNone/>
            </a:pPr>
            <a:endParaRPr lang="en-US" altLang="zh-CN" sz="2800" dirty="0" smtClean="0">
              <a:solidFill>
                <a:srgbClr val="FF0000"/>
              </a:solidFill>
              <a:latin typeface="+mj-lt"/>
              <a:ea typeface="宋体" panose="02010600030101010101" pitchFamily="2" charset="-122"/>
            </a:endParaRPr>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800" dirty="0">
              <a:solidFill>
                <a:schemeClr val="accent2"/>
              </a:solidFill>
              <a:latin typeface="+mj-lt"/>
            </a:endParaRPr>
          </a:p>
        </p:txBody>
      </p:sp>
      <p:sp>
        <p:nvSpPr>
          <p:cNvPr id="10"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down)">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699792" y="4787959"/>
            <a:ext cx="3299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5.2 </a:t>
            </a:r>
            <a:r>
              <a:rPr lang="en-US" altLang="zh-CN" b="0" baseline="0" dirty="0" smtClean="0">
                <a:latin typeface="+mj-lt"/>
                <a:ea typeface="宋体" panose="02010600030101010101" pitchFamily="2" charset="-122"/>
              </a:rPr>
              <a:t> Weak keys</a:t>
            </a:r>
            <a:endParaRPr lang="en-US" altLang="zh-CN" b="0" baseline="0" dirty="0">
              <a:latin typeface="+mj-lt"/>
              <a:ea typeface="宋体" panose="02010600030101010101" pitchFamily="2" charset="-122"/>
            </a:endParaRPr>
          </a:p>
        </p:txBody>
      </p:sp>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800" dirty="0">
              <a:solidFill>
                <a:schemeClr val="accent2"/>
              </a:solidFill>
              <a:latin typeface="+mj-lt"/>
            </a:endParaRPr>
          </a:p>
        </p:txBody>
      </p:sp>
      <p:sp>
        <p:nvSpPr>
          <p:cNvPr id="10"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2" name="图片 1"/>
          <p:cNvPicPr>
            <a:picLocks noChangeAspect="1"/>
          </p:cNvPicPr>
          <p:nvPr/>
        </p:nvPicPr>
        <p:blipFill>
          <a:blip r:embed="rId2"/>
          <a:stretch>
            <a:fillRect/>
          </a:stretch>
        </p:blipFill>
        <p:spPr>
          <a:xfrm>
            <a:off x="395536" y="2047982"/>
            <a:ext cx="8208912" cy="2716460"/>
          </a:xfrm>
          <a:prstGeom prst="rect">
            <a:avLst/>
          </a:prstGeom>
        </p:spPr>
      </p:pic>
    </p:spTree>
    <p:extLst>
      <p:ext uri="{BB962C8B-B14F-4D97-AF65-F5344CB8AC3E}">
        <p14:creationId xmlns:p14="http://schemas.microsoft.com/office/powerpoint/2010/main" val="614159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5.2</a:t>
            </a:r>
            <a:endParaRPr lang="en-US" altLang="zh-CN" sz="2800" dirty="0">
              <a:solidFill>
                <a:schemeClr val="tx2"/>
              </a:solidFill>
              <a:latin typeface="+mj-lt"/>
            </a:endParaRPr>
          </a:p>
          <a:p>
            <a:pPr marL="0" indent="0">
              <a:buNone/>
            </a:pPr>
            <a:r>
              <a:rPr lang="en-US" altLang="zh-CN" sz="2800" dirty="0" smtClean="0"/>
              <a:t>Let </a:t>
            </a:r>
            <a:r>
              <a:rPr lang="en-US" altLang="zh-CN" sz="2800" dirty="0"/>
              <a:t>us try the first weak key in Table </a:t>
            </a:r>
            <a:r>
              <a:rPr lang="en-US" altLang="zh-CN" sz="2800" dirty="0" smtClean="0"/>
              <a:t>5.2 </a:t>
            </a:r>
            <a:r>
              <a:rPr lang="en-US" altLang="zh-CN" sz="2800" dirty="0"/>
              <a:t>to encrypt a block two times. After two </a:t>
            </a:r>
            <a:r>
              <a:rPr lang="en-US" altLang="zh-CN" sz="2800" dirty="0" smtClean="0"/>
              <a:t>encryptions with </a:t>
            </a:r>
            <a:r>
              <a:rPr lang="en-US" altLang="zh-CN" sz="2800" dirty="0"/>
              <a:t>the same key the original plaintext block is created. Note that we have used the encryption algorithm two times, not one encryption followed by another decryption</a:t>
            </a:r>
            <a:r>
              <a:rPr lang="en-US" altLang="zh-CN" sz="2800" dirty="0" smtClean="0"/>
              <a:t>.</a:t>
            </a:r>
          </a:p>
          <a:p>
            <a:pPr marL="0" indent="0">
              <a:buNone/>
            </a:pPr>
            <a:endParaRPr lang="en-US" altLang="zh-CN" sz="2800" dirty="0"/>
          </a:p>
          <a:p>
            <a:pPr marL="0" indent="0">
              <a:buNone/>
            </a:pPr>
            <a:endParaRPr lang="en-US" altLang="zh-CN" sz="2800" dirty="0" smtClean="0"/>
          </a:p>
          <a:p>
            <a:pPr marL="0" indent="0">
              <a:buNone/>
            </a:pPr>
            <a:endParaRPr lang="en-US" altLang="zh-CN" sz="2800" dirty="0">
              <a:solidFill>
                <a:schemeClr val="accent2"/>
              </a:solidFill>
              <a:latin typeface="+mj-lt"/>
            </a:endParaRPr>
          </a:p>
        </p:txBody>
      </p:sp>
      <p:pic>
        <p:nvPicPr>
          <p:cNvPr id="9" name="Picture 15"/>
          <p:cNvPicPr>
            <a:picLocks noChangeAspect="1"/>
          </p:cNvPicPr>
          <p:nvPr/>
        </p:nvPicPr>
        <p:blipFill>
          <a:blip r:embed="rId2"/>
          <a:stretch>
            <a:fillRect/>
          </a:stretch>
        </p:blipFill>
        <p:spPr>
          <a:xfrm>
            <a:off x="339725" y="4416970"/>
            <a:ext cx="8464550" cy="1579563"/>
          </a:xfrm>
          <a:prstGeom prst="rect">
            <a:avLst/>
          </a:prstGeom>
          <a:noFill/>
          <a:ln w="9525">
            <a:noFill/>
          </a:ln>
        </p:spPr>
      </p:pic>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404957" y="5965765"/>
            <a:ext cx="8297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5.1  </a:t>
            </a:r>
            <a:r>
              <a:rPr lang="en-US" altLang="zh-CN" b="0" baseline="0" dirty="0">
                <a:latin typeface="+mj-lt"/>
                <a:ea typeface="宋体" panose="02010600030101010101" pitchFamily="2" charset="-122"/>
              </a:rPr>
              <a:t>Double encryption and decryption with a weak key</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9" name="Picture 10"/>
          <p:cNvPicPr>
            <a:picLocks noChangeAspect="1"/>
          </p:cNvPicPr>
          <p:nvPr/>
        </p:nvPicPr>
        <p:blipFill>
          <a:blip r:embed="rId2"/>
          <a:stretch>
            <a:fillRect/>
          </a:stretch>
        </p:blipFill>
        <p:spPr>
          <a:xfrm>
            <a:off x="719212" y="1851819"/>
            <a:ext cx="7669212" cy="3881437"/>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467544" y="5445224"/>
            <a:ext cx="81759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5.3  </a:t>
            </a:r>
            <a:r>
              <a:rPr lang="en-US" altLang="zh-CN" b="0" baseline="0" dirty="0">
                <a:latin typeface="+mj-lt"/>
                <a:ea typeface="宋体" panose="02010600030101010101" pitchFamily="2" charset="-122"/>
              </a:rPr>
              <a:t>Double encryption and decryption with a weak key</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2" name="图片 1"/>
          <p:cNvPicPr>
            <a:picLocks noChangeAspect="1"/>
          </p:cNvPicPr>
          <p:nvPr/>
        </p:nvPicPr>
        <p:blipFill>
          <a:blip r:embed="rId2"/>
          <a:stretch>
            <a:fillRect/>
          </a:stretch>
        </p:blipFill>
        <p:spPr>
          <a:xfrm>
            <a:off x="467544" y="2060848"/>
            <a:ext cx="8136904" cy="3384376"/>
          </a:xfrm>
          <a:prstGeom prst="rect">
            <a:avLst/>
          </a:prstGeom>
        </p:spPr>
      </p:pic>
    </p:spTree>
    <p:extLst>
      <p:ext uri="{BB962C8B-B14F-4D97-AF65-F5344CB8AC3E}">
        <p14:creationId xmlns:p14="http://schemas.microsoft.com/office/powerpoint/2010/main" val="91080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5" name="Picture 13"/>
          <p:cNvPicPr>
            <a:picLocks noChangeAspect="1"/>
          </p:cNvPicPr>
          <p:nvPr/>
        </p:nvPicPr>
        <p:blipFill>
          <a:blip r:embed="rId2"/>
          <a:stretch>
            <a:fillRect/>
          </a:stretch>
        </p:blipFill>
        <p:spPr>
          <a:xfrm>
            <a:off x="397542" y="1916832"/>
            <a:ext cx="8583612" cy="4422775"/>
          </a:xfrm>
          <a:prstGeom prst="rect">
            <a:avLst/>
          </a:prstGeom>
          <a:noFill/>
          <a:ln w="9525">
            <a:noFill/>
          </a:ln>
        </p:spPr>
      </p:pic>
    </p:spTree>
    <p:extLst>
      <p:ext uri="{BB962C8B-B14F-4D97-AF65-F5344CB8AC3E}">
        <p14:creationId xmlns:p14="http://schemas.microsoft.com/office/powerpoint/2010/main" val="2845389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79712" y="1844824"/>
            <a:ext cx="5142857" cy="3790476"/>
          </a:xfrm>
          <a:prstGeom prst="rect">
            <a:avLst/>
          </a:prstGeom>
        </p:spPr>
      </p:pic>
      <p:sp>
        <p:nvSpPr>
          <p:cNvPr id="7" name="Text Box 4"/>
          <p:cNvSpPr txBox="1">
            <a:spLocks noChangeArrowheads="1"/>
          </p:cNvSpPr>
          <p:nvPr/>
        </p:nvSpPr>
        <p:spPr bwMode="auto">
          <a:xfrm>
            <a:off x="166174" y="5965765"/>
            <a:ext cx="8775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5.2  </a:t>
            </a:r>
            <a:r>
              <a:rPr lang="en-US" altLang="zh-CN" b="0" baseline="0" dirty="0">
                <a:latin typeface="+mj-lt"/>
                <a:ea typeface="宋体" panose="02010600030101010101" pitchFamily="2" charset="-122"/>
              </a:rPr>
              <a:t>A pair of semi-weak keys in encryption and </a:t>
            </a:r>
            <a:r>
              <a:rPr lang="en-US" altLang="zh-CN" b="0" baseline="0" dirty="0" smtClean="0">
                <a:latin typeface="+mj-lt"/>
                <a:ea typeface="宋体" panose="02010600030101010101" pitchFamily="2" charset="-122"/>
              </a:rPr>
              <a:t>decryption</a:t>
            </a:r>
            <a:endParaRPr lang="en-US" altLang="zh-CN" b="0" baseline="0" dirty="0">
              <a:latin typeface="+mj-lt"/>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5.3</a:t>
            </a:r>
            <a:endParaRPr lang="en-US" altLang="zh-CN" sz="2800" dirty="0">
              <a:solidFill>
                <a:schemeClr val="tx2"/>
              </a:solidFill>
              <a:latin typeface="+mj-lt"/>
            </a:endParaRPr>
          </a:p>
          <a:p>
            <a:pPr marL="0" indent="0">
              <a:buNone/>
            </a:pPr>
            <a:r>
              <a:rPr lang="en-US" altLang="zh-CN" sz="2800" dirty="0"/>
              <a:t>What is the probability of randomly selecting a weak, a semi-weak, or a possible weak key?</a:t>
            </a:r>
          </a:p>
          <a:p>
            <a:pPr marL="0" indent="0">
              <a:buNone/>
            </a:pPr>
            <a:endParaRPr lang="en-US" altLang="zh-CN" sz="2800" dirty="0" smtClean="0"/>
          </a:p>
          <a:p>
            <a:pPr marL="0" lvl="0" indent="0">
              <a:buNone/>
            </a:pPr>
            <a:r>
              <a:rPr lang="en-US" altLang="zh-CN" sz="2800" b="1" dirty="0">
                <a:solidFill>
                  <a:srgbClr val="FF0000"/>
                </a:solidFill>
                <a:effectLst>
                  <a:outerShdw blurRad="38100" dist="38100" dir="2700000" algn="tl">
                    <a:srgbClr val="C0C0C0"/>
                  </a:outerShdw>
                </a:effectLst>
                <a:latin typeface="Times New Roman" panose="02020603050405020304" pitchFamily="18" charset="0"/>
              </a:rPr>
              <a:t>Solution</a:t>
            </a:r>
          </a:p>
          <a:p>
            <a:pPr marL="0" indent="0">
              <a:buNone/>
            </a:pPr>
            <a:r>
              <a:rPr lang="en-US" altLang="zh-CN" sz="2800" dirty="0"/>
              <a:t>DES has a key domain of 256. The total number of the above keys are 64 (4 + 12 + 48). The probability of choosing one of these keys is 8.8 × 10−16, almost impossible.</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spTree>
    <p:extLst>
      <p:ext uri="{BB962C8B-B14F-4D97-AF65-F5344CB8AC3E}">
        <p14:creationId xmlns:p14="http://schemas.microsoft.com/office/powerpoint/2010/main" val="64865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5" name="Picture 11"/>
          <p:cNvPicPr>
            <a:picLocks noChangeAspect="1"/>
          </p:cNvPicPr>
          <p:nvPr/>
        </p:nvPicPr>
        <p:blipFill>
          <a:blip r:embed="rId2"/>
          <a:stretch>
            <a:fillRect/>
          </a:stretch>
        </p:blipFill>
        <p:spPr>
          <a:xfrm>
            <a:off x="0" y="1860550"/>
            <a:ext cx="9144000" cy="4016722"/>
          </a:xfrm>
          <a:prstGeom prst="rect">
            <a:avLst/>
          </a:prstGeom>
          <a:noFill/>
          <a:ln w="9525">
            <a:noFill/>
          </a:ln>
        </p:spPr>
      </p:pic>
    </p:spTree>
    <p:extLst>
      <p:ext uri="{BB962C8B-B14F-4D97-AF65-F5344CB8AC3E}">
        <p14:creationId xmlns:p14="http://schemas.microsoft.com/office/powerpoint/2010/main" val="123734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5.4</a:t>
            </a:r>
            <a:endParaRPr lang="en-US" altLang="zh-CN" sz="2800" dirty="0">
              <a:solidFill>
                <a:schemeClr val="tx2"/>
              </a:solidFill>
              <a:latin typeface="+mj-lt"/>
            </a:endParaRPr>
          </a:p>
          <a:p>
            <a:pPr marL="0" indent="0">
              <a:buNone/>
            </a:pPr>
            <a:r>
              <a:rPr lang="en-US" altLang="zh-CN" sz="2800" dirty="0"/>
              <a:t>Let us test the claim about the complement keys. We have used an arbitrary key and plaintext to find the corresponding </a:t>
            </a:r>
            <a:r>
              <a:rPr lang="en-US" altLang="zh-CN" sz="2800" dirty="0" err="1"/>
              <a:t>ciphertext</a:t>
            </a:r>
            <a:r>
              <a:rPr lang="en-US" altLang="zh-CN" sz="2800" dirty="0"/>
              <a:t>. If we have the key complement and the plaintext, we can obtain the complement of the previous </a:t>
            </a:r>
            <a:r>
              <a:rPr lang="en-US" altLang="zh-CN" sz="2800" dirty="0" err="1"/>
              <a:t>ciphertext</a:t>
            </a:r>
            <a:r>
              <a:rPr lang="en-US" altLang="zh-CN" sz="2800" dirty="0"/>
              <a:t> (Table </a:t>
            </a:r>
            <a:r>
              <a:rPr lang="en-US" altLang="zh-CN" sz="2800" dirty="0" smtClean="0"/>
              <a:t>5.4).</a:t>
            </a:r>
          </a:p>
          <a:p>
            <a:pPr marL="0" indent="0">
              <a:buNone/>
            </a:pPr>
            <a:endParaRPr lang="en-US" altLang="zh-CN" sz="2800" dirty="0"/>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5.1.3 DES </a:t>
            </a:r>
            <a:r>
              <a:rPr lang="en-US" altLang="zh-CN" sz="3600" dirty="0" smtClean="0"/>
              <a:t>Weaknesses</a:t>
            </a:r>
            <a:endParaRPr lang="en-US" altLang="zh-CN" sz="3600" dirty="0"/>
          </a:p>
        </p:txBody>
      </p:sp>
      <p:pic>
        <p:nvPicPr>
          <p:cNvPr id="2" name="图片 1"/>
          <p:cNvPicPr>
            <a:picLocks noChangeAspect="1"/>
          </p:cNvPicPr>
          <p:nvPr/>
        </p:nvPicPr>
        <p:blipFill>
          <a:blip r:embed="rId2"/>
          <a:stretch>
            <a:fillRect/>
          </a:stretch>
        </p:blipFill>
        <p:spPr>
          <a:xfrm>
            <a:off x="900680" y="4437112"/>
            <a:ext cx="7199712" cy="1584176"/>
          </a:xfrm>
          <a:prstGeom prst="rect">
            <a:avLst/>
          </a:prstGeom>
        </p:spPr>
      </p:pic>
      <p:sp>
        <p:nvSpPr>
          <p:cNvPr id="5" name="Text Box 4"/>
          <p:cNvSpPr txBox="1">
            <a:spLocks noChangeArrowheads="1"/>
          </p:cNvSpPr>
          <p:nvPr/>
        </p:nvSpPr>
        <p:spPr bwMode="auto">
          <a:xfrm>
            <a:off x="2138992" y="6128047"/>
            <a:ext cx="4545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5.4  </a:t>
            </a:r>
            <a:r>
              <a:rPr lang="en-US" altLang="zh-CN" b="0" baseline="0" dirty="0" smtClean="0">
                <a:latin typeface="+mj-lt"/>
                <a:ea typeface="宋体" panose="02010600030101010101" pitchFamily="2" charset="-122"/>
              </a:rPr>
              <a:t>Result for example 5.4</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33636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0" y="1600200"/>
            <a:ext cx="9144000" cy="4925144"/>
          </a:xfrm>
        </p:spPr>
        <p:txBody>
          <a:bodyPr>
            <a:noAutofit/>
          </a:bodyPr>
          <a:lstStyle/>
          <a:p>
            <a:pPr marL="0" indent="0">
              <a:buNone/>
            </a:pPr>
            <a:endParaRPr lang="zh-CN" altLang="en-US" sz="2400" dirty="0"/>
          </a:p>
          <a:p>
            <a:r>
              <a:rPr lang="en-US" altLang="zh-CN" sz="2400" dirty="0" smtClean="0">
                <a:ea typeface="宋体" panose="02010600030101010101" pitchFamily="2" charset="-122"/>
              </a:rPr>
              <a:t>Properties of DES</a:t>
            </a:r>
            <a:r>
              <a:rPr lang="en-US" altLang="zh-CN" sz="2400" dirty="0" smtClean="0"/>
              <a:t>. </a:t>
            </a:r>
            <a:endParaRPr lang="zh-CN" altLang="en-US" sz="2400" dirty="0"/>
          </a:p>
          <a:p>
            <a:r>
              <a:rPr lang="en-US" altLang="zh-CN" sz="2400" dirty="0"/>
              <a:t>Design </a:t>
            </a:r>
            <a:r>
              <a:rPr lang="en-US" altLang="zh-CN" sz="2400" dirty="0" smtClean="0"/>
              <a:t>Criteria .</a:t>
            </a:r>
          </a:p>
          <a:p>
            <a:r>
              <a:rPr lang="en-US" altLang="zh-CN" sz="2400" dirty="0"/>
              <a:t>DES Weaknesses.</a:t>
            </a:r>
            <a:endParaRPr lang="en-US" altLang="zh-CN" sz="2400" dirty="0" smtClean="0"/>
          </a:p>
          <a:p>
            <a:r>
              <a:rPr lang="en-US" altLang="zh-CN" sz="2400" dirty="0">
                <a:ea typeface="宋体" panose="02010600030101010101" pitchFamily="2" charset="-122"/>
              </a:rPr>
              <a:t>Brute-Force Attack</a:t>
            </a:r>
            <a:r>
              <a:rPr lang="en-US" altLang="zh-CN" sz="2400" dirty="0" smtClean="0"/>
              <a:t>. </a:t>
            </a:r>
            <a:endParaRPr lang="zh-CN" altLang="en-US" sz="2400" dirty="0"/>
          </a:p>
          <a:p>
            <a:r>
              <a:rPr lang="fr-FR" altLang="zh-CN" sz="2400" dirty="0">
                <a:ea typeface="宋体" panose="02010600030101010101" pitchFamily="2" charset="-122"/>
              </a:rPr>
              <a:t>Differential Cryptanalysis</a:t>
            </a:r>
            <a:r>
              <a:rPr lang="en-US" altLang="zh-CN" sz="2400" dirty="0" smtClean="0"/>
              <a:t>.</a:t>
            </a:r>
          </a:p>
          <a:p>
            <a:r>
              <a:rPr lang="fr-FR" altLang="zh-CN" sz="2400" dirty="0">
                <a:ea typeface="宋体" panose="02010600030101010101" pitchFamily="2" charset="-122"/>
              </a:rPr>
              <a:t>Linear Cryptanalysis</a:t>
            </a:r>
            <a:r>
              <a:rPr lang="fr-FR" altLang="zh-CN" sz="2400" dirty="0" smtClean="0">
                <a:ea typeface="宋体" panose="02010600030101010101" pitchFamily="2" charset="-122"/>
              </a:rPr>
              <a:t>.</a:t>
            </a:r>
          </a:p>
          <a:p>
            <a:pPr lvl="0"/>
            <a:r>
              <a:rPr lang="fr-FR" altLang="zh-CN" sz="2400" dirty="0">
                <a:ea typeface="宋体" panose="02010600030101010101" pitchFamily="2" charset="-122"/>
              </a:rPr>
              <a:t>Double </a:t>
            </a:r>
            <a:r>
              <a:rPr lang="fr-FR" altLang="zh-CN" sz="2400" dirty="0" smtClean="0">
                <a:ea typeface="宋体" panose="02010600030101010101" pitchFamily="2" charset="-122"/>
              </a:rPr>
              <a:t>DES</a:t>
            </a:r>
            <a:r>
              <a:rPr lang="en-US" altLang="zh-CN" sz="2400" dirty="0">
                <a:ea typeface="宋体" panose="02010600030101010101" pitchFamily="2" charset="-122"/>
              </a:rPr>
              <a:t>.</a:t>
            </a:r>
            <a:endParaRPr lang="fr-FR" altLang="zh-CN" sz="2400" dirty="0" smtClean="0">
              <a:ea typeface="宋体" panose="02010600030101010101" pitchFamily="2" charset="-122"/>
            </a:endParaRPr>
          </a:p>
          <a:p>
            <a:pPr lvl="0"/>
            <a:r>
              <a:rPr lang="fr-FR" altLang="zh-CN" sz="2400" dirty="0">
                <a:ea typeface="宋体" panose="02010600030101010101" pitchFamily="2" charset="-122"/>
              </a:rPr>
              <a:t>Triple </a:t>
            </a:r>
            <a:r>
              <a:rPr lang="fr-FR" altLang="zh-CN" sz="2400" dirty="0" smtClean="0">
                <a:ea typeface="宋体" panose="02010600030101010101" pitchFamily="2" charset="-122"/>
              </a:rPr>
              <a:t>DES.</a:t>
            </a:r>
          </a:p>
          <a:p>
            <a:endParaRPr lang="fr-FR" altLang="zh-CN" sz="2400" dirty="0" smtClean="0">
              <a:ea typeface="宋体" panose="02010600030101010101" pitchFamily="2" charset="-122"/>
            </a:endParaRPr>
          </a:p>
        </p:txBody>
      </p:sp>
    </p:spTree>
    <p:extLst>
      <p:ext uri="{BB962C8B-B14F-4D97-AF65-F5344CB8AC3E}">
        <p14:creationId xmlns:p14="http://schemas.microsoft.com/office/powerpoint/2010/main" val="183159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down)">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down)">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wipe(down)">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wipe(down)">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wipe(down)">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wipe(down)">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5.2 </a:t>
            </a:r>
            <a:r>
              <a:rPr lang="en-US" altLang="zh-CN" sz="3200" dirty="0"/>
              <a:t>Security of DES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2016/10/31</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3755612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t>DES, as the first important block cipher, has gone through much scrutiny. Among the attempted attacks, three are of interest: </a:t>
            </a:r>
            <a:r>
              <a:rPr lang="en-US" altLang="zh-CN" sz="2800" b="1" dirty="0">
                <a:solidFill>
                  <a:srgbClr val="FF0000"/>
                </a:solidFill>
              </a:rPr>
              <a:t>brute-force</a:t>
            </a:r>
            <a:r>
              <a:rPr lang="en-US" altLang="zh-CN" sz="2800" dirty="0"/>
              <a:t>, </a:t>
            </a:r>
            <a:r>
              <a:rPr lang="en-US" altLang="zh-CN" sz="2800" b="1" dirty="0">
                <a:solidFill>
                  <a:srgbClr val="FF0000"/>
                </a:solidFill>
              </a:rPr>
              <a:t>differential cryptanalysis</a:t>
            </a:r>
            <a:r>
              <a:rPr lang="en-US" altLang="zh-CN" sz="2800" dirty="0"/>
              <a:t>, </a:t>
            </a:r>
            <a:r>
              <a:rPr lang="en-US" altLang="zh-CN" sz="2800" dirty="0" smtClean="0"/>
              <a:t> </a:t>
            </a:r>
            <a:r>
              <a:rPr lang="en-US" altLang="zh-CN" sz="2800" b="1" dirty="0">
                <a:solidFill>
                  <a:srgbClr val="FF0000"/>
                </a:solidFill>
              </a:rPr>
              <a:t>linear cryptanalysis</a:t>
            </a:r>
            <a:r>
              <a:rPr lang="en-US" altLang="zh-CN" sz="2800" dirty="0"/>
              <a:t>.</a:t>
            </a:r>
          </a:p>
          <a:p>
            <a:pPr marL="0" indent="0">
              <a:buNone/>
            </a:pPr>
            <a:endParaRPr lang="en-US" altLang="zh-CN" sz="2800" dirty="0"/>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smtClean="0"/>
              <a:t>5.2 </a:t>
            </a:r>
            <a:r>
              <a:rPr lang="en-US" altLang="zh-CN" sz="3600" dirty="0"/>
              <a:t>Security of </a:t>
            </a:r>
            <a:r>
              <a:rPr lang="en-US" altLang="zh-CN" sz="3600" dirty="0" smtClean="0"/>
              <a:t>DES</a:t>
            </a:r>
            <a:endParaRPr lang="en-US" altLang="zh-CN" sz="3600" dirty="0"/>
          </a:p>
        </p:txBody>
      </p:sp>
    </p:spTree>
    <p:extLst>
      <p:ext uri="{BB962C8B-B14F-4D97-AF65-F5344CB8AC3E}">
        <p14:creationId xmlns:p14="http://schemas.microsoft.com/office/powerpoint/2010/main" val="770947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t>We have discussed the weakness of short cipher key in DES. Combining this weakness with the key complement weakness, </a:t>
            </a:r>
            <a:r>
              <a:rPr lang="en-US" altLang="zh-CN" sz="2800" dirty="0">
                <a:solidFill>
                  <a:srgbClr val="FF0000"/>
                </a:solidFill>
              </a:rPr>
              <a:t>it is clear that DES can be broken using 2</a:t>
            </a:r>
            <a:r>
              <a:rPr lang="en-US" altLang="zh-CN" sz="2800" baseline="30000" dirty="0">
                <a:solidFill>
                  <a:srgbClr val="FF0000"/>
                </a:solidFill>
              </a:rPr>
              <a:t>55</a:t>
            </a:r>
            <a:r>
              <a:rPr lang="en-US" altLang="zh-CN" sz="2800" dirty="0">
                <a:solidFill>
                  <a:srgbClr val="FF0000"/>
                </a:solidFill>
              </a:rPr>
              <a:t> encryptions. </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5.2.1 Brute-Force </a:t>
            </a:r>
            <a:r>
              <a:rPr lang="en-US" altLang="zh-CN" sz="3600" dirty="0" smtClean="0"/>
              <a:t>Attack</a:t>
            </a:r>
            <a:endParaRPr lang="en-US" altLang="zh-CN" sz="3600" dirty="0"/>
          </a:p>
        </p:txBody>
      </p:sp>
    </p:spTree>
    <p:extLst>
      <p:ext uri="{BB962C8B-B14F-4D97-AF65-F5344CB8AC3E}">
        <p14:creationId xmlns:p14="http://schemas.microsoft.com/office/powerpoint/2010/main" val="297062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Searching for a DES key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267700"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258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t>It has been revealed that the designers of DES already knew about this type of attack and designed S-boxes and chose 16 as the number of rounds to make DES specifically resistant to this type of attack. </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pic>
        <p:nvPicPr>
          <p:cNvPr id="4" name="图片 3"/>
          <p:cNvPicPr>
            <a:picLocks noChangeAspect="1"/>
          </p:cNvPicPr>
          <p:nvPr/>
        </p:nvPicPr>
        <p:blipFill>
          <a:blip r:embed="rId2"/>
          <a:stretch>
            <a:fillRect/>
          </a:stretch>
        </p:blipFill>
        <p:spPr>
          <a:xfrm>
            <a:off x="124039" y="3922957"/>
            <a:ext cx="977218" cy="489375"/>
          </a:xfrm>
          <a:prstGeom prst="rect">
            <a:avLst/>
          </a:prstGeom>
        </p:spPr>
      </p:pic>
      <p:sp>
        <p:nvSpPr>
          <p:cNvPr id="5" name="Rectangle 12"/>
          <p:cNvSpPr/>
          <p:nvPr/>
        </p:nvSpPr>
        <p:spPr>
          <a:xfrm>
            <a:off x="145324" y="4581128"/>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We show an example of DES differential cryptanalysis in Appendix N</a:t>
            </a:r>
            <a:r>
              <a:rPr lang="en-US" altLang="zh-CN" sz="3200" dirty="0" smtClean="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0228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2764904"/>
          </a:xfrm>
        </p:spPr>
        <p:txBody>
          <a:bodyPr>
            <a:noAutofit/>
          </a:bodyPr>
          <a:lstStyle/>
          <a:p>
            <a:pPr marL="0" indent="0">
              <a:buNone/>
            </a:pPr>
            <a:r>
              <a:rPr lang="en-US" altLang="zh-CN" sz="2800" dirty="0">
                <a:solidFill>
                  <a:srgbClr val="FF0000"/>
                </a:solidFill>
                <a:latin typeface="+mj-lt"/>
              </a:rPr>
              <a:t>Differential Cryptanalysis</a:t>
            </a:r>
          </a:p>
          <a:p>
            <a:pPr marL="0" indent="0">
              <a:buNone/>
            </a:pPr>
            <a:r>
              <a:rPr lang="en-US" altLang="zh-CN" sz="2800" dirty="0"/>
              <a:t>Eli </a:t>
            </a:r>
            <a:r>
              <a:rPr lang="en-US" altLang="zh-CN" sz="2800" dirty="0" err="1"/>
              <a:t>Biham</a:t>
            </a:r>
            <a:r>
              <a:rPr lang="en-US" altLang="zh-CN" sz="2800" dirty="0"/>
              <a:t> and </a:t>
            </a:r>
            <a:r>
              <a:rPr lang="en-US" altLang="zh-CN" sz="2800" dirty="0" err="1"/>
              <a:t>Adi</a:t>
            </a:r>
            <a:r>
              <a:rPr lang="en-US" altLang="zh-CN" sz="2800" dirty="0"/>
              <a:t> Shamir introduced the idea of differential cryptanalysis. This is a chosen-plaintext attack.</a:t>
            </a:r>
          </a:p>
          <a:p>
            <a:pPr marL="0" indent="0">
              <a:buNone/>
            </a:pPr>
            <a:endParaRPr lang="en-US" altLang="zh-CN" sz="2800" dirty="0" smtClean="0">
              <a:ea typeface="宋体" panose="02010600030101010101" pitchFamily="2" charset="-122"/>
            </a:endParaRPr>
          </a:p>
          <a:p>
            <a:pPr marL="0" indent="0">
              <a:buNone/>
            </a:pPr>
            <a:endParaRPr lang="en-US" altLang="zh-CN" sz="2800" dirty="0">
              <a:solidFill>
                <a:schemeClr val="accent2"/>
              </a:solidFill>
              <a:latin typeface="+mj-lt"/>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5.4</a:t>
            </a:r>
          </a:p>
          <a:p>
            <a:pPr marL="0" indent="0">
              <a:buNone/>
            </a:pPr>
            <a:r>
              <a:rPr lang="en-US" altLang="zh-CN" sz="2800" dirty="0"/>
              <a:t>Assume that the cipher is made only of one exclusive-or operation, as shown in Figure </a:t>
            </a:r>
            <a:r>
              <a:rPr lang="en-US" altLang="zh-CN" sz="2800" dirty="0" smtClean="0"/>
              <a:t>5.3. </a:t>
            </a:r>
          </a:p>
          <a:p>
            <a:pPr marL="0" indent="0">
              <a:buNone/>
            </a:pPr>
            <a:endParaRPr lang="en-US" altLang="zh-CN" sz="2800" dirty="0">
              <a:solidFill>
                <a:schemeClr val="accent2"/>
              </a:solidFill>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pic>
        <p:nvPicPr>
          <p:cNvPr id="5" name="Picture 14"/>
          <p:cNvPicPr>
            <a:picLocks noChangeAspect="1"/>
          </p:cNvPicPr>
          <p:nvPr/>
        </p:nvPicPr>
        <p:blipFill>
          <a:blip r:embed="rId2"/>
          <a:stretch>
            <a:fillRect/>
          </a:stretch>
        </p:blipFill>
        <p:spPr>
          <a:xfrm>
            <a:off x="2435337" y="3068959"/>
            <a:ext cx="4273326" cy="2736304"/>
          </a:xfrm>
          <a:prstGeom prst="rect">
            <a:avLst/>
          </a:prstGeom>
          <a:noFill/>
          <a:ln w="9525">
            <a:noFill/>
          </a:ln>
        </p:spPr>
      </p:pic>
      <p:sp>
        <p:nvSpPr>
          <p:cNvPr id="8" name="Text Box 4"/>
          <p:cNvSpPr txBox="1">
            <a:spLocks noChangeArrowheads="1"/>
          </p:cNvSpPr>
          <p:nvPr/>
        </p:nvSpPr>
        <p:spPr bwMode="auto">
          <a:xfrm>
            <a:off x="1843737" y="6043091"/>
            <a:ext cx="4977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5.3  </a:t>
            </a:r>
            <a:r>
              <a:rPr lang="en-US" altLang="zh-CN" b="0" baseline="0" dirty="0">
                <a:latin typeface="+mj-lt"/>
                <a:ea typeface="宋体" panose="02010600030101010101" pitchFamily="2" charset="-122"/>
              </a:rPr>
              <a:t>Diagram for Example </a:t>
            </a:r>
            <a:r>
              <a:rPr lang="en-US" altLang="zh-CN" b="0" baseline="0" dirty="0" smtClean="0">
                <a:latin typeface="+mj-lt"/>
                <a:ea typeface="宋体" panose="02010600030101010101" pitchFamily="2" charset="-122"/>
              </a:rPr>
              <a:t>5.4</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802563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5.4(continued)</a:t>
                </a:r>
              </a:p>
              <a:p>
                <a:pPr marL="0" indent="0">
                  <a:buNone/>
                </a:pPr>
                <a:r>
                  <a:rPr lang="en-US" altLang="zh-CN" sz="2800" dirty="0"/>
                  <a:t>Without knowing the value of the key, Eve can easily find the relationship between plaintext differences and </a:t>
                </a:r>
                <a:r>
                  <a:rPr lang="en-US" altLang="zh-CN" sz="2800" dirty="0" err="1"/>
                  <a:t>ciphertext</a:t>
                </a:r>
                <a:r>
                  <a:rPr lang="en-US" altLang="zh-CN" sz="2800" dirty="0"/>
                  <a:t> differences if by plaintext difference we mean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P2 and by </a:t>
                </a:r>
                <a:r>
                  <a:rPr lang="en-US" altLang="zh-CN" sz="2800" dirty="0" err="1"/>
                  <a:t>ciphertext</a:t>
                </a:r>
                <a:r>
                  <a:rPr lang="en-US" altLang="zh-CN" sz="2800" dirty="0"/>
                  <a:t> difference, we mean C1</a:t>
                </a:r>
                <a:r>
                  <a:rPr lang="el-GR" altLang="zh-CN" sz="2800" dirty="0">
                    <a:ea typeface="Cambria Math" panose="02040503050406030204" pitchFamily="18" charset="0"/>
                  </a:rPr>
                  <a:t>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C2. The following proves that C1 </a:t>
                </a:r>
                <a14:m>
                  <m:oMath xmlns:m="http://schemas.openxmlformats.org/officeDocument/2006/math">
                    <m:r>
                      <a:rPr lang="el-GR" altLang="zh-CN" sz="2800" i="1">
                        <a:latin typeface="Cambria Math" panose="02040503050406030204" pitchFamily="18" charset="0"/>
                        <a:ea typeface="Cambria Math" panose="02040503050406030204" pitchFamily="18" charset="0"/>
                      </a:rPr>
                      <m:t>⊕ </m:t>
                    </m:r>
                  </m:oMath>
                </a14:m>
                <a:r>
                  <a:rPr lang="en-US" altLang="zh-CN" sz="2800" dirty="0"/>
                  <a:t>C2 =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P2</a:t>
                </a:r>
                <a:r>
                  <a:rPr lang="en-US" altLang="zh-CN" sz="2800" dirty="0" smtClean="0"/>
                  <a:t>:</a:t>
                </a:r>
                <a:endParaRPr lang="en-US" altLang="zh-CN" sz="2800" dirty="0"/>
              </a:p>
              <a:p>
                <a:pPr marL="0" indent="0" algn="ctr">
                  <a:buNone/>
                </a:pPr>
                <a:r>
                  <a:rPr lang="en-US" altLang="zh-CN" sz="2800" dirty="0"/>
                  <a:t>C1=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K</m:t>
                    </m:r>
                  </m:oMath>
                </a14:m>
                <a:r>
                  <a:rPr lang="en-US" altLang="zh-CN" sz="2800" dirty="0"/>
                  <a:t>    C2 = P2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K</a:t>
                </a:r>
                <a14:m>
                  <m:oMath xmlns:m="http://schemas.openxmlformats.org/officeDocument/2006/math">
                    <m:r>
                      <a:rPr lang="en-US" altLang="zh-CN" sz="2800" dirty="0">
                        <a:latin typeface="Cambria Math" panose="02040503050406030204" pitchFamily="18" charset="0"/>
                        <a:ea typeface="Cambria Math" panose="02040503050406030204" pitchFamily="18" charset="0"/>
                      </a:rPr>
                      <m:t>  </m:t>
                    </m:r>
                  </m:oMath>
                </a14:m>
                <a:endParaRPr lang="en-US" altLang="zh-CN" sz="2800" dirty="0" smtClean="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altLang="zh-CN" sz="4000" b="1" i="1" smtClean="0">
                          <a:latin typeface="Cambria Math" panose="02040503050406030204" pitchFamily="18" charset="0"/>
                          <a:ea typeface="Cambria Math" panose="02040503050406030204" pitchFamily="18" charset="0"/>
                        </a:rPr>
                        <m:t>↓</m:t>
                      </m:r>
                    </m:oMath>
                  </m:oMathPara>
                </a14:m>
                <a:endParaRPr lang="en-US" altLang="zh-CN" sz="4000" b="1" dirty="0" smtClean="0">
                  <a:ea typeface="Cambria Math" panose="02040503050406030204" pitchFamily="18" charset="0"/>
                </a:endParaRPr>
              </a:p>
              <a:p>
                <a:pPr marL="0" indent="0" algn="ctr">
                  <a:buNone/>
                </a:pPr>
                <a:r>
                  <a:rPr lang="en-US" altLang="zh-CN" sz="2800" dirty="0" smtClean="0">
                    <a:solidFill>
                      <a:prstClr val="black"/>
                    </a:solidFill>
                  </a:rPr>
                  <a:t>C1</a:t>
                </a:r>
                <a:r>
                  <a:rPr lang="el-GR" altLang="zh-CN" sz="2800" dirty="0" smtClean="0">
                    <a:ea typeface="Cambria Math" panose="02040503050406030204" pitchFamily="18" charset="0"/>
                  </a:rPr>
                  <a:t> </a:t>
                </a:r>
                <a14:m>
                  <m:oMath xmlns:m="http://schemas.openxmlformats.org/officeDocument/2006/math">
                    <m:r>
                      <a:rPr lang="el-GR" altLang="zh-CN" sz="2800" i="1">
                        <a:latin typeface="Cambria Math" panose="02040503050406030204" pitchFamily="18" charset="0"/>
                        <a:ea typeface="Cambria Math" panose="02040503050406030204" pitchFamily="18" charset="0"/>
                      </a:rPr>
                      <m:t>⊕ </m:t>
                    </m:r>
                  </m:oMath>
                </a14:m>
                <a:r>
                  <a:rPr lang="en-US" altLang="zh-CN" sz="2800" dirty="0"/>
                  <a:t>C2 =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𝐾</m:t>
                    </m:r>
                  </m:oMath>
                </a14:m>
                <a:r>
                  <a:rPr lang="el-GR" altLang="zh-CN" sz="2800" dirty="0">
                    <a:ea typeface="Cambria Math" panose="02040503050406030204" pitchFamily="18" charset="0"/>
                  </a:rPr>
                  <a:t>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P2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K</a:t>
                </a:r>
                <a14:m>
                  <m:oMath xmlns:m="http://schemas.openxmlformats.org/officeDocument/2006/math">
                    <m:r>
                      <a:rPr lang="en-US" altLang="zh-CN" sz="2800" dirty="0">
                        <a:latin typeface="Cambria Math" panose="02040503050406030204" pitchFamily="18" charset="0"/>
                        <a:ea typeface="Cambria Math" panose="02040503050406030204" pitchFamily="18" charset="0"/>
                      </a:rPr>
                      <m:t> </m:t>
                    </m:r>
                  </m:oMath>
                </a14:m>
                <a:r>
                  <a:rPr lang="en-US" altLang="zh-CN" sz="2800" dirty="0">
                    <a:ea typeface="宋体" panose="02010600030101010101" pitchFamily="2" charset="-122"/>
                  </a:rPr>
                  <a:t>=</a:t>
                </a:r>
                <a:r>
                  <a:rPr lang="en-US" altLang="zh-CN" sz="2800" dirty="0"/>
                  <a:t>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P2</a:t>
                </a:r>
                <a:endParaRPr lang="en-US" altLang="zh-CN" sz="2800" dirty="0">
                  <a:ea typeface="宋体" panose="02010600030101010101" pitchFamily="2" charset="-122"/>
                </a:endParaRPr>
              </a:p>
              <a:p>
                <a:pPr marL="0" indent="0">
                  <a:buNone/>
                </a:pPr>
                <a:endParaRPr lang="en-US" altLang="zh-CN" sz="2800" dirty="0">
                  <a:solidFill>
                    <a:schemeClr val="accent2"/>
                  </a:solidFill>
                </a:endParaRPr>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xfrm>
                <a:off x="0" y="1556792"/>
                <a:ext cx="9144000" cy="5185792"/>
              </a:xfrm>
              <a:blipFill rotWithShape="0">
                <a:blip r:embed="rId2"/>
                <a:stretch>
                  <a:fillRect l="-1333" t="-1058" r="-1333"/>
                </a:stretch>
              </a:blipFill>
            </p:spPr>
            <p:txBody>
              <a:bodyPr/>
              <a:lstStyle/>
              <a:p>
                <a:r>
                  <a:rPr lang="zh-CN" altLang="en-US">
                    <a:noFill/>
                  </a:rPr>
                  <a:t> </a:t>
                </a:r>
              </a:p>
            </p:txBody>
          </p:sp>
        </mc:Fallback>
      </mc:AlternateContent>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spTree>
    <p:extLst>
      <p:ext uri="{BB962C8B-B14F-4D97-AF65-F5344CB8AC3E}">
        <p14:creationId xmlns:p14="http://schemas.microsoft.com/office/powerpoint/2010/main" val="2265295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5.5</a:t>
            </a:r>
          </a:p>
          <a:p>
            <a:pPr marL="0" indent="0">
              <a:buNone/>
            </a:pPr>
            <a:r>
              <a:rPr lang="en-US" altLang="zh-CN" sz="2800" dirty="0"/>
              <a:t>We add one S-box to Example </a:t>
            </a:r>
            <a:r>
              <a:rPr lang="en-US" altLang="zh-CN" sz="2800" dirty="0" smtClean="0"/>
              <a:t>5.4, </a:t>
            </a:r>
            <a:r>
              <a:rPr lang="en-US" altLang="zh-CN" sz="2800" dirty="0"/>
              <a:t>as shown in Figure </a:t>
            </a:r>
            <a:r>
              <a:rPr lang="en-US" altLang="zh-CN" sz="2800" dirty="0" smtClean="0"/>
              <a:t>5.4:</a:t>
            </a:r>
            <a:endParaRPr lang="en-US" altLang="zh-CN" sz="2800" dirty="0"/>
          </a:p>
          <a:p>
            <a:pPr marL="0" indent="0">
              <a:buNone/>
            </a:pPr>
            <a:endParaRPr lang="en-US" altLang="zh-CN" sz="2800" dirty="0">
              <a:solidFill>
                <a:schemeClr val="accent2"/>
              </a:solidFill>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pic>
        <p:nvPicPr>
          <p:cNvPr id="4" name="Picture 15"/>
          <p:cNvPicPr>
            <a:picLocks noChangeAspect="1"/>
          </p:cNvPicPr>
          <p:nvPr/>
        </p:nvPicPr>
        <p:blipFill>
          <a:blip r:embed="rId2"/>
          <a:stretch>
            <a:fillRect/>
          </a:stretch>
        </p:blipFill>
        <p:spPr>
          <a:xfrm>
            <a:off x="540544" y="2708920"/>
            <a:ext cx="8062912" cy="3382962"/>
          </a:xfrm>
          <a:prstGeom prst="rect">
            <a:avLst/>
          </a:prstGeom>
          <a:noFill/>
          <a:ln w="9525">
            <a:noFill/>
          </a:ln>
        </p:spPr>
      </p:pic>
      <p:sp>
        <p:nvSpPr>
          <p:cNvPr id="5" name="Text Box 4"/>
          <p:cNvSpPr txBox="1">
            <a:spLocks noChangeArrowheads="1"/>
          </p:cNvSpPr>
          <p:nvPr/>
        </p:nvSpPr>
        <p:spPr bwMode="auto">
          <a:xfrm>
            <a:off x="1843737" y="6043091"/>
            <a:ext cx="4977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5.4  </a:t>
            </a:r>
            <a:r>
              <a:rPr lang="en-US" altLang="zh-CN" b="0" baseline="0" dirty="0">
                <a:latin typeface="+mj-lt"/>
                <a:ea typeface="宋体" panose="02010600030101010101" pitchFamily="2" charset="-122"/>
              </a:rPr>
              <a:t>Diagram for Example </a:t>
            </a:r>
            <a:r>
              <a:rPr lang="en-US" altLang="zh-CN" b="0" baseline="0" dirty="0" smtClean="0">
                <a:latin typeface="+mj-lt"/>
                <a:ea typeface="宋体" panose="02010600030101010101" pitchFamily="2" charset="-122"/>
              </a:rPr>
              <a:t>5.5</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498756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5.5(continued)</a:t>
            </a:r>
          </a:p>
          <a:p>
            <a:pPr marL="0" indent="0">
              <a:buNone/>
            </a:pPr>
            <a:r>
              <a:rPr lang="en-US" altLang="zh-CN" sz="2800" dirty="0" smtClean="0"/>
              <a:t>Eve </a:t>
            </a:r>
            <a:r>
              <a:rPr lang="en-US" altLang="zh-CN" sz="2800" dirty="0"/>
              <a:t>now  can create a probabilistic relationship as </a:t>
            </a:r>
            <a:r>
              <a:rPr lang="en-US" altLang="zh-CN" sz="2800" dirty="0" smtClean="0"/>
              <a:t>shown in </a:t>
            </a:r>
            <a:r>
              <a:rPr lang="en-US" altLang="zh-CN" sz="2800" dirty="0"/>
              <a:t>Table </a:t>
            </a:r>
            <a:r>
              <a:rPr lang="en-US" altLang="zh-CN" sz="2800" dirty="0" smtClean="0"/>
              <a:t>5.5:</a:t>
            </a:r>
            <a:endParaRPr lang="en-US" altLang="zh-CN" sz="2800" dirty="0"/>
          </a:p>
          <a:p>
            <a:pPr marL="0" indent="0">
              <a:buNone/>
            </a:pPr>
            <a:endParaRPr lang="en-US" altLang="zh-CN" sz="2800" dirty="0">
              <a:solidFill>
                <a:schemeClr val="accent2"/>
              </a:solidFill>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sp>
        <p:nvSpPr>
          <p:cNvPr id="5" name="Text Box 4"/>
          <p:cNvSpPr txBox="1">
            <a:spLocks noChangeArrowheads="1"/>
          </p:cNvSpPr>
          <p:nvPr/>
        </p:nvSpPr>
        <p:spPr bwMode="auto">
          <a:xfrm>
            <a:off x="1933700" y="6324905"/>
            <a:ext cx="4797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5.5  </a:t>
            </a:r>
            <a:r>
              <a:rPr lang="en-US" altLang="zh-CN" b="0" baseline="0" dirty="0">
                <a:latin typeface="+mj-lt"/>
                <a:ea typeface="宋体" panose="02010600030101010101" pitchFamily="2" charset="-122"/>
              </a:rPr>
              <a:t>Differential </a:t>
            </a:r>
            <a:r>
              <a:rPr lang="en-US" altLang="zh-CN" b="0" baseline="0" dirty="0" smtClean="0">
                <a:latin typeface="+mj-lt"/>
                <a:ea typeface="宋体" panose="02010600030101010101" pitchFamily="2" charset="-122"/>
              </a:rPr>
              <a:t>input/output</a:t>
            </a:r>
            <a:endParaRPr lang="en-US" altLang="zh-CN" b="0" baseline="0" dirty="0">
              <a:latin typeface="+mj-lt"/>
              <a:ea typeface="宋体" panose="02010600030101010101" pitchFamily="2" charset="-122"/>
            </a:endParaRPr>
          </a:p>
        </p:txBody>
      </p:sp>
      <p:pic>
        <p:nvPicPr>
          <p:cNvPr id="8" name="Picture 14"/>
          <p:cNvPicPr>
            <a:picLocks noChangeAspect="1"/>
          </p:cNvPicPr>
          <p:nvPr/>
        </p:nvPicPr>
        <p:blipFill>
          <a:blip r:embed="rId2"/>
          <a:stretch>
            <a:fillRect/>
          </a:stretch>
        </p:blipFill>
        <p:spPr>
          <a:xfrm>
            <a:off x="1187624" y="2996951"/>
            <a:ext cx="6552728" cy="3327953"/>
          </a:xfrm>
          <a:prstGeom prst="rect">
            <a:avLst/>
          </a:prstGeom>
          <a:noFill/>
          <a:ln w="9525">
            <a:noFill/>
          </a:ln>
        </p:spPr>
      </p:pic>
    </p:spTree>
    <p:extLst>
      <p:ext uri="{BB962C8B-B14F-4D97-AF65-F5344CB8AC3E}">
        <p14:creationId xmlns:p14="http://schemas.microsoft.com/office/powerpoint/2010/main" val="4118731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Design criticisms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709886"/>
            <a:ext cx="84391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25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5.6</a:t>
            </a:r>
          </a:p>
          <a:p>
            <a:pPr marL="0" indent="0">
              <a:buNone/>
            </a:pPr>
            <a:r>
              <a:rPr lang="en-US" altLang="zh-CN" sz="2800" dirty="0"/>
              <a:t>The heuristic result of Example </a:t>
            </a:r>
            <a:r>
              <a:rPr lang="en-US" altLang="zh-CN" sz="2800" dirty="0" smtClean="0"/>
              <a:t>5.5 </a:t>
            </a:r>
            <a:r>
              <a:rPr lang="en-US" altLang="zh-CN" sz="2800" dirty="0"/>
              <a:t>can create probabilistic information for Eve as shown in Table </a:t>
            </a:r>
            <a:r>
              <a:rPr lang="en-US" altLang="zh-CN" sz="2800" dirty="0" smtClean="0"/>
              <a:t>5.6. </a:t>
            </a:r>
            <a:endParaRPr lang="en-US" altLang="zh-CN" sz="2800" dirty="0">
              <a:solidFill>
                <a:schemeClr val="accent2"/>
              </a:solidFill>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sp>
        <p:nvSpPr>
          <p:cNvPr id="5" name="Text Box 4"/>
          <p:cNvSpPr txBox="1">
            <a:spLocks noChangeArrowheads="1"/>
          </p:cNvSpPr>
          <p:nvPr/>
        </p:nvSpPr>
        <p:spPr bwMode="auto">
          <a:xfrm>
            <a:off x="1654776" y="6324905"/>
            <a:ext cx="53552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5.6  </a:t>
            </a:r>
            <a:r>
              <a:rPr lang="en-US" altLang="zh-CN" b="0" baseline="0" dirty="0">
                <a:latin typeface="+mj-lt"/>
                <a:ea typeface="宋体" panose="02010600030101010101" pitchFamily="2" charset="-122"/>
              </a:rPr>
              <a:t>Differential distribution </a:t>
            </a:r>
            <a:r>
              <a:rPr lang="en-US" altLang="zh-CN" b="0" baseline="0" dirty="0" smtClean="0">
                <a:latin typeface="+mj-lt"/>
                <a:ea typeface="宋体" panose="02010600030101010101" pitchFamily="2" charset="-122"/>
              </a:rPr>
              <a:t>table</a:t>
            </a:r>
            <a:endParaRPr lang="en-US" altLang="zh-CN" b="0" baseline="0" dirty="0">
              <a:latin typeface="+mj-lt"/>
              <a:ea typeface="宋体" panose="02010600030101010101" pitchFamily="2" charset="-122"/>
            </a:endParaRPr>
          </a:p>
        </p:txBody>
      </p:sp>
      <p:pic>
        <p:nvPicPr>
          <p:cNvPr id="9" name="Picture 14"/>
          <p:cNvPicPr>
            <a:picLocks noChangeAspect="1"/>
          </p:cNvPicPr>
          <p:nvPr/>
        </p:nvPicPr>
        <p:blipFill>
          <a:blip r:embed="rId2"/>
          <a:stretch>
            <a:fillRect/>
          </a:stretch>
        </p:blipFill>
        <p:spPr>
          <a:xfrm>
            <a:off x="1259632" y="2995630"/>
            <a:ext cx="6445250" cy="3255945"/>
          </a:xfrm>
          <a:prstGeom prst="rect">
            <a:avLst/>
          </a:prstGeom>
          <a:noFill/>
          <a:ln w="9525">
            <a:noFill/>
          </a:ln>
        </p:spPr>
      </p:pic>
    </p:spTree>
    <p:extLst>
      <p:ext uri="{BB962C8B-B14F-4D97-AF65-F5344CB8AC3E}">
        <p14:creationId xmlns:p14="http://schemas.microsoft.com/office/powerpoint/2010/main" val="234095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smtClean="0">
                    <a:solidFill>
                      <a:schemeClr val="tx2"/>
                    </a:solidFill>
                    <a:latin typeface="+mj-lt"/>
                  </a:rPr>
                  <a:t>Example 5.7</a:t>
                </a:r>
              </a:p>
              <a:p>
                <a:pPr marL="0" indent="0">
                  <a:buNone/>
                </a:pPr>
                <a:r>
                  <a:rPr lang="en-US" altLang="zh-CN" sz="2800" dirty="0"/>
                  <a:t>Looking at Table </a:t>
                </a:r>
                <a:r>
                  <a:rPr lang="en-US" altLang="zh-CN" sz="2800" dirty="0" smtClean="0"/>
                  <a:t>5.6, </a:t>
                </a:r>
                <a:r>
                  <a:rPr lang="en-US" altLang="zh-CN" sz="2800" dirty="0"/>
                  <a:t>Eve knows that if P1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P2 = 001, then C1 </a:t>
                </a:r>
                <a14:m>
                  <m:oMath xmlns:m="http://schemas.openxmlformats.org/officeDocument/2006/math">
                    <m:r>
                      <a:rPr lang="el-GR" altLang="zh-CN" sz="2800" i="1">
                        <a:latin typeface="Cambria Math" panose="02040503050406030204" pitchFamily="18" charset="0"/>
                        <a:ea typeface="Cambria Math" panose="02040503050406030204" pitchFamily="18" charset="0"/>
                      </a:rPr>
                      <m:t>⊕</m:t>
                    </m:r>
                  </m:oMath>
                </a14:m>
                <a:r>
                  <a:rPr lang="en-US" altLang="zh-CN" sz="2800" dirty="0"/>
                  <a:t> C2 = 11 with the probability of 0.50 (50 percent). She tries C1 = 00 and gets P1 = 010 (chosen-</a:t>
                </a:r>
                <a:r>
                  <a:rPr lang="en-US" altLang="zh-CN" sz="2800" dirty="0" err="1"/>
                  <a:t>ciphertext</a:t>
                </a:r>
                <a:r>
                  <a:rPr lang="en-US" altLang="zh-CN" sz="2800" dirty="0"/>
                  <a:t> attack). She also tries C2 = 11 and gets P2 = 011 (another chosen-</a:t>
                </a:r>
                <a:r>
                  <a:rPr lang="en-US" altLang="zh-CN" sz="2800" dirty="0" err="1"/>
                  <a:t>ciphertext</a:t>
                </a:r>
                <a:r>
                  <a:rPr lang="en-US" altLang="zh-CN" sz="2800" dirty="0"/>
                  <a:t> attack). Now she tries to work backward, based on the first pair, P1 and </a:t>
                </a:r>
                <a:r>
                  <a:rPr lang="en-US" altLang="zh-CN" sz="2800" dirty="0" smtClean="0"/>
                  <a:t>C1:</a:t>
                </a:r>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r>
                  <a:rPr lang="en-US" altLang="zh-CN" sz="2800" dirty="0">
                    <a:solidFill>
                      <a:srgbClr val="FF0000"/>
                    </a:solidFill>
                  </a:rPr>
                  <a:t>The two tests confirm that K = 011 or K =101.</a:t>
                </a:r>
                <a:endParaRPr lang="en-US" altLang="zh-CN" sz="2800" dirty="0" smtClean="0">
                  <a:solidFill>
                    <a:srgbClr val="FF0000"/>
                  </a:solidFill>
                </a:endParaRPr>
              </a:p>
              <a:p>
                <a:pPr marL="0" indent="0">
                  <a:buNone/>
                </a:pPr>
                <a:endParaRPr lang="en-US" altLang="zh-CN" sz="2800"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xfrm>
                <a:off x="0" y="1556792"/>
                <a:ext cx="9144000" cy="5301208"/>
              </a:xfrm>
              <a:blipFill rotWithShape="0">
                <a:blip r:embed="rId2"/>
                <a:stretch>
                  <a:fillRect l="-1333" t="-1034" b="-1954"/>
                </a:stretch>
              </a:blipFill>
            </p:spPr>
            <p:txBody>
              <a:bodyPr/>
              <a:lstStyle/>
              <a:p>
                <a:r>
                  <a:rPr lang="zh-CN" altLang="en-US">
                    <a:noFill/>
                  </a:rPr>
                  <a:t> </a:t>
                </a:r>
              </a:p>
            </p:txBody>
          </p:sp>
        </mc:Fallback>
      </mc:AlternateContent>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pic>
        <p:nvPicPr>
          <p:cNvPr id="8" name="Picture 15"/>
          <p:cNvPicPr>
            <a:picLocks noChangeAspect="1"/>
          </p:cNvPicPr>
          <p:nvPr/>
        </p:nvPicPr>
        <p:blipFill>
          <a:blip r:embed="rId3"/>
          <a:stretch>
            <a:fillRect/>
          </a:stretch>
        </p:blipFill>
        <p:spPr>
          <a:xfrm>
            <a:off x="257175" y="4653211"/>
            <a:ext cx="8629650" cy="757238"/>
          </a:xfrm>
          <a:prstGeom prst="rect">
            <a:avLst/>
          </a:prstGeom>
          <a:noFill/>
          <a:ln w="9525">
            <a:noFill/>
          </a:ln>
        </p:spPr>
      </p:pic>
      <p:pic>
        <p:nvPicPr>
          <p:cNvPr id="10" name="Picture 16"/>
          <p:cNvPicPr>
            <a:picLocks noChangeAspect="1"/>
          </p:cNvPicPr>
          <p:nvPr/>
        </p:nvPicPr>
        <p:blipFill>
          <a:blip r:embed="rId4"/>
          <a:stretch>
            <a:fillRect/>
          </a:stretch>
        </p:blipFill>
        <p:spPr>
          <a:xfrm>
            <a:off x="257175" y="5517232"/>
            <a:ext cx="8629650" cy="781050"/>
          </a:xfrm>
          <a:prstGeom prst="rect">
            <a:avLst/>
          </a:prstGeom>
          <a:noFill/>
          <a:ln w="9525">
            <a:noFill/>
          </a:ln>
        </p:spPr>
      </p:pic>
    </p:spTree>
    <p:extLst>
      <p:ext uri="{BB962C8B-B14F-4D97-AF65-F5344CB8AC3E}">
        <p14:creationId xmlns:p14="http://schemas.microsoft.com/office/powerpoint/2010/main" val="312081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endParaRPr lang="en-US" altLang="zh-CN" sz="2800" dirty="0" smtClean="0">
              <a:solidFill>
                <a:schemeClr val="tx2"/>
              </a:solidFill>
              <a:latin typeface="+mj-lt"/>
            </a:endParaRPr>
          </a:p>
          <a:p>
            <a:pPr marL="0" indent="0">
              <a:buNone/>
            </a:pPr>
            <a:endParaRPr lang="en-US" altLang="zh-CN" sz="2800"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5.2.2 Differential </a:t>
            </a:r>
            <a:r>
              <a:rPr lang="en-US" altLang="zh-CN" sz="3600" dirty="0" smtClean="0"/>
              <a:t>Cryptanalysis</a:t>
            </a:r>
            <a:endParaRPr lang="en-US" altLang="zh-CN" sz="3600" dirty="0"/>
          </a:p>
        </p:txBody>
      </p:sp>
      <p:pic>
        <p:nvPicPr>
          <p:cNvPr id="9" name="图片 8"/>
          <p:cNvPicPr>
            <a:picLocks noChangeAspect="1"/>
          </p:cNvPicPr>
          <p:nvPr/>
        </p:nvPicPr>
        <p:blipFill>
          <a:blip r:embed="rId2"/>
          <a:stretch>
            <a:fillRect/>
          </a:stretch>
        </p:blipFill>
        <p:spPr>
          <a:xfrm>
            <a:off x="124039" y="1628800"/>
            <a:ext cx="977218" cy="489375"/>
          </a:xfrm>
          <a:prstGeom prst="rect">
            <a:avLst/>
          </a:prstGeom>
        </p:spPr>
      </p:pic>
      <p:sp>
        <p:nvSpPr>
          <p:cNvPr id="11" name="Rectangle 12"/>
          <p:cNvSpPr/>
          <p:nvPr/>
        </p:nvSpPr>
        <p:spPr>
          <a:xfrm>
            <a:off x="124039" y="2276872"/>
            <a:ext cx="8077200" cy="1569660"/>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Differential cryptanalysis is based on a </a:t>
            </a:r>
            <a:r>
              <a:rPr lang="en-US" altLang="zh-CN" sz="3200" dirty="0" err="1">
                <a:latin typeface="Times New Roman" panose="02020603050405020304" pitchFamily="18" charset="0"/>
                <a:ea typeface="宋体" panose="02010600030101010101" pitchFamily="2" charset="-122"/>
              </a:rPr>
              <a:t>nonuniform</a:t>
            </a:r>
            <a:r>
              <a:rPr lang="en-US" altLang="zh-CN" sz="3200" dirty="0">
                <a:latin typeface="Times New Roman" panose="02020603050405020304" pitchFamily="18" charset="0"/>
                <a:ea typeface="宋体" panose="02010600030101010101" pitchFamily="2" charset="-122"/>
              </a:rPr>
              <a:t> differential distribution table of the S-boxes in a block cipher</a:t>
            </a:r>
            <a:r>
              <a:rPr lang="en-US" altLang="zh-CN" sz="3200" dirty="0" smtClean="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a:blip r:embed="rId2"/>
          <a:stretch>
            <a:fillRect/>
          </a:stretch>
        </p:blipFill>
        <p:spPr>
          <a:xfrm>
            <a:off x="124039" y="4321924"/>
            <a:ext cx="977218" cy="489375"/>
          </a:xfrm>
          <a:prstGeom prst="rect">
            <a:avLst/>
          </a:prstGeom>
        </p:spPr>
      </p:pic>
      <p:sp>
        <p:nvSpPr>
          <p:cNvPr id="14" name="Rectangle 12"/>
          <p:cNvSpPr/>
          <p:nvPr/>
        </p:nvSpPr>
        <p:spPr>
          <a:xfrm>
            <a:off x="145324" y="5016078"/>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A more detailed differential cryptanalysis is given in Appendix N</a:t>
            </a:r>
            <a:r>
              <a:rPr lang="en-US" altLang="zh-CN" sz="3200" dirty="0" smtClean="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9129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endParaRPr lang="en-US" altLang="zh-CN" sz="2800" dirty="0" smtClean="0">
              <a:solidFill>
                <a:schemeClr val="tx2"/>
              </a:solidFill>
              <a:latin typeface="+mj-lt"/>
            </a:endParaRPr>
          </a:p>
          <a:p>
            <a:pPr marL="0" indent="0">
              <a:buNone/>
            </a:pPr>
            <a:endParaRPr lang="en-US" altLang="zh-CN" sz="2800"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5.2.3 </a:t>
            </a:r>
            <a:r>
              <a:rPr lang="en-US" altLang="zh-CN" sz="3600" dirty="0"/>
              <a:t>Linear </a:t>
            </a:r>
            <a:r>
              <a:rPr lang="en-US" altLang="zh-CN" sz="3600" dirty="0" smtClean="0"/>
              <a:t>Cryptanalysis</a:t>
            </a:r>
            <a:endParaRPr lang="en-US" altLang="zh-CN" sz="3600" dirty="0"/>
          </a:p>
        </p:txBody>
      </p:sp>
      <p:pic>
        <p:nvPicPr>
          <p:cNvPr id="12" name="图片 11"/>
          <p:cNvPicPr>
            <a:picLocks noChangeAspect="1"/>
          </p:cNvPicPr>
          <p:nvPr/>
        </p:nvPicPr>
        <p:blipFill>
          <a:blip r:embed="rId2"/>
          <a:stretch>
            <a:fillRect/>
          </a:stretch>
        </p:blipFill>
        <p:spPr>
          <a:xfrm>
            <a:off x="124039" y="4941168"/>
            <a:ext cx="977218" cy="489375"/>
          </a:xfrm>
          <a:prstGeom prst="rect">
            <a:avLst/>
          </a:prstGeom>
        </p:spPr>
      </p:pic>
      <p:sp>
        <p:nvSpPr>
          <p:cNvPr id="14" name="Rectangle 12"/>
          <p:cNvSpPr/>
          <p:nvPr/>
        </p:nvSpPr>
        <p:spPr>
          <a:xfrm>
            <a:off x="124039" y="558924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We show an example of DES linear cryptanalysis in Appendix N.</a:t>
            </a:r>
          </a:p>
        </p:txBody>
      </p:sp>
      <p:sp>
        <p:nvSpPr>
          <p:cNvPr id="2" name="矩形 1"/>
          <p:cNvSpPr/>
          <p:nvPr/>
        </p:nvSpPr>
        <p:spPr>
          <a:xfrm>
            <a:off x="0" y="1564254"/>
            <a:ext cx="9144000" cy="3108543"/>
          </a:xfrm>
          <a:prstGeom prst="rect">
            <a:avLst/>
          </a:prstGeom>
        </p:spPr>
        <p:txBody>
          <a:bodyPr wrap="square">
            <a:spAutoFit/>
          </a:bodyPr>
          <a:lstStyle/>
          <a:p>
            <a:pPr lvl="0" indent="0" eaLnBrk="0" hangingPunct="0"/>
            <a:r>
              <a:rPr lang="en-US" altLang="zh-CN" sz="2800" dirty="0">
                <a:ea typeface="宋体" panose="02010600030101010101" pitchFamily="2" charset="-122"/>
              </a:rPr>
              <a:t>Linear cryptanalysis is newer than differential cryptanalysis. DES is more vulnerable to linear cryptanalysis than to differential cryptanalysis. S-boxes are not very resistant to linear cryptanalysis. It has been shown that DES can be broken using 2</a:t>
            </a:r>
            <a:r>
              <a:rPr lang="en-US" altLang="zh-CN" sz="2800" baseline="30000" dirty="0">
                <a:ea typeface="宋体" panose="02010600030101010101" pitchFamily="2" charset="-122"/>
              </a:rPr>
              <a:t>43</a:t>
            </a:r>
            <a:r>
              <a:rPr lang="en-US" altLang="zh-CN" sz="2800" dirty="0">
                <a:ea typeface="宋体" panose="02010600030101010101" pitchFamily="2" charset="-122"/>
              </a:rPr>
              <a:t> pairs of known plaintexts. However, from the practical point of view, finding so many pairs is very unlikely</a:t>
            </a:r>
            <a:r>
              <a:rPr lang="en-US" altLang="zh-CN" sz="2800" i="1"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376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endParaRPr lang="en-US" altLang="zh-CN" sz="2800" dirty="0" smtClean="0">
              <a:solidFill>
                <a:schemeClr val="tx2"/>
              </a:solidFill>
              <a:latin typeface="+mj-lt"/>
            </a:endParaRPr>
          </a:p>
          <a:p>
            <a:pPr marL="0" indent="0">
              <a:buNone/>
            </a:pPr>
            <a:endParaRPr lang="en-US" altLang="zh-CN" sz="2800"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5.2.3 </a:t>
            </a:r>
            <a:r>
              <a:rPr lang="en-US" altLang="zh-CN" sz="3600" dirty="0"/>
              <a:t>Linear </a:t>
            </a:r>
            <a:r>
              <a:rPr lang="en-US" altLang="zh-CN" sz="3600" dirty="0" smtClean="0"/>
              <a:t>Cryptanalysis</a:t>
            </a:r>
            <a:endParaRPr lang="en-US" altLang="zh-CN" sz="3600" dirty="0"/>
          </a:p>
        </p:txBody>
      </p:sp>
      <p:sp>
        <p:nvSpPr>
          <p:cNvPr id="2" name="矩形 1"/>
          <p:cNvSpPr/>
          <p:nvPr/>
        </p:nvSpPr>
        <p:spPr>
          <a:xfrm>
            <a:off x="0" y="1564254"/>
            <a:ext cx="9144000" cy="1384995"/>
          </a:xfrm>
          <a:prstGeom prst="rect">
            <a:avLst/>
          </a:prstGeom>
        </p:spPr>
        <p:txBody>
          <a:bodyPr wrap="square">
            <a:spAutoFit/>
          </a:bodyPr>
          <a:lstStyle/>
          <a:p>
            <a:pPr lvl="0" indent="0" eaLnBrk="0" hangingPunct="0"/>
            <a:r>
              <a:rPr lang="en-US" altLang="zh-CN" sz="2800" dirty="0">
                <a:solidFill>
                  <a:srgbClr val="FF0000"/>
                </a:solidFill>
                <a:latin typeface="+mj-lt"/>
                <a:ea typeface="宋体" panose="02010600030101010101" pitchFamily="2" charset="-122"/>
              </a:rPr>
              <a:t>Linear </a:t>
            </a:r>
            <a:r>
              <a:rPr lang="en-US" altLang="zh-CN" sz="2800" dirty="0" smtClean="0">
                <a:solidFill>
                  <a:srgbClr val="FF0000"/>
                </a:solidFill>
                <a:latin typeface="+mj-lt"/>
                <a:ea typeface="宋体" panose="02010600030101010101" pitchFamily="2" charset="-122"/>
              </a:rPr>
              <a:t>Cryptanalysis</a:t>
            </a:r>
          </a:p>
          <a:p>
            <a:pPr lvl="0" indent="0" eaLnBrk="0" hangingPunct="0"/>
            <a:r>
              <a:rPr lang="en-US" altLang="zh-CN" sz="2800" dirty="0">
                <a:ea typeface="宋体" panose="02010600030101010101" pitchFamily="2" charset="-122"/>
              </a:rPr>
              <a:t>Linear cryptanalysis was presented by Mitsuru Matsui in 1993. The analysis uses known plaintext </a:t>
            </a:r>
            <a:r>
              <a:rPr lang="en-US" altLang="zh-CN" sz="2800" dirty="0" smtClean="0">
                <a:ea typeface="宋体" panose="02010600030101010101" pitchFamily="2" charset="-122"/>
              </a:rPr>
              <a:t>attacks.</a:t>
            </a:r>
            <a:endParaRPr lang="en-US" altLang="zh-CN" sz="2800" i="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35361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endParaRPr lang="en-US" altLang="zh-CN" sz="2800" dirty="0" smtClean="0">
              <a:solidFill>
                <a:schemeClr val="tx2"/>
              </a:solidFill>
              <a:latin typeface="+mj-lt"/>
            </a:endParaRPr>
          </a:p>
          <a:p>
            <a:pPr marL="0" indent="0">
              <a:buNone/>
            </a:pPr>
            <a:endParaRPr lang="en-US" altLang="zh-CN" sz="2800"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5.2.3 </a:t>
            </a:r>
            <a:r>
              <a:rPr lang="en-US" altLang="zh-CN" sz="3600" dirty="0"/>
              <a:t>Linear </a:t>
            </a:r>
            <a:r>
              <a:rPr lang="en-US" altLang="zh-CN" sz="3600" dirty="0" smtClean="0"/>
              <a:t>Cryptanalysis</a:t>
            </a:r>
            <a:endParaRPr lang="en-US" altLang="zh-CN" sz="3600" dirty="0"/>
          </a:p>
        </p:txBody>
      </p:sp>
      <p:pic>
        <p:nvPicPr>
          <p:cNvPr id="5" name="Picture 16"/>
          <p:cNvPicPr>
            <a:picLocks noChangeAspect="1"/>
          </p:cNvPicPr>
          <p:nvPr/>
        </p:nvPicPr>
        <p:blipFill>
          <a:blip r:embed="rId2"/>
          <a:stretch>
            <a:fillRect/>
          </a:stretch>
        </p:blipFill>
        <p:spPr>
          <a:xfrm>
            <a:off x="1550988" y="1801341"/>
            <a:ext cx="6042025" cy="3571875"/>
          </a:xfrm>
          <a:prstGeom prst="rect">
            <a:avLst/>
          </a:prstGeom>
          <a:noFill/>
          <a:ln w="9525">
            <a:noFill/>
          </a:ln>
        </p:spPr>
      </p:pic>
      <p:sp>
        <p:nvSpPr>
          <p:cNvPr id="8" name="Text Box 4"/>
          <p:cNvSpPr txBox="1">
            <a:spLocks noChangeArrowheads="1"/>
          </p:cNvSpPr>
          <p:nvPr/>
        </p:nvSpPr>
        <p:spPr bwMode="auto">
          <a:xfrm>
            <a:off x="1140276" y="6043091"/>
            <a:ext cx="6384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5.5  </a:t>
            </a:r>
            <a:r>
              <a:rPr lang="en-US" altLang="zh-CN" b="0" baseline="0" dirty="0">
                <a:latin typeface="+mj-lt"/>
                <a:ea typeface="宋体" panose="02010600030101010101" pitchFamily="2" charset="-122"/>
              </a:rPr>
              <a:t>A simple cipher with a linear </a:t>
            </a:r>
            <a:r>
              <a:rPr lang="en-US" altLang="zh-CN" b="0" baseline="0" dirty="0" smtClean="0">
                <a:latin typeface="+mj-lt"/>
                <a:ea typeface="宋体" panose="02010600030101010101" pitchFamily="2" charset="-122"/>
              </a:rPr>
              <a:t>S-box</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120565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smtClean="0"/>
              <a:t>5.2.3 </a:t>
            </a:r>
            <a:r>
              <a:rPr lang="en-US" altLang="zh-CN" sz="3600" dirty="0"/>
              <a:t>Linear </a:t>
            </a:r>
            <a:r>
              <a:rPr lang="en-US" altLang="zh-CN" sz="3600" dirty="0" smtClean="0"/>
              <a:t>Cryptanalysis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endParaRPr lang="en-US" altLang="zh-CN" sz="2800" dirty="0" smtClean="0">
              <a:solidFill>
                <a:schemeClr val="tx2"/>
              </a:solidFill>
              <a:latin typeface="+mj-lt"/>
            </a:endParaRP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r>
              <a:rPr lang="en-US" altLang="zh-CN" sz="2800" dirty="0" smtClean="0">
                <a:ea typeface="宋体" panose="02010600030101010101" pitchFamily="2" charset="-122"/>
              </a:rPr>
              <a:t>Solving </a:t>
            </a:r>
            <a:r>
              <a:rPr lang="en-US" altLang="zh-CN" sz="2800" dirty="0">
                <a:ea typeface="宋体" panose="02010600030101010101" pitchFamily="2" charset="-122"/>
              </a:rPr>
              <a:t>for three unknowns, we </a:t>
            </a:r>
            <a:r>
              <a:rPr lang="en-US" altLang="zh-CN" sz="2800" dirty="0" smtClean="0">
                <a:ea typeface="宋体" panose="02010600030101010101" pitchFamily="2" charset="-122"/>
              </a:rPr>
              <a:t>get</a:t>
            </a:r>
          </a:p>
          <a:p>
            <a:pPr marL="0" indent="0">
              <a:buNone/>
            </a:pPr>
            <a:endParaRPr lang="en-US" altLang="zh-CN" sz="2800" dirty="0">
              <a:ea typeface="宋体" panose="02010600030101010101" pitchFamily="2" charset="-122"/>
            </a:endParaRPr>
          </a:p>
          <a:p>
            <a:pPr marL="0" indent="0">
              <a:buNone/>
            </a:pPr>
            <a:endParaRPr lang="en-US" altLang="zh-CN" sz="2800" dirty="0" smtClean="0">
              <a:ea typeface="宋体" panose="02010600030101010101" pitchFamily="2" charset="-122"/>
            </a:endParaRPr>
          </a:p>
          <a:p>
            <a:pPr marL="0" indent="0">
              <a:buNone/>
            </a:pPr>
            <a:endParaRPr lang="en-US" altLang="zh-CN" sz="2800" dirty="0">
              <a:ea typeface="宋体" panose="02010600030101010101" pitchFamily="2" charset="-122"/>
            </a:endParaRPr>
          </a:p>
          <a:p>
            <a:pPr marL="0" indent="0">
              <a:buNone/>
            </a:pPr>
            <a:r>
              <a:rPr lang="en-US" altLang="zh-CN" sz="2800" dirty="0" smtClean="0">
                <a:ea typeface="宋体" panose="02010600030101010101" pitchFamily="2" charset="-122"/>
              </a:rPr>
              <a:t>This </a:t>
            </a:r>
            <a:r>
              <a:rPr lang="en-US" altLang="zh-CN" sz="2800" dirty="0">
                <a:ea typeface="宋体" panose="02010600030101010101" pitchFamily="2" charset="-122"/>
              </a:rPr>
              <a:t>means that three known-plaintext attacks can find the values of k</a:t>
            </a:r>
            <a:r>
              <a:rPr lang="en-US" altLang="zh-CN" sz="2800" baseline="-25000" dirty="0">
                <a:ea typeface="宋体" panose="02010600030101010101" pitchFamily="2" charset="-122"/>
              </a:rPr>
              <a:t>0</a:t>
            </a:r>
            <a:r>
              <a:rPr lang="en-US" altLang="zh-CN" sz="2800" dirty="0">
                <a:ea typeface="宋体" panose="02010600030101010101" pitchFamily="2" charset="-122"/>
              </a:rPr>
              <a:t>, k</a:t>
            </a:r>
            <a:r>
              <a:rPr lang="en-US" altLang="zh-CN" sz="2800" baseline="-25000" dirty="0">
                <a:ea typeface="宋体" panose="02010600030101010101" pitchFamily="2" charset="-122"/>
              </a:rPr>
              <a:t>1</a:t>
            </a:r>
            <a:r>
              <a:rPr lang="en-US" altLang="zh-CN" sz="2800" dirty="0">
                <a:ea typeface="宋体" panose="02010600030101010101" pitchFamily="2" charset="-122"/>
              </a:rPr>
              <a:t>, and k</a:t>
            </a:r>
            <a:r>
              <a:rPr lang="en-US" altLang="zh-CN" sz="2800" baseline="-25000" dirty="0">
                <a:ea typeface="宋体" panose="02010600030101010101" pitchFamily="2" charset="-122"/>
              </a:rPr>
              <a:t>2 </a:t>
            </a:r>
            <a:r>
              <a:rPr lang="en-US" altLang="zh-CN" sz="2800" dirty="0">
                <a:ea typeface="宋体" panose="02010600030101010101" pitchFamily="2" charset="-122"/>
              </a:rPr>
              <a:t>.</a:t>
            </a:r>
            <a:endParaRPr lang="en-US" altLang="zh-CN" sz="2800"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335881" y="4077072"/>
            <a:ext cx="5295238" cy="1590476"/>
          </a:xfrm>
          <a:prstGeom prst="rect">
            <a:avLst/>
          </a:prstGeom>
        </p:spPr>
      </p:pic>
      <p:pic>
        <p:nvPicPr>
          <p:cNvPr id="4" name="图片 3"/>
          <p:cNvPicPr>
            <a:picLocks noChangeAspect="1"/>
          </p:cNvPicPr>
          <p:nvPr/>
        </p:nvPicPr>
        <p:blipFill>
          <a:blip r:embed="rId3"/>
          <a:stretch>
            <a:fillRect/>
          </a:stretch>
        </p:blipFill>
        <p:spPr>
          <a:xfrm>
            <a:off x="1333905" y="1913175"/>
            <a:ext cx="6476190" cy="1695238"/>
          </a:xfrm>
          <a:prstGeom prst="rect">
            <a:avLst/>
          </a:prstGeom>
        </p:spPr>
      </p:pic>
    </p:spTree>
    <p:extLst>
      <p:ext uri="{BB962C8B-B14F-4D97-AF65-F5344CB8AC3E}">
        <p14:creationId xmlns:p14="http://schemas.microsoft.com/office/powerpoint/2010/main" val="298559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smtClean="0"/>
              <a:t>5.2.3 </a:t>
            </a:r>
            <a:r>
              <a:rPr lang="en-US" altLang="zh-CN" sz="3600" dirty="0"/>
              <a:t>Linear </a:t>
            </a:r>
            <a:r>
              <a:rPr lang="en-US" altLang="zh-CN" sz="3600" dirty="0" smtClean="0"/>
              <a:t>Cryptanalysis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r>
              <a:rPr lang="en-US" altLang="zh-CN" sz="2800" dirty="0">
                <a:ea typeface="宋体" panose="02010600030101010101" pitchFamily="2" charset="-122"/>
              </a:rPr>
              <a:t>In some modern block ciphers, it may happen that some</a:t>
            </a:r>
          </a:p>
          <a:p>
            <a:pPr marL="0" indent="0">
              <a:buNone/>
            </a:pPr>
            <a:r>
              <a:rPr lang="en-US" altLang="zh-CN" sz="2800" dirty="0">
                <a:ea typeface="宋体" panose="02010600030101010101" pitchFamily="2" charset="-122"/>
              </a:rPr>
              <a:t>S-boxes are not totally nonlinear; they can be approximated, probabilistically, by some linear functions. </a:t>
            </a:r>
          </a:p>
          <a:p>
            <a:pPr marL="0" indent="0">
              <a:buNone/>
            </a:pPr>
            <a:endParaRPr lang="en-US" altLang="zh-CN" sz="2800" dirty="0">
              <a:ea typeface="宋体" panose="02010600030101010101" pitchFamily="2" charset="-122"/>
            </a:endParaRPr>
          </a:p>
          <a:p>
            <a:pPr marL="0" indent="0">
              <a:buNone/>
            </a:pPr>
            <a:endParaRPr lang="en-US" altLang="zh-CN" sz="2800" dirty="0" smtClean="0">
              <a:ea typeface="宋体" panose="02010600030101010101" pitchFamily="2" charset="-122"/>
            </a:endParaRPr>
          </a:p>
          <a:p>
            <a:pPr marL="0" indent="0">
              <a:buNone/>
            </a:pPr>
            <a:r>
              <a:rPr lang="en-US" altLang="zh-CN" sz="2800" dirty="0">
                <a:ea typeface="宋体" panose="02010600030101010101" pitchFamily="2" charset="-122"/>
              </a:rPr>
              <a:t>where 1 ≤ x ≤ m, 1 ≤ y ≤ n, and 1 ≤ z ≤ n.</a:t>
            </a:r>
            <a:endParaRPr lang="en-US" altLang="zh-CN" sz="2800" dirty="0" smtClean="0">
              <a:ea typeface="宋体" panose="02010600030101010101" pitchFamily="2" charset="-122"/>
            </a:endParaRPr>
          </a:p>
          <a:p>
            <a:pPr marL="0" indent="0">
              <a:buNone/>
            </a:pPr>
            <a:endParaRPr lang="en-US" altLang="zh-CN" sz="2800" dirty="0">
              <a:ea typeface="宋体" panose="02010600030101010101" pitchFamily="2" charset="-122"/>
            </a:endParaRPr>
          </a:p>
        </p:txBody>
      </p:sp>
      <p:pic>
        <p:nvPicPr>
          <p:cNvPr id="8" name="Picture 14"/>
          <p:cNvPicPr>
            <a:picLocks noChangeAspect="1"/>
          </p:cNvPicPr>
          <p:nvPr/>
        </p:nvPicPr>
        <p:blipFill>
          <a:blip r:embed="rId2"/>
          <a:stretch>
            <a:fillRect/>
          </a:stretch>
        </p:blipFill>
        <p:spPr>
          <a:xfrm>
            <a:off x="800894" y="3136900"/>
            <a:ext cx="7542212" cy="584200"/>
          </a:xfrm>
          <a:prstGeom prst="rect">
            <a:avLst/>
          </a:prstGeom>
          <a:noFill/>
          <a:ln w="9525">
            <a:noFill/>
          </a:ln>
        </p:spPr>
      </p:pic>
      <p:pic>
        <p:nvPicPr>
          <p:cNvPr id="9" name="图片 8"/>
          <p:cNvPicPr>
            <a:picLocks noChangeAspect="1"/>
          </p:cNvPicPr>
          <p:nvPr/>
        </p:nvPicPr>
        <p:blipFill>
          <a:blip r:embed="rId3"/>
          <a:stretch>
            <a:fillRect/>
          </a:stretch>
        </p:blipFill>
        <p:spPr>
          <a:xfrm>
            <a:off x="124039" y="4941168"/>
            <a:ext cx="977218" cy="489375"/>
          </a:xfrm>
          <a:prstGeom prst="rect">
            <a:avLst/>
          </a:prstGeom>
        </p:spPr>
      </p:pic>
      <p:sp>
        <p:nvSpPr>
          <p:cNvPr id="10" name="Rectangle 12"/>
          <p:cNvSpPr/>
          <p:nvPr/>
        </p:nvSpPr>
        <p:spPr>
          <a:xfrm>
            <a:off x="124039" y="558924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ctr" eaLnBrk="0" hangingPunct="0"/>
            <a:r>
              <a:rPr lang="en-US" altLang="zh-CN" sz="3200" dirty="0">
                <a:latin typeface="Times New Roman" panose="02020603050405020304" pitchFamily="18" charset="0"/>
                <a:ea typeface="宋体" panose="02010600030101010101" pitchFamily="2" charset="-122"/>
              </a:rPr>
              <a:t>A more detailed linear cryptanalysis is given in Appendix N.</a:t>
            </a:r>
          </a:p>
        </p:txBody>
      </p:sp>
    </p:spTree>
    <p:extLst>
      <p:ext uri="{BB962C8B-B14F-4D97-AF65-F5344CB8AC3E}">
        <p14:creationId xmlns:p14="http://schemas.microsoft.com/office/powerpoint/2010/main" val="293559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DES today</a:t>
            </a:r>
          </a:p>
        </p:txBody>
      </p:sp>
      <p:sp>
        <p:nvSpPr>
          <p:cNvPr id="2" name="内容占位符 1"/>
          <p:cNvSpPr>
            <a:spLocks noGrp="1"/>
          </p:cNvSpPr>
          <p:nvPr>
            <p:ph sz="quarter" idx="1"/>
          </p:nvPr>
        </p:nvSpPr>
        <p:spPr>
          <a:xfrm>
            <a:off x="612648" y="1600200"/>
            <a:ext cx="8153400" cy="4781128"/>
          </a:xfrm>
        </p:spPr>
        <p:txBody>
          <a:bodyPr>
            <a:noAutofit/>
          </a:bodyPr>
          <a:lstStyle/>
          <a:p>
            <a:pPr>
              <a:lnSpc>
                <a:spcPct val="150000"/>
              </a:lnSpc>
            </a:pPr>
            <a:r>
              <a:rPr lang="en-US" altLang="zh-CN" sz="2400" dirty="0" smtClean="0"/>
              <a:t>Well </a:t>
            </a:r>
            <a:r>
              <a:rPr lang="en-US" altLang="zh-CN" sz="2400" dirty="0"/>
              <a:t>accepted that a DES key can be found by anyone determined enough</a:t>
            </a:r>
            <a:r>
              <a:rPr lang="en-US" altLang="zh-CN" sz="2400" dirty="0" smtClean="0"/>
              <a:t>.</a:t>
            </a:r>
          </a:p>
          <a:p>
            <a:pPr>
              <a:lnSpc>
                <a:spcPct val="150000"/>
              </a:lnSpc>
            </a:pPr>
            <a:r>
              <a:rPr lang="en-US" altLang="zh-CN" sz="2400" dirty="0" smtClean="0"/>
              <a:t>Differential </a:t>
            </a:r>
            <a:r>
              <a:rPr lang="en-US" altLang="zh-CN" sz="2400" dirty="0"/>
              <a:t>and linear cryptanalysis provide academic attacks on DES</a:t>
            </a:r>
            <a:r>
              <a:rPr lang="en-US" altLang="zh-CN" sz="2400" dirty="0" smtClean="0"/>
              <a:t>.</a:t>
            </a:r>
          </a:p>
          <a:p>
            <a:pPr>
              <a:lnSpc>
                <a:spcPct val="150000"/>
              </a:lnSpc>
            </a:pPr>
            <a:r>
              <a:rPr lang="en-US" altLang="zh-CN" sz="2400" dirty="0" smtClean="0"/>
              <a:t>DES </a:t>
            </a:r>
            <a:r>
              <a:rPr lang="en-US" altLang="zh-CN" sz="2400" dirty="0"/>
              <a:t>is still in use in many applications. </a:t>
            </a:r>
            <a:endParaRPr lang="en-US" altLang="zh-CN" sz="2400" dirty="0" smtClean="0"/>
          </a:p>
          <a:p>
            <a:pPr>
              <a:lnSpc>
                <a:spcPct val="150000"/>
              </a:lnSpc>
            </a:pPr>
            <a:r>
              <a:rPr lang="en-US" altLang="zh-CN" sz="2400" dirty="0" smtClean="0"/>
              <a:t>Triple </a:t>
            </a:r>
            <a:r>
              <a:rPr lang="en-US" altLang="zh-CN" sz="2400" dirty="0"/>
              <a:t>DES or AES are commonly  recommended instead of DES .</a:t>
            </a:r>
          </a:p>
        </p:txBody>
      </p:sp>
    </p:spTree>
    <p:extLst>
      <p:ext uri="{BB962C8B-B14F-4D97-AF65-F5344CB8AC3E}">
        <p14:creationId xmlns:p14="http://schemas.microsoft.com/office/powerpoint/2010/main" val="454371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5.3 </a:t>
            </a:r>
            <a:r>
              <a:rPr lang="en-US" altLang="zh-CN" sz="3200" b="1" dirty="0"/>
              <a:t>Multiple </a:t>
            </a:r>
            <a:r>
              <a:rPr lang="en-US" altLang="zh-CN" sz="3200" b="1" dirty="0" smtClean="0"/>
              <a:t>DES </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2016/10/31</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408298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5.1 </a:t>
            </a:r>
            <a:r>
              <a:rPr lang="en-US" altLang="zh-CN" sz="3200" b="1" dirty="0"/>
              <a:t>DES </a:t>
            </a:r>
            <a:r>
              <a:rPr lang="en-US" altLang="zh-CN" sz="3200" b="1" dirty="0" smtClean="0"/>
              <a:t>ANALYSIS </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2016/10/31</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a:t>5.3 Multiple DES</a:t>
            </a:r>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r>
              <a:rPr lang="en-US" altLang="zh-CN" sz="2800" dirty="0" smtClean="0">
                <a:ea typeface="宋体" panose="02010600030101010101" pitchFamily="2" charset="-122"/>
              </a:rPr>
              <a:t>The </a:t>
            </a:r>
            <a:r>
              <a:rPr lang="en-US" altLang="zh-CN" sz="2800" dirty="0">
                <a:ea typeface="宋体" panose="02010600030101010101" pitchFamily="2" charset="-122"/>
              </a:rPr>
              <a:t>major criticism of DES regards its key length. Fortunately DES is not a group. This means that we can use double or triple DES to increase the key size.</a:t>
            </a:r>
          </a:p>
          <a:p>
            <a:pPr marL="0" indent="0">
              <a:buNone/>
            </a:pPr>
            <a:endParaRPr lang="en-US" altLang="zh-CN" sz="2800" dirty="0">
              <a:ea typeface="宋体" panose="02010600030101010101" pitchFamily="2" charset="-122"/>
            </a:endParaRPr>
          </a:p>
          <a:p>
            <a:pPr marL="0" indent="0">
              <a:buNone/>
            </a:pPr>
            <a:endParaRPr lang="en-US" altLang="zh-CN" sz="2800" dirty="0" smtClean="0">
              <a:ea typeface="宋体" panose="02010600030101010101" pitchFamily="2" charset="-122"/>
            </a:endParaRPr>
          </a:p>
        </p:txBody>
      </p:sp>
    </p:spTree>
    <p:extLst>
      <p:ext uri="{BB962C8B-B14F-4D97-AF65-F5344CB8AC3E}">
        <p14:creationId xmlns:p14="http://schemas.microsoft.com/office/powerpoint/2010/main" val="1779979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a:t>5.3 Multiple DES</a:t>
            </a:r>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r>
              <a:rPr lang="en-US" altLang="zh-CN" sz="2800" dirty="0">
                <a:ea typeface="宋体" panose="02010600030101010101" pitchFamily="2" charset="-122"/>
              </a:rPr>
              <a:t>A substitution that maps every possible input to every possible output is a group.</a:t>
            </a:r>
          </a:p>
          <a:p>
            <a:pPr marL="0" indent="0">
              <a:buNone/>
            </a:pPr>
            <a:endParaRPr lang="en-US" altLang="zh-CN" sz="2800"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224381" y="2586922"/>
            <a:ext cx="6695238" cy="2714286"/>
          </a:xfrm>
          <a:prstGeom prst="rect">
            <a:avLst/>
          </a:prstGeom>
        </p:spPr>
      </p:pic>
      <p:sp>
        <p:nvSpPr>
          <p:cNvPr id="8" name="Text Box 4"/>
          <p:cNvSpPr txBox="1">
            <a:spLocks noChangeArrowheads="1"/>
          </p:cNvSpPr>
          <p:nvPr/>
        </p:nvSpPr>
        <p:spPr bwMode="auto">
          <a:xfrm>
            <a:off x="1788272" y="6043091"/>
            <a:ext cx="5088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5.6  </a:t>
            </a:r>
            <a:r>
              <a:rPr lang="en-US" altLang="zh-CN" b="0" baseline="0" dirty="0">
                <a:latin typeface="+mj-lt"/>
                <a:ea typeface="宋体" panose="02010600030101010101" pitchFamily="2" charset="-122"/>
              </a:rPr>
              <a:t>Composition of </a:t>
            </a:r>
            <a:r>
              <a:rPr lang="en-US" altLang="zh-CN" b="0" baseline="0" dirty="0" smtClean="0">
                <a:latin typeface="+mj-lt"/>
                <a:ea typeface="宋体" panose="02010600030101010101" pitchFamily="2" charset="-122"/>
              </a:rPr>
              <a:t>mapping</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174127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Triple DES</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19"/>
          <a:stretch/>
        </p:blipFill>
        <p:spPr bwMode="auto">
          <a:xfrm>
            <a:off x="690563" y="1693118"/>
            <a:ext cx="7762875" cy="492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457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Triple DES</a:t>
            </a:r>
          </a:p>
        </p:txBody>
      </p:sp>
      <p:grpSp>
        <p:nvGrpSpPr>
          <p:cNvPr id="6" name="组合 5"/>
          <p:cNvGrpSpPr/>
          <p:nvPr/>
        </p:nvGrpSpPr>
        <p:grpSpPr>
          <a:xfrm>
            <a:off x="395536" y="1674872"/>
            <a:ext cx="8208912" cy="4346416"/>
            <a:chOff x="521166" y="2322944"/>
            <a:chExt cx="8244882" cy="4346416"/>
          </a:xfrm>
        </p:grpSpPr>
        <p:grpSp>
          <p:nvGrpSpPr>
            <p:cNvPr id="7" name="组合 6"/>
            <p:cNvGrpSpPr/>
            <p:nvPr/>
          </p:nvGrpSpPr>
          <p:grpSpPr>
            <a:xfrm>
              <a:off x="2136542" y="2322944"/>
              <a:ext cx="6629506" cy="4346416"/>
              <a:chOff x="1893437" y="-213217"/>
              <a:chExt cx="5239216" cy="4346416"/>
            </a:xfrm>
            <a:scene3d>
              <a:camera prst="orthographicFront"/>
              <a:lightRig rig="flat" dir="t"/>
            </a:scene3d>
          </p:grpSpPr>
          <p:sp>
            <p:nvSpPr>
              <p:cNvPr id="10" name="五边形 9"/>
              <p:cNvSpPr/>
              <p:nvPr/>
            </p:nvSpPr>
            <p:spPr>
              <a:xfrm rot="10800000">
                <a:off x="1893437" y="-213217"/>
                <a:ext cx="5188788" cy="4346416"/>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502986" y="1010919"/>
                <a:ext cx="4629667"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marL="514350" lvl="0" indent="-514350" defTabSz="933450">
                  <a:lnSpc>
                    <a:spcPct val="90000"/>
                  </a:lnSpc>
                  <a:spcBef>
                    <a:spcPct val="0"/>
                  </a:spcBef>
                  <a:spcAft>
                    <a:spcPct val="35000"/>
                  </a:spcAft>
                  <a:buAutoNum type="arabicPeriod"/>
                </a:pPr>
                <a:r>
                  <a:rPr lang="en-US" altLang="zh-CN" sz="2800" dirty="0" smtClean="0"/>
                  <a:t>Could </a:t>
                </a:r>
                <a:r>
                  <a:rPr lang="en-US" altLang="zh-CN" sz="2800" dirty="0"/>
                  <a:t>you encrypt at step </a:t>
                </a:r>
                <a:r>
                  <a:rPr lang="en-US" altLang="zh-CN" sz="2800" dirty="0"/>
                  <a:t>3</a:t>
                </a:r>
                <a:r>
                  <a:rPr lang="en-US" altLang="zh-CN" sz="2800" dirty="0" smtClean="0"/>
                  <a:t> </a:t>
                </a:r>
                <a:r>
                  <a:rPr lang="en-US" altLang="zh-CN" sz="2800" dirty="0"/>
                  <a:t>of Triple DES instead of decrypting</a:t>
                </a:r>
                <a:r>
                  <a:rPr lang="en-US" altLang="zh-CN" sz="2800" dirty="0" smtClean="0"/>
                  <a:t>?</a:t>
                </a:r>
              </a:p>
            </p:txBody>
          </p:sp>
        </p:grpSp>
        <p:sp>
          <p:nvSpPr>
            <p:cNvPr id="8" name="椭圆 7"/>
            <p:cNvSpPr/>
            <p:nvPr/>
          </p:nvSpPr>
          <p:spPr>
            <a:xfrm>
              <a:off x="521166" y="3475072"/>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矩形 8"/>
            <p:cNvSpPr/>
            <p:nvPr/>
          </p:nvSpPr>
          <p:spPr>
            <a:xfrm>
              <a:off x="1112386" y="3495675"/>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592881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Triple DES</a:t>
            </a:r>
          </a:p>
        </p:txBody>
      </p:sp>
      <p:grpSp>
        <p:nvGrpSpPr>
          <p:cNvPr id="6" name="组合 5"/>
          <p:cNvGrpSpPr/>
          <p:nvPr/>
        </p:nvGrpSpPr>
        <p:grpSpPr>
          <a:xfrm>
            <a:off x="395536" y="1674872"/>
            <a:ext cx="8208912" cy="4346416"/>
            <a:chOff x="521166" y="2322944"/>
            <a:chExt cx="8244882" cy="4346416"/>
          </a:xfrm>
        </p:grpSpPr>
        <p:grpSp>
          <p:nvGrpSpPr>
            <p:cNvPr id="7" name="组合 6"/>
            <p:cNvGrpSpPr/>
            <p:nvPr/>
          </p:nvGrpSpPr>
          <p:grpSpPr>
            <a:xfrm>
              <a:off x="2136542" y="2322944"/>
              <a:ext cx="6629506" cy="4346416"/>
              <a:chOff x="1893437" y="-213217"/>
              <a:chExt cx="5239216" cy="4346416"/>
            </a:xfrm>
            <a:scene3d>
              <a:camera prst="orthographicFront"/>
              <a:lightRig rig="flat" dir="t"/>
            </a:scene3d>
          </p:grpSpPr>
          <p:sp>
            <p:nvSpPr>
              <p:cNvPr id="10" name="五边形 9"/>
              <p:cNvSpPr/>
              <p:nvPr/>
            </p:nvSpPr>
            <p:spPr>
              <a:xfrm rot="10800000">
                <a:off x="1893437" y="-213217"/>
                <a:ext cx="5188788" cy="4346416"/>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502986" y="1010919"/>
                <a:ext cx="4629667"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endParaRPr lang="en-US" altLang="zh-CN" sz="2800" dirty="0" smtClean="0"/>
              </a:p>
              <a:p>
                <a:pPr lvl="0" defTabSz="933450">
                  <a:lnSpc>
                    <a:spcPct val="90000"/>
                  </a:lnSpc>
                  <a:spcBef>
                    <a:spcPct val="0"/>
                  </a:spcBef>
                  <a:spcAft>
                    <a:spcPct val="35000"/>
                  </a:spcAft>
                </a:pPr>
                <a:r>
                  <a:rPr lang="en-US" altLang="zh-CN" sz="2800" dirty="0" smtClean="0"/>
                  <a:t>2. Could </a:t>
                </a:r>
                <a:r>
                  <a:rPr lang="en-US" altLang="zh-CN" sz="2800" dirty="0"/>
                  <a:t>you use K1 at step </a:t>
                </a:r>
                <a:r>
                  <a:rPr lang="en-US" altLang="zh-CN" sz="2800" dirty="0"/>
                  <a:t>4</a:t>
                </a:r>
                <a:r>
                  <a:rPr lang="en-US" altLang="zh-CN" sz="2800" dirty="0" smtClean="0"/>
                  <a:t> </a:t>
                </a:r>
                <a:r>
                  <a:rPr lang="en-US" altLang="zh-CN" sz="2800" dirty="0"/>
                  <a:t>of Triple DES, rather than K3 (2TDES)? </a:t>
                </a:r>
              </a:p>
            </p:txBody>
          </p:sp>
        </p:grpSp>
        <p:sp>
          <p:nvSpPr>
            <p:cNvPr id="8" name="椭圆 7"/>
            <p:cNvSpPr/>
            <p:nvPr/>
          </p:nvSpPr>
          <p:spPr>
            <a:xfrm>
              <a:off x="521166" y="3475072"/>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矩形 8"/>
            <p:cNvSpPr/>
            <p:nvPr/>
          </p:nvSpPr>
          <p:spPr>
            <a:xfrm>
              <a:off x="1112386" y="3495675"/>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3392433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smtClean="0"/>
              <a:t>5.3.2 </a:t>
            </a:r>
            <a:r>
              <a:rPr lang="en-US" altLang="zh-CN" sz="3600" dirty="0"/>
              <a:t>Triple </a:t>
            </a:r>
            <a:r>
              <a:rPr lang="en-US" altLang="zh-CN" sz="3600" dirty="0" smtClean="0"/>
              <a:t>DES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endParaRPr lang="en-US" altLang="zh-CN" sz="2800" dirty="0" smtClean="0">
              <a:ea typeface="宋体" panose="02010600030101010101" pitchFamily="2" charset="-122"/>
            </a:endParaRPr>
          </a:p>
          <a:p>
            <a:pPr marL="0" indent="0">
              <a:buNone/>
            </a:pPr>
            <a:endParaRPr lang="en-US" altLang="zh-CN" sz="2800" dirty="0" smtClean="0">
              <a:ea typeface="宋体" panose="02010600030101010101" pitchFamily="2" charset="-122"/>
            </a:endParaRPr>
          </a:p>
        </p:txBody>
      </p:sp>
      <p:sp>
        <p:nvSpPr>
          <p:cNvPr id="5" name="Text Box 4"/>
          <p:cNvSpPr txBox="1">
            <a:spLocks noChangeArrowheads="1"/>
          </p:cNvSpPr>
          <p:nvPr/>
        </p:nvSpPr>
        <p:spPr bwMode="auto">
          <a:xfrm>
            <a:off x="2140949" y="6469482"/>
            <a:ext cx="4862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Figure 5.9</a:t>
            </a:r>
            <a:r>
              <a:rPr lang="en-US" altLang="zh-CN" b="0" baseline="0" dirty="0">
                <a:solidFill>
                  <a:schemeClr val="tx2"/>
                </a:solidFill>
                <a:latin typeface="+mj-lt"/>
                <a:ea typeface="宋体" panose="02010600030101010101" pitchFamily="2" charset="-122"/>
              </a:rPr>
              <a:t>  </a:t>
            </a:r>
            <a:r>
              <a:rPr lang="en-US" altLang="zh-CN" b="0" baseline="0" dirty="0">
                <a:latin typeface="+mj-lt"/>
                <a:ea typeface="宋体" panose="02010600030101010101" pitchFamily="2" charset="-122"/>
              </a:rPr>
              <a:t>Triple DES with two </a:t>
            </a:r>
            <a:r>
              <a:rPr lang="en-US" altLang="zh-CN" b="0" baseline="0" dirty="0" smtClean="0">
                <a:latin typeface="+mj-lt"/>
                <a:ea typeface="宋体" panose="02010600030101010101" pitchFamily="2" charset="-122"/>
              </a:rPr>
              <a:t>keys</a:t>
            </a:r>
            <a:endParaRPr lang="en-US" altLang="zh-CN" b="0" baseline="0" dirty="0">
              <a:latin typeface="+mj-lt"/>
              <a:ea typeface="宋体" panose="02010600030101010101" pitchFamily="2" charset="-122"/>
            </a:endParaRPr>
          </a:p>
        </p:txBody>
      </p:sp>
      <p:pic>
        <p:nvPicPr>
          <p:cNvPr id="9" name="Picture 12"/>
          <p:cNvPicPr>
            <a:picLocks noChangeAspect="1"/>
          </p:cNvPicPr>
          <p:nvPr/>
        </p:nvPicPr>
        <p:blipFill>
          <a:blip r:embed="rId2"/>
          <a:stretch>
            <a:fillRect/>
          </a:stretch>
        </p:blipFill>
        <p:spPr>
          <a:xfrm>
            <a:off x="1043608" y="1543769"/>
            <a:ext cx="7075488" cy="4981575"/>
          </a:xfrm>
          <a:prstGeom prst="rect">
            <a:avLst/>
          </a:prstGeom>
          <a:noFill/>
          <a:ln w="9525">
            <a:noFill/>
          </a:ln>
        </p:spPr>
      </p:pic>
    </p:spTree>
    <p:extLst>
      <p:ext uri="{BB962C8B-B14F-4D97-AF65-F5344CB8AC3E}">
        <p14:creationId xmlns:p14="http://schemas.microsoft.com/office/powerpoint/2010/main" val="4003646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solidFill>
                  <a:srgbClr val="FF0000"/>
                </a:solidFill>
                <a:latin typeface="+mj-lt"/>
              </a:rPr>
              <a:t>Triple DES with Three Keys</a:t>
            </a:r>
          </a:p>
          <a:p>
            <a:pPr marL="0" indent="0">
              <a:buNone/>
            </a:pPr>
            <a:r>
              <a:rPr lang="en-US" altLang="zh-CN" sz="2800" dirty="0"/>
              <a:t>The possibility of known-plaintext attacks on triple DES with two keys has enticed some applications to use triple DES with three keys. Triple DES with three keys is used by many applications such as </a:t>
            </a:r>
            <a:r>
              <a:rPr lang="en-US" altLang="zh-CN" sz="2800" dirty="0" smtClean="0"/>
              <a:t>PGP.</a:t>
            </a:r>
            <a:endParaRPr lang="en-US" altLang="zh-CN" sz="2800" dirty="0"/>
          </a:p>
          <a:p>
            <a:pPr marL="0" indent="0">
              <a:buNone/>
            </a:pPr>
            <a:endParaRPr lang="en-US" altLang="zh-CN" sz="2800" dirty="0">
              <a:solidFill>
                <a:schemeClr val="accent2"/>
              </a:solidFill>
              <a:latin typeface="+mj-lt"/>
            </a:endParaRPr>
          </a:p>
        </p:txBody>
      </p:sp>
      <p:sp>
        <p:nvSpPr>
          <p:cNvPr id="10" name="标题 4"/>
          <p:cNvSpPr>
            <a:spLocks noGrp="1"/>
          </p:cNvSpPr>
          <p:nvPr>
            <p:ph type="title"/>
          </p:nvPr>
        </p:nvSpPr>
        <p:spPr>
          <a:xfrm>
            <a:off x="612648" y="228600"/>
            <a:ext cx="8153400" cy="990600"/>
          </a:xfrm>
        </p:spPr>
        <p:txBody>
          <a:bodyPr>
            <a:normAutofit/>
          </a:bodyPr>
          <a:lstStyle/>
          <a:p>
            <a:pPr algn="ctr"/>
            <a:r>
              <a:rPr lang="en-US" altLang="zh-CN" sz="3600" dirty="0" smtClean="0"/>
              <a:t>5.3.2 </a:t>
            </a:r>
            <a:r>
              <a:rPr lang="en-US" altLang="zh-CN" sz="3600" dirty="0"/>
              <a:t>Triple </a:t>
            </a:r>
            <a:r>
              <a:rPr lang="en-US" altLang="zh-CN" sz="3600" dirty="0" smtClean="0"/>
              <a:t>DES</a:t>
            </a:r>
            <a:endParaRPr lang="en-US" altLang="zh-CN" sz="3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Triple DES</a:t>
            </a:r>
          </a:p>
        </p:txBody>
      </p:sp>
      <p:sp>
        <p:nvSpPr>
          <p:cNvPr id="12" name="内容占位符 1"/>
          <p:cNvSpPr>
            <a:spLocks noGrp="1"/>
          </p:cNvSpPr>
          <p:nvPr>
            <p:ph sz="quarter" idx="1"/>
          </p:nvPr>
        </p:nvSpPr>
        <p:spPr>
          <a:xfrm>
            <a:off x="612648" y="1600200"/>
            <a:ext cx="8153400" cy="4781128"/>
          </a:xfrm>
        </p:spPr>
        <p:txBody>
          <a:bodyPr>
            <a:noAutofit/>
          </a:bodyPr>
          <a:lstStyle/>
          <a:p>
            <a:pPr>
              <a:lnSpc>
                <a:spcPct val="150000"/>
              </a:lnSpc>
            </a:pPr>
            <a:r>
              <a:rPr lang="en-US" altLang="zh-CN" sz="2400" dirty="0" smtClean="0"/>
              <a:t>Triple </a:t>
            </a:r>
            <a:r>
              <a:rPr lang="en-US" altLang="zh-CN" sz="2400" dirty="0"/>
              <a:t>DES is highly regarded but is slowly disappearing from use</a:t>
            </a:r>
          </a:p>
          <a:p>
            <a:pPr>
              <a:lnSpc>
                <a:spcPct val="150000"/>
              </a:lnSpc>
            </a:pPr>
            <a:r>
              <a:rPr lang="en-US" altLang="zh-CN" sz="2400" dirty="0" smtClean="0"/>
              <a:t>AES </a:t>
            </a:r>
            <a:r>
              <a:rPr lang="en-US" altLang="zh-CN" sz="2400" dirty="0"/>
              <a:t>is “six times faster” in software than Triple DES</a:t>
            </a:r>
          </a:p>
          <a:p>
            <a:pPr>
              <a:lnSpc>
                <a:spcPct val="150000"/>
              </a:lnSpc>
            </a:pPr>
            <a:r>
              <a:rPr lang="en-US" altLang="zh-CN" sz="2400" dirty="0" smtClean="0"/>
              <a:t>3TDES </a:t>
            </a:r>
            <a:r>
              <a:rPr lang="en-US" altLang="zh-CN" sz="2400" dirty="0"/>
              <a:t>is currently used in the EMV standard (for card payments) but there are plans to replace </a:t>
            </a:r>
            <a:r>
              <a:rPr lang="en-US" altLang="zh-CN" sz="2400" dirty="0" smtClean="0"/>
              <a:t>it</a:t>
            </a:r>
            <a:endParaRPr lang="en-US" altLang="zh-CN" sz="2400" dirty="0"/>
          </a:p>
        </p:txBody>
      </p:sp>
    </p:spTree>
    <p:extLst>
      <p:ext uri="{BB962C8B-B14F-4D97-AF65-F5344CB8AC3E}">
        <p14:creationId xmlns:p14="http://schemas.microsoft.com/office/powerpoint/2010/main" val="2521237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Triple DES</a:t>
            </a:r>
          </a:p>
        </p:txBody>
      </p:sp>
      <p:grpSp>
        <p:nvGrpSpPr>
          <p:cNvPr id="6" name="组合 5"/>
          <p:cNvGrpSpPr/>
          <p:nvPr/>
        </p:nvGrpSpPr>
        <p:grpSpPr>
          <a:xfrm>
            <a:off x="395536" y="1674872"/>
            <a:ext cx="8208912" cy="4346416"/>
            <a:chOff x="521166" y="2322944"/>
            <a:chExt cx="8244882" cy="4346416"/>
          </a:xfrm>
        </p:grpSpPr>
        <p:grpSp>
          <p:nvGrpSpPr>
            <p:cNvPr id="7" name="组合 6"/>
            <p:cNvGrpSpPr/>
            <p:nvPr/>
          </p:nvGrpSpPr>
          <p:grpSpPr>
            <a:xfrm>
              <a:off x="2136542" y="2322944"/>
              <a:ext cx="6629506" cy="4346416"/>
              <a:chOff x="1893437" y="-213217"/>
              <a:chExt cx="5239216" cy="4346416"/>
            </a:xfrm>
            <a:scene3d>
              <a:camera prst="orthographicFront"/>
              <a:lightRig rig="flat" dir="t"/>
            </a:scene3d>
          </p:grpSpPr>
          <p:sp>
            <p:nvSpPr>
              <p:cNvPr id="10" name="五边形 9"/>
              <p:cNvSpPr/>
              <p:nvPr/>
            </p:nvSpPr>
            <p:spPr>
              <a:xfrm rot="10800000">
                <a:off x="1893437" y="-213217"/>
                <a:ext cx="5188788" cy="4346416"/>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五边形 4"/>
              <p:cNvSpPr/>
              <p:nvPr/>
            </p:nvSpPr>
            <p:spPr>
              <a:xfrm>
                <a:off x="2502986" y="1010919"/>
                <a:ext cx="4629667" cy="20421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00536" tIns="80010" rIns="149352" bIns="80010" numCol="1" spcCol="1270" anchor="ctr" anchorCtr="0">
                <a:noAutofit/>
              </a:bodyPr>
              <a:lstStyle/>
              <a:p>
                <a:pPr lvl="0" defTabSz="933450">
                  <a:lnSpc>
                    <a:spcPct val="90000"/>
                  </a:lnSpc>
                  <a:spcBef>
                    <a:spcPct val="0"/>
                  </a:spcBef>
                  <a:spcAft>
                    <a:spcPct val="35000"/>
                  </a:spcAft>
                </a:pPr>
                <a:r>
                  <a:rPr lang="en-US" altLang="zh-CN" sz="2800" dirty="0" smtClean="0"/>
                  <a:t>3. Why don’t we use “Double DES”?</a:t>
                </a:r>
                <a:endParaRPr lang="en-US" altLang="zh-CN" sz="2800" dirty="0"/>
              </a:p>
            </p:txBody>
          </p:sp>
        </p:grpSp>
        <p:sp>
          <p:nvSpPr>
            <p:cNvPr id="8" name="椭圆 7"/>
            <p:cNvSpPr/>
            <p:nvPr/>
          </p:nvSpPr>
          <p:spPr>
            <a:xfrm>
              <a:off x="521166" y="3475072"/>
              <a:ext cx="2042160" cy="2042160"/>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矩形 8"/>
            <p:cNvSpPr/>
            <p:nvPr/>
          </p:nvSpPr>
          <p:spPr>
            <a:xfrm>
              <a:off x="1112386" y="3495675"/>
              <a:ext cx="930063" cy="186204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146199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a:t>5.3.1 </a:t>
            </a:r>
            <a:r>
              <a:rPr lang="en-US" altLang="zh-CN" sz="3600" dirty="0" smtClean="0"/>
              <a:t>Double DES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r>
              <a:rPr lang="en-US" altLang="zh-CN" sz="2800" dirty="0">
                <a:ea typeface="宋体" panose="02010600030101010101" pitchFamily="2" charset="-122"/>
              </a:rPr>
              <a:t>The first approach is to use double DES (2DES</a:t>
            </a:r>
            <a:r>
              <a:rPr lang="en-US" altLang="zh-CN" sz="2800" dirty="0" smtClean="0">
                <a:ea typeface="宋体" panose="02010600030101010101" pitchFamily="2" charset="-122"/>
              </a:rPr>
              <a:t>).</a:t>
            </a:r>
          </a:p>
          <a:p>
            <a:pPr marL="0" indent="0">
              <a:buNone/>
            </a:pPr>
            <a:r>
              <a:rPr lang="en-US" altLang="zh-CN" sz="2800" dirty="0">
                <a:solidFill>
                  <a:srgbClr val="FF0000"/>
                </a:solidFill>
                <a:latin typeface="+mj-lt"/>
                <a:ea typeface="宋体" panose="02010600030101010101" pitchFamily="2" charset="-122"/>
              </a:rPr>
              <a:t>Meet-in-the-Middle Attack</a:t>
            </a:r>
          </a:p>
          <a:p>
            <a:pPr marL="0" indent="0">
              <a:buNone/>
            </a:pPr>
            <a:r>
              <a:rPr lang="en-US" altLang="zh-CN" sz="2800" dirty="0">
                <a:ea typeface="宋体" panose="02010600030101010101" pitchFamily="2" charset="-122"/>
              </a:rPr>
              <a:t>However, using a known-plaintext attack called </a:t>
            </a:r>
            <a:r>
              <a:rPr lang="en-US" altLang="zh-CN" sz="2800" dirty="0">
                <a:solidFill>
                  <a:srgbClr val="FF0000"/>
                </a:solidFill>
                <a:ea typeface="宋体" panose="02010600030101010101" pitchFamily="2" charset="-122"/>
              </a:rPr>
              <a:t>meet-in-the-middle attack</a:t>
            </a:r>
            <a:r>
              <a:rPr lang="en-US" altLang="zh-CN" sz="2800" dirty="0">
                <a:ea typeface="宋体" panose="02010600030101010101" pitchFamily="2" charset="-122"/>
              </a:rPr>
              <a:t> proves that double DES improves this vulnerability slightly (to 2</a:t>
            </a:r>
            <a:r>
              <a:rPr lang="en-US" altLang="zh-CN" sz="2800" baseline="30000" dirty="0">
                <a:ea typeface="宋体" panose="02010600030101010101" pitchFamily="2" charset="-122"/>
              </a:rPr>
              <a:t>57</a:t>
            </a:r>
            <a:r>
              <a:rPr lang="en-US" altLang="zh-CN" sz="2800" dirty="0">
                <a:ea typeface="宋体" panose="02010600030101010101" pitchFamily="2" charset="-122"/>
              </a:rPr>
              <a:t> tests), but not tremendously (to 2</a:t>
            </a:r>
            <a:r>
              <a:rPr lang="en-US" altLang="zh-CN" sz="2800" baseline="30000" dirty="0">
                <a:ea typeface="宋体" panose="02010600030101010101" pitchFamily="2" charset="-122"/>
              </a:rPr>
              <a:t>112</a:t>
            </a:r>
            <a:r>
              <a:rPr lang="en-US" altLang="zh-CN" sz="2800" dirty="0">
                <a:ea typeface="宋体" panose="02010600030101010101" pitchFamily="2" charset="-122"/>
              </a:rPr>
              <a:t>). </a:t>
            </a:r>
          </a:p>
          <a:p>
            <a:pPr marL="0" indent="0">
              <a:buNone/>
            </a:pPr>
            <a:endParaRPr lang="en-US" altLang="zh-CN" sz="2800" dirty="0" smtClean="0">
              <a:ea typeface="宋体" panose="02010600030101010101" pitchFamily="2" charset="-122"/>
            </a:endParaRPr>
          </a:p>
          <a:p>
            <a:pPr marL="0" indent="0">
              <a:buNone/>
            </a:pPr>
            <a:endParaRPr lang="en-US" altLang="zh-CN" sz="2800" dirty="0" smtClean="0">
              <a:ea typeface="宋体" panose="02010600030101010101" pitchFamily="2" charset="-122"/>
            </a:endParaRPr>
          </a:p>
        </p:txBody>
      </p:sp>
    </p:spTree>
    <p:extLst>
      <p:ext uri="{BB962C8B-B14F-4D97-AF65-F5344CB8AC3E}">
        <p14:creationId xmlns:p14="http://schemas.microsoft.com/office/powerpoint/2010/main" val="131022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smtClean="0"/>
              <a:t>5.1 DES ANALYSIS</a:t>
            </a:r>
            <a:endParaRPr lang="en-US" altLang="zh-CN" sz="3600" dirty="0"/>
          </a:p>
        </p:txBody>
      </p:sp>
      <p:sp>
        <p:nvSpPr>
          <p:cNvPr id="6" name="内容占位符 5"/>
          <p:cNvSpPr>
            <a:spLocks noGrp="1"/>
          </p:cNvSpPr>
          <p:nvPr>
            <p:ph sz="quarter" idx="1"/>
          </p:nvPr>
        </p:nvSpPr>
        <p:spPr>
          <a:xfrm>
            <a:off x="611560" y="1600200"/>
            <a:ext cx="7920880" cy="4709120"/>
          </a:xfrm>
        </p:spPr>
        <p:txBody>
          <a:bodyPr>
            <a:noAutofit/>
          </a:bodyPr>
          <a:lstStyle/>
          <a:p>
            <a:pPr marL="0" indent="0">
              <a:buNone/>
            </a:pPr>
            <a:r>
              <a:rPr lang="en-US" altLang="zh-CN" dirty="0" smtClean="0"/>
              <a:t>Critics </a:t>
            </a:r>
            <a:r>
              <a:rPr lang="en-US" altLang="zh-CN" dirty="0"/>
              <a:t>have used a strong magnifier to analyze DES. Tests have been done to measure the strength of some desired properties in a block </a:t>
            </a:r>
            <a:r>
              <a:rPr lang="en-US" altLang="zh-CN" dirty="0" smtClean="0"/>
              <a:t>cipher.</a:t>
            </a:r>
          </a:p>
          <a:p>
            <a:endParaRPr lang="en-US" altLang="zh-CN" dirty="0" smtClean="0"/>
          </a:p>
          <a:p>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a:t>5.3.1 </a:t>
            </a:r>
            <a:r>
              <a:rPr lang="en-US" altLang="zh-CN" sz="3600" dirty="0" smtClean="0"/>
              <a:t>Double DES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endParaRPr lang="en-US" altLang="zh-CN" sz="2800" dirty="0" smtClean="0">
              <a:ea typeface="宋体" panose="02010600030101010101" pitchFamily="2" charset="-122"/>
            </a:endParaRPr>
          </a:p>
          <a:p>
            <a:pPr marL="0" indent="0">
              <a:buNone/>
            </a:pPr>
            <a:endParaRPr lang="en-US" altLang="zh-CN" sz="2800" dirty="0" smtClean="0">
              <a:ea typeface="宋体" panose="02010600030101010101" pitchFamily="2" charset="-122"/>
            </a:endParaRPr>
          </a:p>
        </p:txBody>
      </p:sp>
      <p:pic>
        <p:nvPicPr>
          <p:cNvPr id="4" name="Picture 11"/>
          <p:cNvPicPr>
            <a:picLocks noChangeAspect="1"/>
          </p:cNvPicPr>
          <p:nvPr/>
        </p:nvPicPr>
        <p:blipFill>
          <a:blip r:embed="rId2"/>
          <a:stretch>
            <a:fillRect/>
          </a:stretch>
        </p:blipFill>
        <p:spPr>
          <a:xfrm>
            <a:off x="1294606" y="1628800"/>
            <a:ext cx="6554787" cy="4473575"/>
          </a:xfrm>
          <a:prstGeom prst="rect">
            <a:avLst/>
          </a:prstGeom>
          <a:noFill/>
          <a:ln w="9525">
            <a:noFill/>
          </a:ln>
        </p:spPr>
      </p:pic>
      <p:sp>
        <p:nvSpPr>
          <p:cNvPr id="5" name="Text Box 4"/>
          <p:cNvSpPr txBox="1">
            <a:spLocks noChangeArrowheads="1"/>
          </p:cNvSpPr>
          <p:nvPr/>
        </p:nvSpPr>
        <p:spPr bwMode="auto">
          <a:xfrm>
            <a:off x="761074" y="6246391"/>
            <a:ext cx="70934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5.7  </a:t>
            </a:r>
            <a:r>
              <a:rPr lang="en-US" altLang="zh-CN" b="0" baseline="0" dirty="0">
                <a:latin typeface="+mj-lt"/>
                <a:ea typeface="宋体" panose="02010600030101010101" pitchFamily="2" charset="-122"/>
              </a:rPr>
              <a:t>Meet-in-the-middle attack for double DES</a:t>
            </a:r>
          </a:p>
        </p:txBody>
      </p:sp>
    </p:spTree>
    <p:extLst>
      <p:ext uri="{BB962C8B-B14F-4D97-AF65-F5344CB8AC3E}">
        <p14:creationId xmlns:p14="http://schemas.microsoft.com/office/powerpoint/2010/main" val="27095831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p:txBody>
          <a:bodyPr>
            <a:normAutofit/>
          </a:bodyPr>
          <a:lstStyle/>
          <a:p>
            <a:pPr algn="ctr"/>
            <a:r>
              <a:rPr lang="en-US" altLang="zh-CN" sz="3600" dirty="0"/>
              <a:t>5.3.1 </a:t>
            </a:r>
            <a:r>
              <a:rPr lang="en-US" altLang="zh-CN" sz="3600" dirty="0" smtClean="0"/>
              <a:t>Double DES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indent="0">
              <a:buNone/>
            </a:pPr>
            <a:endParaRPr lang="en-US" altLang="zh-CN" sz="2800" dirty="0" smtClean="0">
              <a:ea typeface="宋体" panose="02010600030101010101" pitchFamily="2" charset="-122"/>
            </a:endParaRPr>
          </a:p>
          <a:p>
            <a:pPr marL="0" indent="0">
              <a:buNone/>
            </a:pPr>
            <a:endParaRPr lang="en-US" altLang="zh-CN" sz="2800" dirty="0" smtClean="0">
              <a:ea typeface="宋体" panose="02010600030101010101" pitchFamily="2" charset="-122"/>
            </a:endParaRPr>
          </a:p>
        </p:txBody>
      </p:sp>
      <p:sp>
        <p:nvSpPr>
          <p:cNvPr id="5" name="Text Box 4"/>
          <p:cNvSpPr txBox="1">
            <a:spLocks noChangeArrowheads="1"/>
          </p:cNvSpPr>
          <p:nvPr/>
        </p:nvSpPr>
        <p:spPr bwMode="auto">
          <a:xfrm>
            <a:off x="1353843" y="5373216"/>
            <a:ext cx="6436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Figure 5.8  T</a:t>
            </a:r>
            <a:r>
              <a:rPr lang="en-US" altLang="zh-CN" b="0" baseline="0" dirty="0" smtClean="0">
                <a:latin typeface="+mj-lt"/>
                <a:ea typeface="宋体" panose="02010600030101010101" pitchFamily="2" charset="-122"/>
              </a:rPr>
              <a:t>ables </a:t>
            </a:r>
            <a:r>
              <a:rPr lang="en-US" altLang="zh-CN" b="0" baseline="0" dirty="0">
                <a:latin typeface="+mj-lt"/>
                <a:ea typeface="宋体" panose="02010600030101010101" pitchFamily="2" charset="-122"/>
              </a:rPr>
              <a:t>for meet-in-the-middle </a:t>
            </a:r>
            <a:r>
              <a:rPr lang="en-US" altLang="zh-CN" b="0" baseline="0" dirty="0" smtClean="0">
                <a:latin typeface="+mj-lt"/>
                <a:ea typeface="宋体" panose="02010600030101010101" pitchFamily="2" charset="-122"/>
              </a:rPr>
              <a:t>attack</a:t>
            </a:r>
            <a:endParaRPr lang="en-US" altLang="zh-CN" b="0" baseline="0" dirty="0">
              <a:latin typeface="+mj-lt"/>
              <a:ea typeface="宋体" panose="02010600030101010101" pitchFamily="2" charset="-122"/>
            </a:endParaRPr>
          </a:p>
        </p:txBody>
      </p:sp>
      <p:pic>
        <p:nvPicPr>
          <p:cNvPr id="8" name="Picture 14"/>
          <p:cNvPicPr>
            <a:picLocks noChangeAspect="1"/>
          </p:cNvPicPr>
          <p:nvPr/>
        </p:nvPicPr>
        <p:blipFill>
          <a:blip r:embed="rId2"/>
          <a:stretch>
            <a:fillRect/>
          </a:stretch>
        </p:blipFill>
        <p:spPr>
          <a:xfrm>
            <a:off x="1143793" y="2016919"/>
            <a:ext cx="6856413" cy="2824162"/>
          </a:xfrm>
          <a:prstGeom prst="rect">
            <a:avLst/>
          </a:prstGeom>
          <a:noFill/>
          <a:ln w="9525">
            <a:noFill/>
          </a:ln>
        </p:spPr>
      </p:pic>
    </p:spTree>
    <p:extLst>
      <p:ext uri="{BB962C8B-B14F-4D97-AF65-F5344CB8AC3E}">
        <p14:creationId xmlns:p14="http://schemas.microsoft.com/office/powerpoint/2010/main" val="1416964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dirty="0" smtClean="0"/>
              <a:t>5.1.1 Properties</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lvl="0" indent="0">
              <a:buNone/>
            </a:pPr>
            <a:r>
              <a:rPr lang="en-US" altLang="zh-CN" dirty="0"/>
              <a:t>Two desired properties of a block cipher are </a:t>
            </a:r>
            <a:r>
              <a:rPr lang="en-US" altLang="zh-CN" dirty="0" smtClean="0"/>
              <a:t>the </a:t>
            </a:r>
            <a:r>
              <a:rPr lang="en-US" altLang="zh-CN" dirty="0" smtClean="0">
                <a:solidFill>
                  <a:srgbClr val="FF0000"/>
                </a:solidFill>
              </a:rPr>
              <a:t>avalanche </a:t>
            </a:r>
            <a:r>
              <a:rPr lang="en-US" altLang="zh-CN" dirty="0">
                <a:solidFill>
                  <a:srgbClr val="FF0000"/>
                </a:solidFill>
              </a:rPr>
              <a:t>effect</a:t>
            </a:r>
            <a:r>
              <a:rPr lang="en-US" altLang="zh-CN" dirty="0"/>
              <a:t> and the </a:t>
            </a:r>
            <a:r>
              <a:rPr lang="en-US" altLang="zh-CN" dirty="0">
                <a:solidFill>
                  <a:srgbClr val="FF0000"/>
                </a:solidFill>
              </a:rPr>
              <a:t>completeness</a:t>
            </a:r>
            <a:r>
              <a:rPr lang="en-US" altLang="zh-CN" dirty="0" smtClean="0"/>
              <a:t>.</a:t>
            </a:r>
          </a:p>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5.1</a:t>
            </a:r>
            <a:endParaRPr lang="en-US" altLang="zh-CN" sz="2800" dirty="0">
              <a:solidFill>
                <a:schemeClr val="tx2"/>
              </a:solidFill>
              <a:latin typeface="+mj-lt"/>
            </a:endParaRPr>
          </a:p>
          <a:p>
            <a:pPr marL="0" lvl="0" indent="0">
              <a:buNone/>
            </a:pPr>
            <a:r>
              <a:rPr lang="en-US" altLang="zh-CN" dirty="0"/>
              <a:t>To check the avalanche effect in DES, let us encrypt two plaintext blocks (with the same key) that differ only in one bit and observe the differences in the number of bits in each round</a:t>
            </a:r>
            <a:r>
              <a:rPr lang="en-US" altLang="zh-CN" dirty="0" smtClean="0"/>
              <a:t>.</a:t>
            </a:r>
          </a:p>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pic>
        <p:nvPicPr>
          <p:cNvPr id="9" name="Picture 21"/>
          <p:cNvPicPr>
            <a:picLocks noChangeAspect="1"/>
          </p:cNvPicPr>
          <p:nvPr/>
        </p:nvPicPr>
        <p:blipFill>
          <a:blip r:embed="rId2"/>
          <a:stretch>
            <a:fillRect/>
          </a:stretch>
        </p:blipFill>
        <p:spPr>
          <a:xfrm>
            <a:off x="592191" y="4941168"/>
            <a:ext cx="7542213" cy="160655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dirty="0" smtClean="0">
                <a:solidFill>
                  <a:schemeClr val="tx2"/>
                </a:solidFill>
                <a:latin typeface="+mj-lt"/>
              </a:rPr>
              <a:t>Example 5.1(continued)</a:t>
            </a:r>
          </a:p>
          <a:p>
            <a:pPr marL="0" indent="0">
              <a:buNone/>
            </a:pPr>
            <a:r>
              <a:rPr lang="en-US" altLang="zh-CN" sz="2600" dirty="0"/>
              <a:t>Although the two plaintext blocks differ only in the rightmost bit, the </a:t>
            </a:r>
            <a:r>
              <a:rPr lang="en-US" altLang="zh-CN" sz="2600" dirty="0" err="1"/>
              <a:t>ciphertext</a:t>
            </a:r>
            <a:r>
              <a:rPr lang="en-US" altLang="zh-CN" sz="2600" dirty="0"/>
              <a:t> blocks differ in 29 bits. This means that changing approximately 1.5 percent of the plaintext creates </a:t>
            </a:r>
            <a:r>
              <a:rPr lang="en-US" altLang="zh-CN" sz="2600" dirty="0" smtClean="0"/>
              <a:t>a change of</a:t>
            </a:r>
            <a:endParaRPr lang="en-US" altLang="zh-CN" sz="2600" dirty="0"/>
          </a:p>
          <a:p>
            <a:pPr marL="0" indent="0">
              <a:buNone/>
            </a:pPr>
            <a:r>
              <a:rPr lang="en-US" altLang="zh-CN" sz="2600" dirty="0" smtClean="0"/>
              <a:t>approximately </a:t>
            </a:r>
            <a:r>
              <a:rPr lang="en-US" altLang="zh-CN" sz="2600" dirty="0"/>
              <a:t>45 percent in the </a:t>
            </a:r>
            <a:r>
              <a:rPr lang="en-US" altLang="zh-CN" sz="2600" dirty="0" err="1"/>
              <a:t>ciphertext</a:t>
            </a:r>
            <a:r>
              <a:rPr lang="en-US" altLang="zh-CN" sz="2600" dirty="0" smtClean="0"/>
              <a:t>.</a:t>
            </a:r>
          </a:p>
          <a:p>
            <a:pPr marL="0" indent="0">
              <a:buNone/>
            </a:pPr>
            <a:endParaRPr lang="en-US" altLang="zh-CN" sz="2600" dirty="0"/>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5.1.1 Properties</a:t>
            </a:r>
            <a:endParaRPr lang="en-US" altLang="zh-CN" sz="3600" dirty="0"/>
          </a:p>
        </p:txBody>
      </p:sp>
      <p:pic>
        <p:nvPicPr>
          <p:cNvPr id="10" name="Picture 14"/>
          <p:cNvPicPr>
            <a:picLocks noChangeAspect="1"/>
          </p:cNvPicPr>
          <p:nvPr/>
        </p:nvPicPr>
        <p:blipFill>
          <a:blip r:embed="rId2"/>
          <a:stretch>
            <a:fillRect/>
          </a:stretch>
        </p:blipFill>
        <p:spPr>
          <a:xfrm>
            <a:off x="422748" y="3933056"/>
            <a:ext cx="8298504" cy="1728192"/>
          </a:xfrm>
          <a:prstGeom prst="rect">
            <a:avLst/>
          </a:prstGeom>
          <a:noFill/>
          <a:ln w="9525">
            <a:noFill/>
          </a:ln>
        </p:spPr>
      </p:pic>
      <p:sp>
        <p:nvSpPr>
          <p:cNvPr id="7" name="Text Box 4"/>
          <p:cNvSpPr txBox="1">
            <a:spLocks noChangeArrowheads="1"/>
          </p:cNvSpPr>
          <p:nvPr/>
        </p:nvSpPr>
        <p:spPr bwMode="auto">
          <a:xfrm>
            <a:off x="1028786" y="5661248"/>
            <a:ext cx="70864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5.1  </a:t>
            </a:r>
            <a:r>
              <a:rPr lang="en-US" altLang="zh-CN" b="0" baseline="0" dirty="0">
                <a:latin typeface="+mj-lt"/>
                <a:ea typeface="宋体" panose="02010600030101010101" pitchFamily="2" charset="-122"/>
              </a:rPr>
              <a:t>Number of bit differences for Example </a:t>
            </a:r>
            <a:r>
              <a:rPr lang="en-US" altLang="zh-CN" b="0" baseline="0" dirty="0" smtClean="0">
                <a:latin typeface="+mj-lt"/>
                <a:ea typeface="宋体" panose="02010600030101010101" pitchFamily="2" charset="-122"/>
              </a:rPr>
              <a:t>5.1</a:t>
            </a:r>
            <a:endParaRPr lang="en-US" altLang="zh-CN" b="0" baseline="0" dirty="0">
              <a:latin typeface="+mj-lt"/>
              <a:ea typeface="宋体" panose="02010600030101010101" pitchFamily="2" charset="-122"/>
            </a:endParaRPr>
          </a:p>
          <a:p>
            <a:pPr algn="ctr"/>
            <a:endParaRPr lang="en-US" altLang="zh-CN" sz="2000"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5.1.1 Properties</a:t>
            </a:r>
            <a:endParaRPr lang="en-US" altLang="zh-CN" sz="3600" dirty="0"/>
          </a:p>
        </p:txBody>
      </p:sp>
      <p:sp>
        <p:nvSpPr>
          <p:cNvPr id="10" name="Rectangle 11"/>
          <p:cNvSpPr>
            <a:spLocks noGrp="1"/>
          </p:cNvSpPr>
          <p:nvPr>
            <p:ph sz="quarter" idx="1"/>
          </p:nvPr>
        </p:nvSpPr>
        <p:spPr>
          <a:xfrm>
            <a:off x="0" y="1600200"/>
            <a:ext cx="9144000" cy="1474763"/>
          </a:xfrm>
          <a:prstGeom prst="rect">
            <a:avLst/>
          </a:prstGeom>
          <a:solidFill>
            <a:schemeClr val="bg1"/>
          </a:solidFill>
          <a:ln w="9525">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just" eaLnBrk="0" hangingPunct="0">
              <a:buNone/>
            </a:pPr>
            <a:r>
              <a:rPr lang="en-US" altLang="zh-CN" sz="2800" dirty="0">
                <a:solidFill>
                  <a:srgbClr val="FF0000"/>
                </a:solidFill>
                <a:latin typeface="+mj-lt"/>
                <a:ea typeface="宋体" panose="02010600030101010101" pitchFamily="2" charset="-122"/>
              </a:rPr>
              <a:t>Completeness effect</a:t>
            </a:r>
          </a:p>
          <a:p>
            <a:pPr lvl="0" indent="0" algn="just" eaLnBrk="0" hangingPunct="0">
              <a:buNone/>
            </a:pPr>
            <a:r>
              <a:rPr lang="en-US" altLang="zh-CN" sz="2800" dirty="0">
                <a:ea typeface="宋体" panose="02010600030101010101" pitchFamily="2" charset="-122"/>
              </a:rPr>
              <a:t>Completeness effect means that each bit of the ciphertext needs to depend on many bits on the plaintext.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47495"/>
            <a:ext cx="9144000" cy="5283835"/>
          </a:xfrm>
        </p:spPr>
        <p:txBody>
          <a:bodyPr>
            <a:noAutofit/>
          </a:bodyPr>
          <a:lstStyle/>
          <a:p>
            <a:pPr marL="0" indent="0">
              <a:buNone/>
            </a:pPr>
            <a:r>
              <a:rPr lang="en-US" altLang="zh-CN" sz="2800" dirty="0" smtClean="0">
                <a:solidFill>
                  <a:schemeClr val="tx2"/>
                </a:solidFill>
                <a:latin typeface="+mj-lt"/>
              </a:rPr>
              <a:t>S-Boxes</a:t>
            </a:r>
          </a:p>
          <a:p>
            <a:pPr marL="0" indent="0">
              <a:buNone/>
            </a:pPr>
            <a:r>
              <a:rPr lang="en-US" altLang="zh-CN" sz="2800" dirty="0"/>
              <a:t>The design provides confusion and diffusion of bits from each round to the </a:t>
            </a:r>
            <a:r>
              <a:rPr lang="en-US" altLang="zh-CN" sz="2800" dirty="0" smtClean="0"/>
              <a:t>next.</a:t>
            </a:r>
          </a:p>
          <a:p>
            <a:pPr marL="0" indent="0">
              <a:buNone/>
            </a:pPr>
            <a:endParaRPr lang="en-US" altLang="zh-CN" sz="2800" dirty="0" smtClean="0"/>
          </a:p>
          <a:p>
            <a:pPr marL="0" indent="0">
              <a:buNone/>
            </a:pPr>
            <a:r>
              <a:rPr lang="en-US" altLang="zh-CN" sz="2800" dirty="0" smtClean="0">
                <a:solidFill>
                  <a:schemeClr val="tx2"/>
                </a:solidFill>
                <a:latin typeface="+mj-lt"/>
              </a:rPr>
              <a:t>P-Boxes</a:t>
            </a:r>
            <a:endParaRPr lang="en-US" altLang="zh-CN" sz="2800" dirty="0">
              <a:solidFill>
                <a:schemeClr val="tx2"/>
              </a:solidFill>
              <a:latin typeface="+mj-lt"/>
            </a:endParaRPr>
          </a:p>
          <a:p>
            <a:pPr marL="0" indent="0">
              <a:buNone/>
            </a:pPr>
            <a:r>
              <a:rPr lang="en-US" altLang="zh-CN" sz="2800" dirty="0"/>
              <a:t>They provide diffusion of bits</a:t>
            </a:r>
            <a:r>
              <a:rPr lang="en-US" altLang="zh-CN" sz="2800" dirty="0" smtClean="0"/>
              <a:t>.</a:t>
            </a:r>
          </a:p>
          <a:p>
            <a:pPr marL="0" indent="0">
              <a:buNone/>
            </a:pPr>
            <a:endParaRPr lang="en-US" altLang="zh-CN" sz="2800" dirty="0" smtClean="0"/>
          </a:p>
          <a:p>
            <a:pPr marL="0" indent="0">
              <a:buNone/>
            </a:pPr>
            <a:r>
              <a:rPr lang="en-US" altLang="zh-CN" sz="2800" dirty="0" smtClean="0">
                <a:solidFill>
                  <a:schemeClr val="tx2"/>
                </a:solidFill>
                <a:latin typeface="+mj-lt"/>
              </a:rPr>
              <a:t>Number of Rounds</a:t>
            </a:r>
            <a:endParaRPr lang="en-US" altLang="zh-CN" sz="2800" dirty="0">
              <a:solidFill>
                <a:schemeClr val="tx2"/>
              </a:solidFill>
              <a:latin typeface="+mj-lt"/>
            </a:endParaRPr>
          </a:p>
          <a:p>
            <a:pPr marL="0" indent="0">
              <a:buNone/>
            </a:pPr>
            <a:r>
              <a:rPr lang="en-US" altLang="zh-CN" sz="2800" dirty="0">
                <a:sym typeface="+mn-ea"/>
              </a:rPr>
              <a:t>DES uses sixteen rounds of </a:t>
            </a:r>
            <a:r>
              <a:rPr lang="en-US" altLang="zh-CN" sz="2800" dirty="0" err="1">
                <a:sym typeface="+mn-ea"/>
              </a:rPr>
              <a:t>Feistel</a:t>
            </a:r>
            <a:r>
              <a:rPr lang="en-US" altLang="zh-CN" sz="2800" dirty="0">
                <a:sym typeface="+mn-ea"/>
              </a:rPr>
              <a:t> ciphers. the </a:t>
            </a:r>
            <a:r>
              <a:rPr lang="en-US" altLang="zh-CN" sz="2800" dirty="0" err="1">
                <a:sym typeface="+mn-ea"/>
              </a:rPr>
              <a:t>ciphertext</a:t>
            </a:r>
            <a:r>
              <a:rPr lang="en-US" altLang="zh-CN" sz="2800" dirty="0">
                <a:sym typeface="+mn-ea"/>
              </a:rPr>
              <a:t> is thoroughly a random function of plaintext and </a:t>
            </a:r>
            <a:r>
              <a:rPr lang="en-US" altLang="zh-CN" sz="2800" dirty="0" err="1">
                <a:sym typeface="+mn-ea"/>
              </a:rPr>
              <a:t>ciphertext</a:t>
            </a:r>
            <a:r>
              <a:rPr lang="en-US" altLang="zh-CN" sz="2800" dirty="0">
                <a:sym typeface="+mn-ea"/>
              </a:rPr>
              <a:t>. </a:t>
            </a:r>
          </a:p>
          <a:p>
            <a:pPr marL="0" indent="0">
              <a:buNone/>
            </a:pPr>
            <a:endParaRPr kumimoji="0" lang="en-US" altLang="zh-CN" sz="2800" i="0" u="none" strike="noStrike" kern="1200" cap="none" spc="0" normalizeH="0" baseline="0" dirty="0" smtClean="0">
              <a:solidFill>
                <a:schemeClr val="tx1"/>
              </a:solidFill>
              <a:ea typeface="+mn-ea"/>
              <a:cs typeface="+mn-cs"/>
            </a:endParaRPr>
          </a:p>
          <a:p>
            <a:pPr marL="0" indent="0">
              <a:buNone/>
            </a:pPr>
            <a:endParaRPr lang="en-US" altLang="zh-CN" sz="2800" dirty="0"/>
          </a:p>
          <a:p>
            <a:pPr marL="0" indent="0">
              <a:buNone/>
            </a:pPr>
            <a:endParaRPr lang="en-US" altLang="zh-CN" sz="2800" dirty="0"/>
          </a:p>
          <a:p>
            <a:pPr marL="0" indent="0">
              <a:buNone/>
            </a:pPr>
            <a:endParaRPr lang="en-US" altLang="zh-CN" sz="2800" dirty="0">
              <a:solidFill>
                <a:srgbClr val="FF0000"/>
              </a:solidFill>
              <a:latin typeface="+mj-lt"/>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a:t>5.1.2 Design </a:t>
            </a:r>
            <a:r>
              <a:rPr lang="en-US" altLang="zh-CN" sz="3600" dirty="0" smtClean="0"/>
              <a:t>Criteria</a:t>
            </a:r>
            <a:endParaRPr lang="en-US" altLang="zh-CN"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down)">
                                      <p:cBhvr>
                                        <p:cTn id="15" dur="500"/>
                                        <p:tgtEl>
                                          <p:spTgt spid="6">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wipe(down)">
                                      <p:cBhvr>
                                        <p:cTn id="23" dur="500"/>
                                        <p:tgtEl>
                                          <p:spTgt spid="6">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wipe(down)">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1526</Words>
  <Application>Microsoft Office PowerPoint</Application>
  <PresentationFormat>全屏显示(4:3)</PresentationFormat>
  <Paragraphs>206</Paragraphs>
  <Slides>51</Slides>
  <Notes>1</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中性</vt:lpstr>
      <vt:lpstr>1_中性</vt:lpstr>
      <vt:lpstr>PowerPoint 演示文稿</vt:lpstr>
      <vt:lpstr>Learning Outcomes</vt:lpstr>
      <vt:lpstr>Design criticisms</vt:lpstr>
      <vt:lpstr>5.1 DES ANALYSIS </vt:lpstr>
      <vt:lpstr>5.1 DES ANALYSIS</vt:lpstr>
      <vt:lpstr>5.1.1 Properties</vt:lpstr>
      <vt:lpstr>5.1.1 Properties</vt:lpstr>
      <vt:lpstr>5.1.1 Properties</vt:lpstr>
      <vt:lpstr>5.1.2 Design Criteria</vt:lpstr>
      <vt:lpstr>5.1.3 DES Weaknesses</vt:lpstr>
      <vt:lpstr>5.1.3 DES Weaknesses</vt:lpstr>
      <vt:lpstr>5.1.3 DES Weaknesses</vt:lpstr>
      <vt:lpstr>5.1.3 DES Weaknesses</vt:lpstr>
      <vt:lpstr>5.1.3 DES Weaknesses</vt:lpstr>
      <vt:lpstr>5.1.3 DES Weaknesses</vt:lpstr>
      <vt:lpstr>5.1.3 DES Weaknesses</vt:lpstr>
      <vt:lpstr>5.1.3 DES Weaknesses</vt:lpstr>
      <vt:lpstr>5.1.3 DES Weaknesses</vt:lpstr>
      <vt:lpstr>5.1.3 DES Weaknesses</vt:lpstr>
      <vt:lpstr>5.2 Security of DES</vt:lpstr>
      <vt:lpstr>5.2 Security of DES</vt:lpstr>
      <vt:lpstr>5.2.1 Brute-Force Attack</vt:lpstr>
      <vt:lpstr>Searching for a DES key</vt:lpstr>
      <vt:lpstr>5.2.2 Differential Cryptanalysis</vt:lpstr>
      <vt:lpstr>5.2.2 Differential Cryptanalysis</vt:lpstr>
      <vt:lpstr>5.2.2 Differential Cryptanalysis</vt:lpstr>
      <vt:lpstr>5.2.2 Differential Cryptanalysis</vt:lpstr>
      <vt:lpstr>5.2.2 Differential Cryptanalysis</vt:lpstr>
      <vt:lpstr>5.2.2 Differential Cryptanalysis</vt:lpstr>
      <vt:lpstr>5.2.2 Differential Cryptanalysis</vt:lpstr>
      <vt:lpstr>5.2.2 Differential Cryptanalysis</vt:lpstr>
      <vt:lpstr>5.2.2 Differential Cryptanalysis</vt:lpstr>
      <vt:lpstr>5.2.3 Linear Cryptanalysis</vt:lpstr>
      <vt:lpstr>5.2.3 Linear Cryptanalysis</vt:lpstr>
      <vt:lpstr>5.2.3 Linear Cryptanalysis</vt:lpstr>
      <vt:lpstr>5.2.3 Linear Cryptanalysis</vt:lpstr>
      <vt:lpstr>5.2.3 Linear Cryptanalysis</vt:lpstr>
      <vt:lpstr>DES today</vt:lpstr>
      <vt:lpstr>5.3 Multiple DES </vt:lpstr>
      <vt:lpstr>5.3 Multiple DES</vt:lpstr>
      <vt:lpstr>5.3 Multiple DES</vt:lpstr>
      <vt:lpstr>Triple DES</vt:lpstr>
      <vt:lpstr>Triple DES</vt:lpstr>
      <vt:lpstr>Triple DES</vt:lpstr>
      <vt:lpstr>5.3.2 Triple DES</vt:lpstr>
      <vt:lpstr>5.3.2 Triple DES</vt:lpstr>
      <vt:lpstr>Triple DES</vt:lpstr>
      <vt:lpstr>Triple DES</vt:lpstr>
      <vt:lpstr>5.3.1 Double DES</vt:lpstr>
      <vt:lpstr>5.3.1 Double DES</vt:lpstr>
      <vt:lpstr>5.3.1 Double 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151</cp:revision>
  <dcterms:created xsi:type="dcterms:W3CDTF">2016-10-11T14:57:00Z</dcterms:created>
  <dcterms:modified xsi:type="dcterms:W3CDTF">2016-10-31T07:26:28Z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