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4"/>
  </p:notesMasterIdLst>
  <p:sldIdLst>
    <p:sldId id="256" r:id="rId3"/>
    <p:sldId id="352" r:id="rId4"/>
    <p:sldId id="259" r:id="rId5"/>
    <p:sldId id="260" r:id="rId6"/>
    <p:sldId id="297" r:id="rId7"/>
    <p:sldId id="298" r:id="rId8"/>
    <p:sldId id="301" r:id="rId9"/>
    <p:sldId id="304" r:id="rId10"/>
    <p:sldId id="303" r:id="rId11"/>
    <p:sldId id="355" r:id="rId12"/>
    <p:sldId id="305" r:id="rId13"/>
    <p:sldId id="308" r:id="rId14"/>
    <p:sldId id="362" r:id="rId15"/>
    <p:sldId id="361" r:id="rId16"/>
    <p:sldId id="363" r:id="rId17"/>
    <p:sldId id="364" r:id="rId18"/>
    <p:sldId id="313" r:id="rId19"/>
    <p:sldId id="365" r:id="rId20"/>
    <p:sldId id="386" r:id="rId21"/>
    <p:sldId id="385" r:id="rId22"/>
    <p:sldId id="366" r:id="rId23"/>
    <p:sldId id="387" r:id="rId24"/>
    <p:sldId id="367" r:id="rId25"/>
    <p:sldId id="389" r:id="rId26"/>
    <p:sldId id="390" r:id="rId27"/>
    <p:sldId id="391" r:id="rId28"/>
    <p:sldId id="392" r:id="rId29"/>
    <p:sldId id="393" r:id="rId30"/>
    <p:sldId id="394" r:id="rId31"/>
    <p:sldId id="395" r:id="rId32"/>
    <p:sldId id="396" r:id="rId33"/>
    <p:sldId id="397" r:id="rId34"/>
    <p:sldId id="398" r:id="rId35"/>
    <p:sldId id="400" r:id="rId36"/>
    <p:sldId id="401" r:id="rId37"/>
    <p:sldId id="402" r:id="rId38"/>
    <p:sldId id="407" r:id="rId39"/>
    <p:sldId id="403" r:id="rId40"/>
    <p:sldId id="404" r:id="rId41"/>
    <p:sldId id="405" r:id="rId42"/>
    <p:sldId id="406" r:id="rId43"/>
    <p:sldId id="408" r:id="rId44"/>
    <p:sldId id="409" r:id="rId45"/>
    <p:sldId id="410" r:id="rId46"/>
    <p:sldId id="411" r:id="rId47"/>
    <p:sldId id="414" r:id="rId48"/>
    <p:sldId id="415" r:id="rId49"/>
    <p:sldId id="416" r:id="rId50"/>
    <p:sldId id="418" r:id="rId51"/>
    <p:sldId id="419" r:id="rId52"/>
    <p:sldId id="420" r:id="rId53"/>
    <p:sldId id="421" r:id="rId54"/>
    <p:sldId id="422" r:id="rId55"/>
    <p:sldId id="423" r:id="rId56"/>
    <p:sldId id="424" r:id="rId57"/>
    <p:sldId id="425" r:id="rId58"/>
    <p:sldId id="426" r:id="rId59"/>
    <p:sldId id="427" r:id="rId60"/>
    <p:sldId id="428" r:id="rId61"/>
    <p:sldId id="429" r:id="rId62"/>
    <p:sldId id="430" r:id="rId63"/>
    <p:sldId id="431" r:id="rId64"/>
    <p:sldId id="432" r:id="rId65"/>
    <p:sldId id="433" r:id="rId66"/>
    <p:sldId id="434" r:id="rId67"/>
    <p:sldId id="435" r:id="rId68"/>
    <p:sldId id="436" r:id="rId69"/>
    <p:sldId id="437" r:id="rId70"/>
    <p:sldId id="438" r:id="rId71"/>
    <p:sldId id="439" r:id="rId72"/>
    <p:sldId id="440"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4" autoAdjust="0"/>
  </p:normalViewPr>
  <p:slideViewPr>
    <p:cSldViewPr>
      <p:cViewPr varScale="1">
        <p:scale>
          <a:sx n="63" d="100"/>
          <a:sy n="63" d="100"/>
        </p:scale>
        <p:origin x="-150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BA7F2-3426-4E9E-AE4A-57C0210691EB}" type="datetimeFigureOut">
              <a:rPr lang="zh-CN" altLang="en-US" smtClean="0"/>
              <a:t>2016/11/7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5C485-60A9-4B2C-8F5E-703EF908BA22}" type="slidenum">
              <a:rPr lang="zh-CN" altLang="en-US" smtClean="0"/>
              <a:t>‹#›</a:t>
            </a:fld>
            <a:endParaRPr lang="zh-CN" altLang="en-US"/>
          </a:p>
        </p:txBody>
      </p:sp>
    </p:spTree>
    <p:extLst>
      <p:ext uri="{BB962C8B-B14F-4D97-AF65-F5344CB8AC3E}">
        <p14:creationId xmlns:p14="http://schemas.microsoft.com/office/powerpoint/2010/main" val="184922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187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2016/11/7</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t>2016/11/7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t>2016/11/7</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pPr/>
              <a:t>2016/11/7</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EECE1"/>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EECE1"/>
                </a:solidFill>
              </a:rPr>
              <a:pPr/>
              <a:t>‹#›</a:t>
            </a:fld>
            <a:endParaRPr lang="zh-CN" altLang="en-US">
              <a:solidFill>
                <a:srgbClr val="EEECE1"/>
              </a:solidFill>
            </a:endParaRPr>
          </a:p>
        </p:txBody>
      </p:sp>
    </p:spTree>
    <p:extLst>
      <p:ext uri="{BB962C8B-B14F-4D97-AF65-F5344CB8AC3E}">
        <p14:creationId xmlns:p14="http://schemas.microsoft.com/office/powerpoint/2010/main" val="28723388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solidFill>
                  <a:srgbClr val="1F497D"/>
                </a:solidFill>
              </a:rPr>
              <a:pPr/>
              <a:t>2016/11/7</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17994992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solidFill>
                  <a:srgbClr val="1F497D"/>
                </a:solidFill>
              </a:rPr>
              <a:pPr/>
              <a:t>2016/11/7</a:t>
            </a:fld>
            <a:endParaRPr lang="zh-CN" altLang="en-US">
              <a:solidFill>
                <a:srgbClr val="1F497D"/>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solidFill>
                <a:srgbClr val="1F497D"/>
              </a:solidFill>
            </a:endParaRPr>
          </a:p>
        </p:txBody>
      </p:sp>
    </p:spTree>
    <p:extLst>
      <p:ext uri="{BB962C8B-B14F-4D97-AF65-F5344CB8AC3E}">
        <p14:creationId xmlns:p14="http://schemas.microsoft.com/office/powerpoint/2010/main" val="25110093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solidFill>
                  <a:srgbClr val="1F497D"/>
                </a:solidFill>
              </a:rPr>
              <a:pPr/>
              <a:t>2016/11/7</a:t>
            </a:fld>
            <a:endParaRPr lang="zh-CN" altLang="en-US">
              <a:solidFill>
                <a:srgbClr val="1F497D"/>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1F497D"/>
              </a:solidFill>
            </a:endParaRPr>
          </a:p>
        </p:txBody>
      </p:sp>
    </p:spTree>
    <p:extLst>
      <p:ext uri="{BB962C8B-B14F-4D97-AF65-F5344CB8AC3E}">
        <p14:creationId xmlns:p14="http://schemas.microsoft.com/office/powerpoint/2010/main" val="125239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solidFill>
                  <a:srgbClr val="1F497D"/>
                </a:solidFill>
              </a:rPr>
              <a:pPr/>
              <a:t>2016/11/7</a:t>
            </a:fld>
            <a:endParaRPr lang="zh-CN" altLang="en-US">
              <a:solidFill>
                <a:srgbClr val="1F497D"/>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1F497D"/>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extLst>
      <p:ext uri="{BB962C8B-B14F-4D97-AF65-F5344CB8AC3E}">
        <p14:creationId xmlns:p14="http://schemas.microsoft.com/office/powerpoint/2010/main" val="142058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solidFill>
                  <a:srgbClr val="1F497D"/>
                </a:solidFill>
              </a:rPr>
              <a:pPr/>
              <a:t>2016/11/7</a:t>
            </a:fld>
            <a:endParaRPr lang="zh-CN" altLang="en-US">
              <a:solidFill>
                <a:srgbClr val="1F497D"/>
              </a:solidFill>
            </a:endParaRPr>
          </a:p>
        </p:txBody>
      </p:sp>
      <p:sp>
        <p:nvSpPr>
          <p:cNvPr id="4" name="页脚占位符 3"/>
          <p:cNvSpPr>
            <a:spLocks noGrp="1"/>
          </p:cNvSpPr>
          <p:nvPr>
            <p:ph type="ftr" sz="quarter" idx="11"/>
          </p:nvPr>
        </p:nvSpPr>
        <p:spPr/>
        <p:txBody>
          <a:bodyPr/>
          <a:lstStyle/>
          <a:p>
            <a:endParaRPr lang="zh-CN" altLang="en-US">
              <a:solidFill>
                <a:srgbClr val="1F497D"/>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67938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solidFill>
                  <a:srgbClr val="1F497D"/>
                </a:solidFill>
              </a:rPr>
              <a:pPr/>
              <a:t>2016/11/7</a:t>
            </a:fld>
            <a:endParaRPr lang="zh-CN" altLang="en-US">
              <a:solidFill>
                <a:srgbClr val="1F497D"/>
              </a:solidFill>
            </a:endParaRPr>
          </a:p>
        </p:txBody>
      </p:sp>
      <p:sp>
        <p:nvSpPr>
          <p:cNvPr id="3" name="页脚占位符 2"/>
          <p:cNvSpPr>
            <a:spLocks noGrp="1"/>
          </p:cNvSpPr>
          <p:nvPr>
            <p:ph type="ftr" sz="quarter" idx="11"/>
          </p:nvPr>
        </p:nvSpPr>
        <p:spPr/>
        <p:txBody>
          <a:bodyPr/>
          <a:lstStyle/>
          <a:p>
            <a:endParaRPr lang="zh-CN" altLang="en-US">
              <a:solidFill>
                <a:srgbClr val="1F497D"/>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1F497D"/>
                </a:solidFill>
              </a:rPr>
              <a:pPr/>
              <a:t>‹#›</a:t>
            </a:fld>
            <a:endParaRPr lang="zh-CN" altLang="en-US">
              <a:solidFill>
                <a:srgbClr val="1F497D"/>
              </a:solidFill>
            </a:endParaRPr>
          </a:p>
        </p:txBody>
      </p:sp>
    </p:spTree>
    <p:extLst>
      <p:ext uri="{BB962C8B-B14F-4D97-AF65-F5344CB8AC3E}">
        <p14:creationId xmlns:p14="http://schemas.microsoft.com/office/powerpoint/2010/main" val="2543397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solidFill>
                  <a:srgbClr val="1F497D"/>
                </a:solidFill>
              </a:rPr>
              <a:pPr/>
              <a:t>2016/11/7</a:t>
            </a:fld>
            <a:endParaRPr lang="zh-CN" altLang="en-US">
              <a:solidFill>
                <a:srgbClr val="1F497D"/>
              </a:solidFill>
            </a:endParaRPr>
          </a:p>
        </p:txBody>
      </p:sp>
      <p:sp>
        <p:nvSpPr>
          <p:cNvPr id="6" name="页脚占位符 5"/>
          <p:cNvSpPr>
            <a:spLocks noGrp="1"/>
          </p:cNvSpPr>
          <p:nvPr>
            <p:ph type="ftr" sz="quarter" idx="11"/>
          </p:nvPr>
        </p:nvSpPr>
        <p:spPr/>
        <p:txBody>
          <a:bodyPr/>
          <a:lstStyle/>
          <a:p>
            <a:endParaRPr lang="zh-CN" altLang="en-US">
              <a:solidFill>
                <a:srgbClr val="1F497D"/>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80946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t>2016/11/7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solidFill>
                  <a:srgbClr val="1F497D"/>
                </a:solidFill>
              </a:rPr>
              <a:pPr/>
              <a:t>2016/11/7</a:t>
            </a:fld>
            <a:endParaRPr lang="zh-CN" altLang="en-US">
              <a:solidFill>
                <a:srgbClr val="1F497D"/>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1F497D"/>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367749429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solidFill>
                  <a:srgbClr val="1F497D"/>
                </a:solidFill>
              </a:rPr>
              <a:pPr/>
              <a:t>2016/11/7</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75955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solidFill>
                  <a:srgbClr val="1F497D"/>
                </a:solidFill>
              </a:rPr>
              <a:pPr/>
              <a:t>2016/11/7</a:t>
            </a:fld>
            <a:endParaRPr lang="zh-CN" altLang="en-US">
              <a:solidFill>
                <a:srgbClr val="1F497D"/>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1F497D"/>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42974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t>2016/11/7</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t>2016/11/7</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t>2016/11/7</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t>2016/11/7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t>2016/11/7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t>2016/11/7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t>2016/11/7</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t>2016/11/7</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solidFill>
                  <a:srgbClr val="1F497D"/>
                </a:solidFill>
              </a:rPr>
              <a:pPr/>
              <a:t>2016/11/7</a:t>
            </a:fld>
            <a:endParaRPr lang="zh-CN" altLang="en-US">
              <a:solidFill>
                <a:srgbClr val="1F497D"/>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1F497D"/>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551275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algn="ctr"/>
            <a:r>
              <a:rPr lang="zh-CN" altLang="en-US" sz="3600" b="1" dirty="0" smtClean="0">
                <a:solidFill>
                  <a:srgbClr val="FFFF00"/>
                </a:solidFill>
              </a:rPr>
              <a:t>应用密码学</a:t>
            </a:r>
            <a:endParaRPr lang="zh-CN" altLang="en-US" sz="3600" b="1" dirty="0">
              <a:solidFill>
                <a:srgbClr val="FFFF00"/>
              </a:solidFill>
            </a:endParaRPr>
          </a:p>
        </p:txBody>
      </p:sp>
      <p:sp>
        <p:nvSpPr>
          <p:cNvPr id="4" name="日期占位符 3"/>
          <p:cNvSpPr>
            <a:spLocks noGrp="1"/>
          </p:cNvSpPr>
          <p:nvPr>
            <p:ph type="dt" sz="half" idx="10"/>
          </p:nvPr>
        </p:nvSpPr>
        <p:spPr/>
        <p:txBody>
          <a:bodyPr/>
          <a:lstStyle/>
          <a:p>
            <a:fld id="{721CDFF9-D3AF-4309-9AF1-E3FD2E31EFEA}" type="datetime1">
              <a:rPr lang="zh-CN" altLang="en-US" b="1" smtClean="0"/>
              <a:t>2016/11/7</a:t>
            </a:fld>
            <a:endParaRPr lang="zh-CN" altLang="en-US" b="1" dirty="0"/>
          </a:p>
        </p:txBody>
      </p:sp>
      <p:sp>
        <p:nvSpPr>
          <p:cNvPr id="6" name="文本框 5"/>
          <p:cNvSpPr txBox="1"/>
          <p:nvPr/>
        </p:nvSpPr>
        <p:spPr>
          <a:xfrm>
            <a:off x="186544" y="1556792"/>
            <a:ext cx="8853706" cy="2308324"/>
          </a:xfrm>
          <a:prstGeom prst="rect">
            <a:avLst/>
          </a:prstGeom>
          <a:noFill/>
        </p:spPr>
        <p:txBody>
          <a:bodyPr wrap="none" rtlCol="0">
            <a:spAutoFit/>
          </a:bodyPr>
          <a:lstStyle/>
          <a:p>
            <a:pPr lvl="0" algn="ctr"/>
            <a:r>
              <a:rPr lang="en-US" altLang="zh-CN" sz="4800" dirty="0">
                <a:latin typeface="Arial" panose="020B0604020202020204" pitchFamily="34" charset="0"/>
                <a:ea typeface="宋体" panose="02010600030101010101" pitchFamily="2" charset="-122"/>
              </a:rPr>
              <a:t>Advanced Encryption Standard </a:t>
            </a:r>
          </a:p>
          <a:p>
            <a:pPr lvl="0" algn="ctr"/>
            <a:r>
              <a:rPr lang="en-US" altLang="zh-CN" sz="4800" dirty="0">
                <a:latin typeface="Arial" panose="020B0604020202020204" pitchFamily="34" charset="0"/>
                <a:ea typeface="宋体" panose="02010600030101010101" pitchFamily="2" charset="-122"/>
              </a:rPr>
              <a:t>(AES)</a:t>
            </a:r>
          </a:p>
          <a:p>
            <a:pPr algn="ctr"/>
            <a:r>
              <a:rPr lang="en-US" altLang="zh-CN" sz="4800" dirty="0" smtClean="0"/>
              <a:t>UNIT </a:t>
            </a:r>
            <a:r>
              <a:rPr lang="en-US" altLang="zh-CN" sz="4800" dirty="0"/>
              <a:t>7</a:t>
            </a:r>
            <a:endParaRPr lang="zh-CN" alt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5"/>
          <p:cNvSpPr txBox="1"/>
          <p:nvPr/>
        </p:nvSpPr>
        <p:spPr>
          <a:xfrm>
            <a:off x="600422" y="3276228"/>
            <a:ext cx="8714928" cy="13247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6</a:t>
            </a:r>
            <a:r>
              <a:rPr lang="en-US" altLang="zh-CN" sz="3600" dirty="0"/>
              <a:t>.1.4 Data </a:t>
            </a:r>
            <a:r>
              <a:rPr lang="en-US" altLang="zh-CN" sz="3600" dirty="0" smtClean="0"/>
              <a:t>Unit</a:t>
            </a:r>
            <a:endParaRPr lang="en-US" altLang="zh-CN" sz="3600" dirty="0"/>
          </a:p>
        </p:txBody>
      </p:sp>
      <p:pic>
        <p:nvPicPr>
          <p:cNvPr id="12" name="Picture 14"/>
          <p:cNvPicPr>
            <a:picLocks noChangeAspect="1"/>
          </p:cNvPicPr>
          <p:nvPr/>
        </p:nvPicPr>
        <p:blipFill>
          <a:blip r:embed="rId2"/>
          <a:stretch>
            <a:fillRect/>
          </a:stretch>
        </p:blipFill>
        <p:spPr>
          <a:xfrm>
            <a:off x="746125" y="1987327"/>
            <a:ext cx="7651750" cy="3817937"/>
          </a:xfrm>
          <a:prstGeom prst="rect">
            <a:avLst/>
          </a:prstGeom>
          <a:noFill/>
          <a:ln w="9525">
            <a:noFill/>
          </a:ln>
        </p:spPr>
      </p:pic>
      <p:sp>
        <p:nvSpPr>
          <p:cNvPr id="13" name="Text Box 4"/>
          <p:cNvSpPr txBox="1">
            <a:spLocks noChangeArrowheads="1"/>
          </p:cNvSpPr>
          <p:nvPr/>
        </p:nvSpPr>
        <p:spPr bwMode="auto">
          <a:xfrm>
            <a:off x="554556" y="6381328"/>
            <a:ext cx="81459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6.3  </a:t>
            </a:r>
            <a:r>
              <a:rPr lang="en-US" altLang="zh-CN" b="0" baseline="0" dirty="0">
                <a:latin typeface="+mj-lt"/>
                <a:ea typeface="宋体" panose="02010600030101010101" pitchFamily="2" charset="-122"/>
              </a:rPr>
              <a:t>Block-to-state and state-to-block </a:t>
            </a:r>
            <a:r>
              <a:rPr lang="en-US" altLang="zh-CN" b="0" baseline="0" dirty="0" smtClean="0">
                <a:latin typeface="+mj-lt"/>
                <a:ea typeface="宋体" panose="02010600030101010101" pitchFamily="2" charset="-122"/>
              </a:rPr>
              <a:t>transformation</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614159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6.1</a:t>
            </a:r>
            <a:endParaRPr lang="en-US" altLang="zh-CN" sz="2800" dirty="0">
              <a:solidFill>
                <a:schemeClr val="tx2"/>
              </a:solidFill>
              <a:latin typeface="+mj-lt"/>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6</a:t>
            </a:r>
            <a:r>
              <a:rPr lang="en-US" altLang="zh-CN" sz="3600" dirty="0"/>
              <a:t>.1.4 Data </a:t>
            </a:r>
            <a:r>
              <a:rPr lang="en-US" altLang="zh-CN" sz="3600" dirty="0" smtClean="0"/>
              <a:t>Unit</a:t>
            </a:r>
            <a:endParaRPr lang="en-US" altLang="zh-CN" sz="3600" dirty="0"/>
          </a:p>
        </p:txBody>
      </p:sp>
      <p:pic>
        <p:nvPicPr>
          <p:cNvPr id="8" name="Picture 14"/>
          <p:cNvPicPr>
            <a:picLocks noChangeAspect="1"/>
          </p:cNvPicPr>
          <p:nvPr/>
        </p:nvPicPr>
        <p:blipFill>
          <a:blip r:embed="rId2"/>
          <a:stretch>
            <a:fillRect/>
          </a:stretch>
        </p:blipFill>
        <p:spPr>
          <a:xfrm>
            <a:off x="417512" y="3179862"/>
            <a:ext cx="8308975" cy="2265362"/>
          </a:xfrm>
          <a:prstGeom prst="rect">
            <a:avLst/>
          </a:prstGeom>
          <a:noFill/>
          <a:ln w="9525">
            <a:noFill/>
          </a:ln>
        </p:spPr>
      </p:pic>
      <p:sp>
        <p:nvSpPr>
          <p:cNvPr id="10" name="Text Box 4"/>
          <p:cNvSpPr txBox="1">
            <a:spLocks noChangeArrowheads="1"/>
          </p:cNvSpPr>
          <p:nvPr/>
        </p:nvSpPr>
        <p:spPr bwMode="auto">
          <a:xfrm>
            <a:off x="647530" y="6381328"/>
            <a:ext cx="7960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6.4  </a:t>
            </a:r>
            <a:r>
              <a:rPr lang="en-US" altLang="zh-CN" b="0" baseline="0" dirty="0">
                <a:latin typeface="+mj-lt"/>
                <a:ea typeface="宋体" panose="02010600030101010101" pitchFamily="2" charset="-122"/>
              </a:rPr>
              <a:t>Block-to-state and state-to-block </a:t>
            </a:r>
            <a:r>
              <a:rPr lang="en-US" altLang="zh-CN" b="0" baseline="0" dirty="0" smtClean="0">
                <a:latin typeface="+mj-lt"/>
                <a:ea typeface="宋体" panose="02010600030101010101" pitchFamily="2" charset="-122"/>
              </a:rPr>
              <a:t>transformation</a:t>
            </a:r>
            <a:endParaRPr lang="en-US" altLang="zh-CN"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a:t>
            </a:r>
            <a:r>
              <a:rPr lang="en-US" altLang="zh-CN" sz="3600" dirty="0"/>
              <a:t>.1.5 Structure of Each </a:t>
            </a:r>
            <a:r>
              <a:rPr lang="en-US" altLang="zh-CN" sz="3600" dirty="0" smtClean="0"/>
              <a:t>Round</a:t>
            </a:r>
            <a:endParaRPr lang="en-US" altLang="zh-CN" sz="3600" dirty="0"/>
          </a:p>
        </p:txBody>
      </p:sp>
      <p:pic>
        <p:nvPicPr>
          <p:cNvPr id="5" name="Picture 15"/>
          <p:cNvPicPr>
            <a:picLocks noChangeAspect="1"/>
          </p:cNvPicPr>
          <p:nvPr/>
        </p:nvPicPr>
        <p:blipFill>
          <a:blip r:embed="rId2"/>
          <a:stretch>
            <a:fillRect/>
          </a:stretch>
        </p:blipFill>
        <p:spPr>
          <a:xfrm>
            <a:off x="1975644" y="1628800"/>
            <a:ext cx="5192712" cy="4752528"/>
          </a:xfrm>
          <a:prstGeom prst="rect">
            <a:avLst/>
          </a:prstGeom>
          <a:noFill/>
          <a:ln w="9525">
            <a:noFill/>
          </a:ln>
        </p:spPr>
      </p:pic>
      <p:sp>
        <p:nvSpPr>
          <p:cNvPr id="6" name="Text Box 4"/>
          <p:cNvSpPr txBox="1">
            <a:spLocks noChangeArrowheads="1"/>
          </p:cNvSpPr>
          <p:nvPr/>
        </p:nvSpPr>
        <p:spPr bwMode="auto">
          <a:xfrm>
            <a:off x="467738" y="6381328"/>
            <a:ext cx="8319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6.5  </a:t>
            </a:r>
            <a:r>
              <a:rPr lang="en-US" altLang="zh-CN" b="0" baseline="0" dirty="0">
                <a:latin typeface="+mj-lt"/>
                <a:ea typeface="宋体" panose="02010600030101010101" pitchFamily="2" charset="-122"/>
              </a:rPr>
              <a:t>Structure of each round at the encryption </a:t>
            </a:r>
            <a:r>
              <a:rPr lang="en-US" altLang="zh-CN" b="0" baseline="0" dirty="0" err="1" smtClean="0">
                <a:latin typeface="+mj-lt"/>
                <a:ea typeface="宋体" panose="02010600030101010101" pitchFamily="2" charset="-122"/>
              </a:rPr>
              <a:t>sitetrans</a:t>
            </a:r>
            <a:endParaRPr lang="en-US" altLang="zh-CN"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6</a:t>
            </a:r>
            <a:r>
              <a:rPr lang="en-US" altLang="zh-CN" sz="3200" b="1" dirty="0" smtClean="0"/>
              <a:t>.2 </a:t>
            </a:r>
            <a:r>
              <a:rPr lang="en-US" altLang="zh-CN" sz="3200" dirty="0" smtClean="0"/>
              <a:t>TRANSFORMATIONS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2016/11/7</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3755612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en-US" altLang="zh-CN" sz="2800" dirty="0"/>
              <a:t>To provide security, AES uses four types of transformations</a:t>
            </a:r>
            <a:r>
              <a:rPr lang="en-US" altLang="zh-CN" sz="2800" dirty="0" smtClean="0"/>
              <a:t>:</a:t>
            </a:r>
          </a:p>
          <a:p>
            <a:pPr>
              <a:buFont typeface="Wingdings" panose="05000000000000000000" pitchFamily="2" charset="2"/>
              <a:buChar char="p"/>
            </a:pPr>
            <a:r>
              <a:rPr lang="en-US" altLang="zh-CN" sz="2800" dirty="0" smtClean="0">
                <a:solidFill>
                  <a:srgbClr val="FF0000"/>
                </a:solidFill>
              </a:rPr>
              <a:t>Substitution</a:t>
            </a:r>
          </a:p>
          <a:p>
            <a:pPr>
              <a:buFont typeface="Wingdings" panose="05000000000000000000" pitchFamily="2" charset="2"/>
              <a:buChar char="p"/>
            </a:pPr>
            <a:r>
              <a:rPr lang="en-US" altLang="zh-CN" sz="2800" dirty="0" smtClean="0">
                <a:solidFill>
                  <a:srgbClr val="FF0000"/>
                </a:solidFill>
              </a:rPr>
              <a:t>Permutation</a:t>
            </a:r>
            <a:endParaRPr lang="en-US" altLang="zh-CN" sz="2800" dirty="0"/>
          </a:p>
          <a:p>
            <a:pPr>
              <a:buFont typeface="Wingdings" panose="05000000000000000000" pitchFamily="2" charset="2"/>
              <a:buChar char="p"/>
            </a:pPr>
            <a:r>
              <a:rPr lang="en-US" altLang="zh-CN" sz="2800" dirty="0">
                <a:solidFill>
                  <a:srgbClr val="FF0000"/>
                </a:solidFill>
              </a:rPr>
              <a:t>M</a:t>
            </a:r>
            <a:r>
              <a:rPr lang="en-US" altLang="zh-CN" sz="2800" dirty="0" smtClean="0">
                <a:solidFill>
                  <a:srgbClr val="FF0000"/>
                </a:solidFill>
              </a:rPr>
              <a:t>ixing</a:t>
            </a:r>
            <a:endParaRPr lang="en-US" altLang="zh-CN" sz="2800" dirty="0"/>
          </a:p>
          <a:p>
            <a:pPr>
              <a:buFont typeface="Wingdings" panose="05000000000000000000" pitchFamily="2" charset="2"/>
              <a:buChar char="p"/>
            </a:pPr>
            <a:r>
              <a:rPr lang="en-US" altLang="zh-CN" sz="2800" dirty="0">
                <a:solidFill>
                  <a:srgbClr val="FF0000"/>
                </a:solidFill>
              </a:rPr>
              <a:t>K</a:t>
            </a:r>
            <a:r>
              <a:rPr lang="en-US" altLang="zh-CN" sz="2800" dirty="0" smtClean="0">
                <a:solidFill>
                  <a:srgbClr val="FF0000"/>
                </a:solidFill>
              </a:rPr>
              <a:t>ey-adding</a:t>
            </a:r>
            <a:endParaRPr lang="en-US" altLang="zh-CN" sz="2800" dirty="0"/>
          </a:p>
          <a:p>
            <a:pPr>
              <a:buFont typeface="Wingdings" panose="05000000000000000000" pitchFamily="2" charset="2"/>
              <a:buChar char="p"/>
            </a:pPr>
            <a:endParaRPr lang="en-US" altLang="zh-CN" sz="2800" dirty="0" smtClean="0">
              <a:solidFill>
                <a:srgbClr val="FF0000"/>
              </a:solidFill>
            </a:endParaRPr>
          </a:p>
          <a:p>
            <a:pPr>
              <a:buFont typeface="Wingdings" panose="05000000000000000000" pitchFamily="2" charset="2"/>
              <a:buChar char="p"/>
            </a:pPr>
            <a:endParaRPr lang="en-US" altLang="zh-CN" sz="2800" dirty="0"/>
          </a:p>
          <a:p>
            <a:pPr>
              <a:buFont typeface="Wingdings" panose="05000000000000000000" pitchFamily="2" charset="2"/>
              <a:buChar char="p"/>
            </a:pPr>
            <a:endParaRPr lang="en-US" altLang="zh-CN" sz="2800" dirty="0"/>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6.2 </a:t>
            </a:r>
            <a:r>
              <a:rPr lang="en-US" altLang="zh-CN" sz="3600" dirty="0" smtClean="0"/>
              <a:t>TRANSFORMATIONS</a:t>
            </a:r>
            <a:endParaRPr lang="en-US" altLang="zh-CN" sz="3600" dirty="0"/>
          </a:p>
        </p:txBody>
      </p:sp>
    </p:spTree>
    <p:extLst>
      <p:ext uri="{BB962C8B-B14F-4D97-AF65-F5344CB8AC3E}">
        <p14:creationId xmlns:p14="http://schemas.microsoft.com/office/powerpoint/2010/main" val="77094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301208"/>
          </a:xfrm>
        </p:spPr>
        <p:txBody>
          <a:bodyPr>
            <a:noAutofit/>
          </a:bodyPr>
          <a:lstStyle/>
          <a:p>
            <a:pPr marL="0" indent="0">
              <a:buNone/>
            </a:pPr>
            <a:r>
              <a:rPr lang="fr-FR" altLang="zh-CN" sz="2800" dirty="0"/>
              <a:t>AES, like DES, uses substitution. AES uses two </a:t>
            </a:r>
            <a:r>
              <a:rPr lang="fr-FR" altLang="zh-CN" sz="2800" dirty="0">
                <a:solidFill>
                  <a:srgbClr val="FF0000"/>
                </a:solidFill>
              </a:rPr>
              <a:t>invertible transformations</a:t>
            </a:r>
            <a:r>
              <a:rPr lang="fr-FR" altLang="zh-CN" sz="2800" dirty="0" smtClean="0">
                <a:solidFill>
                  <a:srgbClr val="FF0000"/>
                </a:solidFill>
              </a:rPr>
              <a:t>.</a:t>
            </a:r>
            <a:endParaRPr lang="fr-FR" altLang="zh-CN" sz="2800" dirty="0">
              <a:solidFill>
                <a:srgbClr val="FF0000"/>
              </a:solidFill>
            </a:endParaRPr>
          </a:p>
          <a:p>
            <a:pPr marL="0" indent="0">
              <a:buNone/>
            </a:pPr>
            <a:r>
              <a:rPr lang="en-US" altLang="zh-CN" sz="2800" b="1" dirty="0" err="1" smtClean="0">
                <a:solidFill>
                  <a:schemeClr val="tx2"/>
                </a:solidFill>
              </a:rPr>
              <a:t>SubBytes</a:t>
            </a:r>
            <a:endParaRPr lang="en-US" altLang="zh-CN" sz="2800" b="1" dirty="0" smtClean="0">
              <a:solidFill>
                <a:schemeClr val="tx2"/>
              </a:solidFill>
            </a:endParaRPr>
          </a:p>
          <a:p>
            <a:pPr marL="0" indent="0">
              <a:buNone/>
            </a:pPr>
            <a:r>
              <a:rPr lang="en-US" altLang="zh-CN" sz="2800" dirty="0"/>
              <a:t>The first transformation, </a:t>
            </a:r>
            <a:r>
              <a:rPr lang="en-US" altLang="zh-CN" sz="2800" dirty="0" err="1"/>
              <a:t>SubBytes</a:t>
            </a:r>
            <a:r>
              <a:rPr lang="en-US" altLang="zh-CN" sz="2800" dirty="0"/>
              <a:t>, is used at the encryption site. To substitute a byte, we interpret the byte as two hexadecimal digits.</a:t>
            </a:r>
          </a:p>
          <a:p>
            <a:pPr marL="0" indent="0">
              <a:buNone/>
            </a:pPr>
            <a:endParaRPr lang="en-US" altLang="zh-CN" sz="2800" b="1" dirty="0" smtClean="0">
              <a:solidFill>
                <a:schemeClr val="tx2"/>
              </a:solidFill>
            </a:endParaRPr>
          </a:p>
          <a:p>
            <a:pPr marL="0" indent="0">
              <a:buNone/>
            </a:pPr>
            <a:endParaRPr lang="en-US" altLang="zh-CN" sz="2800" dirty="0" smtClean="0">
              <a:solidFill>
                <a:srgbClr val="FF0000"/>
              </a:solidFill>
            </a:endParaRPr>
          </a:p>
          <a:p>
            <a:pPr marL="0" indent="0">
              <a:buNone/>
            </a:pP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solidFill>
                <a:schemeClr val="accent2"/>
              </a:solidFill>
              <a:latin typeface="+mj-lt"/>
            </a:endParaRPr>
          </a:p>
        </p:txBody>
      </p:sp>
      <p:sp>
        <p:nvSpPr>
          <p:cNvPr id="12"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4" name="图片 3"/>
          <p:cNvPicPr>
            <a:picLocks noChangeAspect="1"/>
          </p:cNvPicPr>
          <p:nvPr/>
        </p:nvPicPr>
        <p:blipFill>
          <a:blip r:embed="rId2"/>
          <a:stretch>
            <a:fillRect/>
          </a:stretch>
        </p:blipFill>
        <p:spPr>
          <a:xfrm>
            <a:off x="124039" y="4451793"/>
            <a:ext cx="977218" cy="489375"/>
          </a:xfrm>
          <a:prstGeom prst="rect">
            <a:avLst/>
          </a:prstGeom>
        </p:spPr>
      </p:pic>
      <p:sp>
        <p:nvSpPr>
          <p:cNvPr id="5" name="Rectangle 12"/>
          <p:cNvSpPr/>
          <p:nvPr/>
        </p:nvSpPr>
        <p:spPr>
          <a:xfrm>
            <a:off x="124039" y="5099700"/>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3200" dirty="0">
                <a:latin typeface="Arial" panose="020B0604020202020204" pitchFamily="34" charset="0"/>
                <a:ea typeface="宋体" panose="02010600030101010101" pitchFamily="2" charset="-122"/>
              </a:rPr>
              <a:t>The </a:t>
            </a:r>
            <a:r>
              <a:rPr lang="en-US" altLang="zh-CN" sz="3200" dirty="0" err="1">
                <a:latin typeface="Arial" panose="020B0604020202020204" pitchFamily="34" charset="0"/>
                <a:ea typeface="宋体" panose="02010600030101010101" pitchFamily="2" charset="-122"/>
              </a:rPr>
              <a:t>SubBytes</a:t>
            </a:r>
            <a:r>
              <a:rPr lang="en-US" altLang="zh-CN" sz="3200" dirty="0">
                <a:latin typeface="Arial" panose="020B0604020202020204" pitchFamily="34" charset="0"/>
                <a:ea typeface="宋体" panose="02010600030101010101" pitchFamily="2" charset="-122"/>
              </a:rPr>
              <a:t> operation involves 16 independent byte-to-byte transformations.</a:t>
            </a:r>
          </a:p>
        </p:txBody>
      </p:sp>
    </p:spTree>
    <p:extLst>
      <p:ext uri="{BB962C8B-B14F-4D97-AF65-F5344CB8AC3E}">
        <p14:creationId xmlns:p14="http://schemas.microsoft.com/office/powerpoint/2010/main" val="2970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10" name="Picture 12"/>
          <p:cNvPicPr>
            <a:picLocks noChangeAspect="1"/>
          </p:cNvPicPr>
          <p:nvPr/>
        </p:nvPicPr>
        <p:blipFill>
          <a:blip r:embed="rId2"/>
          <a:stretch>
            <a:fillRect/>
          </a:stretch>
        </p:blipFill>
        <p:spPr>
          <a:xfrm>
            <a:off x="1519237" y="2238151"/>
            <a:ext cx="6105525" cy="3567113"/>
          </a:xfrm>
          <a:prstGeom prst="rect">
            <a:avLst/>
          </a:prstGeom>
          <a:noFill/>
          <a:ln w="9525">
            <a:noFill/>
          </a:ln>
        </p:spPr>
      </p:pic>
      <p:sp>
        <p:nvSpPr>
          <p:cNvPr id="11" name="Text Box 4"/>
          <p:cNvSpPr txBox="1">
            <a:spLocks noChangeArrowheads="1"/>
          </p:cNvSpPr>
          <p:nvPr/>
        </p:nvSpPr>
        <p:spPr bwMode="auto">
          <a:xfrm>
            <a:off x="2150410" y="6381328"/>
            <a:ext cx="4954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Figure 6.6  </a:t>
            </a:r>
            <a:r>
              <a:rPr lang="en-US" altLang="zh-CN" b="0" baseline="0" dirty="0" err="1">
                <a:latin typeface="+mj-lt"/>
                <a:ea typeface="宋体" panose="02010600030101010101" pitchFamily="2" charset="-122"/>
              </a:rPr>
              <a:t>SubBytes</a:t>
            </a:r>
            <a:r>
              <a:rPr lang="en-US" altLang="zh-CN" b="0" baseline="0" dirty="0">
                <a:latin typeface="+mj-lt"/>
                <a:ea typeface="宋体" panose="02010600030101010101" pitchFamily="2" charset="-122"/>
              </a:rPr>
              <a:t> </a:t>
            </a:r>
            <a:r>
              <a:rPr lang="en-US" altLang="zh-CN" b="0" baseline="0" dirty="0" smtClean="0">
                <a:latin typeface="+mj-lt"/>
                <a:ea typeface="宋体" panose="02010600030101010101" pitchFamily="2" charset="-122"/>
              </a:rPr>
              <a:t>transformation</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3602282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4" name="图片 3"/>
          <p:cNvPicPr>
            <a:picLocks noChangeAspect="1"/>
          </p:cNvPicPr>
          <p:nvPr/>
        </p:nvPicPr>
        <p:blipFill>
          <a:blip r:embed="rId2"/>
          <a:stretch>
            <a:fillRect/>
          </a:stretch>
        </p:blipFill>
        <p:spPr>
          <a:xfrm>
            <a:off x="81478" y="1988840"/>
            <a:ext cx="8953539" cy="3456384"/>
          </a:xfrm>
          <a:prstGeom prst="rect">
            <a:avLst/>
          </a:prstGeom>
        </p:spPr>
      </p:pic>
      <p:sp>
        <p:nvSpPr>
          <p:cNvPr id="8" name="Text Box 4"/>
          <p:cNvSpPr txBox="1">
            <a:spLocks noChangeArrowheads="1"/>
          </p:cNvSpPr>
          <p:nvPr/>
        </p:nvSpPr>
        <p:spPr bwMode="auto">
          <a:xfrm>
            <a:off x="1839333" y="5877272"/>
            <a:ext cx="55763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6.1  </a:t>
            </a:r>
            <a:r>
              <a:rPr lang="en-US" altLang="zh-CN" b="0" baseline="0" dirty="0" err="1">
                <a:latin typeface="+mj-lt"/>
                <a:ea typeface="宋体" panose="02010600030101010101" pitchFamily="2" charset="-122"/>
              </a:rPr>
              <a:t>SubBytes</a:t>
            </a:r>
            <a:r>
              <a:rPr lang="en-US" altLang="zh-CN" b="0" baseline="0" dirty="0">
                <a:latin typeface="+mj-lt"/>
                <a:ea typeface="宋体" panose="02010600030101010101" pitchFamily="2" charset="-122"/>
              </a:rPr>
              <a:t> </a:t>
            </a:r>
            <a:r>
              <a:rPr lang="en-US" altLang="zh-CN" b="0" baseline="0" dirty="0" smtClean="0">
                <a:latin typeface="+mj-lt"/>
                <a:ea typeface="宋体" panose="02010600030101010101" pitchFamily="2" charset="-122"/>
              </a:rPr>
              <a:t>transformation table</a:t>
            </a:r>
            <a:endParaRPr lang="en-US" altLang="zh-CN"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4" name="图片 3"/>
          <p:cNvPicPr>
            <a:picLocks noChangeAspect="1"/>
          </p:cNvPicPr>
          <p:nvPr/>
        </p:nvPicPr>
        <p:blipFill>
          <a:blip r:embed="rId2"/>
          <a:stretch>
            <a:fillRect/>
          </a:stretch>
        </p:blipFill>
        <p:spPr>
          <a:xfrm>
            <a:off x="723559" y="2095500"/>
            <a:ext cx="7808881" cy="3421732"/>
          </a:xfrm>
          <a:prstGeom prst="rect">
            <a:avLst/>
          </a:prstGeom>
        </p:spPr>
      </p:pic>
      <p:sp>
        <p:nvSpPr>
          <p:cNvPr id="10" name="Text Box 4"/>
          <p:cNvSpPr txBox="1">
            <a:spLocks noChangeArrowheads="1"/>
          </p:cNvSpPr>
          <p:nvPr/>
        </p:nvSpPr>
        <p:spPr bwMode="auto">
          <a:xfrm>
            <a:off x="1094803" y="5877272"/>
            <a:ext cx="70654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6.1  </a:t>
            </a:r>
            <a:r>
              <a:rPr lang="en-US" altLang="zh-CN" b="0" baseline="0" dirty="0" err="1">
                <a:latin typeface="+mj-lt"/>
                <a:ea typeface="宋体" panose="02010600030101010101" pitchFamily="2" charset="-122"/>
              </a:rPr>
              <a:t>SubBytes</a:t>
            </a:r>
            <a:r>
              <a:rPr lang="en-US" altLang="zh-CN" b="0" baseline="0" dirty="0">
                <a:latin typeface="+mj-lt"/>
                <a:ea typeface="宋体" panose="02010600030101010101" pitchFamily="2" charset="-122"/>
              </a:rPr>
              <a:t> </a:t>
            </a:r>
            <a:r>
              <a:rPr lang="en-US" altLang="zh-CN" b="0" baseline="0" dirty="0" smtClean="0">
                <a:latin typeface="+mj-lt"/>
                <a:ea typeface="宋体" panose="02010600030101010101" pitchFamily="2" charset="-122"/>
              </a:rPr>
              <a:t>transformation table(continued)</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80256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sp>
        <p:nvSpPr>
          <p:cNvPr id="10" name="Text Box 4"/>
          <p:cNvSpPr txBox="1">
            <a:spLocks noChangeArrowheads="1"/>
          </p:cNvSpPr>
          <p:nvPr/>
        </p:nvSpPr>
        <p:spPr bwMode="auto">
          <a:xfrm>
            <a:off x="1603243" y="5877272"/>
            <a:ext cx="6048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6.2  </a:t>
            </a:r>
            <a:r>
              <a:rPr lang="en-US" altLang="zh-CN" b="0" baseline="0" dirty="0" err="1" smtClean="0">
                <a:latin typeface="+mj-lt"/>
                <a:ea typeface="宋体" panose="02010600030101010101" pitchFamily="2" charset="-122"/>
              </a:rPr>
              <a:t>InvSubBytes</a:t>
            </a:r>
            <a:r>
              <a:rPr lang="en-US" altLang="zh-CN" b="0" baseline="0" dirty="0" smtClean="0">
                <a:latin typeface="+mj-lt"/>
                <a:ea typeface="宋体" panose="02010600030101010101" pitchFamily="2" charset="-122"/>
              </a:rPr>
              <a:t> transformation table</a:t>
            </a:r>
            <a:endParaRPr lang="en-US" altLang="zh-CN" b="0" baseline="0" dirty="0">
              <a:latin typeface="+mj-lt"/>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51682" y="2233612"/>
            <a:ext cx="8767100" cy="3427636"/>
          </a:xfrm>
          <a:prstGeom prst="rect">
            <a:avLst/>
          </a:prstGeom>
        </p:spPr>
      </p:pic>
    </p:spTree>
    <p:extLst>
      <p:ext uri="{BB962C8B-B14F-4D97-AF65-F5344CB8AC3E}">
        <p14:creationId xmlns:p14="http://schemas.microsoft.com/office/powerpoint/2010/main" val="657351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Learning </a:t>
            </a:r>
            <a:r>
              <a:rPr lang="en-US" altLang="zh-CN" dirty="0" smtClean="0"/>
              <a:t>Outcomes</a:t>
            </a:r>
            <a:endParaRPr lang="zh-CN" altLang="en-US" dirty="0"/>
          </a:p>
        </p:txBody>
      </p:sp>
      <p:sp>
        <p:nvSpPr>
          <p:cNvPr id="9" name="内容占位符 8"/>
          <p:cNvSpPr>
            <a:spLocks noGrp="1"/>
          </p:cNvSpPr>
          <p:nvPr>
            <p:ph sz="quarter" idx="1"/>
          </p:nvPr>
        </p:nvSpPr>
        <p:spPr>
          <a:xfrm>
            <a:off x="0" y="1600200"/>
            <a:ext cx="9144000" cy="4925144"/>
          </a:xfrm>
        </p:spPr>
        <p:txBody>
          <a:bodyPr>
            <a:noAutofit/>
          </a:bodyPr>
          <a:lstStyle/>
          <a:p>
            <a:pPr marL="0" indent="0">
              <a:buNone/>
            </a:pPr>
            <a:endParaRPr lang="en-US" altLang="zh-CN" sz="2400" dirty="0" smtClean="0"/>
          </a:p>
          <a:p>
            <a:pPr marL="0" indent="0">
              <a:buNone/>
            </a:pPr>
            <a:endParaRPr lang="zh-CN" altLang="en-US" sz="2400" dirty="0"/>
          </a:p>
          <a:p>
            <a:pPr>
              <a:lnSpc>
                <a:spcPct val="150000"/>
              </a:lnSpc>
            </a:pPr>
            <a:r>
              <a:rPr lang="en-US" altLang="zh-CN" sz="2400" dirty="0">
                <a:ea typeface="宋体" panose="02010600030101010101" pitchFamily="2" charset="-122"/>
              </a:rPr>
              <a:t>To review a short history of </a:t>
            </a:r>
            <a:r>
              <a:rPr lang="en-US" altLang="zh-CN" sz="2400" dirty="0" smtClean="0">
                <a:ea typeface="宋体" panose="02010600030101010101" pitchFamily="2" charset="-122"/>
              </a:rPr>
              <a:t>AES</a:t>
            </a:r>
            <a:r>
              <a:rPr lang="en-US" altLang="zh-CN" sz="2400" dirty="0" smtClean="0"/>
              <a:t>. </a:t>
            </a:r>
            <a:endParaRPr lang="zh-CN" altLang="en-US" sz="2400" dirty="0"/>
          </a:p>
          <a:p>
            <a:pPr>
              <a:lnSpc>
                <a:spcPct val="150000"/>
              </a:lnSpc>
            </a:pPr>
            <a:r>
              <a:rPr lang="en-US" altLang="zh-CN" sz="2400" dirty="0"/>
              <a:t>To define the basic structure of </a:t>
            </a:r>
            <a:r>
              <a:rPr lang="en-US" altLang="zh-CN" sz="2400" dirty="0" smtClean="0"/>
              <a:t>AES.</a:t>
            </a:r>
          </a:p>
          <a:p>
            <a:pPr>
              <a:lnSpc>
                <a:spcPct val="150000"/>
              </a:lnSpc>
            </a:pPr>
            <a:r>
              <a:rPr lang="en-US" altLang="zh-CN" sz="2400" dirty="0"/>
              <a:t>To define the transformations used by AES.</a:t>
            </a:r>
            <a:endParaRPr lang="en-US" altLang="zh-CN" sz="2400" dirty="0" smtClean="0"/>
          </a:p>
          <a:p>
            <a:pPr>
              <a:lnSpc>
                <a:spcPct val="150000"/>
              </a:lnSpc>
            </a:pPr>
            <a:r>
              <a:rPr lang="en-US" altLang="zh-CN" sz="2400" dirty="0">
                <a:ea typeface="宋体" panose="02010600030101010101" pitchFamily="2" charset="-122"/>
              </a:rPr>
              <a:t>To define the key expansion process</a:t>
            </a:r>
            <a:r>
              <a:rPr lang="en-US" altLang="zh-CN" sz="2400" dirty="0" smtClean="0"/>
              <a:t>. </a:t>
            </a:r>
            <a:endParaRPr lang="zh-CN" altLang="en-US" sz="2400" dirty="0"/>
          </a:p>
          <a:p>
            <a:pPr>
              <a:lnSpc>
                <a:spcPct val="150000"/>
              </a:lnSpc>
            </a:pPr>
            <a:r>
              <a:rPr lang="fr-FR" altLang="zh-CN" sz="2400" dirty="0">
                <a:ea typeface="宋体" panose="02010600030101010101" pitchFamily="2" charset="-122"/>
              </a:rPr>
              <a:t>To discuss different implementations</a:t>
            </a:r>
            <a:r>
              <a:rPr lang="en-US" altLang="zh-CN" sz="2400" dirty="0" smtClean="0"/>
              <a:t>.</a:t>
            </a:r>
          </a:p>
        </p:txBody>
      </p:sp>
    </p:spTree>
    <p:extLst>
      <p:ext uri="{BB962C8B-B14F-4D97-AF65-F5344CB8AC3E}">
        <p14:creationId xmlns:p14="http://schemas.microsoft.com/office/powerpoint/2010/main" val="183159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wipe(down)">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wipe(down)">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down)">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down)">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down)">
                                      <p:cBhvr>
                                        <p:cTn id="2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5" name="Picture 12"/>
          <p:cNvPicPr>
            <a:picLocks noChangeAspect="1"/>
          </p:cNvPicPr>
          <p:nvPr/>
        </p:nvPicPr>
        <p:blipFill>
          <a:blip r:embed="rId2"/>
          <a:stretch>
            <a:fillRect/>
          </a:stretch>
        </p:blipFill>
        <p:spPr>
          <a:xfrm>
            <a:off x="326231" y="1983582"/>
            <a:ext cx="8491538" cy="3389634"/>
          </a:xfrm>
          <a:prstGeom prst="rect">
            <a:avLst/>
          </a:prstGeom>
          <a:noFill/>
          <a:ln w="9525">
            <a:noFill/>
          </a:ln>
        </p:spPr>
      </p:pic>
      <p:sp>
        <p:nvSpPr>
          <p:cNvPr id="6" name="Text Box 4"/>
          <p:cNvSpPr txBox="1">
            <a:spLocks noChangeArrowheads="1"/>
          </p:cNvSpPr>
          <p:nvPr/>
        </p:nvSpPr>
        <p:spPr bwMode="auto">
          <a:xfrm>
            <a:off x="904335" y="5877272"/>
            <a:ext cx="74463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6.2  </a:t>
            </a:r>
            <a:r>
              <a:rPr lang="en-US" altLang="zh-CN" b="0" baseline="0" dirty="0" err="1" smtClean="0">
                <a:latin typeface="+mj-lt"/>
                <a:ea typeface="宋体" panose="02010600030101010101" pitchFamily="2" charset="-122"/>
              </a:rPr>
              <a:t>InvSubBytes</a:t>
            </a:r>
            <a:r>
              <a:rPr lang="en-US" altLang="zh-CN" b="0" baseline="0" dirty="0" smtClean="0">
                <a:latin typeface="+mj-lt"/>
                <a:ea typeface="宋体" panose="02010600030101010101" pitchFamily="2" charset="-122"/>
              </a:rPr>
              <a:t> transformation table(continued</a:t>
            </a:r>
            <a:r>
              <a:rPr lang="en-US" altLang="zh-CN" b="0" baseline="0" dirty="0">
                <a:latin typeface="+mj-lt"/>
                <a:ea typeface="宋体" panose="02010600030101010101" pitchFamily="2" charset="-122"/>
              </a:rPr>
              <a:t>)</a:t>
            </a:r>
          </a:p>
        </p:txBody>
      </p:sp>
    </p:spTree>
    <p:extLst>
      <p:ext uri="{BB962C8B-B14F-4D97-AF65-F5344CB8AC3E}">
        <p14:creationId xmlns:p14="http://schemas.microsoft.com/office/powerpoint/2010/main" val="3816998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6.2</a:t>
            </a:r>
          </a:p>
          <a:p>
            <a:pPr marL="0" indent="0">
              <a:buNone/>
            </a:pPr>
            <a:r>
              <a:rPr lang="en-US" altLang="zh-CN" sz="2400" dirty="0"/>
              <a:t>Figure </a:t>
            </a:r>
            <a:r>
              <a:rPr lang="en-US" altLang="zh-CN" sz="2400" dirty="0" smtClean="0"/>
              <a:t>6.7 </a:t>
            </a:r>
            <a:r>
              <a:rPr lang="en-US" altLang="zh-CN" sz="2400" dirty="0"/>
              <a:t>shows how a state is transformed using the </a:t>
            </a:r>
            <a:r>
              <a:rPr lang="en-US" altLang="zh-CN" sz="2400" dirty="0" err="1"/>
              <a:t>SubBytes</a:t>
            </a:r>
            <a:r>
              <a:rPr lang="en-US" altLang="zh-CN" sz="2400" dirty="0"/>
              <a:t> transformation. The figure also shows that the </a:t>
            </a:r>
            <a:r>
              <a:rPr lang="en-US" altLang="zh-CN" sz="2400" dirty="0" err="1"/>
              <a:t>InvSubBytes</a:t>
            </a:r>
            <a:r>
              <a:rPr lang="en-US" altLang="zh-CN" sz="2400" dirty="0"/>
              <a:t> transformation creates the original one. Note that if the two bytes have the same values, their transformation is also the same.</a:t>
            </a:r>
          </a:p>
          <a:p>
            <a:pPr marL="0" indent="0">
              <a:buNone/>
            </a:pPr>
            <a:endParaRPr lang="en-US" altLang="zh-CN" sz="2800" dirty="0">
              <a:solidFill>
                <a:schemeClr val="accent2"/>
              </a:solidFill>
            </a:endParaRPr>
          </a:p>
        </p:txBody>
      </p:sp>
      <p:pic>
        <p:nvPicPr>
          <p:cNvPr id="8" name="Picture 16"/>
          <p:cNvPicPr>
            <a:picLocks noChangeAspect="1"/>
          </p:cNvPicPr>
          <p:nvPr/>
        </p:nvPicPr>
        <p:blipFill>
          <a:blip r:embed="rId2"/>
          <a:stretch>
            <a:fillRect/>
          </a:stretch>
        </p:blipFill>
        <p:spPr>
          <a:xfrm>
            <a:off x="563562" y="3933056"/>
            <a:ext cx="8016875" cy="2289175"/>
          </a:xfrm>
          <a:prstGeom prst="rect">
            <a:avLst/>
          </a:prstGeom>
          <a:noFill/>
          <a:ln w="9525">
            <a:noFill/>
          </a:ln>
        </p:spPr>
      </p:pic>
      <p:sp>
        <p:nvSpPr>
          <p:cNvPr id="9" name="Text Box 4"/>
          <p:cNvSpPr txBox="1">
            <a:spLocks noChangeArrowheads="1"/>
          </p:cNvSpPr>
          <p:nvPr/>
        </p:nvSpPr>
        <p:spPr bwMode="auto">
          <a:xfrm>
            <a:off x="1068544" y="6309320"/>
            <a:ext cx="71179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Figure 6.7  </a:t>
            </a:r>
            <a:r>
              <a:rPr lang="en-US" altLang="zh-CN" b="0" baseline="0" dirty="0" err="1">
                <a:latin typeface="+mj-lt"/>
                <a:ea typeface="宋体" panose="02010600030101010101" pitchFamily="2" charset="-122"/>
              </a:rPr>
              <a:t>SubBytes</a:t>
            </a:r>
            <a:r>
              <a:rPr lang="en-US" altLang="zh-CN" b="0" baseline="0" dirty="0">
                <a:latin typeface="+mj-lt"/>
                <a:ea typeface="宋体" panose="02010600030101010101" pitchFamily="2" charset="-122"/>
              </a:rPr>
              <a:t> transformation for Example </a:t>
            </a:r>
            <a:r>
              <a:rPr lang="en-US" altLang="zh-CN" b="0" baseline="0" dirty="0" smtClean="0">
                <a:latin typeface="+mj-lt"/>
                <a:ea typeface="宋体" panose="02010600030101010101" pitchFamily="2" charset="-122"/>
              </a:rPr>
              <a:t>6.2</a:t>
            </a:r>
            <a:endParaRPr lang="en-US" altLang="zh-CN" b="0" baseline="0" dirty="0">
              <a:latin typeface="+mj-lt"/>
              <a:ea typeface="宋体" panose="02010600030101010101" pitchFamily="2" charset="-122"/>
            </a:endParaRPr>
          </a:p>
          <a:p>
            <a:pPr algn="ctr"/>
            <a:endParaRPr lang="en-US" altLang="zh-CN" b="0" baseline="0" dirty="0">
              <a:latin typeface="+mj-lt"/>
              <a:ea typeface="宋体" panose="02010600030101010101" pitchFamily="2" charset="-122"/>
            </a:endParaRPr>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spTree>
    <p:extLst>
      <p:ext uri="{BB962C8B-B14F-4D97-AF65-F5344CB8AC3E}">
        <p14:creationId xmlns:p14="http://schemas.microsoft.com/office/powerpoint/2010/main" val="2265295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Transformation </a:t>
            </a:r>
            <a:r>
              <a:rPr lang="en-US" altLang="zh-CN" sz="2800" dirty="0">
                <a:solidFill>
                  <a:schemeClr val="tx2"/>
                </a:solidFill>
                <a:latin typeface="+mj-lt"/>
              </a:rPr>
              <a:t>Using the GF(28) Field</a:t>
            </a:r>
          </a:p>
          <a:p>
            <a:pPr marL="0" indent="0">
              <a:buNone/>
            </a:pPr>
            <a:r>
              <a:rPr lang="en-US" altLang="zh-CN" sz="2800" dirty="0"/>
              <a:t>AES also defines the transformation algebraically using the GF(2</a:t>
            </a:r>
            <a:r>
              <a:rPr lang="en-US" altLang="zh-CN" sz="2800" baseline="30000" dirty="0"/>
              <a:t>8</a:t>
            </a:r>
            <a:r>
              <a:rPr lang="en-US" altLang="zh-CN" sz="2800" dirty="0"/>
              <a:t>) field with the irreducible polynomials </a:t>
            </a:r>
            <a:br>
              <a:rPr lang="en-US" altLang="zh-CN" sz="2800" dirty="0"/>
            </a:br>
            <a:r>
              <a:rPr lang="en-US" altLang="zh-CN" sz="2800" dirty="0"/>
              <a:t>(x</a:t>
            </a:r>
            <a:r>
              <a:rPr lang="en-US" altLang="zh-CN" sz="2800" baseline="30000" dirty="0"/>
              <a:t>8</a:t>
            </a:r>
            <a:r>
              <a:rPr lang="en-US" altLang="zh-CN" sz="2800" dirty="0"/>
              <a:t> + x</a:t>
            </a:r>
            <a:r>
              <a:rPr lang="en-US" altLang="zh-CN" sz="2800" baseline="30000" dirty="0"/>
              <a:t>4</a:t>
            </a:r>
            <a:r>
              <a:rPr lang="en-US" altLang="zh-CN" sz="2800" dirty="0"/>
              <a:t> + x</a:t>
            </a:r>
            <a:r>
              <a:rPr lang="en-US" altLang="zh-CN" sz="2800" baseline="30000" dirty="0"/>
              <a:t>3</a:t>
            </a:r>
            <a:r>
              <a:rPr lang="en-US" altLang="zh-CN" sz="2800" dirty="0"/>
              <a:t>+ x + 1), as shown in Figure </a:t>
            </a:r>
            <a:r>
              <a:rPr lang="en-US" altLang="zh-CN" sz="2800" dirty="0" smtClean="0"/>
              <a:t>6.8.</a:t>
            </a:r>
            <a:endParaRPr lang="en-US" altLang="zh-CN" sz="2800" dirty="0"/>
          </a:p>
          <a:p>
            <a:pPr marL="0" indent="0">
              <a:buNone/>
            </a:pPr>
            <a:endParaRPr lang="en-US" altLang="zh-CN" sz="2400" dirty="0" smtClean="0"/>
          </a:p>
          <a:p>
            <a:pPr marL="0" indent="0">
              <a:buNone/>
            </a:pPr>
            <a:endParaRPr lang="en-US" altLang="zh-CN" sz="2800" dirty="0">
              <a:solidFill>
                <a:schemeClr val="accent2"/>
              </a:solidFill>
            </a:endParaRPr>
          </a:p>
        </p:txBody>
      </p:sp>
      <p:sp>
        <p:nvSpPr>
          <p:cNvPr id="5"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10" name="图片 9"/>
          <p:cNvPicPr>
            <a:picLocks noChangeAspect="1"/>
          </p:cNvPicPr>
          <p:nvPr/>
        </p:nvPicPr>
        <p:blipFill>
          <a:blip r:embed="rId2"/>
          <a:stretch>
            <a:fillRect/>
          </a:stretch>
        </p:blipFill>
        <p:spPr>
          <a:xfrm>
            <a:off x="124039" y="4955849"/>
            <a:ext cx="977218" cy="489375"/>
          </a:xfrm>
          <a:prstGeom prst="rect">
            <a:avLst/>
          </a:prstGeom>
        </p:spPr>
      </p:pic>
      <p:sp>
        <p:nvSpPr>
          <p:cNvPr id="11" name="Rectangle 12"/>
          <p:cNvSpPr/>
          <p:nvPr/>
        </p:nvSpPr>
        <p:spPr>
          <a:xfrm>
            <a:off x="124039" y="5520134"/>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3200" dirty="0">
                <a:latin typeface="Arial" panose="020B0604020202020204" pitchFamily="34" charset="0"/>
                <a:ea typeface="宋体" panose="02010600030101010101" pitchFamily="2" charset="-122"/>
              </a:rPr>
              <a:t>The </a:t>
            </a:r>
            <a:r>
              <a:rPr lang="en-US" altLang="zh-CN" sz="3200" dirty="0" err="1">
                <a:latin typeface="Arial" panose="020B0604020202020204" pitchFamily="34" charset="0"/>
                <a:ea typeface="宋体" panose="02010600030101010101" pitchFamily="2" charset="-122"/>
              </a:rPr>
              <a:t>SubBytes</a:t>
            </a:r>
            <a:r>
              <a:rPr lang="en-US" altLang="zh-CN" sz="3200" dirty="0">
                <a:latin typeface="Arial" panose="020B0604020202020204" pitchFamily="34" charset="0"/>
                <a:ea typeface="宋体" panose="02010600030101010101" pitchFamily="2" charset="-122"/>
              </a:rPr>
              <a:t> and </a:t>
            </a:r>
            <a:r>
              <a:rPr lang="en-US" altLang="zh-CN" sz="3200" dirty="0" err="1">
                <a:latin typeface="Arial" panose="020B0604020202020204" pitchFamily="34" charset="0"/>
                <a:ea typeface="宋体" panose="02010600030101010101" pitchFamily="2" charset="-122"/>
              </a:rPr>
              <a:t>InvSubBytes</a:t>
            </a:r>
            <a:r>
              <a:rPr lang="en-US" altLang="zh-CN" sz="3200" dirty="0">
                <a:latin typeface="Arial" panose="020B0604020202020204" pitchFamily="34" charset="0"/>
                <a:ea typeface="宋体" panose="02010600030101010101" pitchFamily="2" charset="-122"/>
              </a:rPr>
              <a:t> transformations are inverses of each other.</a:t>
            </a:r>
          </a:p>
        </p:txBody>
      </p:sp>
      <p:pic>
        <p:nvPicPr>
          <p:cNvPr id="12" name="Picture 12"/>
          <p:cNvPicPr>
            <a:picLocks noChangeAspect="1"/>
          </p:cNvPicPr>
          <p:nvPr/>
        </p:nvPicPr>
        <p:blipFill>
          <a:blip r:embed="rId3"/>
          <a:stretch>
            <a:fillRect/>
          </a:stretch>
        </p:blipFill>
        <p:spPr>
          <a:xfrm>
            <a:off x="641350" y="3681462"/>
            <a:ext cx="7861300" cy="755650"/>
          </a:xfrm>
          <a:prstGeom prst="rect">
            <a:avLst/>
          </a:prstGeom>
          <a:noFill/>
          <a:ln w="9525">
            <a:noFill/>
          </a:ln>
        </p:spPr>
      </p:pic>
    </p:spTree>
    <p:extLst>
      <p:ext uri="{BB962C8B-B14F-4D97-AF65-F5344CB8AC3E}">
        <p14:creationId xmlns:p14="http://schemas.microsoft.com/office/powerpoint/2010/main" val="36517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046795" y="6396335"/>
            <a:ext cx="655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6.8  </a:t>
            </a:r>
            <a:r>
              <a:rPr lang="en-US" altLang="zh-CN" b="0" baseline="0" dirty="0" err="1">
                <a:latin typeface="+mj-lt"/>
                <a:ea typeface="宋体" panose="02010600030101010101" pitchFamily="2" charset="-122"/>
              </a:rPr>
              <a:t>SubBytes</a:t>
            </a:r>
            <a:r>
              <a:rPr lang="en-US" altLang="zh-CN" b="0" baseline="0" dirty="0">
                <a:latin typeface="+mj-lt"/>
                <a:ea typeface="宋体" panose="02010600030101010101" pitchFamily="2" charset="-122"/>
              </a:rPr>
              <a:t> and </a:t>
            </a:r>
            <a:r>
              <a:rPr lang="en-US" altLang="zh-CN" b="0" baseline="0" dirty="0" err="1">
                <a:latin typeface="+mj-lt"/>
                <a:ea typeface="宋体" panose="02010600030101010101" pitchFamily="2" charset="-122"/>
              </a:rPr>
              <a:t>InvSubBytes</a:t>
            </a:r>
            <a:r>
              <a:rPr lang="en-US" altLang="zh-CN" b="0" baseline="0" dirty="0">
                <a:latin typeface="+mj-lt"/>
                <a:ea typeface="宋体" panose="02010600030101010101" pitchFamily="2" charset="-122"/>
              </a:rPr>
              <a:t> processes</a:t>
            </a:r>
          </a:p>
        </p:txBody>
      </p:sp>
      <p:pic>
        <p:nvPicPr>
          <p:cNvPr id="9" name="Picture 13"/>
          <p:cNvPicPr>
            <a:picLocks noGrp="1" noChangeAspect="1"/>
          </p:cNvPicPr>
          <p:nvPr>
            <p:ph sz="quarter" idx="1"/>
          </p:nvPr>
        </p:nvPicPr>
        <p:blipFill>
          <a:blip r:embed="rId2"/>
          <a:stretch>
            <a:fillRect/>
          </a:stretch>
        </p:blipFill>
        <p:spPr>
          <a:xfrm>
            <a:off x="2745157" y="1600200"/>
            <a:ext cx="3888635" cy="4495800"/>
          </a:xfrm>
        </p:spPr>
      </p:pic>
      <p:sp>
        <p:nvSpPr>
          <p:cNvPr id="13"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spTree>
    <p:extLst>
      <p:ext uri="{BB962C8B-B14F-4D97-AF65-F5344CB8AC3E}">
        <p14:creationId xmlns:p14="http://schemas.microsoft.com/office/powerpoint/2010/main" val="2498756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6.3</a:t>
            </a:r>
          </a:p>
          <a:p>
            <a:pPr marL="0" indent="0">
              <a:buNone/>
            </a:pPr>
            <a:r>
              <a:rPr lang="en-US" altLang="zh-CN" sz="2400" dirty="0"/>
              <a:t>Let us show how the byte 0C is transformed to FE by </a:t>
            </a:r>
            <a:r>
              <a:rPr lang="en-US" altLang="zh-CN" sz="2400" dirty="0" err="1"/>
              <a:t>subbyte</a:t>
            </a:r>
            <a:endParaRPr lang="en-US" altLang="zh-CN" sz="2400" dirty="0"/>
          </a:p>
          <a:p>
            <a:pPr marL="0" indent="0">
              <a:buNone/>
            </a:pPr>
            <a:r>
              <a:rPr lang="en-US" altLang="zh-CN" sz="2400" dirty="0"/>
              <a:t>routine and transformed back to 0C by the </a:t>
            </a:r>
            <a:r>
              <a:rPr lang="en-US" altLang="zh-CN" sz="2400" dirty="0" err="1"/>
              <a:t>invsubbyte</a:t>
            </a:r>
            <a:r>
              <a:rPr lang="en-US" altLang="zh-CN" sz="2400" dirty="0"/>
              <a:t> routine.</a:t>
            </a:r>
          </a:p>
          <a:p>
            <a:pPr marL="0" indent="0">
              <a:buNone/>
            </a:pPr>
            <a:endParaRPr lang="en-US" altLang="zh-CN" sz="2800" dirty="0">
              <a:solidFill>
                <a:schemeClr val="accent2"/>
              </a:solidFill>
            </a:endParaRPr>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7" name="Picture 14"/>
          <p:cNvPicPr>
            <a:picLocks noChangeAspect="1"/>
          </p:cNvPicPr>
          <p:nvPr/>
        </p:nvPicPr>
        <p:blipFill>
          <a:blip r:embed="rId2"/>
          <a:stretch>
            <a:fillRect/>
          </a:stretch>
        </p:blipFill>
        <p:spPr>
          <a:xfrm>
            <a:off x="280194" y="3140968"/>
            <a:ext cx="8583612" cy="1228725"/>
          </a:xfrm>
          <a:prstGeom prst="rect">
            <a:avLst/>
          </a:prstGeom>
          <a:noFill/>
          <a:ln w="9525">
            <a:noFill/>
          </a:ln>
        </p:spPr>
      </p:pic>
      <p:pic>
        <p:nvPicPr>
          <p:cNvPr id="10" name="Picture 15"/>
          <p:cNvPicPr>
            <a:picLocks noChangeAspect="1"/>
          </p:cNvPicPr>
          <p:nvPr/>
        </p:nvPicPr>
        <p:blipFill>
          <a:blip r:embed="rId3"/>
          <a:stretch>
            <a:fillRect/>
          </a:stretch>
        </p:blipFill>
        <p:spPr>
          <a:xfrm>
            <a:off x="152400" y="4731221"/>
            <a:ext cx="8839200" cy="1362075"/>
          </a:xfrm>
          <a:prstGeom prst="rect">
            <a:avLst/>
          </a:prstGeom>
          <a:noFill/>
          <a:ln w="9525">
            <a:noFill/>
          </a:ln>
        </p:spPr>
      </p:pic>
    </p:spTree>
    <p:extLst>
      <p:ext uri="{BB962C8B-B14F-4D97-AF65-F5344CB8AC3E}">
        <p14:creationId xmlns:p14="http://schemas.microsoft.com/office/powerpoint/2010/main" val="326040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6.2.1 </a:t>
            </a:r>
            <a:r>
              <a:rPr lang="en-US" altLang="zh-CN" sz="3600" dirty="0" smtClean="0"/>
              <a:t>Substitution</a:t>
            </a:r>
            <a:endParaRPr lang="en-US" altLang="zh-CN" sz="3600" dirty="0"/>
          </a:p>
        </p:txBody>
      </p:sp>
      <p:pic>
        <p:nvPicPr>
          <p:cNvPr id="4" name="图片 3"/>
          <p:cNvPicPr>
            <a:picLocks noChangeAspect="1"/>
          </p:cNvPicPr>
          <p:nvPr/>
        </p:nvPicPr>
        <p:blipFill>
          <a:blip r:embed="rId2"/>
          <a:stretch>
            <a:fillRect/>
          </a:stretch>
        </p:blipFill>
        <p:spPr>
          <a:xfrm>
            <a:off x="1031999" y="1546448"/>
            <a:ext cx="7140401" cy="4834880"/>
          </a:xfrm>
          <a:prstGeom prst="rect">
            <a:avLst/>
          </a:prstGeom>
        </p:spPr>
      </p:pic>
      <p:sp>
        <p:nvSpPr>
          <p:cNvPr id="12" name="Text Box 4"/>
          <p:cNvSpPr txBox="1">
            <a:spLocks noChangeArrowheads="1"/>
          </p:cNvSpPr>
          <p:nvPr/>
        </p:nvSpPr>
        <p:spPr bwMode="auto">
          <a:xfrm>
            <a:off x="877458" y="6396335"/>
            <a:ext cx="6893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Algorithm 6.1  </a:t>
            </a:r>
            <a:r>
              <a:rPr lang="en-US" altLang="zh-CN" b="0" baseline="0" dirty="0" err="1" smtClean="0">
                <a:latin typeface="+mj-lt"/>
                <a:ea typeface="宋体" panose="02010600030101010101" pitchFamily="2" charset="-122"/>
              </a:rPr>
              <a:t>Pseudocode</a:t>
            </a:r>
            <a:r>
              <a:rPr lang="en-US" altLang="zh-CN" b="0" baseline="0" dirty="0" smtClean="0">
                <a:latin typeface="+mj-lt"/>
                <a:ea typeface="宋体" panose="02010600030101010101" pitchFamily="2" charset="-122"/>
              </a:rPr>
              <a:t> for </a:t>
            </a:r>
            <a:r>
              <a:rPr lang="en-US" altLang="zh-CN" b="0" baseline="0" dirty="0" err="1" smtClean="0">
                <a:latin typeface="+mj-lt"/>
                <a:ea typeface="宋体" panose="02010600030101010101" pitchFamily="2" charset="-122"/>
              </a:rPr>
              <a:t>SubBytes</a:t>
            </a:r>
            <a:r>
              <a:rPr lang="en-US" altLang="zh-CN" b="0" baseline="0" dirty="0" smtClean="0">
                <a:latin typeface="+mj-lt"/>
                <a:ea typeface="宋体" panose="02010600030101010101" pitchFamily="2" charset="-122"/>
              </a:rPr>
              <a:t> </a:t>
            </a:r>
            <a:r>
              <a:rPr lang="en-US" altLang="zh-CN" b="0" baseline="0" dirty="0">
                <a:latin typeface="+mj-lt"/>
                <a:ea typeface="宋体" panose="02010600030101010101" pitchFamily="2" charset="-122"/>
              </a:rPr>
              <a:t>processes</a:t>
            </a:r>
          </a:p>
        </p:txBody>
      </p:sp>
    </p:spTree>
    <p:extLst>
      <p:ext uri="{BB962C8B-B14F-4D97-AF65-F5344CB8AC3E}">
        <p14:creationId xmlns:p14="http://schemas.microsoft.com/office/powerpoint/2010/main" val="3473934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6.2.2 </a:t>
            </a:r>
            <a:r>
              <a:rPr lang="en-US" altLang="zh-CN" sz="3600" dirty="0" smtClean="0"/>
              <a:t>Permutation</a:t>
            </a:r>
            <a:endParaRPr lang="en-US" altLang="zh-CN" sz="3600" dirty="0"/>
          </a:p>
        </p:txBody>
      </p:sp>
      <p:sp>
        <p:nvSpPr>
          <p:cNvPr id="12" name="Text Box 4"/>
          <p:cNvSpPr txBox="1">
            <a:spLocks noChangeArrowheads="1"/>
          </p:cNvSpPr>
          <p:nvPr/>
        </p:nvSpPr>
        <p:spPr bwMode="auto">
          <a:xfrm>
            <a:off x="1796619" y="6396335"/>
            <a:ext cx="5055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6.9  </a:t>
            </a:r>
            <a:r>
              <a:rPr lang="en-US" altLang="zh-CN" b="0" baseline="0" dirty="0" err="1" smtClean="0">
                <a:latin typeface="+mj-lt"/>
                <a:ea typeface="宋体" panose="02010600030101010101" pitchFamily="2" charset="-122"/>
              </a:rPr>
              <a:t>ShiftRows</a:t>
            </a:r>
            <a:r>
              <a:rPr lang="en-US" altLang="zh-CN" b="0" baseline="0" dirty="0" smtClean="0">
                <a:latin typeface="+mj-lt"/>
                <a:ea typeface="宋体" panose="02010600030101010101" pitchFamily="2" charset="-122"/>
              </a:rPr>
              <a:t> transformation</a:t>
            </a:r>
            <a:endParaRPr lang="en-US" altLang="zh-CN" b="0" baseline="0" dirty="0">
              <a:latin typeface="+mj-lt"/>
              <a:ea typeface="宋体" panose="02010600030101010101" pitchFamily="2" charset="-122"/>
            </a:endParaRPr>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Another transformation found in a round is shifting, which permutes the bytes. </a:t>
            </a:r>
          </a:p>
          <a:p>
            <a:pPr marL="0" lvl="0" indent="0">
              <a:buNone/>
            </a:pPr>
            <a:r>
              <a:rPr lang="en-US" altLang="zh-CN" sz="2800" dirty="0" err="1">
                <a:solidFill>
                  <a:schemeClr val="tx2"/>
                </a:solidFill>
                <a:latin typeface="+mj-lt"/>
              </a:rPr>
              <a:t>ShiftRows</a:t>
            </a:r>
            <a:endParaRPr lang="en-US" altLang="zh-CN" sz="2800" dirty="0">
              <a:solidFill>
                <a:schemeClr val="tx2"/>
              </a:solidFill>
              <a:latin typeface="+mj-lt"/>
            </a:endParaRPr>
          </a:p>
          <a:p>
            <a:pPr marL="0" indent="0">
              <a:buNone/>
            </a:pPr>
            <a:r>
              <a:rPr lang="en-US" altLang="zh-CN" sz="2800" dirty="0"/>
              <a:t>In the encryption, the transformation is called </a:t>
            </a:r>
            <a:r>
              <a:rPr lang="en-US" altLang="zh-CN" sz="2800" dirty="0" err="1" smtClean="0"/>
              <a:t>ShiftRows</a:t>
            </a:r>
            <a:endParaRPr lang="en-US" altLang="zh-CN" sz="2800" dirty="0" smtClean="0"/>
          </a:p>
          <a:p>
            <a:pPr marL="0" indent="0">
              <a:buNone/>
            </a:pPr>
            <a:endParaRPr lang="en-US" altLang="zh-CN" sz="2800" dirty="0">
              <a:solidFill>
                <a:schemeClr val="accent2"/>
              </a:solidFill>
            </a:endParaRPr>
          </a:p>
        </p:txBody>
      </p:sp>
      <p:pic>
        <p:nvPicPr>
          <p:cNvPr id="6" name="Picture 14"/>
          <p:cNvPicPr>
            <a:picLocks noChangeAspect="1"/>
          </p:cNvPicPr>
          <p:nvPr/>
        </p:nvPicPr>
        <p:blipFill>
          <a:blip r:embed="rId2"/>
          <a:stretch>
            <a:fillRect/>
          </a:stretch>
        </p:blipFill>
        <p:spPr>
          <a:xfrm>
            <a:off x="1276350" y="3540720"/>
            <a:ext cx="6591300" cy="2768600"/>
          </a:xfrm>
          <a:prstGeom prst="rect">
            <a:avLst/>
          </a:prstGeom>
          <a:noFill/>
          <a:ln w="9525">
            <a:noFill/>
          </a:ln>
        </p:spPr>
      </p:pic>
    </p:spTree>
    <p:extLst>
      <p:ext uri="{BB962C8B-B14F-4D97-AF65-F5344CB8AC3E}">
        <p14:creationId xmlns:p14="http://schemas.microsoft.com/office/powerpoint/2010/main" val="3915698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6.2.2 </a:t>
            </a:r>
            <a:r>
              <a:rPr lang="en-US" altLang="zh-CN" sz="3600" dirty="0" smtClean="0"/>
              <a:t>Permutation</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lvl="0" indent="0">
              <a:buNone/>
            </a:pPr>
            <a:endParaRPr lang="en-US" altLang="zh-CN" sz="2800" dirty="0">
              <a:solidFill>
                <a:schemeClr val="accent1"/>
              </a:solidFill>
              <a:latin typeface="+mj-lt"/>
              <a:ea typeface="宋体" panose="02010600030101010101" pitchFamily="2" charset="-122"/>
            </a:endParaRPr>
          </a:p>
          <a:p>
            <a:pPr marL="0" indent="0">
              <a:buNone/>
            </a:pPr>
            <a:r>
              <a:rPr lang="en-US" altLang="zh-CN" sz="2800" dirty="0"/>
              <a:t>In the decryption, the transformation is called </a:t>
            </a:r>
            <a:r>
              <a:rPr lang="en-US" altLang="zh-CN" sz="2800" dirty="0" err="1"/>
              <a:t>InvShiftRows</a:t>
            </a:r>
            <a:r>
              <a:rPr lang="en-US" altLang="zh-CN" sz="2800" dirty="0"/>
              <a:t> and the shifting is to the right. </a:t>
            </a:r>
            <a:endParaRPr lang="en-US" altLang="zh-CN" sz="2800" dirty="0">
              <a:solidFill>
                <a:schemeClr val="accent2"/>
              </a:solidFill>
            </a:endParaRPr>
          </a:p>
        </p:txBody>
      </p:sp>
      <p:pic>
        <p:nvPicPr>
          <p:cNvPr id="2" name="图片 1"/>
          <p:cNvPicPr>
            <a:picLocks noChangeAspect="1"/>
          </p:cNvPicPr>
          <p:nvPr/>
        </p:nvPicPr>
        <p:blipFill>
          <a:blip r:embed="rId2"/>
          <a:stretch>
            <a:fillRect/>
          </a:stretch>
        </p:blipFill>
        <p:spPr>
          <a:xfrm>
            <a:off x="683568" y="3055589"/>
            <a:ext cx="7723814" cy="3225329"/>
          </a:xfrm>
          <a:prstGeom prst="rect">
            <a:avLst/>
          </a:prstGeom>
        </p:spPr>
      </p:pic>
      <p:sp>
        <p:nvSpPr>
          <p:cNvPr id="4" name="矩形 3"/>
          <p:cNvSpPr/>
          <p:nvPr/>
        </p:nvSpPr>
        <p:spPr>
          <a:xfrm>
            <a:off x="251520" y="6300028"/>
            <a:ext cx="7920880" cy="461665"/>
          </a:xfrm>
          <a:prstGeom prst="rect">
            <a:avLst/>
          </a:prstGeom>
        </p:spPr>
        <p:txBody>
          <a:bodyPr wrap="square">
            <a:spAutoFit/>
          </a:bodyPr>
          <a:lstStyle/>
          <a:p>
            <a:pPr algn="ctr"/>
            <a:r>
              <a:rPr lang="en-US" altLang="zh-CN" sz="2400" dirty="0">
                <a:solidFill>
                  <a:schemeClr val="tx2"/>
                </a:solidFill>
                <a:latin typeface="+mj-lt"/>
                <a:ea typeface="宋体" panose="02010600030101010101" pitchFamily="2" charset="-122"/>
              </a:rPr>
              <a:t>Algorithm </a:t>
            </a:r>
            <a:r>
              <a:rPr lang="en-US" altLang="zh-CN" sz="2400" dirty="0" smtClean="0">
                <a:solidFill>
                  <a:schemeClr val="tx2"/>
                </a:solidFill>
                <a:latin typeface="+mj-lt"/>
                <a:ea typeface="宋体" panose="02010600030101010101" pitchFamily="2" charset="-122"/>
              </a:rPr>
              <a:t>6.2  </a:t>
            </a:r>
            <a:r>
              <a:rPr lang="en-US" altLang="zh-CN" sz="2400" dirty="0" err="1">
                <a:ea typeface="宋体" panose="02010600030101010101" pitchFamily="2" charset="-122"/>
              </a:rPr>
              <a:t>Pseudocode</a:t>
            </a:r>
            <a:r>
              <a:rPr lang="en-US" altLang="zh-CN" sz="2400" dirty="0">
                <a:ea typeface="宋体" panose="02010600030101010101" pitchFamily="2" charset="-122"/>
              </a:rPr>
              <a:t> for </a:t>
            </a:r>
            <a:r>
              <a:rPr lang="en-US" altLang="zh-CN" sz="2400" dirty="0" err="1">
                <a:ea typeface="宋体" panose="02010600030101010101" pitchFamily="2" charset="-122"/>
              </a:rPr>
              <a:t>ShiftRows</a:t>
            </a:r>
            <a:r>
              <a:rPr lang="en-US" altLang="zh-CN" sz="2400" dirty="0">
                <a:ea typeface="宋体" panose="02010600030101010101" pitchFamily="2" charset="-122"/>
              </a:rPr>
              <a:t> </a:t>
            </a:r>
            <a:r>
              <a:rPr lang="en-US" altLang="zh-CN" sz="2400" dirty="0"/>
              <a:t>transformation</a:t>
            </a:r>
            <a:endParaRPr lang="en-US" altLang="zh-CN" sz="2400" dirty="0">
              <a:ea typeface="宋体" panose="02010600030101010101" pitchFamily="2" charset="-122"/>
            </a:endParaRPr>
          </a:p>
        </p:txBody>
      </p:sp>
      <p:sp>
        <p:nvSpPr>
          <p:cNvPr id="9" name="内容占位符 5"/>
          <p:cNvSpPr txBox="1">
            <a:spLocks/>
          </p:cNvSpPr>
          <p:nvPr/>
        </p:nvSpPr>
        <p:spPr>
          <a:xfrm>
            <a:off x="-26525" y="1556792"/>
            <a:ext cx="9144000" cy="518579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None/>
            </a:pPr>
            <a:r>
              <a:rPr lang="en-US" altLang="zh-CN" sz="2800" dirty="0" err="1" smtClean="0">
                <a:solidFill>
                  <a:schemeClr val="tx2"/>
                </a:solidFill>
                <a:latin typeface="+mj-lt"/>
              </a:rPr>
              <a:t>InvShiftRows</a:t>
            </a:r>
            <a:endParaRPr lang="en-US" altLang="zh-CN" sz="2800" dirty="0">
              <a:solidFill>
                <a:schemeClr val="tx2"/>
              </a:solidFill>
              <a:latin typeface="+mj-lt"/>
            </a:endParaRPr>
          </a:p>
        </p:txBody>
      </p:sp>
    </p:spTree>
    <p:extLst>
      <p:ext uri="{BB962C8B-B14F-4D97-AF65-F5344CB8AC3E}">
        <p14:creationId xmlns:p14="http://schemas.microsoft.com/office/powerpoint/2010/main" val="3258141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6.2.2 </a:t>
            </a:r>
            <a:r>
              <a:rPr lang="en-US" altLang="zh-CN" sz="3600" dirty="0" smtClean="0"/>
              <a:t>Permutation</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lvl="0" indent="0">
              <a:buNone/>
            </a:pPr>
            <a:r>
              <a:rPr lang="en-US" altLang="zh-CN" sz="2800" dirty="0">
                <a:solidFill>
                  <a:schemeClr val="tx2"/>
                </a:solidFill>
                <a:latin typeface="+mj-lt"/>
              </a:rPr>
              <a:t>Example </a:t>
            </a:r>
            <a:r>
              <a:rPr lang="en-US" altLang="zh-CN" sz="2800" dirty="0" smtClean="0">
                <a:solidFill>
                  <a:schemeClr val="tx2"/>
                </a:solidFill>
                <a:latin typeface="+mj-lt"/>
              </a:rPr>
              <a:t>6.4</a:t>
            </a:r>
            <a:endParaRPr lang="en-US" altLang="zh-CN" sz="2800" dirty="0">
              <a:solidFill>
                <a:schemeClr val="tx2"/>
              </a:solidFill>
              <a:latin typeface="+mj-lt"/>
            </a:endParaRPr>
          </a:p>
          <a:p>
            <a:pPr marL="0" indent="0">
              <a:buNone/>
            </a:pPr>
            <a:r>
              <a:rPr lang="en-US" altLang="zh-CN" sz="2800" dirty="0"/>
              <a:t>Figure </a:t>
            </a:r>
            <a:r>
              <a:rPr lang="en-US" altLang="zh-CN" sz="2800" dirty="0" smtClean="0"/>
              <a:t>6.10 </a:t>
            </a:r>
            <a:r>
              <a:rPr lang="en-US" altLang="zh-CN" sz="2800" dirty="0"/>
              <a:t>shows how a state is transformed using </a:t>
            </a:r>
            <a:r>
              <a:rPr lang="en-US" altLang="zh-CN" sz="2800" dirty="0" err="1"/>
              <a:t>ShiftRows</a:t>
            </a:r>
            <a:r>
              <a:rPr lang="en-US" altLang="zh-CN" sz="2800" dirty="0"/>
              <a:t> transformation. The figure also shows that </a:t>
            </a:r>
            <a:r>
              <a:rPr lang="en-US" altLang="zh-CN" sz="2800" dirty="0" err="1"/>
              <a:t>InvShiftRows</a:t>
            </a:r>
            <a:r>
              <a:rPr lang="en-US" altLang="zh-CN" sz="2800" dirty="0"/>
              <a:t> transformation creates the original state.</a:t>
            </a:r>
          </a:p>
          <a:p>
            <a:pPr marL="0" indent="0">
              <a:buNone/>
            </a:pPr>
            <a:endParaRPr lang="en-US" altLang="zh-CN" sz="2800" dirty="0">
              <a:solidFill>
                <a:schemeClr val="accent2"/>
              </a:solidFill>
            </a:endParaRPr>
          </a:p>
        </p:txBody>
      </p:sp>
      <p:sp>
        <p:nvSpPr>
          <p:cNvPr id="4" name="矩形 3"/>
          <p:cNvSpPr/>
          <p:nvPr/>
        </p:nvSpPr>
        <p:spPr>
          <a:xfrm>
            <a:off x="251520" y="6300028"/>
            <a:ext cx="7920880" cy="461665"/>
          </a:xfrm>
          <a:prstGeom prst="rect">
            <a:avLst/>
          </a:prstGeom>
        </p:spPr>
        <p:txBody>
          <a:bodyPr wrap="square">
            <a:spAutoFit/>
          </a:bodyPr>
          <a:lstStyle/>
          <a:p>
            <a:pPr algn="ctr"/>
            <a:r>
              <a:rPr lang="en-US" altLang="zh-CN" sz="2400" dirty="0" smtClean="0">
                <a:solidFill>
                  <a:schemeClr val="tx2"/>
                </a:solidFill>
                <a:latin typeface="+mj-lt"/>
                <a:ea typeface="宋体" panose="02010600030101010101" pitchFamily="2" charset="-122"/>
              </a:rPr>
              <a:t>Figure 6.10 </a:t>
            </a:r>
            <a:r>
              <a:rPr lang="en-US" altLang="zh-CN" sz="2400" dirty="0" err="1" smtClean="0">
                <a:ea typeface="宋体" panose="02010600030101010101" pitchFamily="2" charset="-122"/>
              </a:rPr>
              <a:t>ShiftRows</a:t>
            </a:r>
            <a:r>
              <a:rPr lang="en-US" altLang="zh-CN" sz="2400" dirty="0" smtClean="0">
                <a:latin typeface="+mj-lt"/>
                <a:ea typeface="宋体" panose="02010600030101010101" pitchFamily="2" charset="-122"/>
              </a:rPr>
              <a:t> </a:t>
            </a:r>
            <a:r>
              <a:rPr lang="en-US" altLang="zh-CN" sz="2400" dirty="0" smtClean="0"/>
              <a:t>transformation in Example 6.4</a:t>
            </a:r>
            <a:endParaRPr lang="en-US" altLang="zh-CN" sz="2400" dirty="0">
              <a:latin typeface="+mj-lt"/>
              <a:ea typeface="宋体" panose="02010600030101010101" pitchFamily="2" charset="-122"/>
            </a:endParaRPr>
          </a:p>
        </p:txBody>
      </p:sp>
      <p:pic>
        <p:nvPicPr>
          <p:cNvPr id="6" name="Picture 15"/>
          <p:cNvPicPr>
            <a:picLocks noChangeAspect="1"/>
          </p:cNvPicPr>
          <p:nvPr/>
        </p:nvPicPr>
        <p:blipFill>
          <a:blip r:embed="rId2"/>
          <a:stretch>
            <a:fillRect/>
          </a:stretch>
        </p:blipFill>
        <p:spPr>
          <a:xfrm>
            <a:off x="1463675" y="3803957"/>
            <a:ext cx="6216650" cy="2327275"/>
          </a:xfrm>
          <a:prstGeom prst="rect">
            <a:avLst/>
          </a:prstGeom>
          <a:noFill/>
          <a:ln w="9525">
            <a:noFill/>
          </a:ln>
        </p:spPr>
      </p:pic>
    </p:spTree>
    <p:extLst>
      <p:ext uri="{BB962C8B-B14F-4D97-AF65-F5344CB8AC3E}">
        <p14:creationId xmlns:p14="http://schemas.microsoft.com/office/powerpoint/2010/main" val="3588137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6.2.3 </a:t>
            </a:r>
            <a:r>
              <a:rPr lang="en-US" altLang="zh-CN" sz="3600" dirty="0" smtClean="0"/>
              <a:t>Mixing</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We need an </a:t>
            </a:r>
            <a:r>
              <a:rPr lang="en-US" altLang="zh-CN" sz="2800" dirty="0" err="1"/>
              <a:t>interbyte</a:t>
            </a:r>
            <a:r>
              <a:rPr lang="en-US" altLang="zh-CN" sz="2800" dirty="0"/>
              <a:t> transformation that changes the bits inside a byte, based on the bits inside the neighboring bytes. We need to mix bytes to provide diffusion at the bit level.</a:t>
            </a:r>
          </a:p>
          <a:p>
            <a:pPr marL="0" indent="0">
              <a:buNone/>
            </a:pPr>
            <a:endParaRPr lang="en-US" altLang="zh-CN" sz="2800" dirty="0">
              <a:solidFill>
                <a:schemeClr val="accent2"/>
              </a:solidFill>
            </a:endParaRPr>
          </a:p>
        </p:txBody>
      </p:sp>
      <p:sp>
        <p:nvSpPr>
          <p:cNvPr id="4" name="矩形 3"/>
          <p:cNvSpPr/>
          <p:nvPr/>
        </p:nvSpPr>
        <p:spPr>
          <a:xfrm>
            <a:off x="728908" y="6396335"/>
            <a:ext cx="7920880" cy="461665"/>
          </a:xfrm>
          <a:prstGeom prst="rect">
            <a:avLst/>
          </a:prstGeom>
        </p:spPr>
        <p:txBody>
          <a:bodyPr wrap="square">
            <a:spAutoFit/>
          </a:bodyPr>
          <a:lstStyle/>
          <a:p>
            <a:pPr algn="ctr"/>
            <a:r>
              <a:rPr lang="en-US" altLang="zh-CN" sz="2400" dirty="0" smtClean="0">
                <a:solidFill>
                  <a:schemeClr val="tx2"/>
                </a:solidFill>
                <a:latin typeface="+mj-lt"/>
                <a:ea typeface="宋体" panose="02010600030101010101" pitchFamily="2" charset="-122"/>
              </a:rPr>
              <a:t>Figure 6.11 </a:t>
            </a:r>
            <a:r>
              <a:rPr lang="en-US" altLang="zh-CN" sz="2400" dirty="0">
                <a:latin typeface="+mj-lt"/>
                <a:ea typeface="宋体" panose="02010600030101010101" pitchFamily="2" charset="-122"/>
              </a:rPr>
              <a:t>Mixing bytes using matrix </a:t>
            </a:r>
            <a:r>
              <a:rPr lang="en-US" altLang="zh-CN" sz="2400" dirty="0" smtClean="0">
                <a:latin typeface="+mj-lt"/>
                <a:ea typeface="宋体" panose="02010600030101010101" pitchFamily="2" charset="-122"/>
              </a:rPr>
              <a:t>multiplication</a:t>
            </a:r>
            <a:endParaRPr lang="en-US" altLang="zh-CN" sz="2400" dirty="0">
              <a:latin typeface="+mj-lt"/>
              <a:ea typeface="宋体" panose="02010600030101010101" pitchFamily="2" charset="-122"/>
            </a:endParaRPr>
          </a:p>
        </p:txBody>
      </p:sp>
      <p:pic>
        <p:nvPicPr>
          <p:cNvPr id="8" name="Picture 12"/>
          <p:cNvPicPr>
            <a:picLocks noChangeAspect="1"/>
          </p:cNvPicPr>
          <p:nvPr/>
        </p:nvPicPr>
        <p:blipFill>
          <a:blip r:embed="rId2"/>
          <a:stretch>
            <a:fillRect/>
          </a:stretch>
        </p:blipFill>
        <p:spPr>
          <a:xfrm>
            <a:off x="671831" y="3380333"/>
            <a:ext cx="7860609" cy="2136899"/>
          </a:xfrm>
          <a:prstGeom prst="rect">
            <a:avLst/>
          </a:prstGeom>
          <a:noFill/>
          <a:ln w="9525">
            <a:noFill/>
          </a:ln>
        </p:spPr>
      </p:pic>
    </p:spTree>
    <p:extLst>
      <p:ext uri="{BB962C8B-B14F-4D97-AF65-F5344CB8AC3E}">
        <p14:creationId xmlns:p14="http://schemas.microsoft.com/office/powerpoint/2010/main" val="1668210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6</a:t>
            </a:r>
            <a:r>
              <a:rPr lang="en-US" altLang="zh-CN" sz="3200" b="1" dirty="0" smtClean="0"/>
              <a:t>.1 </a:t>
            </a:r>
            <a:r>
              <a:rPr lang="en-US" altLang="zh-CN" sz="3200" b="1" dirty="0"/>
              <a:t>INTRODUCTION</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t>2016/11/7</a:t>
            </a:fld>
            <a:endParaRPr lang="zh-CN" altLang="en-US" dirty="0"/>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6.2.3 </a:t>
            </a:r>
            <a:r>
              <a:rPr lang="en-US" altLang="zh-CN" sz="3600" dirty="0" smtClean="0"/>
              <a:t>Mixing</a:t>
            </a:r>
            <a:endParaRPr lang="en-US" altLang="zh-CN" sz="3600" dirty="0"/>
          </a:p>
        </p:txBody>
      </p:sp>
      <p:sp>
        <p:nvSpPr>
          <p:cNvPr id="4" name="矩形 3"/>
          <p:cNvSpPr/>
          <p:nvPr/>
        </p:nvSpPr>
        <p:spPr>
          <a:xfrm>
            <a:off x="-108520" y="6311004"/>
            <a:ext cx="9252520" cy="430887"/>
          </a:xfrm>
          <a:prstGeom prst="rect">
            <a:avLst/>
          </a:prstGeom>
        </p:spPr>
        <p:txBody>
          <a:bodyPr wrap="square">
            <a:spAutoFit/>
          </a:bodyPr>
          <a:lstStyle/>
          <a:p>
            <a:pPr algn="ctr"/>
            <a:r>
              <a:rPr lang="en-US" altLang="zh-CN" sz="2200" dirty="0" smtClean="0">
                <a:solidFill>
                  <a:schemeClr val="tx2"/>
                </a:solidFill>
                <a:latin typeface="+mj-lt"/>
                <a:ea typeface="宋体" panose="02010600030101010101" pitchFamily="2" charset="-122"/>
              </a:rPr>
              <a:t>Figure 6.12 </a:t>
            </a:r>
            <a:r>
              <a:rPr lang="en-US" altLang="zh-CN" sz="2200" dirty="0">
                <a:latin typeface="+mj-lt"/>
                <a:ea typeface="宋体" panose="02010600030101010101" pitchFamily="2" charset="-122"/>
              </a:rPr>
              <a:t>Constant matrices used by </a:t>
            </a:r>
            <a:r>
              <a:rPr lang="en-US" altLang="zh-CN" sz="2200" dirty="0" err="1">
                <a:latin typeface="+mj-lt"/>
                <a:ea typeface="宋体" panose="02010600030101010101" pitchFamily="2" charset="-122"/>
              </a:rPr>
              <a:t>MixColumns</a:t>
            </a:r>
            <a:r>
              <a:rPr lang="en-US" altLang="zh-CN" sz="2200" dirty="0">
                <a:latin typeface="+mj-lt"/>
                <a:ea typeface="宋体" panose="02010600030101010101" pitchFamily="2" charset="-122"/>
              </a:rPr>
              <a:t> and </a:t>
            </a:r>
            <a:r>
              <a:rPr lang="en-US" altLang="zh-CN" sz="2200" dirty="0" err="1" smtClean="0">
                <a:latin typeface="+mj-lt"/>
                <a:ea typeface="宋体" panose="02010600030101010101" pitchFamily="2" charset="-122"/>
              </a:rPr>
              <a:t>InvMixColumns</a:t>
            </a:r>
            <a:endParaRPr lang="en-US" altLang="zh-CN" sz="2200" dirty="0">
              <a:latin typeface="+mj-lt"/>
              <a:ea typeface="宋体" panose="02010600030101010101" pitchFamily="2" charset="-122"/>
            </a:endParaRPr>
          </a:p>
        </p:txBody>
      </p:sp>
      <p:pic>
        <p:nvPicPr>
          <p:cNvPr id="6" name="Picture 12"/>
          <p:cNvPicPr>
            <a:picLocks noChangeAspect="1"/>
          </p:cNvPicPr>
          <p:nvPr/>
        </p:nvPicPr>
        <p:blipFill>
          <a:blip r:embed="rId2"/>
          <a:stretch>
            <a:fillRect/>
          </a:stretch>
        </p:blipFill>
        <p:spPr>
          <a:xfrm>
            <a:off x="508793" y="2402880"/>
            <a:ext cx="8126413" cy="3258368"/>
          </a:xfrm>
          <a:prstGeom prst="rect">
            <a:avLst/>
          </a:prstGeom>
          <a:noFill/>
          <a:ln w="9525">
            <a:noFill/>
          </a:ln>
        </p:spPr>
      </p:pic>
    </p:spTree>
    <p:extLst>
      <p:ext uri="{BB962C8B-B14F-4D97-AF65-F5344CB8AC3E}">
        <p14:creationId xmlns:p14="http://schemas.microsoft.com/office/powerpoint/2010/main" val="3061156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6.2.3 </a:t>
            </a:r>
            <a:r>
              <a:rPr lang="en-US" altLang="zh-CN" sz="3600" dirty="0" smtClean="0"/>
              <a:t>Mixing</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err="1">
                <a:solidFill>
                  <a:schemeClr val="tx2"/>
                </a:solidFill>
                <a:latin typeface="+mj-lt"/>
              </a:rPr>
              <a:t>MixColumns</a:t>
            </a:r>
            <a:endParaRPr lang="en-US" altLang="zh-CN" sz="2800" dirty="0">
              <a:solidFill>
                <a:schemeClr val="tx2"/>
              </a:solidFill>
              <a:latin typeface="+mj-lt"/>
            </a:endParaRPr>
          </a:p>
          <a:p>
            <a:pPr marL="0" indent="0">
              <a:buNone/>
            </a:pPr>
            <a:r>
              <a:rPr lang="en-US" altLang="zh-CN" sz="2800" dirty="0"/>
              <a:t>The </a:t>
            </a:r>
            <a:r>
              <a:rPr lang="en-US" altLang="zh-CN" sz="2800" dirty="0" err="1"/>
              <a:t>MixColumns</a:t>
            </a:r>
            <a:r>
              <a:rPr lang="en-US" altLang="zh-CN" sz="2800" dirty="0"/>
              <a:t> transformation operates at the column level; it transforms each column of the state to a new column</a:t>
            </a:r>
            <a:r>
              <a:rPr lang="en-US" altLang="zh-CN" sz="2800" dirty="0" smtClean="0"/>
              <a:t>.</a:t>
            </a:r>
            <a:endParaRPr lang="en-US" altLang="zh-CN" sz="2800" dirty="0"/>
          </a:p>
          <a:p>
            <a:pPr marL="0" indent="0">
              <a:buNone/>
            </a:pPr>
            <a:endParaRPr lang="en-US" altLang="zh-CN" sz="2800" dirty="0">
              <a:solidFill>
                <a:schemeClr val="accent2"/>
              </a:solidFill>
            </a:endParaRPr>
          </a:p>
        </p:txBody>
      </p:sp>
      <p:sp>
        <p:nvSpPr>
          <p:cNvPr id="4" name="矩形 3"/>
          <p:cNvSpPr/>
          <p:nvPr/>
        </p:nvSpPr>
        <p:spPr>
          <a:xfrm>
            <a:off x="728908" y="6396335"/>
            <a:ext cx="7920880" cy="461665"/>
          </a:xfrm>
          <a:prstGeom prst="rect">
            <a:avLst/>
          </a:prstGeom>
        </p:spPr>
        <p:txBody>
          <a:bodyPr wrap="square">
            <a:spAutoFit/>
          </a:bodyPr>
          <a:lstStyle/>
          <a:p>
            <a:pPr algn="ctr"/>
            <a:r>
              <a:rPr lang="en-US" altLang="zh-CN" sz="2400" dirty="0" smtClean="0">
                <a:solidFill>
                  <a:srgbClr val="1F497D"/>
                </a:solidFill>
                <a:latin typeface="Franklin Gothic Medium"/>
                <a:ea typeface="宋体" panose="02010600030101010101" pitchFamily="2" charset="-122"/>
              </a:rPr>
              <a:t>Figure 6.13 </a:t>
            </a:r>
            <a:r>
              <a:rPr lang="en-US" altLang="zh-CN" sz="2400" dirty="0" err="1">
                <a:solidFill>
                  <a:prstClr val="black"/>
                </a:solidFill>
                <a:latin typeface="Franklin Gothic Medium"/>
                <a:ea typeface="宋体" panose="02010600030101010101" pitchFamily="2" charset="-122"/>
              </a:rPr>
              <a:t>MixColumns</a:t>
            </a:r>
            <a:r>
              <a:rPr lang="en-US" altLang="zh-CN" sz="2400" dirty="0">
                <a:solidFill>
                  <a:prstClr val="black"/>
                </a:solidFill>
                <a:latin typeface="Franklin Gothic Medium"/>
                <a:ea typeface="宋体" panose="02010600030101010101" pitchFamily="2" charset="-122"/>
              </a:rPr>
              <a:t> </a:t>
            </a:r>
            <a:r>
              <a:rPr lang="en-US" altLang="zh-CN" sz="2400" dirty="0" smtClean="0">
                <a:solidFill>
                  <a:prstClr val="black"/>
                </a:solidFill>
                <a:latin typeface="Franklin Gothic Medium"/>
                <a:ea typeface="宋体" panose="02010600030101010101" pitchFamily="2" charset="-122"/>
              </a:rPr>
              <a:t>transformation</a:t>
            </a:r>
            <a:endParaRPr lang="en-US" altLang="zh-CN" sz="2400" dirty="0">
              <a:solidFill>
                <a:prstClr val="black"/>
              </a:solidFill>
              <a:latin typeface="Franklin Gothic Medium"/>
              <a:ea typeface="宋体" panose="02010600030101010101" pitchFamily="2" charset="-122"/>
            </a:endParaRPr>
          </a:p>
        </p:txBody>
      </p:sp>
      <p:pic>
        <p:nvPicPr>
          <p:cNvPr id="6" name="Picture 12"/>
          <p:cNvPicPr>
            <a:picLocks noChangeAspect="1"/>
          </p:cNvPicPr>
          <p:nvPr/>
        </p:nvPicPr>
        <p:blipFill>
          <a:blip r:embed="rId2"/>
          <a:stretch>
            <a:fillRect/>
          </a:stretch>
        </p:blipFill>
        <p:spPr>
          <a:xfrm>
            <a:off x="723900" y="3425850"/>
            <a:ext cx="7696200" cy="2811462"/>
          </a:xfrm>
          <a:prstGeom prst="rect">
            <a:avLst/>
          </a:prstGeom>
          <a:noFill/>
          <a:ln w="9525">
            <a:noFill/>
          </a:ln>
        </p:spPr>
      </p:pic>
    </p:spTree>
    <p:extLst>
      <p:ext uri="{BB962C8B-B14F-4D97-AF65-F5344CB8AC3E}">
        <p14:creationId xmlns:p14="http://schemas.microsoft.com/office/powerpoint/2010/main" val="3090165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6.2.3 </a:t>
            </a:r>
            <a:r>
              <a:rPr lang="en-US" altLang="zh-CN" sz="3600" dirty="0" smtClean="0"/>
              <a:t>Mixing</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err="1">
                <a:solidFill>
                  <a:schemeClr val="tx2"/>
                </a:solidFill>
                <a:latin typeface="+mj-lt"/>
              </a:rPr>
              <a:t>InvMixColumns</a:t>
            </a:r>
            <a:endParaRPr lang="en-US" altLang="zh-CN" sz="2800" dirty="0">
              <a:solidFill>
                <a:schemeClr val="tx2"/>
              </a:solidFill>
              <a:latin typeface="+mj-lt"/>
            </a:endParaRPr>
          </a:p>
          <a:p>
            <a:pPr marL="0" indent="0">
              <a:buNone/>
            </a:pPr>
            <a:r>
              <a:rPr lang="en-US" altLang="zh-CN" sz="2800" dirty="0"/>
              <a:t>The </a:t>
            </a:r>
            <a:r>
              <a:rPr lang="en-US" altLang="zh-CN" sz="2800" dirty="0" err="1"/>
              <a:t>InvMixColumns</a:t>
            </a:r>
            <a:r>
              <a:rPr lang="en-US" altLang="zh-CN" sz="2800" dirty="0"/>
              <a:t> transformation is basically the same as the </a:t>
            </a:r>
            <a:r>
              <a:rPr lang="en-US" altLang="zh-CN" sz="2800" dirty="0" err="1"/>
              <a:t>MixColumns</a:t>
            </a:r>
            <a:r>
              <a:rPr lang="en-US" altLang="zh-CN" sz="2800" dirty="0"/>
              <a:t> transformation. </a:t>
            </a:r>
          </a:p>
          <a:p>
            <a:pPr marL="0" indent="0">
              <a:buNone/>
            </a:pPr>
            <a:endParaRPr lang="en-US" altLang="zh-CN" sz="2800" dirty="0">
              <a:solidFill>
                <a:schemeClr val="accent2"/>
              </a:solidFill>
            </a:endParaRPr>
          </a:p>
        </p:txBody>
      </p:sp>
      <p:pic>
        <p:nvPicPr>
          <p:cNvPr id="7" name="图片 6"/>
          <p:cNvPicPr>
            <a:picLocks noChangeAspect="1"/>
          </p:cNvPicPr>
          <p:nvPr/>
        </p:nvPicPr>
        <p:blipFill>
          <a:blip r:embed="rId2"/>
          <a:stretch>
            <a:fillRect/>
          </a:stretch>
        </p:blipFill>
        <p:spPr>
          <a:xfrm>
            <a:off x="124039" y="3573016"/>
            <a:ext cx="977218" cy="489375"/>
          </a:xfrm>
          <a:prstGeom prst="rect">
            <a:avLst/>
          </a:prstGeom>
        </p:spPr>
      </p:pic>
      <p:sp>
        <p:nvSpPr>
          <p:cNvPr id="8" name="Rectangle 12"/>
          <p:cNvSpPr/>
          <p:nvPr/>
        </p:nvSpPr>
        <p:spPr>
          <a:xfrm>
            <a:off x="124039" y="4293096"/>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Arial" panose="020B0604020202020204" pitchFamily="34" charset="0"/>
                <a:ea typeface="宋体" panose="02010600030101010101" pitchFamily="2" charset="-122"/>
              </a:rPr>
              <a:t>The </a:t>
            </a:r>
            <a:r>
              <a:rPr lang="en-US" altLang="zh-CN" sz="3200" dirty="0" err="1">
                <a:latin typeface="Arial" panose="020B0604020202020204" pitchFamily="34" charset="0"/>
                <a:ea typeface="宋体" panose="02010600030101010101" pitchFamily="2" charset="-122"/>
              </a:rPr>
              <a:t>MixColumns</a:t>
            </a:r>
            <a:r>
              <a:rPr lang="en-US" altLang="zh-CN" sz="3200" dirty="0">
                <a:latin typeface="Arial" panose="020B0604020202020204" pitchFamily="34" charset="0"/>
                <a:ea typeface="宋体" panose="02010600030101010101" pitchFamily="2" charset="-122"/>
              </a:rPr>
              <a:t> and </a:t>
            </a:r>
            <a:r>
              <a:rPr lang="en-US" altLang="zh-CN" sz="3200" dirty="0" err="1">
                <a:latin typeface="Arial" panose="020B0604020202020204" pitchFamily="34" charset="0"/>
                <a:ea typeface="宋体" panose="02010600030101010101" pitchFamily="2" charset="-122"/>
              </a:rPr>
              <a:t>InvMixColumns</a:t>
            </a:r>
            <a:r>
              <a:rPr lang="en-US" altLang="zh-CN" sz="3200" dirty="0">
                <a:latin typeface="Arial" panose="020B0604020202020204" pitchFamily="34" charset="0"/>
                <a:ea typeface="宋体" panose="02010600030101010101" pitchFamily="2" charset="-122"/>
              </a:rPr>
              <a:t> transformations are inverses of each other</a:t>
            </a:r>
            <a:r>
              <a:rPr lang="en-US" altLang="zh-CN" sz="3200" dirty="0" smtClean="0">
                <a:latin typeface="Arial" panose="020B0604020202020204" pitchFamily="34" charset="0"/>
                <a:ea typeface="宋体" panose="02010600030101010101" pitchFamily="2" charset="-122"/>
              </a:rPr>
              <a:t>.</a:t>
            </a:r>
            <a:endParaRPr lang="en-US" altLang="zh-CN" sz="32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938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6.2.3 </a:t>
            </a:r>
            <a:r>
              <a:rPr lang="en-US" altLang="zh-CN" sz="3600" dirty="0" smtClean="0"/>
              <a:t>Mixing</a:t>
            </a:r>
            <a:endParaRPr lang="en-US" altLang="zh-CN" sz="3600" dirty="0"/>
          </a:p>
        </p:txBody>
      </p:sp>
      <p:pic>
        <p:nvPicPr>
          <p:cNvPr id="2" name="图片 1"/>
          <p:cNvPicPr>
            <a:picLocks noChangeAspect="1"/>
          </p:cNvPicPr>
          <p:nvPr/>
        </p:nvPicPr>
        <p:blipFill>
          <a:blip r:embed="rId2"/>
          <a:stretch>
            <a:fillRect/>
          </a:stretch>
        </p:blipFill>
        <p:spPr>
          <a:xfrm>
            <a:off x="649682" y="1647824"/>
            <a:ext cx="8098782" cy="4732726"/>
          </a:xfrm>
          <a:prstGeom prst="rect">
            <a:avLst/>
          </a:prstGeom>
        </p:spPr>
      </p:pic>
      <p:sp>
        <p:nvSpPr>
          <p:cNvPr id="3" name="矩形 2"/>
          <p:cNvSpPr/>
          <p:nvPr/>
        </p:nvSpPr>
        <p:spPr>
          <a:xfrm>
            <a:off x="395536" y="6380550"/>
            <a:ext cx="8496944" cy="461665"/>
          </a:xfrm>
          <a:prstGeom prst="rect">
            <a:avLst/>
          </a:prstGeom>
        </p:spPr>
        <p:txBody>
          <a:bodyPr wrap="square">
            <a:spAutoFit/>
          </a:bodyPr>
          <a:lstStyle/>
          <a:p>
            <a:pPr algn="ctr"/>
            <a:r>
              <a:rPr lang="en-US" altLang="zh-CN" sz="2400" dirty="0">
                <a:solidFill>
                  <a:schemeClr val="tx2"/>
                </a:solidFill>
                <a:latin typeface="+mj-lt"/>
                <a:ea typeface="宋体" panose="02010600030101010101" pitchFamily="2" charset="-122"/>
              </a:rPr>
              <a:t>Algorithm </a:t>
            </a:r>
            <a:r>
              <a:rPr lang="en-US" altLang="zh-CN" sz="2400" dirty="0" smtClean="0">
                <a:solidFill>
                  <a:schemeClr val="tx2"/>
                </a:solidFill>
                <a:latin typeface="+mj-lt"/>
                <a:ea typeface="宋体" panose="02010600030101010101" pitchFamily="2" charset="-122"/>
              </a:rPr>
              <a:t>6.3  </a:t>
            </a:r>
            <a:r>
              <a:rPr lang="en-US" altLang="zh-CN" sz="2400" dirty="0" err="1">
                <a:ea typeface="宋体" panose="02010600030101010101" pitchFamily="2" charset="-122"/>
              </a:rPr>
              <a:t>Pseudocode</a:t>
            </a:r>
            <a:r>
              <a:rPr lang="en-US" altLang="zh-CN" sz="2400" dirty="0">
                <a:ea typeface="宋体" panose="02010600030101010101" pitchFamily="2" charset="-122"/>
              </a:rPr>
              <a:t> for </a:t>
            </a:r>
            <a:r>
              <a:rPr lang="en-US" altLang="zh-CN" sz="2400" dirty="0" err="1">
                <a:ea typeface="宋体" panose="02010600030101010101" pitchFamily="2" charset="-122"/>
              </a:rPr>
              <a:t>ShiftRows</a:t>
            </a:r>
            <a:r>
              <a:rPr lang="en-US" altLang="zh-CN" sz="2400" dirty="0">
                <a:ea typeface="宋体" panose="02010600030101010101" pitchFamily="2" charset="-122"/>
              </a:rPr>
              <a:t> </a:t>
            </a:r>
            <a:r>
              <a:rPr lang="en-US" altLang="zh-CN" sz="2400" dirty="0"/>
              <a:t>transformation</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873888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6.2.3 </a:t>
            </a:r>
            <a:r>
              <a:rPr lang="en-US" altLang="zh-CN" sz="3600" dirty="0" smtClean="0"/>
              <a:t>Mixing</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6.5</a:t>
            </a:r>
          </a:p>
          <a:p>
            <a:pPr marL="0" indent="0">
              <a:buNone/>
            </a:pPr>
            <a:r>
              <a:rPr lang="en-US" altLang="zh-CN" sz="2800" dirty="0"/>
              <a:t>Figure </a:t>
            </a:r>
            <a:r>
              <a:rPr lang="en-US" altLang="zh-CN" sz="2800" dirty="0" smtClean="0"/>
              <a:t>6.14 </a:t>
            </a:r>
            <a:r>
              <a:rPr lang="en-US" altLang="zh-CN" sz="2800" dirty="0"/>
              <a:t>shows how a state is transformed using the </a:t>
            </a:r>
            <a:r>
              <a:rPr lang="en-US" altLang="zh-CN" sz="2800" dirty="0" err="1"/>
              <a:t>MixColumns</a:t>
            </a:r>
            <a:r>
              <a:rPr lang="en-US" altLang="zh-CN" sz="2800" dirty="0"/>
              <a:t> transformation. The figure also shows that the </a:t>
            </a:r>
            <a:r>
              <a:rPr lang="en-US" altLang="zh-CN" sz="2800" dirty="0" err="1"/>
              <a:t>InvMixColumns</a:t>
            </a:r>
            <a:r>
              <a:rPr lang="en-US" altLang="zh-CN" sz="2800" dirty="0"/>
              <a:t> transformation creates the original one</a:t>
            </a:r>
            <a:r>
              <a:rPr lang="en-US" altLang="zh-CN" sz="2800" dirty="0" smtClean="0"/>
              <a:t>.</a:t>
            </a:r>
          </a:p>
        </p:txBody>
      </p:sp>
      <p:sp>
        <p:nvSpPr>
          <p:cNvPr id="4" name="矩形 3"/>
          <p:cNvSpPr/>
          <p:nvPr/>
        </p:nvSpPr>
        <p:spPr>
          <a:xfrm>
            <a:off x="395536" y="6165304"/>
            <a:ext cx="8254252" cy="461665"/>
          </a:xfrm>
          <a:prstGeom prst="rect">
            <a:avLst/>
          </a:prstGeom>
        </p:spPr>
        <p:txBody>
          <a:bodyPr wrap="square">
            <a:spAutoFit/>
          </a:bodyPr>
          <a:lstStyle/>
          <a:p>
            <a:pPr algn="ctr"/>
            <a:r>
              <a:rPr lang="en-US" altLang="zh-CN" sz="2400" dirty="0" smtClean="0">
                <a:solidFill>
                  <a:srgbClr val="1F497D"/>
                </a:solidFill>
                <a:latin typeface="Franklin Gothic Medium"/>
                <a:ea typeface="宋体" panose="02010600030101010101" pitchFamily="2" charset="-122"/>
              </a:rPr>
              <a:t>Figure 6.14 </a:t>
            </a:r>
            <a:r>
              <a:rPr lang="en-US" altLang="zh-CN" sz="2400" dirty="0">
                <a:solidFill>
                  <a:prstClr val="black"/>
                </a:solidFill>
                <a:latin typeface="Franklin Gothic Medium"/>
                <a:ea typeface="宋体" panose="02010600030101010101" pitchFamily="2" charset="-122"/>
              </a:rPr>
              <a:t>The </a:t>
            </a:r>
            <a:r>
              <a:rPr lang="en-US" altLang="zh-CN" sz="2400" dirty="0" err="1">
                <a:solidFill>
                  <a:prstClr val="black"/>
                </a:solidFill>
                <a:latin typeface="Franklin Gothic Medium"/>
                <a:ea typeface="宋体" panose="02010600030101010101" pitchFamily="2" charset="-122"/>
              </a:rPr>
              <a:t>MixColumns</a:t>
            </a:r>
            <a:r>
              <a:rPr lang="en-US" altLang="zh-CN" sz="2400" dirty="0">
                <a:solidFill>
                  <a:prstClr val="black"/>
                </a:solidFill>
                <a:latin typeface="Franklin Gothic Medium"/>
                <a:ea typeface="宋体" panose="02010600030101010101" pitchFamily="2" charset="-122"/>
              </a:rPr>
              <a:t> transformation in </a:t>
            </a:r>
            <a:r>
              <a:rPr lang="en-US" altLang="zh-CN" sz="2400" dirty="0" smtClean="0">
                <a:solidFill>
                  <a:prstClr val="black"/>
                </a:solidFill>
                <a:latin typeface="Franklin Gothic Medium"/>
                <a:ea typeface="宋体" panose="02010600030101010101" pitchFamily="2" charset="-122"/>
              </a:rPr>
              <a:t>Example 6.5</a:t>
            </a:r>
            <a:endParaRPr lang="en-US" altLang="zh-CN" sz="2400" dirty="0">
              <a:solidFill>
                <a:prstClr val="black"/>
              </a:solidFill>
              <a:latin typeface="Franklin Gothic Medium"/>
              <a:ea typeface="宋体" panose="02010600030101010101" pitchFamily="2" charset="-122"/>
            </a:endParaRPr>
          </a:p>
        </p:txBody>
      </p:sp>
      <p:pic>
        <p:nvPicPr>
          <p:cNvPr id="7" name="Picture 15"/>
          <p:cNvPicPr>
            <a:picLocks noChangeAspect="1"/>
          </p:cNvPicPr>
          <p:nvPr/>
        </p:nvPicPr>
        <p:blipFill>
          <a:blip r:embed="rId2"/>
          <a:stretch>
            <a:fillRect/>
          </a:stretch>
        </p:blipFill>
        <p:spPr>
          <a:xfrm>
            <a:off x="504585" y="3501008"/>
            <a:ext cx="8126412" cy="2392362"/>
          </a:xfrm>
          <a:prstGeom prst="rect">
            <a:avLst/>
          </a:prstGeom>
          <a:noFill/>
          <a:ln w="9525">
            <a:noFill/>
          </a:ln>
        </p:spPr>
      </p:pic>
    </p:spTree>
    <p:extLst>
      <p:ext uri="{BB962C8B-B14F-4D97-AF65-F5344CB8AC3E}">
        <p14:creationId xmlns:p14="http://schemas.microsoft.com/office/powerpoint/2010/main" val="3346010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6.2.4 Key </a:t>
            </a:r>
            <a:r>
              <a:rPr lang="en-US" altLang="zh-CN" sz="3600" dirty="0" smtClean="0"/>
              <a:t>Adding</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err="1" smtClean="0">
                <a:solidFill>
                  <a:schemeClr val="tx2"/>
                </a:solidFill>
                <a:latin typeface="+mj-lt"/>
              </a:rPr>
              <a:t>AddRoundKey</a:t>
            </a:r>
            <a:endParaRPr lang="en-US" altLang="zh-CN" sz="2800" dirty="0" smtClean="0">
              <a:solidFill>
                <a:schemeClr val="tx2"/>
              </a:solidFill>
              <a:latin typeface="+mj-lt"/>
            </a:endParaRPr>
          </a:p>
          <a:p>
            <a:pPr marL="0" indent="0">
              <a:buNone/>
            </a:pPr>
            <a:r>
              <a:rPr lang="en-US" altLang="zh-CN" sz="2800" dirty="0" err="1"/>
              <a:t>AddRoundKey</a:t>
            </a:r>
            <a:r>
              <a:rPr lang="en-US" altLang="zh-CN" sz="2800" dirty="0"/>
              <a:t> proceeds one column at a time.  </a:t>
            </a:r>
            <a:r>
              <a:rPr lang="en-US" altLang="zh-CN" sz="2800" dirty="0" err="1"/>
              <a:t>AddRoundKey</a:t>
            </a:r>
            <a:r>
              <a:rPr lang="en-US" altLang="zh-CN" sz="2800" dirty="0"/>
              <a:t> adds a round key word with each state column matrix; the operation in </a:t>
            </a:r>
            <a:r>
              <a:rPr lang="en-US" altLang="zh-CN" sz="2800" dirty="0" err="1"/>
              <a:t>AddRoundKey</a:t>
            </a:r>
            <a:r>
              <a:rPr lang="en-US" altLang="zh-CN" sz="2800" dirty="0"/>
              <a:t> is matrix addition.</a:t>
            </a:r>
          </a:p>
          <a:p>
            <a:pPr marL="0" indent="0">
              <a:buNone/>
            </a:pPr>
            <a:endParaRPr lang="en-US" altLang="zh-CN" sz="2800" dirty="0" smtClean="0"/>
          </a:p>
        </p:txBody>
      </p:sp>
      <p:pic>
        <p:nvPicPr>
          <p:cNvPr id="6" name="图片 5"/>
          <p:cNvPicPr>
            <a:picLocks noChangeAspect="1"/>
          </p:cNvPicPr>
          <p:nvPr/>
        </p:nvPicPr>
        <p:blipFill>
          <a:blip r:embed="rId2"/>
          <a:stretch>
            <a:fillRect/>
          </a:stretch>
        </p:blipFill>
        <p:spPr>
          <a:xfrm>
            <a:off x="124039" y="4091753"/>
            <a:ext cx="977218" cy="489375"/>
          </a:xfrm>
          <a:prstGeom prst="rect">
            <a:avLst/>
          </a:prstGeom>
        </p:spPr>
      </p:pic>
      <p:sp>
        <p:nvSpPr>
          <p:cNvPr id="8" name="Rectangle 12"/>
          <p:cNvSpPr/>
          <p:nvPr/>
        </p:nvSpPr>
        <p:spPr>
          <a:xfrm>
            <a:off x="124039" y="4800054"/>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latin typeface="Arial" panose="020B0604020202020204" pitchFamily="34" charset="0"/>
                <a:ea typeface="宋体" panose="02010600030101010101" pitchFamily="2" charset="-122"/>
              </a:rPr>
              <a:t>The </a:t>
            </a:r>
            <a:r>
              <a:rPr lang="en-US" altLang="zh-CN" sz="3200" dirty="0" err="1">
                <a:latin typeface="Arial" panose="020B0604020202020204" pitchFamily="34" charset="0"/>
                <a:ea typeface="宋体" panose="02010600030101010101" pitchFamily="2" charset="-122"/>
              </a:rPr>
              <a:t>AddRoundKey</a:t>
            </a:r>
            <a:r>
              <a:rPr lang="en-US" altLang="zh-CN" sz="3200" dirty="0">
                <a:latin typeface="Arial" panose="020B0604020202020204" pitchFamily="34" charset="0"/>
                <a:ea typeface="宋体" panose="02010600030101010101" pitchFamily="2" charset="-122"/>
              </a:rPr>
              <a:t> transformation is the inverse of itself</a:t>
            </a:r>
            <a:r>
              <a:rPr lang="en-US" altLang="zh-CN" sz="3200" dirty="0" smtClean="0">
                <a:latin typeface="Arial" panose="020B0604020202020204" pitchFamily="34" charset="0"/>
                <a:ea typeface="宋体" panose="02010600030101010101" pitchFamily="2" charset="-122"/>
              </a:rPr>
              <a:t>.</a:t>
            </a:r>
            <a:endParaRPr lang="en-US" altLang="zh-CN" sz="32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7844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6.2.4 Key </a:t>
            </a:r>
            <a:r>
              <a:rPr lang="en-US" altLang="zh-CN" sz="3600" dirty="0" smtClean="0"/>
              <a:t>Adding</a:t>
            </a:r>
            <a:endParaRPr lang="en-US" altLang="zh-CN" sz="3600" dirty="0"/>
          </a:p>
        </p:txBody>
      </p:sp>
      <p:pic>
        <p:nvPicPr>
          <p:cNvPr id="7" name="Picture 12"/>
          <p:cNvPicPr>
            <a:picLocks noChangeAspect="1"/>
          </p:cNvPicPr>
          <p:nvPr/>
        </p:nvPicPr>
        <p:blipFill>
          <a:blip r:embed="rId2"/>
          <a:stretch>
            <a:fillRect/>
          </a:stretch>
        </p:blipFill>
        <p:spPr>
          <a:xfrm>
            <a:off x="1070769" y="2060848"/>
            <a:ext cx="7002462" cy="2816225"/>
          </a:xfrm>
          <a:prstGeom prst="rect">
            <a:avLst/>
          </a:prstGeom>
          <a:noFill/>
          <a:ln w="9525">
            <a:noFill/>
          </a:ln>
        </p:spPr>
      </p:pic>
      <p:sp>
        <p:nvSpPr>
          <p:cNvPr id="10" name="矩形 9"/>
          <p:cNvSpPr/>
          <p:nvPr/>
        </p:nvSpPr>
        <p:spPr>
          <a:xfrm>
            <a:off x="440876" y="5199583"/>
            <a:ext cx="8496944" cy="461665"/>
          </a:xfrm>
          <a:prstGeom prst="rect">
            <a:avLst/>
          </a:prstGeom>
        </p:spPr>
        <p:txBody>
          <a:bodyPr wrap="square">
            <a:spAutoFit/>
          </a:bodyPr>
          <a:lstStyle/>
          <a:p>
            <a:pPr algn="ctr"/>
            <a:r>
              <a:rPr lang="en-US" altLang="zh-CN" sz="2400" dirty="0" smtClean="0">
                <a:solidFill>
                  <a:schemeClr val="tx2"/>
                </a:solidFill>
                <a:latin typeface="+mj-lt"/>
                <a:ea typeface="宋体" panose="02010600030101010101" pitchFamily="2" charset="-122"/>
              </a:rPr>
              <a:t>Figure 6.15  </a:t>
            </a:r>
            <a:r>
              <a:rPr lang="en-US" altLang="zh-CN" sz="2400" dirty="0" err="1">
                <a:ea typeface="宋体" panose="02010600030101010101" pitchFamily="2" charset="-122"/>
              </a:rPr>
              <a:t>AddRoundKey</a:t>
            </a:r>
            <a:r>
              <a:rPr lang="en-US" altLang="zh-CN" sz="2400" dirty="0">
                <a:ea typeface="宋体" panose="02010600030101010101" pitchFamily="2" charset="-122"/>
              </a:rPr>
              <a:t> </a:t>
            </a:r>
            <a:r>
              <a:rPr lang="en-US" altLang="zh-CN" sz="2400" dirty="0" smtClean="0">
                <a:ea typeface="宋体" panose="02010600030101010101" pitchFamily="2" charset="-122"/>
              </a:rPr>
              <a:t>transformation</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798956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55D66E-D74B-4DF4-9E60-904E1520841B}" type="datetime1">
              <a:rPr lang="zh-CN" altLang="en-US" smtClean="0"/>
              <a:t>2016/11/7</a:t>
            </a:fld>
            <a:endParaRPr lang="zh-CN" altLang="en-US"/>
          </a:p>
        </p:txBody>
      </p:sp>
      <p:sp>
        <p:nvSpPr>
          <p:cNvPr id="5" name="标题 4"/>
          <p:cNvSpPr>
            <a:spLocks noGrp="1"/>
          </p:cNvSpPr>
          <p:nvPr>
            <p:ph type="title"/>
          </p:nvPr>
        </p:nvSpPr>
        <p:spPr>
          <a:xfrm>
            <a:off x="612648" y="228600"/>
            <a:ext cx="8153400" cy="990600"/>
          </a:xfrm>
        </p:spPr>
        <p:txBody>
          <a:bodyPr>
            <a:normAutofit/>
          </a:bodyPr>
          <a:lstStyle/>
          <a:p>
            <a:pPr algn="ctr"/>
            <a:r>
              <a:rPr lang="en-US" altLang="zh-CN" sz="3600" dirty="0"/>
              <a:t>6.2.4 Key </a:t>
            </a:r>
            <a:r>
              <a:rPr lang="en-US" altLang="zh-CN" sz="3600" dirty="0" smtClean="0"/>
              <a:t>Adding</a:t>
            </a:r>
            <a:endParaRPr lang="en-US" altLang="zh-CN" sz="3600" dirty="0"/>
          </a:p>
        </p:txBody>
      </p:sp>
      <p:pic>
        <p:nvPicPr>
          <p:cNvPr id="6" name="图片 5"/>
          <p:cNvPicPr>
            <a:picLocks noChangeAspect="1"/>
          </p:cNvPicPr>
          <p:nvPr/>
        </p:nvPicPr>
        <p:blipFill>
          <a:blip r:embed="rId2"/>
          <a:stretch>
            <a:fillRect/>
          </a:stretch>
        </p:blipFill>
        <p:spPr>
          <a:xfrm>
            <a:off x="383063" y="2708920"/>
            <a:ext cx="8437409" cy="2016224"/>
          </a:xfrm>
          <a:prstGeom prst="rect">
            <a:avLst/>
          </a:prstGeom>
        </p:spPr>
      </p:pic>
      <p:sp>
        <p:nvSpPr>
          <p:cNvPr id="7" name="矩形 6"/>
          <p:cNvSpPr/>
          <p:nvPr/>
        </p:nvSpPr>
        <p:spPr>
          <a:xfrm>
            <a:off x="395536" y="5373216"/>
            <a:ext cx="8496944" cy="461665"/>
          </a:xfrm>
          <a:prstGeom prst="rect">
            <a:avLst/>
          </a:prstGeom>
        </p:spPr>
        <p:txBody>
          <a:bodyPr wrap="square">
            <a:spAutoFit/>
          </a:bodyPr>
          <a:lstStyle/>
          <a:p>
            <a:pPr algn="ctr"/>
            <a:r>
              <a:rPr lang="en-US" altLang="zh-CN" sz="2400" dirty="0">
                <a:solidFill>
                  <a:schemeClr val="tx2"/>
                </a:solidFill>
                <a:latin typeface="+mj-lt"/>
                <a:ea typeface="宋体" panose="02010600030101010101" pitchFamily="2" charset="-122"/>
              </a:rPr>
              <a:t>Algorithm </a:t>
            </a:r>
            <a:r>
              <a:rPr lang="en-US" altLang="zh-CN" sz="2400" dirty="0" smtClean="0">
                <a:solidFill>
                  <a:schemeClr val="tx2"/>
                </a:solidFill>
                <a:latin typeface="+mj-lt"/>
                <a:ea typeface="宋体" panose="02010600030101010101" pitchFamily="2" charset="-122"/>
              </a:rPr>
              <a:t>6.4  </a:t>
            </a:r>
            <a:r>
              <a:rPr lang="en-US" altLang="zh-CN" sz="2400" dirty="0" err="1">
                <a:ea typeface="宋体" panose="02010600030101010101" pitchFamily="2" charset="-122"/>
              </a:rPr>
              <a:t>Pseudocode</a:t>
            </a:r>
            <a:r>
              <a:rPr lang="en-US" altLang="zh-CN" sz="2400" dirty="0">
                <a:ea typeface="宋体" panose="02010600030101010101" pitchFamily="2" charset="-122"/>
              </a:rPr>
              <a:t> for </a:t>
            </a:r>
            <a:r>
              <a:rPr lang="en-US" altLang="zh-CN" sz="2400" dirty="0" err="1"/>
              <a:t>AddRoundKey</a:t>
            </a:r>
            <a:r>
              <a:rPr lang="en-US" altLang="zh-CN" sz="2400" dirty="0" smtClean="0">
                <a:ea typeface="宋体" panose="02010600030101010101" pitchFamily="2" charset="-122"/>
              </a:rPr>
              <a:t> </a:t>
            </a:r>
            <a:r>
              <a:rPr lang="en-US" altLang="zh-CN" sz="2400" dirty="0"/>
              <a:t>transformation</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277736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6</a:t>
            </a:r>
            <a:r>
              <a:rPr lang="en-US" altLang="zh-CN" sz="3200" b="1" dirty="0" smtClean="0"/>
              <a:t>.2 </a:t>
            </a:r>
            <a:r>
              <a:rPr lang="en-US" altLang="zh-CN" sz="3200" dirty="0"/>
              <a:t>KEY EXPANSION</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2016/11/7</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1299276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6.3 KEY </a:t>
            </a:r>
            <a:r>
              <a:rPr lang="en-US" altLang="zh-CN" sz="3600" dirty="0" smtClean="0"/>
              <a:t>EXPANSION</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To create round keys for each round, AES uses a key-expansion process. If the number of rounds is Nr , the key-expansion routine creates N</a:t>
            </a:r>
            <a:r>
              <a:rPr lang="en-US" altLang="zh-CN" sz="2800" baseline="-25000" dirty="0"/>
              <a:t>r</a:t>
            </a:r>
            <a:r>
              <a:rPr lang="en-US" altLang="zh-CN" sz="2800" dirty="0"/>
              <a:t> + 1 128-bit round keys from one single 128-bit cipher key. </a:t>
            </a:r>
          </a:p>
          <a:p>
            <a:pPr marL="0" indent="0">
              <a:buNone/>
            </a:pPr>
            <a:endParaRPr lang="en-US" altLang="zh-CN" sz="2800" dirty="0" smtClean="0"/>
          </a:p>
        </p:txBody>
      </p:sp>
    </p:spTree>
    <p:extLst>
      <p:ext uri="{BB962C8B-B14F-4D97-AF65-F5344CB8AC3E}">
        <p14:creationId xmlns:p14="http://schemas.microsoft.com/office/powerpoint/2010/main" val="3186602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a:t>6.1 </a:t>
            </a:r>
            <a:r>
              <a:rPr lang="en-US" altLang="zh-CN" sz="3600" b="1" dirty="0" smtClean="0"/>
              <a:t>INTRODUCTION</a:t>
            </a:r>
            <a:endParaRPr lang="en-US" altLang="zh-CN" sz="3600" dirty="0"/>
          </a:p>
        </p:txBody>
      </p:sp>
      <p:sp>
        <p:nvSpPr>
          <p:cNvPr id="6" name="内容占位符 5"/>
          <p:cNvSpPr>
            <a:spLocks noGrp="1"/>
          </p:cNvSpPr>
          <p:nvPr>
            <p:ph sz="quarter" idx="1"/>
          </p:nvPr>
        </p:nvSpPr>
        <p:spPr>
          <a:xfrm>
            <a:off x="0" y="1600200"/>
            <a:ext cx="9144000" cy="4709120"/>
          </a:xfrm>
        </p:spPr>
        <p:txBody>
          <a:bodyPr>
            <a:noAutofit/>
          </a:bodyPr>
          <a:lstStyle/>
          <a:p>
            <a:pPr marL="0" indent="0">
              <a:buNone/>
            </a:pPr>
            <a:r>
              <a:rPr lang="en-US" altLang="zh-CN" dirty="0"/>
              <a:t>The Advanced Encryption Standard (AES) is a </a:t>
            </a:r>
            <a:r>
              <a:rPr lang="en-US" altLang="zh-CN" dirty="0">
                <a:solidFill>
                  <a:srgbClr val="FF0000"/>
                </a:solidFill>
              </a:rPr>
              <a:t>symmetric-key block cipher</a:t>
            </a:r>
            <a:r>
              <a:rPr lang="en-US" altLang="zh-CN" dirty="0"/>
              <a:t> published by the National Institute of Standards and Technology (NIST) in December 2001. </a:t>
            </a:r>
            <a:endParaRPr lang="en-US" altLang="zh-CN" dirty="0" smtClean="0"/>
          </a:p>
          <a:p>
            <a:endParaRPr lang="en-US" altLang="zh-CN" dirty="0" smtClean="0"/>
          </a:p>
          <a:p>
            <a:endParaRPr lang="en-US" altLang="zh-CN" dirty="0" smtClean="0"/>
          </a:p>
          <a:p>
            <a:pPr marL="0" indent="0">
              <a:buNone/>
            </a:pP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6.3 KEY </a:t>
            </a:r>
            <a:r>
              <a:rPr lang="en-US" altLang="zh-CN" sz="3600" dirty="0" smtClean="0"/>
              <a:t>EXPANSION</a:t>
            </a:r>
            <a:endParaRPr lang="en-US" altLang="zh-CN" sz="3600" dirty="0"/>
          </a:p>
        </p:txBody>
      </p:sp>
      <p:pic>
        <p:nvPicPr>
          <p:cNvPr id="3" name="内容占位符 2"/>
          <p:cNvPicPr>
            <a:picLocks noGrp="1" noChangeAspect="1"/>
          </p:cNvPicPr>
          <p:nvPr>
            <p:ph sz="quarter" idx="1"/>
          </p:nvPr>
        </p:nvPicPr>
        <p:blipFill>
          <a:blip r:embed="rId2"/>
          <a:stretch>
            <a:fillRect/>
          </a:stretch>
        </p:blipFill>
        <p:spPr>
          <a:xfrm>
            <a:off x="346440" y="1916832"/>
            <a:ext cx="8402024" cy="3672408"/>
          </a:xfrm>
          <a:prstGeom prst="rect">
            <a:avLst/>
          </a:prstGeom>
        </p:spPr>
      </p:pic>
      <p:sp>
        <p:nvSpPr>
          <p:cNvPr id="6" name="Text Box 4"/>
          <p:cNvSpPr txBox="1">
            <a:spLocks noChangeArrowheads="1"/>
          </p:cNvSpPr>
          <p:nvPr/>
        </p:nvSpPr>
        <p:spPr bwMode="auto">
          <a:xfrm>
            <a:off x="2392150" y="5877272"/>
            <a:ext cx="4470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6.3  </a:t>
            </a:r>
            <a:r>
              <a:rPr lang="en-US" altLang="zh-CN" b="0" baseline="0" dirty="0" smtClean="0">
                <a:latin typeface="+mj-lt"/>
                <a:ea typeface="宋体" panose="02010600030101010101" pitchFamily="2" charset="-122"/>
              </a:rPr>
              <a:t>Words for each round</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3498787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pic>
        <p:nvPicPr>
          <p:cNvPr id="4" name="Picture 13"/>
          <p:cNvPicPr>
            <a:picLocks noChangeAspect="1"/>
          </p:cNvPicPr>
          <p:nvPr/>
        </p:nvPicPr>
        <p:blipFill>
          <a:blip r:embed="rId2"/>
          <a:stretch>
            <a:fillRect/>
          </a:stretch>
        </p:blipFill>
        <p:spPr>
          <a:xfrm>
            <a:off x="1600976" y="1556792"/>
            <a:ext cx="6399230" cy="4680520"/>
          </a:xfrm>
          <a:prstGeom prst="rect">
            <a:avLst/>
          </a:prstGeom>
          <a:noFill/>
          <a:ln w="9525">
            <a:noFill/>
          </a:ln>
        </p:spPr>
      </p:pic>
      <p:sp>
        <p:nvSpPr>
          <p:cNvPr id="7" name="Text Box 12"/>
          <p:cNvSpPr txBox="1"/>
          <p:nvPr/>
        </p:nvSpPr>
        <p:spPr>
          <a:xfrm>
            <a:off x="2448448" y="6237312"/>
            <a:ext cx="4662623" cy="461665"/>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2400" dirty="0">
                <a:solidFill>
                  <a:srgbClr val="1F497D"/>
                </a:solidFill>
                <a:latin typeface="Franklin Gothic Medium"/>
                <a:ea typeface="宋体" panose="02010600030101010101" pitchFamily="2" charset="-122"/>
              </a:rPr>
              <a:t>Figure 6.16  </a:t>
            </a:r>
            <a:r>
              <a:rPr lang="en-US" altLang="zh-CN" sz="2400" dirty="0">
                <a:solidFill>
                  <a:prstClr val="black"/>
                </a:solidFill>
                <a:latin typeface="Franklin Gothic Medium"/>
                <a:ea typeface="宋体" panose="02010600030101010101" pitchFamily="2" charset="-122"/>
              </a:rPr>
              <a:t>Key expansion in AES</a:t>
            </a:r>
          </a:p>
        </p:txBody>
      </p:sp>
    </p:spTree>
    <p:extLst>
      <p:ext uri="{BB962C8B-B14F-4D97-AF65-F5344CB8AC3E}">
        <p14:creationId xmlns:p14="http://schemas.microsoft.com/office/powerpoint/2010/main" val="41365177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sp>
        <p:nvSpPr>
          <p:cNvPr id="6" name="Text Box 4"/>
          <p:cNvSpPr txBox="1">
            <a:spLocks noChangeArrowheads="1"/>
          </p:cNvSpPr>
          <p:nvPr/>
        </p:nvSpPr>
        <p:spPr bwMode="auto">
          <a:xfrm>
            <a:off x="2889147" y="5877272"/>
            <a:ext cx="34767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Table 6.4  </a:t>
            </a:r>
            <a:r>
              <a:rPr lang="en-US" altLang="zh-CN" b="0" baseline="0" dirty="0" err="1" smtClean="0">
                <a:solidFill>
                  <a:prstClr val="black"/>
                </a:solidFill>
                <a:latin typeface="Franklin Gothic Medium"/>
                <a:ea typeface="宋体" panose="02010600030101010101" pitchFamily="2" charset="-122"/>
              </a:rPr>
              <a:t>RCon</a:t>
            </a:r>
            <a:r>
              <a:rPr lang="en-US" altLang="zh-CN" b="0" baseline="0" dirty="0" smtClean="0">
                <a:solidFill>
                  <a:prstClr val="black"/>
                </a:solidFill>
                <a:latin typeface="Franklin Gothic Medium"/>
                <a:ea typeface="宋体" panose="02010600030101010101" pitchFamily="2" charset="-122"/>
              </a:rPr>
              <a:t> constant</a:t>
            </a:r>
            <a:endParaRPr lang="en-US" altLang="zh-CN" b="0" baseline="0" dirty="0">
              <a:solidFill>
                <a:prstClr val="black"/>
              </a:solidFill>
              <a:latin typeface="Franklin Gothic Medium"/>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1187624" y="2290762"/>
            <a:ext cx="6997190" cy="3298478"/>
          </a:xfrm>
          <a:prstGeom prst="rect">
            <a:avLst/>
          </a:prstGeom>
        </p:spPr>
      </p:pic>
    </p:spTree>
    <p:extLst>
      <p:ext uri="{BB962C8B-B14F-4D97-AF65-F5344CB8AC3E}">
        <p14:creationId xmlns:p14="http://schemas.microsoft.com/office/powerpoint/2010/main" val="23000354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sp>
        <p:nvSpPr>
          <p:cNvPr id="7"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The key-expansion routine can either use the above table when calculating the words or use the GF(2</a:t>
            </a:r>
            <a:r>
              <a:rPr lang="en-US" altLang="zh-CN" sz="2800" baseline="30000" dirty="0"/>
              <a:t>8</a:t>
            </a:r>
            <a:r>
              <a:rPr lang="en-US" altLang="zh-CN" sz="2800" dirty="0"/>
              <a:t>) field to calculate the leftmost byte dynamically, as shown below (prime is the irreducible polynomial):</a:t>
            </a:r>
          </a:p>
          <a:p>
            <a:pPr marL="0" indent="0">
              <a:buNone/>
            </a:pPr>
            <a:endParaRPr lang="en-US" altLang="zh-CN" sz="2800" dirty="0" smtClean="0"/>
          </a:p>
        </p:txBody>
      </p:sp>
      <p:pic>
        <p:nvPicPr>
          <p:cNvPr id="8" name="Picture 12"/>
          <p:cNvPicPr>
            <a:picLocks noChangeAspect="1"/>
          </p:cNvPicPr>
          <p:nvPr/>
        </p:nvPicPr>
        <p:blipFill>
          <a:blip r:embed="rId2"/>
          <a:stretch>
            <a:fillRect/>
          </a:stretch>
        </p:blipFill>
        <p:spPr>
          <a:xfrm>
            <a:off x="263847" y="3429000"/>
            <a:ext cx="8556625" cy="2901950"/>
          </a:xfrm>
          <a:prstGeom prst="rect">
            <a:avLst/>
          </a:prstGeom>
          <a:noFill/>
          <a:ln w="9525">
            <a:noFill/>
          </a:ln>
        </p:spPr>
      </p:pic>
    </p:spTree>
    <p:extLst>
      <p:ext uri="{BB962C8B-B14F-4D97-AF65-F5344CB8AC3E}">
        <p14:creationId xmlns:p14="http://schemas.microsoft.com/office/powerpoint/2010/main" val="39677479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2016/11/7</a:t>
            </a:fld>
            <a:endParaRPr lang="zh-CN" altLang="en-US">
              <a:solidFill>
                <a:srgbClr val="1F497D"/>
              </a:solidFill>
            </a:endParaRPr>
          </a:p>
        </p:txBody>
      </p:sp>
      <p:sp>
        <p:nvSpPr>
          <p:cNvPr id="7" name="矩形 6"/>
          <p:cNvSpPr/>
          <p:nvPr/>
        </p:nvSpPr>
        <p:spPr>
          <a:xfrm>
            <a:off x="395536" y="5807719"/>
            <a:ext cx="8496944" cy="461665"/>
          </a:xfrm>
          <a:prstGeom prst="rect">
            <a:avLst/>
          </a:prstGeom>
        </p:spPr>
        <p:txBody>
          <a:bodyPr wrap="square">
            <a:spAutoFit/>
          </a:bodyPr>
          <a:lstStyle/>
          <a:p>
            <a:pPr algn="ctr"/>
            <a:r>
              <a:rPr lang="en-US" altLang="zh-CN" sz="2400" dirty="0">
                <a:solidFill>
                  <a:srgbClr val="1F497D"/>
                </a:solidFill>
                <a:latin typeface="Franklin Gothic Medium"/>
                <a:ea typeface="宋体" panose="02010600030101010101" pitchFamily="2" charset="-122"/>
              </a:rPr>
              <a:t>Algorithm </a:t>
            </a:r>
            <a:r>
              <a:rPr lang="en-US" altLang="zh-CN" sz="2400" dirty="0" smtClean="0">
                <a:solidFill>
                  <a:srgbClr val="1F497D"/>
                </a:solidFill>
                <a:latin typeface="Franklin Gothic Medium"/>
                <a:ea typeface="宋体" panose="02010600030101010101" pitchFamily="2" charset="-122"/>
              </a:rPr>
              <a:t>6.5  </a:t>
            </a:r>
            <a:r>
              <a:rPr lang="en-US" altLang="zh-CN" sz="2400" dirty="0" err="1">
                <a:solidFill>
                  <a:prstClr val="black"/>
                </a:solidFill>
                <a:ea typeface="宋体" panose="02010600030101010101" pitchFamily="2" charset="-122"/>
              </a:rPr>
              <a:t>Pseudocode</a:t>
            </a:r>
            <a:r>
              <a:rPr lang="en-US" altLang="zh-CN" sz="2400" dirty="0">
                <a:solidFill>
                  <a:prstClr val="black"/>
                </a:solidFill>
                <a:ea typeface="宋体" panose="02010600030101010101" pitchFamily="2" charset="-122"/>
              </a:rPr>
              <a:t> for </a:t>
            </a:r>
            <a:r>
              <a:rPr lang="en-US" altLang="zh-CN" sz="2400" dirty="0" smtClean="0">
                <a:solidFill>
                  <a:prstClr val="black"/>
                </a:solidFill>
              </a:rPr>
              <a:t>Key expansion</a:t>
            </a:r>
            <a:r>
              <a:rPr lang="en-US" altLang="zh-CN" sz="2400" dirty="0" smtClean="0">
                <a:solidFill>
                  <a:prstClr val="black"/>
                </a:solidFill>
                <a:ea typeface="宋体" panose="02010600030101010101" pitchFamily="2" charset="-122"/>
              </a:rPr>
              <a:t> </a:t>
            </a:r>
            <a:r>
              <a:rPr lang="en-US" altLang="zh-CN" sz="2400" dirty="0">
                <a:solidFill>
                  <a:prstClr val="black"/>
                </a:solidFill>
              </a:rPr>
              <a:t>transformation</a:t>
            </a:r>
            <a:endParaRPr lang="en-US" altLang="zh-CN" sz="2400" dirty="0">
              <a:solidFill>
                <a:prstClr val="black"/>
              </a:solidFill>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781385" y="1724025"/>
            <a:ext cx="7607039" cy="4040534"/>
          </a:xfrm>
          <a:prstGeom prst="rect">
            <a:avLst/>
          </a:prstGeom>
        </p:spPr>
      </p:pic>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spTree>
    <p:extLst>
      <p:ext uri="{BB962C8B-B14F-4D97-AF65-F5344CB8AC3E}">
        <p14:creationId xmlns:p14="http://schemas.microsoft.com/office/powerpoint/2010/main" val="583932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6.6</a:t>
            </a:r>
          </a:p>
          <a:p>
            <a:pPr marL="0" indent="0">
              <a:buNone/>
            </a:pPr>
            <a:r>
              <a:rPr lang="en-US" altLang="zh-CN" sz="2400" dirty="0"/>
              <a:t>Table </a:t>
            </a:r>
            <a:r>
              <a:rPr lang="en-US" altLang="zh-CN" sz="2400" dirty="0" smtClean="0"/>
              <a:t>6.5 </a:t>
            </a:r>
            <a:r>
              <a:rPr lang="en-US" altLang="zh-CN" sz="2400" dirty="0"/>
              <a:t>shows how the keys for each round are calculated assuming that the 128-bit cipher key agreed upon by Alice and Bob is (24 75 A2 B3 34 75 56 88 31 E2 12 00 13 AA 54 87)</a:t>
            </a:r>
            <a:r>
              <a:rPr lang="en-US" altLang="zh-CN" sz="2400" baseline="-25000" dirty="0"/>
              <a:t>16</a:t>
            </a:r>
            <a:r>
              <a:rPr lang="en-US" altLang="zh-CN" sz="2400" dirty="0" smtClean="0"/>
              <a:t>.</a:t>
            </a: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pic>
        <p:nvPicPr>
          <p:cNvPr id="9" name="图片 8"/>
          <p:cNvPicPr>
            <a:picLocks noChangeAspect="1"/>
          </p:cNvPicPr>
          <p:nvPr/>
        </p:nvPicPr>
        <p:blipFill>
          <a:blip r:embed="rId2"/>
          <a:stretch>
            <a:fillRect/>
          </a:stretch>
        </p:blipFill>
        <p:spPr>
          <a:xfrm>
            <a:off x="760845" y="3212975"/>
            <a:ext cx="7545807" cy="3183360"/>
          </a:xfrm>
          <a:prstGeom prst="rect">
            <a:avLst/>
          </a:prstGeom>
        </p:spPr>
      </p:pic>
      <p:sp>
        <p:nvSpPr>
          <p:cNvPr id="10" name="Text Box 4"/>
          <p:cNvSpPr txBox="1">
            <a:spLocks noChangeArrowheads="1"/>
          </p:cNvSpPr>
          <p:nvPr/>
        </p:nvSpPr>
        <p:spPr bwMode="auto">
          <a:xfrm>
            <a:off x="2116906" y="6396335"/>
            <a:ext cx="4910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6.5  </a:t>
            </a:r>
            <a:r>
              <a:rPr lang="en-US" altLang="zh-CN" b="0" baseline="0" dirty="0">
                <a:latin typeface="+mj-lt"/>
                <a:ea typeface="宋体" panose="02010600030101010101" pitchFamily="2" charset="-122"/>
              </a:rPr>
              <a:t>KEY EXPANSION </a:t>
            </a:r>
            <a:r>
              <a:rPr lang="en-US" altLang="zh-CN" b="0" baseline="0" dirty="0" smtClean="0">
                <a:latin typeface="+mj-lt"/>
                <a:ea typeface="宋体" panose="02010600030101010101" pitchFamily="2" charset="-122"/>
              </a:rPr>
              <a:t>example</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410702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wipe(down)">
                                      <p:cBhvr>
                                        <p:cTn id="1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6.7</a:t>
            </a:r>
          </a:p>
          <a:p>
            <a:pPr marL="0" indent="0">
              <a:buNone/>
            </a:pPr>
            <a:r>
              <a:rPr lang="en-US" altLang="zh-CN" sz="2400" dirty="0"/>
              <a:t>Each round key in AES depends on the previous round key. The dependency, however, is nonlinear because of </a:t>
            </a:r>
            <a:r>
              <a:rPr lang="en-US" altLang="zh-CN" sz="2400" dirty="0" err="1"/>
              <a:t>SubWord</a:t>
            </a:r>
            <a:r>
              <a:rPr lang="en-US" altLang="zh-CN" sz="2400" dirty="0"/>
              <a:t> transformation. The addition of the round constants also guarantees that each round key will be different from the previous one</a:t>
            </a:r>
            <a:r>
              <a:rPr lang="en-US" altLang="zh-CN" sz="2400" dirty="0" smtClean="0"/>
              <a:t>.</a:t>
            </a:r>
          </a:p>
          <a:p>
            <a:pPr marL="0" indent="0">
              <a:buNone/>
            </a:pPr>
            <a:endParaRPr lang="en-US" altLang="zh-CN" sz="2400" dirty="0"/>
          </a:p>
          <a:p>
            <a:pPr marL="0" indent="0">
              <a:buNone/>
            </a:pPr>
            <a:endParaRPr lang="en-US" altLang="zh-CN" sz="2800" dirty="0" smtClean="0"/>
          </a:p>
          <a:p>
            <a:pPr marL="0" indent="0">
              <a:buNone/>
            </a:pP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spTree>
    <p:extLst>
      <p:ext uri="{BB962C8B-B14F-4D97-AF65-F5344CB8AC3E}">
        <p14:creationId xmlns:p14="http://schemas.microsoft.com/office/powerpoint/2010/main" val="20516724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6.8</a:t>
            </a:r>
          </a:p>
          <a:p>
            <a:pPr marL="0" indent="0">
              <a:buNone/>
            </a:pPr>
            <a:r>
              <a:rPr lang="en-US" altLang="zh-CN" sz="2400" dirty="0"/>
              <a:t>The two sets of round keys can be created from two cipher keys that are different only in one bit.</a:t>
            </a:r>
          </a:p>
          <a:p>
            <a:pPr marL="0" indent="0">
              <a:buNone/>
            </a:pPr>
            <a:endParaRPr lang="en-US" altLang="zh-CN" sz="2800" dirty="0" smtClean="0"/>
          </a:p>
          <a:p>
            <a:pPr marL="0" indent="0">
              <a:buNone/>
            </a:pP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pic>
        <p:nvPicPr>
          <p:cNvPr id="6" name="Picture 15"/>
          <p:cNvPicPr>
            <a:picLocks noChangeAspect="1"/>
          </p:cNvPicPr>
          <p:nvPr/>
        </p:nvPicPr>
        <p:blipFill>
          <a:blip r:embed="rId2"/>
          <a:stretch>
            <a:fillRect/>
          </a:stretch>
        </p:blipFill>
        <p:spPr>
          <a:xfrm>
            <a:off x="1121569" y="2852936"/>
            <a:ext cx="6900862" cy="604837"/>
          </a:xfrm>
          <a:prstGeom prst="rect">
            <a:avLst/>
          </a:prstGeom>
          <a:noFill/>
          <a:ln w="9525">
            <a:noFill/>
          </a:ln>
        </p:spPr>
      </p:pic>
      <p:pic>
        <p:nvPicPr>
          <p:cNvPr id="2" name="图片 1"/>
          <p:cNvPicPr>
            <a:picLocks noChangeAspect="1"/>
          </p:cNvPicPr>
          <p:nvPr/>
        </p:nvPicPr>
        <p:blipFill>
          <a:blip r:embed="rId3"/>
          <a:stretch>
            <a:fillRect/>
          </a:stretch>
        </p:blipFill>
        <p:spPr>
          <a:xfrm>
            <a:off x="683568" y="3501009"/>
            <a:ext cx="7760634" cy="2896678"/>
          </a:xfrm>
          <a:prstGeom prst="rect">
            <a:avLst/>
          </a:prstGeom>
        </p:spPr>
      </p:pic>
      <p:sp>
        <p:nvSpPr>
          <p:cNvPr id="7" name="Text Box 4"/>
          <p:cNvSpPr txBox="1">
            <a:spLocks noChangeArrowheads="1"/>
          </p:cNvSpPr>
          <p:nvPr/>
        </p:nvSpPr>
        <p:spPr bwMode="auto">
          <a:xfrm>
            <a:off x="1683979" y="6396335"/>
            <a:ext cx="6010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rgbClr val="1F497D"/>
                </a:solidFill>
                <a:latin typeface="Franklin Gothic Medium"/>
                <a:ea typeface="宋体" panose="02010600030101010101" pitchFamily="2" charset="-122"/>
              </a:rPr>
              <a:t>Table 6.6  </a:t>
            </a:r>
            <a:r>
              <a:rPr lang="en-US" altLang="zh-CN" b="0" baseline="0" dirty="0" smtClean="0">
                <a:solidFill>
                  <a:prstClr val="black"/>
                </a:solidFill>
                <a:latin typeface="Franklin Gothic Medium"/>
                <a:ea typeface="宋体" panose="02010600030101010101" pitchFamily="2" charset="-122"/>
              </a:rPr>
              <a:t>Comparing two sets of round keys</a:t>
            </a:r>
            <a:endParaRPr lang="en-US" altLang="zh-CN" b="0" baseline="0" dirty="0">
              <a:solidFill>
                <a:prstClr val="black"/>
              </a:solidFill>
              <a:latin typeface="Franklin Gothic Medium"/>
              <a:ea typeface="宋体" panose="02010600030101010101" pitchFamily="2" charset="-122"/>
            </a:endParaRPr>
          </a:p>
        </p:txBody>
      </p:sp>
    </p:spTree>
    <p:extLst>
      <p:ext uri="{BB962C8B-B14F-4D97-AF65-F5344CB8AC3E}">
        <p14:creationId xmlns:p14="http://schemas.microsoft.com/office/powerpoint/2010/main" val="255655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6.9</a:t>
            </a:r>
          </a:p>
          <a:p>
            <a:pPr marL="0" indent="0">
              <a:buNone/>
            </a:pPr>
            <a:r>
              <a:rPr lang="en-US" altLang="zh-CN" sz="2400" dirty="0"/>
              <a:t>The concept of weak keys, as we discussed for DES in Chapter 6, does not apply to AES. Assume that all bits in the cipher key are 0s. The following shows the words for some rounds</a:t>
            </a:r>
            <a:r>
              <a:rPr lang="en-US" altLang="zh-CN" sz="2400" dirty="0" smtClean="0"/>
              <a:t>:</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en-US" altLang="zh-CN" sz="2400" dirty="0"/>
              <a:t>The words in the pre-round and the first round are all the same. In the second round, the first word matches with the third; the second word matches with the fourth. However, after the second round the pattern disappears; every word is different.</a:t>
            </a:r>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6.3.1 </a:t>
            </a:r>
            <a:r>
              <a:rPr lang="en-US" altLang="zh-CN" sz="3600" dirty="0"/>
              <a:t>KEY EXPANSION in AES-128</a:t>
            </a:r>
          </a:p>
        </p:txBody>
      </p:sp>
      <p:pic>
        <p:nvPicPr>
          <p:cNvPr id="9" name="Picture 14"/>
          <p:cNvPicPr>
            <a:picLocks noChangeAspect="1"/>
          </p:cNvPicPr>
          <p:nvPr/>
        </p:nvPicPr>
        <p:blipFill>
          <a:blip r:embed="rId2"/>
          <a:stretch>
            <a:fillRect/>
          </a:stretch>
        </p:blipFill>
        <p:spPr>
          <a:xfrm>
            <a:off x="353218" y="3273276"/>
            <a:ext cx="8437563" cy="1739900"/>
          </a:xfrm>
          <a:prstGeom prst="rect">
            <a:avLst/>
          </a:prstGeom>
          <a:noFill/>
          <a:ln w="9525">
            <a:noFill/>
          </a:ln>
        </p:spPr>
      </p:pic>
    </p:spTree>
    <p:extLst>
      <p:ext uri="{BB962C8B-B14F-4D97-AF65-F5344CB8AC3E}">
        <p14:creationId xmlns:p14="http://schemas.microsoft.com/office/powerpoint/2010/main" val="33016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down)">
                                      <p:cBhvr>
                                        <p:cTn id="1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The key-expansion mechanism in AES has been designed to provide several features that </a:t>
            </a:r>
            <a:r>
              <a:rPr lang="en-US" altLang="zh-CN" sz="2800" dirty="0" smtClean="0"/>
              <a:t>thwart </a:t>
            </a:r>
            <a:r>
              <a:rPr lang="en-US" altLang="zh-CN" sz="2800" dirty="0"/>
              <a:t>the cryptanalyst.</a:t>
            </a:r>
          </a:p>
          <a:p>
            <a:pPr marL="0" indent="0">
              <a:buNone/>
            </a:pPr>
            <a:endParaRPr lang="en-US" altLang="zh-CN" sz="2800" dirty="0" smtClean="0"/>
          </a:p>
          <a:p>
            <a:pPr marL="0" indent="0">
              <a:buNone/>
            </a:pPr>
            <a:endParaRPr lang="en-US" altLang="zh-CN" sz="2800" dirty="0"/>
          </a:p>
          <a:p>
            <a:pPr marL="0" indent="0">
              <a:buNone/>
            </a:pPr>
            <a:endParaRPr lang="en-US" altLang="zh-CN" sz="2400" dirty="0" smtClean="0"/>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6.3.3 </a:t>
            </a:r>
            <a:r>
              <a:rPr lang="en-US" altLang="zh-CN" sz="3600" dirty="0"/>
              <a:t>Key-Expansion </a:t>
            </a:r>
            <a:r>
              <a:rPr lang="en-US" altLang="zh-CN" sz="3600" dirty="0" smtClean="0"/>
              <a:t>Analysis</a:t>
            </a:r>
            <a:endParaRPr lang="en-US" altLang="zh-CN" sz="3600" dirty="0"/>
          </a:p>
        </p:txBody>
      </p:sp>
    </p:spTree>
    <p:extLst>
      <p:ext uri="{BB962C8B-B14F-4D97-AF65-F5344CB8AC3E}">
        <p14:creationId xmlns:p14="http://schemas.microsoft.com/office/powerpoint/2010/main" val="1768460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dirty="0"/>
              <a:t>6.1.1 </a:t>
            </a:r>
            <a:r>
              <a:rPr lang="en-US" altLang="zh-CN" sz="3600" dirty="0" smtClean="0"/>
              <a:t>History</a:t>
            </a:r>
            <a:endParaRPr lang="en-US" altLang="zh-CN" sz="3600" dirty="0"/>
          </a:p>
        </p:txBody>
      </p:sp>
      <p:sp>
        <p:nvSpPr>
          <p:cNvPr id="6" name="内容占位符 5"/>
          <p:cNvSpPr>
            <a:spLocks noGrp="1"/>
          </p:cNvSpPr>
          <p:nvPr>
            <p:ph sz="quarter" idx="1"/>
          </p:nvPr>
        </p:nvSpPr>
        <p:spPr>
          <a:xfrm>
            <a:off x="0" y="1484784"/>
            <a:ext cx="9144000" cy="5373216"/>
          </a:xfrm>
        </p:spPr>
        <p:txBody>
          <a:bodyPr>
            <a:noAutofit/>
          </a:bodyPr>
          <a:lstStyle/>
          <a:p>
            <a:pPr marL="0" lvl="0" indent="0">
              <a:buNone/>
            </a:pPr>
            <a:r>
              <a:rPr lang="en-US" altLang="zh-CN" dirty="0" smtClean="0"/>
              <a:t>In </a:t>
            </a:r>
            <a:r>
              <a:rPr lang="en-US" altLang="zh-CN" dirty="0"/>
              <a:t>February 2001, NIST announced that a draft of the Federal Information Processing Standard (FIPS) was available for public review and comment. Finally, AES was published as FIPS 197 in the Federal Register in December 2001.</a:t>
            </a:r>
          </a:p>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smtClean="0"/>
              <a:t>6.4 </a:t>
            </a:r>
            <a:r>
              <a:rPr lang="en-US" altLang="zh-CN" sz="3200" dirty="0" smtClean="0"/>
              <a:t>CIPHERS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2016/11/7</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13630097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smtClean="0"/>
              <a:t>6.4 CIPHERS</a:t>
            </a:r>
            <a:endParaRPr lang="en-US" altLang="zh-CN" sz="3600" dirty="0"/>
          </a:p>
        </p:txBody>
      </p:sp>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AES uses four types of transformations for encryption and decryption. In the standard, the encryption algorithm is referred to as the cipher and the decryption algorithm as the inverse cipher.</a:t>
            </a:r>
          </a:p>
          <a:p>
            <a:pPr marL="0" indent="0">
              <a:buNone/>
            </a:pPr>
            <a:endParaRPr lang="en-US" altLang="zh-CN" sz="2800" dirty="0" smtClean="0"/>
          </a:p>
        </p:txBody>
      </p:sp>
    </p:spTree>
    <p:extLst>
      <p:ext uri="{BB962C8B-B14F-4D97-AF65-F5344CB8AC3E}">
        <p14:creationId xmlns:p14="http://schemas.microsoft.com/office/powerpoint/2010/main" val="41540219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6.4.1 Original </a:t>
            </a:r>
            <a:r>
              <a:rPr lang="en-US" altLang="zh-CN" sz="3600" dirty="0" smtClean="0"/>
              <a:t>Design</a:t>
            </a:r>
            <a:endParaRPr lang="en-US" altLang="zh-CN" sz="3600" dirty="0"/>
          </a:p>
        </p:txBody>
      </p:sp>
      <p:pic>
        <p:nvPicPr>
          <p:cNvPr id="6" name="Picture 12"/>
          <p:cNvPicPr>
            <a:picLocks noChangeAspect="1"/>
          </p:cNvPicPr>
          <p:nvPr/>
        </p:nvPicPr>
        <p:blipFill>
          <a:blip r:embed="rId2"/>
          <a:stretch>
            <a:fillRect/>
          </a:stretch>
        </p:blipFill>
        <p:spPr>
          <a:xfrm>
            <a:off x="1403649" y="1556792"/>
            <a:ext cx="6643906" cy="4680520"/>
          </a:xfrm>
          <a:prstGeom prst="rect">
            <a:avLst/>
          </a:prstGeom>
          <a:noFill/>
          <a:ln w="9525">
            <a:noFill/>
          </a:ln>
        </p:spPr>
      </p:pic>
      <p:sp>
        <p:nvSpPr>
          <p:cNvPr id="7" name="Text Box 12"/>
          <p:cNvSpPr txBox="1"/>
          <p:nvPr/>
        </p:nvSpPr>
        <p:spPr>
          <a:xfrm>
            <a:off x="467714" y="6237312"/>
            <a:ext cx="8624091" cy="461665"/>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2400" dirty="0">
                <a:solidFill>
                  <a:srgbClr val="1F497D"/>
                </a:solidFill>
                <a:latin typeface="Franklin Gothic Medium"/>
                <a:ea typeface="宋体" panose="02010600030101010101" pitchFamily="2" charset="-122"/>
              </a:rPr>
              <a:t>Figure </a:t>
            </a:r>
            <a:r>
              <a:rPr lang="en-US" altLang="zh-CN" sz="2400" dirty="0" smtClean="0">
                <a:solidFill>
                  <a:srgbClr val="1F497D"/>
                </a:solidFill>
                <a:latin typeface="Franklin Gothic Medium"/>
                <a:ea typeface="宋体" panose="02010600030101010101" pitchFamily="2" charset="-122"/>
              </a:rPr>
              <a:t>6.17  </a:t>
            </a:r>
            <a:r>
              <a:rPr lang="en-US" altLang="zh-CN" sz="2400" dirty="0">
                <a:solidFill>
                  <a:prstClr val="black"/>
                </a:solidFill>
                <a:latin typeface="Franklin Gothic Medium"/>
                <a:ea typeface="宋体" panose="02010600030101010101" pitchFamily="2" charset="-122"/>
              </a:rPr>
              <a:t>Ciphers and inverse ciphers of the original </a:t>
            </a:r>
            <a:r>
              <a:rPr lang="en-US" altLang="zh-CN" sz="2400" dirty="0" smtClean="0">
                <a:solidFill>
                  <a:prstClr val="black"/>
                </a:solidFill>
                <a:latin typeface="Franklin Gothic Medium"/>
                <a:ea typeface="宋体" panose="02010600030101010101" pitchFamily="2" charset="-122"/>
              </a:rPr>
              <a:t>design</a:t>
            </a:r>
            <a:endParaRPr lang="en-US" altLang="zh-CN" sz="2400" dirty="0">
              <a:solidFill>
                <a:prstClr val="black"/>
              </a:solidFill>
              <a:latin typeface="Franklin Gothic Medium"/>
              <a:ea typeface="宋体" panose="02010600030101010101" pitchFamily="2" charset="-122"/>
            </a:endParaRPr>
          </a:p>
        </p:txBody>
      </p:sp>
    </p:spTree>
    <p:extLst>
      <p:ext uri="{BB962C8B-B14F-4D97-AF65-F5344CB8AC3E}">
        <p14:creationId xmlns:p14="http://schemas.microsoft.com/office/powerpoint/2010/main" val="2419434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0876" y="6410399"/>
            <a:ext cx="8496944" cy="461665"/>
          </a:xfrm>
          <a:prstGeom prst="rect">
            <a:avLst/>
          </a:prstGeom>
        </p:spPr>
        <p:txBody>
          <a:bodyPr wrap="square">
            <a:spAutoFit/>
          </a:bodyPr>
          <a:lstStyle/>
          <a:p>
            <a:pPr algn="ctr"/>
            <a:r>
              <a:rPr lang="en-US" altLang="zh-CN" sz="2400" dirty="0">
                <a:solidFill>
                  <a:srgbClr val="1F497D"/>
                </a:solidFill>
                <a:latin typeface="Franklin Gothic Medium"/>
                <a:ea typeface="宋体" panose="02010600030101010101" pitchFamily="2" charset="-122"/>
              </a:rPr>
              <a:t>Algorithm </a:t>
            </a:r>
            <a:r>
              <a:rPr lang="en-US" altLang="zh-CN" sz="2400" dirty="0" smtClean="0">
                <a:solidFill>
                  <a:srgbClr val="1F497D"/>
                </a:solidFill>
                <a:latin typeface="Franklin Gothic Medium"/>
                <a:ea typeface="宋体" panose="02010600030101010101" pitchFamily="2" charset="-122"/>
              </a:rPr>
              <a:t>6.6 </a:t>
            </a:r>
            <a:r>
              <a:rPr lang="en-US" altLang="zh-CN" sz="2400" dirty="0" err="1" smtClean="0">
                <a:solidFill>
                  <a:prstClr val="black"/>
                </a:solidFill>
                <a:ea typeface="宋体" panose="02010600030101010101" pitchFamily="2" charset="-122"/>
              </a:rPr>
              <a:t>Pseudocode</a:t>
            </a:r>
            <a:r>
              <a:rPr lang="en-US" altLang="zh-CN" sz="2400" dirty="0" smtClean="0">
                <a:solidFill>
                  <a:prstClr val="black"/>
                </a:solidFill>
                <a:ea typeface="宋体" panose="02010600030101010101" pitchFamily="2" charset="-122"/>
              </a:rPr>
              <a:t> </a:t>
            </a:r>
            <a:r>
              <a:rPr lang="en-US" altLang="zh-CN" sz="2400" dirty="0" err="1" smtClean="0">
                <a:solidFill>
                  <a:prstClr val="black"/>
                </a:solidFill>
                <a:ea typeface="宋体" panose="02010600030101010101" pitchFamily="2" charset="-122"/>
              </a:rPr>
              <a:t>ciper</a:t>
            </a:r>
            <a:r>
              <a:rPr lang="en-US" altLang="zh-CN" sz="2400" dirty="0" smtClean="0">
                <a:solidFill>
                  <a:prstClr val="black"/>
                </a:solidFill>
                <a:ea typeface="宋体" panose="02010600030101010101" pitchFamily="2" charset="-122"/>
              </a:rPr>
              <a:t> in original desig</a:t>
            </a:r>
            <a:r>
              <a:rPr lang="en-US" altLang="zh-CN" sz="2400" dirty="0" smtClean="0">
                <a:solidFill>
                  <a:prstClr val="black"/>
                </a:solidFill>
              </a:rPr>
              <a:t>n</a:t>
            </a:r>
            <a:endParaRPr lang="en-US" altLang="zh-CN" sz="2400" dirty="0">
              <a:solidFill>
                <a:prstClr val="black"/>
              </a:solidFill>
              <a:ea typeface="宋体" panose="02010600030101010101" pitchFamily="2" charset="-122"/>
            </a:endParaRP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6.4.1 Original Design</a:t>
            </a:r>
          </a:p>
        </p:txBody>
      </p:sp>
      <p:sp>
        <p:nvSpPr>
          <p:cNvPr id="6" name="矩形 5"/>
          <p:cNvSpPr/>
          <p:nvPr/>
        </p:nvSpPr>
        <p:spPr>
          <a:xfrm>
            <a:off x="0" y="1659881"/>
            <a:ext cx="9144000" cy="1384995"/>
          </a:xfrm>
          <a:prstGeom prst="rect">
            <a:avLst/>
          </a:prstGeom>
        </p:spPr>
        <p:txBody>
          <a:bodyPr wrap="square">
            <a:spAutoFit/>
          </a:bodyPr>
          <a:lstStyle/>
          <a:p>
            <a:pPr lvl="0" algn="just"/>
            <a:r>
              <a:rPr lang="en-US" altLang="zh-CN" sz="2800" dirty="0">
                <a:solidFill>
                  <a:schemeClr val="tx2"/>
                </a:solidFill>
                <a:latin typeface="+mj-lt"/>
                <a:ea typeface="宋体" panose="02010600030101010101" pitchFamily="2" charset="-122"/>
              </a:rPr>
              <a:t>Algorithm</a:t>
            </a:r>
          </a:p>
          <a:p>
            <a:pPr lvl="0" algn="just"/>
            <a:r>
              <a:rPr lang="en-US" altLang="zh-CN" sz="2800" dirty="0">
                <a:ea typeface="宋体" panose="02010600030101010101" pitchFamily="2" charset="-122"/>
              </a:rPr>
              <a:t>The code for the AES-128 version of this design is shown in Algorithm </a:t>
            </a:r>
            <a:r>
              <a:rPr lang="en-US" altLang="zh-CN" sz="2800" dirty="0" smtClean="0">
                <a:ea typeface="宋体" panose="02010600030101010101" pitchFamily="2" charset="-122"/>
              </a:rPr>
              <a:t>6.6</a:t>
            </a:r>
            <a:r>
              <a:rPr lang="en-US" altLang="zh-CN" sz="2800" dirty="0">
                <a:ea typeface="宋体" panose="02010600030101010101" pitchFamily="2" charset="-122"/>
              </a:rPr>
              <a:t>. </a:t>
            </a:r>
          </a:p>
        </p:txBody>
      </p:sp>
      <p:pic>
        <p:nvPicPr>
          <p:cNvPr id="9" name="图片 8"/>
          <p:cNvPicPr>
            <a:picLocks noChangeAspect="1"/>
          </p:cNvPicPr>
          <p:nvPr/>
        </p:nvPicPr>
        <p:blipFill>
          <a:blip r:embed="rId2"/>
          <a:stretch>
            <a:fillRect/>
          </a:stretch>
        </p:blipFill>
        <p:spPr>
          <a:xfrm>
            <a:off x="1547665" y="2974924"/>
            <a:ext cx="6264696" cy="3468975"/>
          </a:xfrm>
          <a:prstGeom prst="rect">
            <a:avLst/>
          </a:prstGeom>
        </p:spPr>
      </p:pic>
    </p:spTree>
    <p:extLst>
      <p:ext uri="{BB962C8B-B14F-4D97-AF65-F5344CB8AC3E}">
        <p14:creationId xmlns:p14="http://schemas.microsoft.com/office/powerpoint/2010/main" val="930490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6.4.2 Alternative Design</a:t>
            </a:r>
          </a:p>
        </p:txBody>
      </p:sp>
      <p:sp>
        <p:nvSpPr>
          <p:cNvPr id="7" name="Text Box 12"/>
          <p:cNvSpPr txBox="1"/>
          <p:nvPr/>
        </p:nvSpPr>
        <p:spPr>
          <a:xfrm>
            <a:off x="181823" y="5013176"/>
            <a:ext cx="8780353" cy="830997"/>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rgbClr val="1F497D"/>
                </a:solidFill>
                <a:latin typeface="Franklin Gothic Medium"/>
                <a:ea typeface="宋体" panose="02010600030101010101" pitchFamily="2" charset="-122"/>
              </a:rPr>
              <a:t>Figure 6.18  </a:t>
            </a:r>
            <a:r>
              <a:rPr lang="en-US" altLang="zh-CN" sz="2400" dirty="0" err="1">
                <a:solidFill>
                  <a:prstClr val="black"/>
                </a:solidFill>
                <a:latin typeface="Franklin Gothic Medium"/>
                <a:ea typeface="宋体" panose="02010600030101010101" pitchFamily="2" charset="-122"/>
              </a:rPr>
              <a:t>Invertibility</a:t>
            </a:r>
            <a:r>
              <a:rPr lang="en-US" altLang="zh-CN" sz="2400" dirty="0">
                <a:solidFill>
                  <a:prstClr val="black"/>
                </a:solidFill>
                <a:latin typeface="Franklin Gothic Medium"/>
                <a:ea typeface="宋体" panose="02010600030101010101" pitchFamily="2" charset="-122"/>
              </a:rPr>
              <a:t> of </a:t>
            </a:r>
            <a:r>
              <a:rPr lang="en-US" altLang="zh-CN" sz="2400" dirty="0" err="1">
                <a:solidFill>
                  <a:prstClr val="black"/>
                </a:solidFill>
                <a:latin typeface="Franklin Gothic Medium"/>
                <a:ea typeface="宋体" panose="02010600030101010101" pitchFamily="2" charset="-122"/>
              </a:rPr>
              <a:t>SubBytes</a:t>
            </a:r>
            <a:r>
              <a:rPr lang="en-US" altLang="zh-CN" sz="2400" dirty="0">
                <a:solidFill>
                  <a:prstClr val="black"/>
                </a:solidFill>
                <a:latin typeface="Franklin Gothic Medium"/>
                <a:ea typeface="宋体" panose="02010600030101010101" pitchFamily="2" charset="-122"/>
              </a:rPr>
              <a:t> and </a:t>
            </a:r>
            <a:r>
              <a:rPr lang="en-US" altLang="zh-CN" sz="2400" dirty="0" err="1">
                <a:solidFill>
                  <a:prstClr val="black"/>
                </a:solidFill>
                <a:latin typeface="Franklin Gothic Medium"/>
                <a:ea typeface="宋体" panose="02010600030101010101" pitchFamily="2" charset="-122"/>
              </a:rPr>
              <a:t>ShiftRows</a:t>
            </a:r>
            <a:r>
              <a:rPr lang="en-US" altLang="zh-CN" sz="2400" dirty="0">
                <a:solidFill>
                  <a:prstClr val="black"/>
                </a:solidFill>
                <a:latin typeface="Franklin Gothic Medium"/>
                <a:ea typeface="宋体" panose="02010600030101010101" pitchFamily="2" charset="-122"/>
              </a:rPr>
              <a:t> combinations</a:t>
            </a:r>
          </a:p>
          <a:p>
            <a:pPr algn="ctr"/>
            <a:endParaRPr lang="en-US" altLang="zh-CN" sz="2400" dirty="0">
              <a:solidFill>
                <a:prstClr val="black"/>
              </a:solidFill>
              <a:latin typeface="Franklin Gothic Medium"/>
              <a:ea typeface="宋体" panose="02010600030101010101" pitchFamily="2" charset="-122"/>
            </a:endParaRPr>
          </a:p>
        </p:txBody>
      </p:sp>
      <p:pic>
        <p:nvPicPr>
          <p:cNvPr id="5" name="Picture 11"/>
          <p:cNvPicPr>
            <a:picLocks noChangeAspect="1"/>
          </p:cNvPicPr>
          <p:nvPr/>
        </p:nvPicPr>
        <p:blipFill>
          <a:blip r:embed="rId2"/>
          <a:stretch>
            <a:fillRect/>
          </a:stretch>
        </p:blipFill>
        <p:spPr>
          <a:xfrm>
            <a:off x="1098550" y="2308225"/>
            <a:ext cx="6946900" cy="2241550"/>
          </a:xfrm>
          <a:prstGeom prst="rect">
            <a:avLst/>
          </a:prstGeom>
          <a:noFill/>
          <a:ln w="9525">
            <a:noFill/>
          </a:ln>
        </p:spPr>
      </p:pic>
    </p:spTree>
    <p:extLst>
      <p:ext uri="{BB962C8B-B14F-4D97-AF65-F5344CB8AC3E}">
        <p14:creationId xmlns:p14="http://schemas.microsoft.com/office/powerpoint/2010/main" val="33015239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6.4.2 Alternative Design</a:t>
            </a:r>
          </a:p>
        </p:txBody>
      </p:sp>
      <p:sp>
        <p:nvSpPr>
          <p:cNvPr id="7" name="Text Box 12"/>
          <p:cNvSpPr txBox="1"/>
          <p:nvPr/>
        </p:nvSpPr>
        <p:spPr>
          <a:xfrm>
            <a:off x="185927" y="5013176"/>
            <a:ext cx="8772146" cy="800219"/>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200" dirty="0" smtClean="0">
                <a:solidFill>
                  <a:srgbClr val="1F497D"/>
                </a:solidFill>
                <a:latin typeface="Franklin Gothic Medium"/>
                <a:ea typeface="宋体" panose="02010600030101010101" pitchFamily="2" charset="-122"/>
              </a:rPr>
              <a:t>Figure 6.19  </a:t>
            </a:r>
            <a:r>
              <a:rPr lang="en-US" altLang="zh-CN" sz="2200" dirty="0" err="1">
                <a:solidFill>
                  <a:prstClr val="black"/>
                </a:solidFill>
                <a:latin typeface="Franklin Gothic Medium"/>
                <a:ea typeface="宋体" panose="02010600030101010101" pitchFamily="2" charset="-122"/>
              </a:rPr>
              <a:t>Invertibility</a:t>
            </a:r>
            <a:r>
              <a:rPr lang="en-US" altLang="zh-CN" sz="2200" dirty="0">
                <a:solidFill>
                  <a:prstClr val="black"/>
                </a:solidFill>
                <a:latin typeface="Franklin Gothic Medium"/>
                <a:ea typeface="宋体" panose="02010600030101010101" pitchFamily="2" charset="-122"/>
              </a:rPr>
              <a:t> of </a:t>
            </a:r>
            <a:r>
              <a:rPr lang="en-US" altLang="zh-CN" sz="2200" dirty="0" err="1">
                <a:solidFill>
                  <a:prstClr val="black"/>
                </a:solidFill>
                <a:latin typeface="Franklin Gothic Medium"/>
                <a:ea typeface="宋体" panose="02010600030101010101" pitchFamily="2" charset="-122"/>
              </a:rPr>
              <a:t>MixColumns</a:t>
            </a:r>
            <a:r>
              <a:rPr lang="en-US" altLang="zh-CN" sz="2200" dirty="0">
                <a:solidFill>
                  <a:prstClr val="black"/>
                </a:solidFill>
                <a:latin typeface="Franklin Gothic Medium"/>
                <a:ea typeface="宋体" panose="02010600030101010101" pitchFamily="2" charset="-122"/>
              </a:rPr>
              <a:t> and </a:t>
            </a:r>
            <a:r>
              <a:rPr lang="en-US" altLang="zh-CN" sz="2200" dirty="0" err="1">
                <a:solidFill>
                  <a:prstClr val="black"/>
                </a:solidFill>
                <a:latin typeface="Franklin Gothic Medium"/>
                <a:ea typeface="宋体" panose="02010600030101010101" pitchFamily="2" charset="-122"/>
              </a:rPr>
              <a:t>AddRoundKey</a:t>
            </a:r>
            <a:r>
              <a:rPr lang="en-US" altLang="zh-CN" sz="2200" dirty="0">
                <a:solidFill>
                  <a:prstClr val="black"/>
                </a:solidFill>
                <a:latin typeface="Franklin Gothic Medium"/>
                <a:ea typeface="宋体" panose="02010600030101010101" pitchFamily="2" charset="-122"/>
              </a:rPr>
              <a:t> </a:t>
            </a:r>
            <a:r>
              <a:rPr lang="en-US" altLang="zh-CN" sz="2200" dirty="0" smtClean="0">
                <a:solidFill>
                  <a:prstClr val="black"/>
                </a:solidFill>
                <a:latin typeface="Franklin Gothic Medium"/>
                <a:ea typeface="宋体" panose="02010600030101010101" pitchFamily="2" charset="-122"/>
              </a:rPr>
              <a:t>combination</a:t>
            </a:r>
            <a:endParaRPr lang="en-US" altLang="zh-CN" sz="2200" dirty="0">
              <a:solidFill>
                <a:prstClr val="black"/>
              </a:solidFill>
              <a:latin typeface="Franklin Gothic Medium"/>
              <a:ea typeface="宋体" panose="02010600030101010101" pitchFamily="2" charset="-122"/>
            </a:endParaRPr>
          </a:p>
          <a:p>
            <a:pPr algn="ctr"/>
            <a:endParaRPr lang="en-US" altLang="zh-CN" sz="2400" dirty="0">
              <a:solidFill>
                <a:prstClr val="black"/>
              </a:solidFill>
              <a:latin typeface="Franklin Gothic Medium"/>
              <a:ea typeface="宋体" panose="02010600030101010101" pitchFamily="2" charset="-122"/>
            </a:endParaRPr>
          </a:p>
        </p:txBody>
      </p:sp>
      <p:pic>
        <p:nvPicPr>
          <p:cNvPr id="6" name="Picture 12"/>
          <p:cNvPicPr>
            <a:picLocks noChangeAspect="1"/>
          </p:cNvPicPr>
          <p:nvPr/>
        </p:nvPicPr>
        <p:blipFill>
          <a:blip r:embed="rId2"/>
          <a:stretch>
            <a:fillRect/>
          </a:stretch>
        </p:blipFill>
        <p:spPr>
          <a:xfrm>
            <a:off x="165894" y="2413794"/>
            <a:ext cx="8812212" cy="2030412"/>
          </a:xfrm>
          <a:prstGeom prst="rect">
            <a:avLst/>
          </a:prstGeom>
          <a:noFill/>
          <a:ln w="9525">
            <a:noFill/>
          </a:ln>
        </p:spPr>
      </p:pic>
    </p:spTree>
    <p:extLst>
      <p:ext uri="{BB962C8B-B14F-4D97-AF65-F5344CB8AC3E}">
        <p14:creationId xmlns:p14="http://schemas.microsoft.com/office/powerpoint/2010/main" val="19338825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a:xfrm>
            <a:off x="612648" y="228600"/>
            <a:ext cx="8153400" cy="990600"/>
          </a:xfrm>
        </p:spPr>
        <p:txBody>
          <a:bodyPr>
            <a:normAutofit/>
          </a:bodyPr>
          <a:lstStyle/>
          <a:p>
            <a:pPr algn="ctr"/>
            <a:r>
              <a:rPr lang="en-US" altLang="zh-CN" sz="3600" dirty="0"/>
              <a:t>6.4.2 Alternative Design</a:t>
            </a:r>
          </a:p>
        </p:txBody>
      </p:sp>
      <p:sp>
        <p:nvSpPr>
          <p:cNvPr id="7" name="Text Box 12"/>
          <p:cNvSpPr txBox="1"/>
          <p:nvPr/>
        </p:nvSpPr>
        <p:spPr>
          <a:xfrm>
            <a:off x="185926" y="6229290"/>
            <a:ext cx="8772146" cy="43088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200" dirty="0" smtClean="0">
                <a:solidFill>
                  <a:srgbClr val="1F497D"/>
                </a:solidFill>
                <a:latin typeface="Franklin Gothic Medium"/>
                <a:ea typeface="宋体" panose="02010600030101010101" pitchFamily="2" charset="-122"/>
              </a:rPr>
              <a:t>Figure 6.20  </a:t>
            </a:r>
            <a:r>
              <a:rPr lang="en-US" altLang="zh-CN" sz="2200" dirty="0">
                <a:solidFill>
                  <a:prstClr val="black"/>
                </a:solidFill>
                <a:latin typeface="Franklin Gothic Medium"/>
                <a:ea typeface="宋体" panose="02010600030101010101" pitchFamily="2" charset="-122"/>
              </a:rPr>
              <a:t>Cipher and reverse cipher in alternate design</a:t>
            </a:r>
            <a:endParaRPr lang="en-US" altLang="zh-CN" sz="2400" dirty="0">
              <a:solidFill>
                <a:prstClr val="black"/>
              </a:solidFill>
              <a:latin typeface="Franklin Gothic Medium"/>
              <a:ea typeface="宋体" panose="02010600030101010101" pitchFamily="2" charset="-122"/>
            </a:endParaRPr>
          </a:p>
        </p:txBody>
      </p:sp>
      <p:pic>
        <p:nvPicPr>
          <p:cNvPr id="5" name="Picture 13"/>
          <p:cNvPicPr>
            <a:picLocks noChangeAspect="1"/>
          </p:cNvPicPr>
          <p:nvPr/>
        </p:nvPicPr>
        <p:blipFill>
          <a:blip r:embed="rId2"/>
          <a:stretch>
            <a:fillRect/>
          </a:stretch>
        </p:blipFill>
        <p:spPr>
          <a:xfrm>
            <a:off x="1187624" y="1597100"/>
            <a:ext cx="6640256" cy="4640212"/>
          </a:xfrm>
          <a:prstGeom prst="rect">
            <a:avLst/>
          </a:prstGeom>
          <a:noFill/>
          <a:ln w="9525">
            <a:noFill/>
          </a:ln>
        </p:spPr>
      </p:pic>
    </p:spTree>
    <p:extLst>
      <p:ext uri="{BB962C8B-B14F-4D97-AF65-F5344CB8AC3E}">
        <p14:creationId xmlns:p14="http://schemas.microsoft.com/office/powerpoint/2010/main" val="3466679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solidFill>
                  <a:schemeClr val="tx2"/>
                </a:solidFill>
                <a:latin typeface="+mj-lt"/>
              </a:rPr>
              <a:t>Changing Key-Expansion Algorithm</a:t>
            </a:r>
            <a:endParaRPr lang="en-US" altLang="zh-CN" sz="2800" dirty="0" smtClean="0">
              <a:solidFill>
                <a:schemeClr val="tx2"/>
              </a:solidFill>
              <a:latin typeface="+mj-lt"/>
            </a:endParaRPr>
          </a:p>
          <a:p>
            <a:pPr marL="0" indent="0">
              <a:buNone/>
            </a:pPr>
            <a:r>
              <a:rPr lang="en-US" altLang="zh-CN" sz="2800" dirty="0"/>
              <a:t>Instead of using </a:t>
            </a:r>
            <a:r>
              <a:rPr lang="en-US" altLang="zh-CN" sz="2800" dirty="0" err="1"/>
              <a:t>InvRoundKey</a:t>
            </a:r>
            <a:r>
              <a:rPr lang="en-US" altLang="zh-CN" sz="2800" dirty="0"/>
              <a:t> transformation in the reverse cipher, the key-expansion algorithm can be changed to create a different set of round keys for the inverse </a:t>
            </a:r>
            <a:r>
              <a:rPr lang="en-US" altLang="zh-CN" sz="2800" dirty="0" smtClean="0"/>
              <a:t>cipher.</a:t>
            </a:r>
            <a:endParaRPr lang="en-US" altLang="zh-CN" sz="2800" dirty="0"/>
          </a:p>
          <a:p>
            <a:pPr marL="0" indent="0">
              <a:buNone/>
            </a:pPr>
            <a:endParaRPr lang="en-US" altLang="zh-CN" sz="2800" dirty="0" smtClean="0"/>
          </a:p>
        </p:txBody>
      </p:sp>
      <p:sp>
        <p:nvSpPr>
          <p:cNvPr id="6" name="标题 4"/>
          <p:cNvSpPr>
            <a:spLocks noGrp="1"/>
          </p:cNvSpPr>
          <p:nvPr>
            <p:ph type="title"/>
          </p:nvPr>
        </p:nvSpPr>
        <p:spPr>
          <a:xfrm>
            <a:off x="612648" y="228600"/>
            <a:ext cx="8153400" cy="990600"/>
          </a:xfrm>
        </p:spPr>
        <p:txBody>
          <a:bodyPr>
            <a:normAutofit/>
          </a:bodyPr>
          <a:lstStyle/>
          <a:p>
            <a:pPr algn="ctr"/>
            <a:r>
              <a:rPr lang="en-US" altLang="zh-CN" sz="3600" dirty="0"/>
              <a:t>6.4.2 Alternative Design</a:t>
            </a:r>
          </a:p>
        </p:txBody>
      </p:sp>
    </p:spTree>
    <p:extLst>
      <p:ext uri="{BB962C8B-B14F-4D97-AF65-F5344CB8AC3E}">
        <p14:creationId xmlns:p14="http://schemas.microsoft.com/office/powerpoint/2010/main" val="12051759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smtClean="0"/>
              <a:t>6.5 </a:t>
            </a:r>
            <a:r>
              <a:rPr lang="en-US" altLang="zh-CN" sz="3200" dirty="0"/>
              <a:t>Examples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2016/11/7</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4722647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solidFill>
                  <a:schemeClr val="tx2"/>
                </a:solidFill>
                <a:latin typeface="+mj-lt"/>
              </a:rPr>
              <a:t>Changing Key-Expansion Algorithm</a:t>
            </a:r>
            <a:endParaRPr lang="en-US" altLang="zh-CN" sz="2800" dirty="0" smtClean="0">
              <a:solidFill>
                <a:schemeClr val="tx2"/>
              </a:solidFill>
              <a:latin typeface="+mj-lt"/>
            </a:endParaRPr>
          </a:p>
          <a:p>
            <a:pPr marL="0" indent="0">
              <a:buNone/>
            </a:pPr>
            <a:r>
              <a:rPr lang="en-US" altLang="zh-CN" sz="2800" dirty="0"/>
              <a:t>In this section, some examples of encryption/ decryption and key generation are given to emphasize some points discussed in the two previous sections</a:t>
            </a:r>
            <a:r>
              <a:rPr lang="en-US" altLang="zh-CN" sz="2800" dirty="0" smtClean="0"/>
              <a:t>.</a:t>
            </a:r>
          </a:p>
          <a:p>
            <a:pPr marL="0" indent="0">
              <a:buNone/>
            </a:pPr>
            <a:endParaRPr lang="en-US" altLang="zh-CN" sz="2800" dirty="0" smtClean="0"/>
          </a:p>
          <a:p>
            <a:pPr marL="0" indent="0">
              <a:buNone/>
            </a:pPr>
            <a:r>
              <a:rPr lang="en-US" altLang="zh-CN" sz="2800" dirty="0">
                <a:solidFill>
                  <a:schemeClr val="tx2"/>
                </a:solidFill>
                <a:latin typeface="+mj-lt"/>
              </a:rPr>
              <a:t>Example </a:t>
            </a:r>
            <a:r>
              <a:rPr lang="en-US" altLang="zh-CN" sz="2800" dirty="0" smtClean="0">
                <a:solidFill>
                  <a:schemeClr val="tx2"/>
                </a:solidFill>
                <a:latin typeface="+mj-lt"/>
              </a:rPr>
              <a:t>6.10</a:t>
            </a:r>
          </a:p>
          <a:p>
            <a:pPr marL="0" indent="0">
              <a:buNone/>
            </a:pPr>
            <a:r>
              <a:rPr lang="en-US" altLang="zh-CN" sz="2800" dirty="0"/>
              <a:t>The following shows the </a:t>
            </a:r>
            <a:r>
              <a:rPr lang="en-US" altLang="zh-CN" sz="2800" dirty="0" err="1"/>
              <a:t>ciphertext</a:t>
            </a:r>
            <a:r>
              <a:rPr lang="en-US" altLang="zh-CN" sz="2800" dirty="0"/>
              <a:t> block created from a plaintext block using a randomly selected cipher key</a:t>
            </a:r>
            <a:r>
              <a:rPr lang="en-US" altLang="zh-CN" sz="2800" dirty="0" smtClean="0"/>
              <a:t>.</a:t>
            </a:r>
          </a:p>
          <a:p>
            <a:pPr marL="0" indent="0">
              <a:buNone/>
            </a:pPr>
            <a:endParaRPr lang="en-US" altLang="zh-CN" sz="2800" dirty="0"/>
          </a:p>
          <a:p>
            <a:pPr marL="0" indent="0">
              <a:buNone/>
            </a:pPr>
            <a:endParaRPr lang="en-US" altLang="zh-CN" sz="2800" dirty="0">
              <a:solidFill>
                <a:schemeClr val="tx2"/>
              </a:solidFill>
              <a:latin typeface="+mj-lt"/>
            </a:endParaRPr>
          </a:p>
          <a:p>
            <a:pPr marL="0" indent="0">
              <a:buNone/>
            </a:pPr>
            <a:endParaRPr lang="en-US" altLang="zh-CN" sz="2800" dirty="0"/>
          </a:p>
          <a:p>
            <a:pPr marL="0" indent="0">
              <a:buNone/>
            </a:pPr>
            <a:endParaRPr lang="en-US" altLang="zh-CN" sz="2800" dirty="0" smtClean="0"/>
          </a:p>
        </p:txBody>
      </p:sp>
      <p:sp>
        <p:nvSpPr>
          <p:cNvPr id="6"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pic>
        <p:nvPicPr>
          <p:cNvPr id="4" name="Picture 11"/>
          <p:cNvPicPr>
            <a:picLocks noChangeAspect="1"/>
          </p:cNvPicPr>
          <p:nvPr/>
        </p:nvPicPr>
        <p:blipFill>
          <a:blip r:embed="rId2"/>
          <a:stretch>
            <a:fillRect/>
          </a:stretch>
        </p:blipFill>
        <p:spPr>
          <a:xfrm>
            <a:off x="498102" y="5445224"/>
            <a:ext cx="8034338" cy="950913"/>
          </a:xfrm>
          <a:prstGeom prst="rect">
            <a:avLst/>
          </a:prstGeom>
          <a:noFill/>
          <a:ln w="9525">
            <a:noFill/>
          </a:ln>
        </p:spPr>
      </p:pic>
    </p:spTree>
    <p:extLst>
      <p:ext uri="{BB962C8B-B14F-4D97-AF65-F5344CB8AC3E}">
        <p14:creationId xmlns:p14="http://schemas.microsoft.com/office/powerpoint/2010/main" val="214541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down)">
                                      <p:cBhvr>
                                        <p:cTn id="7" dur="500"/>
                                        <p:tgtEl>
                                          <p:spTgt spid="5">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wipe(down)">
                                      <p:cBhvr>
                                        <p:cTn id="10" dur="500"/>
                                        <p:tgtEl>
                                          <p:spTgt spid="5">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600" dirty="0" smtClean="0"/>
              <a:t>The </a:t>
            </a:r>
            <a:r>
              <a:rPr lang="en-US" altLang="zh-CN" sz="2600" dirty="0"/>
              <a:t>criteria defined by NIST for selecting AES fall into three </a:t>
            </a:r>
            <a:r>
              <a:rPr lang="en-US" altLang="zh-CN" sz="2600" dirty="0" smtClean="0"/>
              <a:t>areas:</a:t>
            </a:r>
          </a:p>
          <a:p>
            <a:pPr>
              <a:buFont typeface="Wingdings" panose="05000000000000000000" pitchFamily="2" charset="2"/>
              <a:buChar char="p"/>
            </a:pPr>
            <a:r>
              <a:rPr lang="en-US" altLang="zh-CN" sz="2600" b="1" dirty="0" smtClean="0">
                <a:solidFill>
                  <a:srgbClr val="FF0000"/>
                </a:solidFill>
              </a:rPr>
              <a:t>Security</a:t>
            </a:r>
          </a:p>
          <a:p>
            <a:pPr>
              <a:buFont typeface="Wingdings" panose="05000000000000000000" pitchFamily="2" charset="2"/>
              <a:buChar char="p"/>
            </a:pPr>
            <a:r>
              <a:rPr lang="en-US" altLang="zh-CN" sz="2600" b="1" dirty="0" smtClean="0">
                <a:solidFill>
                  <a:srgbClr val="FF0000"/>
                </a:solidFill>
              </a:rPr>
              <a:t>Cost</a:t>
            </a:r>
          </a:p>
          <a:p>
            <a:pPr>
              <a:buFont typeface="Wingdings" panose="05000000000000000000" pitchFamily="2" charset="2"/>
              <a:buChar char="p"/>
            </a:pPr>
            <a:r>
              <a:rPr lang="en-US" altLang="zh-CN" sz="2600" b="1" dirty="0">
                <a:solidFill>
                  <a:srgbClr val="FF0000"/>
                </a:solidFill>
              </a:rPr>
              <a:t> </a:t>
            </a:r>
            <a:r>
              <a:rPr lang="en-US" altLang="zh-CN" sz="2600" b="1" dirty="0" smtClean="0">
                <a:solidFill>
                  <a:srgbClr val="FF0000"/>
                </a:solidFill>
              </a:rPr>
              <a:t>Implementation</a:t>
            </a: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a:t>6.1.2 </a:t>
            </a:r>
            <a:r>
              <a:rPr lang="en-US" altLang="zh-CN" sz="3600" dirty="0" smtClean="0"/>
              <a:t>Criteria</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4839543"/>
          </a:xfrm>
        </p:spPr>
        <p:txBody>
          <a:bodyPr>
            <a:noAutofit/>
          </a:bodyPr>
          <a:lstStyle/>
          <a:p>
            <a:pPr marL="0" indent="0">
              <a:buNone/>
            </a:pPr>
            <a:r>
              <a:rPr lang="en-US" altLang="zh-CN" sz="2800" dirty="0" smtClean="0">
                <a:solidFill>
                  <a:schemeClr val="tx2"/>
                </a:solidFill>
                <a:latin typeface="+mj-lt"/>
              </a:rPr>
              <a:t>Example 6.10(continued)</a:t>
            </a:r>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pic>
        <p:nvPicPr>
          <p:cNvPr id="2" name="图片 1"/>
          <p:cNvPicPr>
            <a:picLocks noChangeAspect="1"/>
          </p:cNvPicPr>
          <p:nvPr/>
        </p:nvPicPr>
        <p:blipFill>
          <a:blip r:embed="rId2"/>
          <a:stretch>
            <a:fillRect/>
          </a:stretch>
        </p:blipFill>
        <p:spPr>
          <a:xfrm>
            <a:off x="755576" y="2089249"/>
            <a:ext cx="7600117" cy="4292079"/>
          </a:xfrm>
          <a:prstGeom prst="rect">
            <a:avLst/>
          </a:prstGeom>
        </p:spPr>
      </p:pic>
      <p:sp>
        <p:nvSpPr>
          <p:cNvPr id="3" name="矩形 2"/>
          <p:cNvSpPr/>
          <p:nvPr/>
        </p:nvSpPr>
        <p:spPr>
          <a:xfrm>
            <a:off x="2443925" y="6396335"/>
            <a:ext cx="4490845" cy="461665"/>
          </a:xfrm>
          <a:prstGeom prst="rect">
            <a:avLst/>
          </a:prstGeom>
        </p:spPr>
        <p:txBody>
          <a:bodyPr wrap="none">
            <a:spAutoFit/>
          </a:bodyPr>
          <a:lstStyle/>
          <a:p>
            <a:pPr algn="ctr"/>
            <a:r>
              <a:rPr lang="en-US" altLang="zh-CN" sz="2400" dirty="0">
                <a:solidFill>
                  <a:srgbClr val="1F497D"/>
                </a:solidFill>
                <a:latin typeface="Franklin Gothic Medium"/>
                <a:ea typeface="宋体" panose="02010600030101010101" pitchFamily="2" charset="-122"/>
              </a:rPr>
              <a:t>Table </a:t>
            </a:r>
            <a:r>
              <a:rPr lang="en-US" altLang="zh-CN" sz="2400" dirty="0" smtClean="0">
                <a:solidFill>
                  <a:srgbClr val="1F497D"/>
                </a:solidFill>
                <a:latin typeface="Franklin Gothic Medium"/>
                <a:ea typeface="宋体" panose="02010600030101010101" pitchFamily="2" charset="-122"/>
              </a:rPr>
              <a:t>6.7  </a:t>
            </a:r>
            <a:r>
              <a:rPr lang="en-US" altLang="zh-CN" sz="2400" dirty="0" smtClean="0">
                <a:solidFill>
                  <a:prstClr val="black"/>
                </a:solidFill>
                <a:latin typeface="Franklin Gothic Medium"/>
                <a:ea typeface="宋体" panose="02010600030101010101" pitchFamily="2" charset="-122"/>
              </a:rPr>
              <a:t>Example of encryption</a:t>
            </a:r>
            <a:endParaRPr lang="en-US" altLang="zh-CN" sz="2400" dirty="0">
              <a:solidFill>
                <a:prstClr val="black"/>
              </a:solidFill>
              <a:latin typeface="Franklin Gothic Medium"/>
              <a:ea typeface="宋体" panose="02010600030101010101" pitchFamily="2" charset="-122"/>
            </a:endParaRPr>
          </a:p>
        </p:txBody>
      </p:sp>
      <p:sp>
        <p:nvSpPr>
          <p:cNvPr id="10"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spTree>
    <p:extLst>
      <p:ext uri="{BB962C8B-B14F-4D97-AF65-F5344CB8AC3E}">
        <p14:creationId xmlns:p14="http://schemas.microsoft.com/office/powerpoint/2010/main" val="15212388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6.10(continued)</a:t>
            </a:r>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pic>
        <p:nvPicPr>
          <p:cNvPr id="7" name="Picture 8"/>
          <p:cNvPicPr>
            <a:picLocks noChangeAspect="1"/>
          </p:cNvPicPr>
          <p:nvPr/>
        </p:nvPicPr>
        <p:blipFill>
          <a:blip r:embed="rId2"/>
          <a:stretch>
            <a:fillRect/>
          </a:stretch>
        </p:blipFill>
        <p:spPr>
          <a:xfrm>
            <a:off x="1043608" y="2066852"/>
            <a:ext cx="7056784" cy="4675732"/>
          </a:xfrm>
          <a:prstGeom prst="rect">
            <a:avLst/>
          </a:prstGeom>
          <a:noFill/>
          <a:ln w="9525">
            <a:noFill/>
          </a:ln>
        </p:spPr>
      </p:pic>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spTree>
    <p:extLst>
      <p:ext uri="{BB962C8B-B14F-4D97-AF65-F5344CB8AC3E}">
        <p14:creationId xmlns:p14="http://schemas.microsoft.com/office/powerpoint/2010/main" val="22903101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6.10(continued)</a:t>
            </a:r>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grpSp>
        <p:nvGrpSpPr>
          <p:cNvPr id="7" name="Group 13"/>
          <p:cNvGrpSpPr/>
          <p:nvPr/>
        </p:nvGrpSpPr>
        <p:grpSpPr>
          <a:xfrm>
            <a:off x="1043608" y="2204864"/>
            <a:ext cx="6950121" cy="4537720"/>
            <a:chOff x="493" y="912"/>
            <a:chExt cx="4163" cy="3120"/>
          </a:xfrm>
        </p:grpSpPr>
        <p:pic>
          <p:nvPicPr>
            <p:cNvPr id="9" name="Picture 8"/>
            <p:cNvPicPr>
              <a:picLocks noChangeAspect="1"/>
            </p:cNvPicPr>
            <p:nvPr/>
          </p:nvPicPr>
          <p:blipFill>
            <a:blip r:embed="rId2"/>
            <a:stretch>
              <a:fillRect/>
            </a:stretch>
          </p:blipFill>
          <p:spPr>
            <a:xfrm>
              <a:off x="493" y="912"/>
              <a:ext cx="4163" cy="1566"/>
            </a:xfrm>
            <a:prstGeom prst="rect">
              <a:avLst/>
            </a:prstGeom>
            <a:noFill/>
            <a:ln w="9525">
              <a:noFill/>
            </a:ln>
          </p:spPr>
        </p:pic>
        <p:pic>
          <p:nvPicPr>
            <p:cNvPr id="10" name="Picture 9"/>
            <p:cNvPicPr>
              <a:picLocks noChangeAspect="1"/>
            </p:cNvPicPr>
            <p:nvPr/>
          </p:nvPicPr>
          <p:blipFill>
            <a:blip r:embed="rId3"/>
            <a:stretch>
              <a:fillRect/>
            </a:stretch>
          </p:blipFill>
          <p:spPr>
            <a:xfrm>
              <a:off x="493" y="2448"/>
              <a:ext cx="4163" cy="1580"/>
            </a:xfrm>
            <a:prstGeom prst="rect">
              <a:avLst/>
            </a:prstGeom>
            <a:noFill/>
            <a:ln w="9525">
              <a:noFill/>
            </a:ln>
          </p:spPr>
        </p:pic>
        <p:sp>
          <p:nvSpPr>
            <p:cNvPr id="11" name="Line 10"/>
            <p:cNvSpPr/>
            <p:nvPr/>
          </p:nvSpPr>
          <p:spPr>
            <a:xfrm>
              <a:off x="4656" y="912"/>
              <a:ext cx="0" cy="3120"/>
            </a:xfrm>
            <a:prstGeom prst="line">
              <a:avLst/>
            </a:prstGeom>
            <a:ln w="9525" cap="flat" cmpd="sng">
              <a:solidFill>
                <a:schemeClr val="tx1"/>
              </a:solidFill>
              <a:prstDash val="solid"/>
              <a:headEnd type="none" w="med" len="med"/>
              <a:tailEnd type="none" w="med" len="med"/>
            </a:ln>
          </p:spPr>
        </p:sp>
        <p:sp>
          <p:nvSpPr>
            <p:cNvPr id="12" name="Line 11"/>
            <p:cNvSpPr/>
            <p:nvPr/>
          </p:nvSpPr>
          <p:spPr>
            <a:xfrm>
              <a:off x="493" y="4032"/>
              <a:ext cx="4128" cy="0"/>
            </a:xfrm>
            <a:prstGeom prst="line">
              <a:avLst/>
            </a:prstGeom>
            <a:ln w="9525" cap="flat" cmpd="sng">
              <a:solidFill>
                <a:schemeClr val="tx1"/>
              </a:solidFill>
              <a:prstDash val="solid"/>
              <a:headEnd type="none" w="med" len="med"/>
              <a:tailEnd type="none" w="med" len="med"/>
            </a:ln>
          </p:spPr>
        </p:sp>
      </p:grpSp>
      <p:sp>
        <p:nvSpPr>
          <p:cNvPr id="13"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spTree>
    <p:extLst>
      <p:ext uri="{BB962C8B-B14F-4D97-AF65-F5344CB8AC3E}">
        <p14:creationId xmlns:p14="http://schemas.microsoft.com/office/powerpoint/2010/main" val="3687244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6.11</a:t>
            </a:r>
          </a:p>
          <a:p>
            <a:pPr marL="0" indent="0">
              <a:buNone/>
            </a:pPr>
            <a:r>
              <a:rPr lang="en-US" altLang="zh-CN" sz="2800" dirty="0"/>
              <a:t>Figure </a:t>
            </a:r>
            <a:r>
              <a:rPr lang="en-US" altLang="zh-CN" sz="2800" dirty="0" smtClean="0"/>
              <a:t>6.21 </a:t>
            </a:r>
            <a:r>
              <a:rPr lang="en-US" altLang="zh-CN" sz="2800" dirty="0"/>
              <a:t>shows the state entries in one round, round 7, in Example </a:t>
            </a:r>
            <a:r>
              <a:rPr lang="en-US" altLang="zh-CN" sz="2800" dirty="0" smtClean="0"/>
              <a:t>6.10</a:t>
            </a:r>
            <a:r>
              <a:rPr lang="en-US" altLang="zh-CN" sz="2800" dirty="0"/>
              <a:t>.</a:t>
            </a:r>
          </a:p>
          <a:p>
            <a:pPr marL="0" indent="0">
              <a:buNone/>
            </a:pPr>
            <a:endParaRPr lang="en-US" altLang="zh-CN" sz="2800" dirty="0"/>
          </a:p>
          <a:p>
            <a:pPr marL="0" indent="0">
              <a:buNone/>
            </a:pPr>
            <a:endParaRPr lang="en-US" altLang="zh-CN" sz="2800" dirty="0">
              <a:solidFill>
                <a:schemeClr val="tx2"/>
              </a:solidFill>
              <a:latin typeface="+mj-lt"/>
            </a:endParaRPr>
          </a:p>
          <a:p>
            <a:pPr marL="0" indent="0">
              <a:buNone/>
            </a:pPr>
            <a:endParaRPr lang="en-US" altLang="zh-CN" sz="2800" dirty="0"/>
          </a:p>
          <a:p>
            <a:pPr marL="0" indent="0">
              <a:buNone/>
            </a:pPr>
            <a:endParaRPr lang="en-US" altLang="zh-CN" sz="2800" dirty="0" smtClean="0"/>
          </a:p>
        </p:txBody>
      </p:sp>
      <p:sp>
        <p:nvSpPr>
          <p:cNvPr id="6"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pic>
        <p:nvPicPr>
          <p:cNvPr id="7" name="Picture 8"/>
          <p:cNvPicPr>
            <a:picLocks noChangeAspect="1"/>
          </p:cNvPicPr>
          <p:nvPr/>
        </p:nvPicPr>
        <p:blipFill>
          <a:blip r:embed="rId2"/>
          <a:stretch>
            <a:fillRect/>
          </a:stretch>
        </p:blipFill>
        <p:spPr>
          <a:xfrm>
            <a:off x="253206" y="3722923"/>
            <a:ext cx="8637587" cy="1560512"/>
          </a:xfrm>
          <a:prstGeom prst="rect">
            <a:avLst/>
          </a:prstGeom>
          <a:noFill/>
          <a:ln w="9525">
            <a:noFill/>
          </a:ln>
        </p:spPr>
      </p:pic>
      <p:sp>
        <p:nvSpPr>
          <p:cNvPr id="3" name="矩形 2"/>
          <p:cNvSpPr/>
          <p:nvPr/>
        </p:nvSpPr>
        <p:spPr>
          <a:xfrm>
            <a:off x="1043608" y="5283435"/>
            <a:ext cx="7128792" cy="461665"/>
          </a:xfrm>
          <a:prstGeom prst="rect">
            <a:avLst/>
          </a:prstGeom>
        </p:spPr>
        <p:txBody>
          <a:bodyPr wrap="square">
            <a:spAutoFit/>
          </a:bodyPr>
          <a:lstStyle/>
          <a:p>
            <a:pPr algn="ctr"/>
            <a:r>
              <a:rPr lang="en-US" altLang="zh-CN" sz="2400" dirty="0" smtClean="0">
                <a:solidFill>
                  <a:srgbClr val="1F497D"/>
                </a:solidFill>
                <a:latin typeface="Franklin Gothic Medium"/>
                <a:ea typeface="宋体" panose="02010600030101010101" pitchFamily="2" charset="-122"/>
              </a:rPr>
              <a:t>Figure 6.21  </a:t>
            </a:r>
            <a:r>
              <a:rPr lang="en-US" altLang="zh-CN" sz="2400" dirty="0">
                <a:solidFill>
                  <a:prstClr val="black"/>
                </a:solidFill>
                <a:latin typeface="Franklin Gothic Medium"/>
                <a:ea typeface="宋体" panose="02010600030101010101" pitchFamily="2" charset="-122"/>
              </a:rPr>
              <a:t>States in a single </a:t>
            </a:r>
            <a:r>
              <a:rPr lang="en-US" altLang="zh-CN" sz="2400" dirty="0" smtClean="0">
                <a:solidFill>
                  <a:prstClr val="black"/>
                </a:solidFill>
                <a:latin typeface="Franklin Gothic Medium"/>
                <a:ea typeface="宋体" panose="02010600030101010101" pitchFamily="2" charset="-122"/>
              </a:rPr>
              <a:t>round</a:t>
            </a:r>
            <a:endParaRPr lang="en-US" altLang="zh-CN" sz="2400" dirty="0">
              <a:solidFill>
                <a:prstClr val="black"/>
              </a:solidFill>
              <a:latin typeface="Franklin Gothic Medium"/>
              <a:ea typeface="宋体" panose="02010600030101010101" pitchFamily="2" charset="-122"/>
            </a:endParaRPr>
          </a:p>
        </p:txBody>
      </p:sp>
    </p:spTree>
    <p:extLst>
      <p:ext uri="{BB962C8B-B14F-4D97-AF65-F5344CB8AC3E}">
        <p14:creationId xmlns:p14="http://schemas.microsoft.com/office/powerpoint/2010/main" val="39236373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6.12</a:t>
            </a:r>
          </a:p>
          <a:p>
            <a:pPr marL="0" indent="0">
              <a:buNone/>
            </a:pPr>
            <a:r>
              <a:rPr lang="en-US" altLang="zh-CN" sz="2800" dirty="0"/>
              <a:t>One may be curious to see the result of encryption when the plaintext is made of all 0s. Using the cipher key in Example </a:t>
            </a:r>
            <a:r>
              <a:rPr lang="en-US" altLang="zh-CN" sz="2800" dirty="0" smtClean="0"/>
              <a:t>6.10 </a:t>
            </a:r>
            <a:r>
              <a:rPr lang="en-US" altLang="zh-CN" sz="2800" dirty="0"/>
              <a:t>yields the </a:t>
            </a:r>
            <a:r>
              <a:rPr lang="en-US" altLang="zh-CN" sz="2800" dirty="0" err="1" smtClean="0"/>
              <a:t>ciphertext</a:t>
            </a:r>
            <a:r>
              <a:rPr lang="en-US" altLang="zh-CN" sz="2800" dirty="0" smtClean="0"/>
              <a:t>.</a:t>
            </a:r>
            <a:endParaRPr lang="en-US" altLang="zh-CN" sz="2800" dirty="0"/>
          </a:p>
          <a:p>
            <a:pPr marL="0" indent="0">
              <a:buNone/>
            </a:pPr>
            <a:endParaRPr lang="en-US" altLang="zh-CN" sz="2800" dirty="0"/>
          </a:p>
          <a:p>
            <a:pPr marL="0" indent="0">
              <a:buNone/>
            </a:pPr>
            <a:endParaRPr lang="en-US" altLang="zh-CN" sz="2800" dirty="0">
              <a:solidFill>
                <a:schemeClr val="tx2"/>
              </a:solidFill>
              <a:latin typeface="+mj-lt"/>
            </a:endParaRPr>
          </a:p>
          <a:p>
            <a:pPr marL="0" indent="0">
              <a:buNone/>
            </a:pPr>
            <a:endParaRPr lang="en-US" altLang="zh-CN" sz="2800" dirty="0"/>
          </a:p>
          <a:p>
            <a:pPr marL="0" indent="0">
              <a:buNone/>
            </a:pPr>
            <a:endParaRPr lang="en-US" altLang="zh-CN" sz="2800" dirty="0" smtClean="0"/>
          </a:p>
        </p:txBody>
      </p:sp>
      <p:sp>
        <p:nvSpPr>
          <p:cNvPr id="6"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pic>
        <p:nvPicPr>
          <p:cNvPr id="8" name="Picture 9"/>
          <p:cNvPicPr>
            <a:picLocks noChangeAspect="1"/>
          </p:cNvPicPr>
          <p:nvPr/>
        </p:nvPicPr>
        <p:blipFill>
          <a:blip r:embed="rId2"/>
          <a:stretch>
            <a:fillRect/>
          </a:stretch>
        </p:blipFill>
        <p:spPr>
          <a:xfrm>
            <a:off x="581819" y="4102968"/>
            <a:ext cx="7980362" cy="838200"/>
          </a:xfrm>
          <a:prstGeom prst="rect">
            <a:avLst/>
          </a:prstGeom>
          <a:noFill/>
          <a:ln w="9525">
            <a:noFill/>
          </a:ln>
        </p:spPr>
      </p:pic>
    </p:spTree>
    <p:extLst>
      <p:ext uri="{BB962C8B-B14F-4D97-AF65-F5344CB8AC3E}">
        <p14:creationId xmlns:p14="http://schemas.microsoft.com/office/powerpoint/2010/main" val="16341850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6.13</a:t>
            </a:r>
          </a:p>
          <a:p>
            <a:pPr marL="0" indent="0">
              <a:buNone/>
            </a:pPr>
            <a:r>
              <a:rPr lang="en-US" altLang="zh-CN" sz="2800" dirty="0"/>
              <a:t>Let us check the avalanche effect that we discussed in Chapter 6. Let us change only one bit in the plaintext and compare the results. We changed only one bit in the last byte. The result clearly shows the effect of diffusion and confusion. Changing a single bit in the plaintext has affected many bits in the </a:t>
            </a:r>
            <a:r>
              <a:rPr lang="en-US" altLang="zh-CN" sz="2800" dirty="0" err="1"/>
              <a:t>ciphertext</a:t>
            </a:r>
            <a:r>
              <a:rPr lang="en-US" altLang="zh-CN" sz="2800" dirty="0"/>
              <a:t>.</a:t>
            </a:r>
          </a:p>
          <a:p>
            <a:pPr marL="0" indent="0">
              <a:buNone/>
            </a:pPr>
            <a:endParaRPr lang="en-US" altLang="zh-CN" sz="2800" dirty="0"/>
          </a:p>
          <a:p>
            <a:pPr marL="0" indent="0">
              <a:buNone/>
            </a:pPr>
            <a:endParaRPr lang="en-US" altLang="zh-CN" sz="2800" dirty="0">
              <a:solidFill>
                <a:schemeClr val="tx2"/>
              </a:solidFill>
              <a:latin typeface="+mj-lt"/>
            </a:endParaRPr>
          </a:p>
          <a:p>
            <a:pPr marL="0" indent="0">
              <a:buNone/>
            </a:pPr>
            <a:endParaRPr lang="en-US" altLang="zh-CN" sz="2800" dirty="0"/>
          </a:p>
          <a:p>
            <a:pPr marL="0" indent="0">
              <a:buNone/>
            </a:pPr>
            <a:endParaRPr lang="en-US" altLang="zh-CN" sz="2800" dirty="0" smtClean="0"/>
          </a:p>
        </p:txBody>
      </p:sp>
      <p:sp>
        <p:nvSpPr>
          <p:cNvPr id="6"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pic>
        <p:nvPicPr>
          <p:cNvPr id="7" name="Picture 8"/>
          <p:cNvPicPr>
            <a:picLocks noChangeAspect="1"/>
          </p:cNvPicPr>
          <p:nvPr/>
        </p:nvPicPr>
        <p:blipFill>
          <a:blip r:embed="rId2"/>
          <a:stretch>
            <a:fillRect/>
          </a:stretch>
        </p:blipFill>
        <p:spPr>
          <a:xfrm>
            <a:off x="531812" y="4797152"/>
            <a:ext cx="8080375" cy="1228725"/>
          </a:xfrm>
          <a:prstGeom prst="rect">
            <a:avLst/>
          </a:prstGeom>
          <a:noFill/>
          <a:ln w="9525">
            <a:noFill/>
          </a:ln>
        </p:spPr>
      </p:pic>
    </p:spTree>
    <p:extLst>
      <p:ext uri="{BB962C8B-B14F-4D97-AF65-F5344CB8AC3E}">
        <p14:creationId xmlns:p14="http://schemas.microsoft.com/office/powerpoint/2010/main" val="20680331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smtClean="0">
                <a:solidFill>
                  <a:schemeClr val="tx2"/>
                </a:solidFill>
                <a:latin typeface="+mj-lt"/>
              </a:rPr>
              <a:t>Example 6.14</a:t>
            </a:r>
          </a:p>
          <a:p>
            <a:pPr marL="0" indent="0">
              <a:buNone/>
            </a:pPr>
            <a:r>
              <a:rPr lang="en-US" altLang="zh-CN" sz="2800" dirty="0"/>
              <a:t>The following shows the effect of using a cipher key in which all bits are 0s.</a:t>
            </a:r>
          </a:p>
          <a:p>
            <a:pPr marL="0" indent="0">
              <a:buNone/>
            </a:pPr>
            <a:endParaRPr lang="en-US" altLang="zh-CN" sz="2800" dirty="0"/>
          </a:p>
          <a:p>
            <a:pPr marL="0" indent="0">
              <a:buNone/>
            </a:pPr>
            <a:endParaRPr lang="en-US" altLang="zh-CN" sz="2800" dirty="0">
              <a:solidFill>
                <a:schemeClr val="tx2"/>
              </a:solidFill>
              <a:latin typeface="+mj-lt"/>
            </a:endParaRPr>
          </a:p>
          <a:p>
            <a:pPr marL="0" indent="0">
              <a:buNone/>
            </a:pPr>
            <a:endParaRPr lang="en-US" altLang="zh-CN" sz="2800" dirty="0"/>
          </a:p>
          <a:p>
            <a:pPr marL="0" indent="0">
              <a:buNone/>
            </a:pPr>
            <a:endParaRPr lang="en-US" altLang="zh-CN" sz="2800" dirty="0" smtClean="0"/>
          </a:p>
        </p:txBody>
      </p:sp>
      <p:sp>
        <p:nvSpPr>
          <p:cNvPr id="6" name="标题 4"/>
          <p:cNvSpPr>
            <a:spLocks noGrp="1"/>
          </p:cNvSpPr>
          <p:nvPr>
            <p:ph type="title"/>
          </p:nvPr>
        </p:nvSpPr>
        <p:spPr>
          <a:xfrm>
            <a:off x="612648" y="228600"/>
            <a:ext cx="8153400" cy="990600"/>
          </a:xfrm>
        </p:spPr>
        <p:txBody>
          <a:bodyPr>
            <a:normAutofit/>
          </a:bodyPr>
          <a:lstStyle/>
          <a:p>
            <a:pPr algn="ctr"/>
            <a:r>
              <a:rPr lang="en-US" altLang="zh-CN" sz="3600" dirty="0" smtClean="0"/>
              <a:t>6.5 Examples</a:t>
            </a:r>
            <a:endParaRPr lang="en-US" altLang="zh-CN" sz="3600" dirty="0"/>
          </a:p>
        </p:txBody>
      </p:sp>
      <p:pic>
        <p:nvPicPr>
          <p:cNvPr id="8" name="Picture 8"/>
          <p:cNvPicPr>
            <a:picLocks noChangeAspect="1"/>
          </p:cNvPicPr>
          <p:nvPr/>
        </p:nvPicPr>
        <p:blipFill>
          <a:blip r:embed="rId2"/>
          <a:stretch>
            <a:fillRect/>
          </a:stretch>
        </p:blipFill>
        <p:spPr>
          <a:xfrm>
            <a:off x="641350" y="3727413"/>
            <a:ext cx="7861300" cy="844550"/>
          </a:xfrm>
          <a:prstGeom prst="rect">
            <a:avLst/>
          </a:prstGeom>
          <a:noFill/>
          <a:ln w="9525">
            <a:noFill/>
          </a:ln>
        </p:spPr>
      </p:pic>
    </p:spTree>
    <p:extLst>
      <p:ext uri="{BB962C8B-B14F-4D97-AF65-F5344CB8AC3E}">
        <p14:creationId xmlns:p14="http://schemas.microsoft.com/office/powerpoint/2010/main" val="40634753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smtClean="0"/>
              <a:t>6.5 </a:t>
            </a:r>
            <a:r>
              <a:rPr lang="en-US" altLang="zh-CN" sz="3200" dirty="0"/>
              <a:t>ANALYSIS OF </a:t>
            </a:r>
            <a:r>
              <a:rPr lang="en-US" altLang="zh-CN" sz="3200" dirty="0" smtClean="0"/>
              <a:t>AES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solidFill>
                  <a:srgbClr val="1F497D"/>
                </a:solidFill>
              </a:rPr>
              <a:pPr/>
              <a:t>2016/11/7</a:t>
            </a:fld>
            <a:endParaRPr lang="zh-CN" altLang="en-US" dirty="0">
              <a:solidFill>
                <a:srgbClr val="1F497D"/>
              </a:solidFill>
            </a:endParaRPr>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30511667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This section is a brief review of the three characteristics of AES.</a:t>
            </a:r>
          </a:p>
          <a:p>
            <a:pPr marL="0" indent="0">
              <a:buNone/>
            </a:pPr>
            <a:endParaRPr lang="en-US" altLang="zh-CN" sz="2800" dirty="0"/>
          </a:p>
          <a:p>
            <a:pPr marL="0" indent="0">
              <a:buNone/>
            </a:pPr>
            <a:endParaRPr lang="en-US" altLang="zh-CN" sz="2800" dirty="0">
              <a:solidFill>
                <a:schemeClr val="tx2"/>
              </a:solidFill>
              <a:latin typeface="+mj-lt"/>
            </a:endParaRPr>
          </a:p>
          <a:p>
            <a:pPr marL="0" indent="0">
              <a:buNone/>
            </a:pPr>
            <a:endParaRPr lang="en-US" altLang="zh-CN" sz="2800" dirty="0"/>
          </a:p>
          <a:p>
            <a:pPr marL="0" indent="0">
              <a:buNone/>
            </a:pPr>
            <a:endParaRPr lang="en-US" altLang="zh-CN" sz="2800" dirty="0" smtClean="0"/>
          </a:p>
        </p:txBody>
      </p:sp>
      <p:sp>
        <p:nvSpPr>
          <p:cNvPr id="6" name="标题 4"/>
          <p:cNvSpPr>
            <a:spLocks noGrp="1"/>
          </p:cNvSpPr>
          <p:nvPr>
            <p:ph type="title"/>
          </p:nvPr>
        </p:nvSpPr>
        <p:spPr>
          <a:xfrm>
            <a:off x="612648" y="228600"/>
            <a:ext cx="8153400" cy="990600"/>
          </a:xfrm>
        </p:spPr>
        <p:txBody>
          <a:bodyPr>
            <a:normAutofit/>
          </a:bodyPr>
          <a:lstStyle/>
          <a:p>
            <a:pPr algn="ctr"/>
            <a:r>
              <a:rPr lang="en-US" altLang="zh-CN" sz="3600" dirty="0"/>
              <a:t>6.5 ANALYSIS OF </a:t>
            </a:r>
            <a:r>
              <a:rPr lang="en-US" altLang="zh-CN" sz="3600" dirty="0" smtClean="0"/>
              <a:t>AES</a:t>
            </a:r>
            <a:endParaRPr lang="en-US" altLang="zh-CN" sz="3600" dirty="0"/>
          </a:p>
        </p:txBody>
      </p:sp>
    </p:spTree>
    <p:extLst>
      <p:ext uri="{BB962C8B-B14F-4D97-AF65-F5344CB8AC3E}">
        <p14:creationId xmlns:p14="http://schemas.microsoft.com/office/powerpoint/2010/main" val="36360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AES was designed after DES. Most of the known attacks on DES were already tested on AES</a:t>
            </a:r>
            <a:r>
              <a:rPr lang="en-US" altLang="zh-CN" sz="2800" dirty="0" smtClean="0"/>
              <a:t>.</a:t>
            </a:r>
            <a:endParaRPr lang="en-US" altLang="zh-CN" sz="2800" dirty="0"/>
          </a:p>
          <a:p>
            <a:pPr marL="0" indent="0">
              <a:buNone/>
            </a:pPr>
            <a:r>
              <a:rPr lang="en-US" altLang="zh-CN" sz="2800" dirty="0" smtClean="0">
                <a:solidFill>
                  <a:schemeClr val="tx2"/>
                </a:solidFill>
                <a:latin typeface="+mj-lt"/>
              </a:rPr>
              <a:t>Brute-Force Attack</a:t>
            </a:r>
          </a:p>
          <a:p>
            <a:pPr marL="0" indent="0">
              <a:buNone/>
            </a:pPr>
            <a:r>
              <a:rPr lang="en-US" altLang="zh-CN" sz="2400" dirty="0"/>
              <a:t>AES is definitely more secure than DES due to the larger-size key</a:t>
            </a:r>
            <a:r>
              <a:rPr lang="en-US" altLang="zh-CN" sz="2400" dirty="0" smtClean="0"/>
              <a:t>.</a:t>
            </a:r>
          </a:p>
          <a:p>
            <a:pPr marL="0" indent="0">
              <a:buNone/>
            </a:pPr>
            <a:endParaRPr lang="en-US" altLang="zh-CN" sz="2400" dirty="0" smtClean="0"/>
          </a:p>
          <a:p>
            <a:pPr marL="0" indent="0">
              <a:buNone/>
            </a:pPr>
            <a:r>
              <a:rPr lang="en-US" altLang="zh-CN" sz="2800" dirty="0" smtClean="0">
                <a:solidFill>
                  <a:schemeClr val="tx2"/>
                </a:solidFill>
                <a:latin typeface="+mj-lt"/>
              </a:rPr>
              <a:t>Statistical </a:t>
            </a:r>
            <a:r>
              <a:rPr lang="en-US" altLang="zh-CN" sz="2800" dirty="0">
                <a:solidFill>
                  <a:schemeClr val="tx2"/>
                </a:solidFill>
                <a:latin typeface="+mj-lt"/>
              </a:rPr>
              <a:t>Attack</a:t>
            </a:r>
          </a:p>
          <a:p>
            <a:pPr marL="0" indent="0">
              <a:buNone/>
            </a:pPr>
            <a:r>
              <a:rPr lang="en-US" altLang="zh-CN" sz="2400" dirty="0"/>
              <a:t>Numerous tests have failed to do statistical analysis of the </a:t>
            </a:r>
            <a:r>
              <a:rPr lang="en-US" altLang="zh-CN" sz="2400" dirty="0" err="1"/>
              <a:t>ciphertext</a:t>
            </a:r>
            <a:r>
              <a:rPr lang="en-US" altLang="zh-CN" sz="2400" dirty="0" smtClean="0"/>
              <a:t>.</a:t>
            </a:r>
          </a:p>
          <a:p>
            <a:pPr marL="0" indent="0">
              <a:buNone/>
            </a:pPr>
            <a:endParaRPr lang="en-US" altLang="zh-CN" sz="2400" dirty="0" smtClean="0"/>
          </a:p>
          <a:p>
            <a:pPr marL="0" indent="0">
              <a:buNone/>
            </a:pPr>
            <a:r>
              <a:rPr lang="en-US" altLang="zh-CN" sz="2800" dirty="0">
                <a:solidFill>
                  <a:schemeClr val="tx2"/>
                </a:solidFill>
                <a:latin typeface="+mj-lt"/>
              </a:rPr>
              <a:t>Differential and Linear </a:t>
            </a:r>
            <a:r>
              <a:rPr lang="en-US" altLang="zh-CN" sz="2800" dirty="0" smtClean="0">
                <a:solidFill>
                  <a:schemeClr val="tx2"/>
                </a:solidFill>
                <a:latin typeface="+mj-lt"/>
              </a:rPr>
              <a:t>Attacks</a:t>
            </a:r>
          </a:p>
          <a:p>
            <a:pPr marL="0" indent="0">
              <a:buNone/>
            </a:pPr>
            <a:r>
              <a:rPr lang="en-US" altLang="zh-CN" sz="2400" dirty="0"/>
              <a:t>There are no differential and linear attacks on AES as yet</a:t>
            </a:r>
            <a:r>
              <a:rPr lang="en-US" altLang="zh-CN" sz="2800" dirty="0"/>
              <a:t>.</a:t>
            </a:r>
          </a:p>
          <a:p>
            <a:pPr marL="0" indent="0">
              <a:buNone/>
            </a:pPr>
            <a:endParaRPr lang="en-US" altLang="zh-CN" sz="2800" dirty="0" smtClean="0">
              <a:solidFill>
                <a:schemeClr val="tx2"/>
              </a:solidFill>
              <a:latin typeface="+mj-lt"/>
            </a:endParaRPr>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smtClean="0"/>
              <a:t>6.5.1 Security</a:t>
            </a:r>
            <a:endParaRPr lang="en-US" altLang="zh-CN" sz="3600" dirty="0"/>
          </a:p>
        </p:txBody>
      </p:sp>
    </p:spTree>
    <p:extLst>
      <p:ext uri="{BB962C8B-B14F-4D97-AF65-F5344CB8AC3E}">
        <p14:creationId xmlns:p14="http://schemas.microsoft.com/office/powerpoint/2010/main" val="284846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down)">
                                      <p:cBhvr>
                                        <p:cTn id="15" dur="500"/>
                                        <p:tgtEl>
                                          <p:spTgt spid="5">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wipe(down)">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wipe(down)">
                                      <p:cBhvr>
                                        <p:cTn id="23" dur="500"/>
                                        <p:tgtEl>
                                          <p:spTgt spid="5">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wipe(down)">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6</a:t>
            </a:r>
            <a:r>
              <a:rPr lang="en-US" altLang="zh-CN" sz="3600" dirty="0"/>
              <a:t>.1.3 </a:t>
            </a:r>
            <a:r>
              <a:rPr lang="en-US" altLang="zh-CN" sz="3600" dirty="0" smtClean="0"/>
              <a:t>Rounds</a:t>
            </a:r>
            <a:endParaRPr lang="en-US" altLang="zh-CN" sz="3600" dirty="0"/>
          </a:p>
        </p:txBody>
      </p:sp>
      <p:sp>
        <p:nvSpPr>
          <p:cNvPr id="10" name="Rectangle 11"/>
          <p:cNvSpPr>
            <a:spLocks noGrp="1"/>
          </p:cNvSpPr>
          <p:nvPr>
            <p:ph sz="quarter" idx="1"/>
          </p:nvPr>
        </p:nvSpPr>
        <p:spPr>
          <a:xfrm>
            <a:off x="0" y="1600200"/>
            <a:ext cx="9144000" cy="1815882"/>
          </a:xfrm>
          <a:prstGeom prst="rect">
            <a:avLst/>
          </a:prstGeom>
          <a:solidFill>
            <a:schemeClr val="bg1"/>
          </a:solidFill>
          <a:ln w="9525">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just" eaLnBrk="0" hangingPunct="0">
              <a:buNone/>
            </a:pPr>
            <a:r>
              <a:rPr lang="en-US" altLang="zh-CN" sz="2800" dirty="0">
                <a:ea typeface="宋体" panose="02010600030101010101" pitchFamily="2" charset="-122"/>
              </a:rPr>
              <a:t>AES is a </a:t>
            </a:r>
            <a:r>
              <a:rPr lang="en-US" altLang="zh-CN" sz="2800" dirty="0">
                <a:solidFill>
                  <a:srgbClr val="FF0000"/>
                </a:solidFill>
                <a:ea typeface="宋体" panose="02010600030101010101" pitchFamily="2" charset="-122"/>
              </a:rPr>
              <a:t>non-</a:t>
            </a:r>
            <a:r>
              <a:rPr lang="en-US" altLang="zh-CN" sz="2800" dirty="0" err="1">
                <a:solidFill>
                  <a:srgbClr val="FF0000"/>
                </a:solidFill>
                <a:ea typeface="宋体" panose="02010600030101010101" pitchFamily="2" charset="-122"/>
              </a:rPr>
              <a:t>Feistel</a:t>
            </a:r>
            <a:r>
              <a:rPr lang="en-US" altLang="zh-CN" sz="2800" dirty="0">
                <a:solidFill>
                  <a:srgbClr val="FF0000"/>
                </a:solidFill>
                <a:ea typeface="宋体" panose="02010600030101010101" pitchFamily="2" charset="-122"/>
              </a:rPr>
              <a:t> cipher </a:t>
            </a:r>
            <a:r>
              <a:rPr lang="en-US" altLang="zh-CN" sz="2800" dirty="0">
                <a:ea typeface="宋体" panose="02010600030101010101" pitchFamily="2" charset="-122"/>
              </a:rPr>
              <a:t>that encrypts and decrypts a data block of </a:t>
            </a:r>
            <a:r>
              <a:rPr lang="en-US" altLang="zh-CN" sz="2800" dirty="0">
                <a:solidFill>
                  <a:srgbClr val="FF0000"/>
                </a:solidFill>
                <a:ea typeface="宋体" panose="02010600030101010101" pitchFamily="2" charset="-122"/>
              </a:rPr>
              <a:t>128 bits</a:t>
            </a:r>
            <a:r>
              <a:rPr lang="en-US" altLang="zh-CN" sz="2800" dirty="0">
                <a:ea typeface="宋体" panose="02010600030101010101" pitchFamily="2" charset="-122"/>
              </a:rPr>
              <a:t>. It uses </a:t>
            </a:r>
            <a:r>
              <a:rPr lang="en-US" altLang="zh-CN" sz="2800" dirty="0">
                <a:solidFill>
                  <a:srgbClr val="FF0000"/>
                </a:solidFill>
                <a:ea typeface="宋体" panose="02010600030101010101" pitchFamily="2" charset="-122"/>
              </a:rPr>
              <a:t>10, 12, or 14 rounds</a:t>
            </a:r>
            <a:r>
              <a:rPr lang="en-US" altLang="zh-CN" sz="2800" dirty="0">
                <a:ea typeface="宋体" panose="02010600030101010101" pitchFamily="2" charset="-122"/>
              </a:rPr>
              <a:t>. The key size, which can be </a:t>
            </a:r>
            <a:r>
              <a:rPr lang="en-US" altLang="zh-CN" sz="2800" dirty="0">
                <a:solidFill>
                  <a:srgbClr val="FF0000"/>
                </a:solidFill>
                <a:ea typeface="宋体" panose="02010600030101010101" pitchFamily="2" charset="-122"/>
              </a:rPr>
              <a:t>128, 192, or 256 bits</a:t>
            </a:r>
            <a:r>
              <a:rPr lang="en-US" altLang="zh-CN" sz="2800" dirty="0">
                <a:ea typeface="宋体" panose="02010600030101010101" pitchFamily="2" charset="-122"/>
              </a:rPr>
              <a:t>, depends on the number of rounds. </a:t>
            </a:r>
          </a:p>
        </p:txBody>
      </p:sp>
      <p:pic>
        <p:nvPicPr>
          <p:cNvPr id="4" name="图片 3"/>
          <p:cNvPicPr>
            <a:picLocks noChangeAspect="1"/>
          </p:cNvPicPr>
          <p:nvPr/>
        </p:nvPicPr>
        <p:blipFill>
          <a:blip r:embed="rId2"/>
          <a:stretch>
            <a:fillRect/>
          </a:stretch>
        </p:blipFill>
        <p:spPr>
          <a:xfrm>
            <a:off x="124039" y="3399653"/>
            <a:ext cx="977218" cy="489375"/>
          </a:xfrm>
          <a:prstGeom prst="rect">
            <a:avLst/>
          </a:prstGeom>
        </p:spPr>
      </p:pic>
      <p:sp>
        <p:nvSpPr>
          <p:cNvPr id="5" name="Rectangle 12"/>
          <p:cNvSpPr/>
          <p:nvPr/>
        </p:nvSpPr>
        <p:spPr>
          <a:xfrm>
            <a:off x="124039" y="4077072"/>
            <a:ext cx="8077200" cy="2554545"/>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3200" dirty="0">
                <a:latin typeface="Arial" panose="020B0604020202020204" pitchFamily="34" charset="0"/>
                <a:ea typeface="宋体" panose="02010600030101010101" pitchFamily="2" charset="-122"/>
              </a:rPr>
              <a:t>AES has defined three versions, with 10, 12, and 14 rounds.</a:t>
            </a:r>
          </a:p>
          <a:p>
            <a:pPr lvl="0" algn="ctr"/>
            <a:r>
              <a:rPr lang="en-US" altLang="zh-CN" sz="3200" dirty="0">
                <a:latin typeface="Arial" panose="020B0604020202020204" pitchFamily="34" charset="0"/>
                <a:ea typeface="宋体" panose="02010600030101010101" pitchFamily="2" charset="-122"/>
              </a:rPr>
              <a:t>Each version uses a different cipher key size (128, 192, or 256), but the round keys are always 128 bits.</a:t>
            </a:r>
            <a:endParaRPr lang="en-US" altLang="zh-CN" sz="32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AES can be implemented in software, hardware, and firmware. The implementation can use table lookup process or routines that use a well-defined algebraic structure. </a:t>
            </a:r>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6.5.2 </a:t>
            </a:r>
            <a:r>
              <a:rPr lang="en-US" altLang="zh-CN" sz="3600" dirty="0" smtClean="0"/>
              <a:t>Implementation</a:t>
            </a:r>
            <a:endParaRPr lang="en-US" altLang="zh-CN" sz="3600" dirty="0"/>
          </a:p>
        </p:txBody>
      </p:sp>
    </p:spTree>
    <p:extLst>
      <p:ext uri="{BB962C8B-B14F-4D97-AF65-F5344CB8AC3E}">
        <p14:creationId xmlns:p14="http://schemas.microsoft.com/office/powerpoint/2010/main" val="9959520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a:spLocks noGrp="1"/>
          </p:cNvSpPr>
          <p:nvPr>
            <p:ph sz="quarter" idx="1"/>
          </p:nvPr>
        </p:nvSpPr>
        <p:spPr>
          <a:xfrm>
            <a:off x="0" y="1556792"/>
            <a:ext cx="9144000" cy="5185792"/>
          </a:xfrm>
        </p:spPr>
        <p:txBody>
          <a:bodyPr>
            <a:noAutofit/>
          </a:bodyPr>
          <a:lstStyle/>
          <a:p>
            <a:pPr marL="0" indent="0">
              <a:buNone/>
            </a:pPr>
            <a:r>
              <a:rPr lang="en-US" altLang="zh-CN" sz="2800" dirty="0"/>
              <a:t>The algorithms used in AES are so simple that they can be easily implemented using cheap processors and a minimum amount of </a:t>
            </a:r>
            <a:r>
              <a:rPr lang="en-US" altLang="zh-CN" sz="2800" dirty="0" smtClean="0"/>
              <a:t>memory.</a:t>
            </a:r>
            <a:endParaRPr lang="en-US" altLang="zh-CN" sz="28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800" dirty="0" smtClean="0"/>
          </a:p>
          <a:p>
            <a:pPr marL="0" indent="0">
              <a:buNone/>
            </a:pPr>
            <a:endParaRPr lang="en-US" altLang="zh-CN" sz="2400"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dirty="0"/>
              <a:t>6.5.3 Simplicity and </a:t>
            </a:r>
            <a:r>
              <a:rPr lang="en-US" altLang="zh-CN" sz="3600" dirty="0" smtClean="0"/>
              <a:t>Cost</a:t>
            </a:r>
            <a:endParaRPr lang="en-US" altLang="zh-CN" sz="3600" dirty="0"/>
          </a:p>
        </p:txBody>
      </p:sp>
    </p:spTree>
    <p:extLst>
      <p:ext uri="{BB962C8B-B14F-4D97-AF65-F5344CB8AC3E}">
        <p14:creationId xmlns:p14="http://schemas.microsoft.com/office/powerpoint/2010/main" val="1489281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2648" y="228600"/>
            <a:ext cx="8153400" cy="990600"/>
          </a:xfrm>
        </p:spPr>
        <p:txBody>
          <a:bodyPr>
            <a:normAutofit/>
          </a:bodyPr>
          <a:lstStyle/>
          <a:p>
            <a:pPr algn="ctr"/>
            <a:r>
              <a:rPr lang="en-US" altLang="zh-CN" sz="3600" dirty="0" smtClean="0"/>
              <a:t>6</a:t>
            </a:r>
            <a:r>
              <a:rPr lang="en-US" altLang="zh-CN" sz="3600" dirty="0"/>
              <a:t>.1.3 </a:t>
            </a:r>
            <a:r>
              <a:rPr lang="en-US" altLang="zh-CN" sz="3600" dirty="0" smtClean="0"/>
              <a:t>Rounds</a:t>
            </a:r>
            <a:endParaRPr lang="en-US" altLang="zh-CN" sz="3600" dirty="0"/>
          </a:p>
        </p:txBody>
      </p:sp>
      <p:pic>
        <p:nvPicPr>
          <p:cNvPr id="8" name="Picture 12"/>
          <p:cNvPicPr>
            <a:picLocks noChangeAspect="1"/>
          </p:cNvPicPr>
          <p:nvPr/>
        </p:nvPicPr>
        <p:blipFill>
          <a:blip r:embed="rId3"/>
          <a:stretch>
            <a:fillRect/>
          </a:stretch>
        </p:blipFill>
        <p:spPr>
          <a:xfrm>
            <a:off x="863473" y="1556792"/>
            <a:ext cx="7651750" cy="4824536"/>
          </a:xfrm>
          <a:prstGeom prst="rect">
            <a:avLst/>
          </a:prstGeom>
          <a:noFill/>
          <a:ln w="9525">
            <a:noFill/>
          </a:ln>
        </p:spPr>
      </p:pic>
      <p:sp>
        <p:nvSpPr>
          <p:cNvPr id="9" name="Text Box 4"/>
          <p:cNvSpPr txBox="1">
            <a:spLocks noChangeArrowheads="1"/>
          </p:cNvSpPr>
          <p:nvPr/>
        </p:nvSpPr>
        <p:spPr bwMode="auto">
          <a:xfrm>
            <a:off x="1072904" y="6381328"/>
            <a:ext cx="71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6</a:t>
            </a:r>
            <a:r>
              <a:rPr lang="en-US" altLang="zh-CN" b="0" baseline="0" dirty="0" smtClean="0">
                <a:solidFill>
                  <a:schemeClr val="tx2"/>
                </a:solidFill>
                <a:latin typeface="+mj-lt"/>
                <a:ea typeface="宋体" panose="02010600030101010101" pitchFamily="2" charset="-122"/>
              </a:rPr>
              <a:t>.1  </a:t>
            </a:r>
            <a:r>
              <a:rPr lang="en-US" altLang="zh-CN" b="0" baseline="0" dirty="0">
                <a:latin typeface="+mj-lt"/>
                <a:ea typeface="宋体" panose="02010600030101010101" pitchFamily="2" charset="-122"/>
              </a:rPr>
              <a:t>General design of AES encryption </a:t>
            </a:r>
            <a:r>
              <a:rPr lang="en-US" altLang="zh-CN" b="0" baseline="0" dirty="0" smtClean="0">
                <a:latin typeface="+mj-lt"/>
                <a:ea typeface="宋体" panose="02010600030101010101" pitchFamily="2" charset="-122"/>
              </a:rPr>
              <a:t>cipher</a:t>
            </a:r>
            <a:endParaRPr lang="en-US" altLang="zh-CN" b="0" baseline="0" dirty="0">
              <a:latin typeface="+mj-lt"/>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5"/>
          <p:cNvSpPr txBox="1"/>
          <p:nvPr/>
        </p:nvSpPr>
        <p:spPr>
          <a:xfrm>
            <a:off x="600422" y="3276228"/>
            <a:ext cx="8714928" cy="13247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endParaRPr lang="en-US" altLang="zh-CN" sz="2800" dirty="0">
              <a:solidFill>
                <a:schemeClr val="accent2"/>
              </a:solidFill>
              <a:latin typeface="+mj-lt"/>
            </a:endParaRPr>
          </a:p>
        </p:txBody>
      </p:sp>
      <p:sp>
        <p:nvSpPr>
          <p:cNvPr id="10" name="标题 4"/>
          <p:cNvSpPr>
            <a:spLocks noGrp="1"/>
          </p:cNvSpPr>
          <p:nvPr>
            <p:ph type="title"/>
          </p:nvPr>
        </p:nvSpPr>
        <p:spPr>
          <a:xfrm>
            <a:off x="612648" y="228600"/>
            <a:ext cx="8153400" cy="990600"/>
          </a:xfrm>
        </p:spPr>
        <p:txBody>
          <a:bodyPr>
            <a:normAutofit/>
          </a:bodyPr>
          <a:lstStyle/>
          <a:p>
            <a:pPr algn="ctr"/>
            <a:r>
              <a:rPr lang="en-US" altLang="zh-CN" sz="3600" dirty="0" smtClean="0"/>
              <a:t>6</a:t>
            </a:r>
            <a:r>
              <a:rPr lang="en-US" altLang="zh-CN" sz="3600" dirty="0"/>
              <a:t>.1.4 Data </a:t>
            </a:r>
            <a:r>
              <a:rPr lang="en-US" altLang="zh-CN" sz="3600" dirty="0" smtClean="0"/>
              <a:t>Unit</a:t>
            </a:r>
            <a:endParaRPr lang="en-US" altLang="zh-CN" sz="3600" dirty="0"/>
          </a:p>
        </p:txBody>
      </p:sp>
      <p:pic>
        <p:nvPicPr>
          <p:cNvPr id="7" name="Picture 17"/>
          <p:cNvPicPr>
            <a:picLocks noChangeAspect="1"/>
          </p:cNvPicPr>
          <p:nvPr/>
        </p:nvPicPr>
        <p:blipFill>
          <a:blip r:embed="rId2"/>
          <a:stretch>
            <a:fillRect/>
          </a:stretch>
        </p:blipFill>
        <p:spPr>
          <a:xfrm>
            <a:off x="323528" y="1556792"/>
            <a:ext cx="8459779" cy="4824536"/>
          </a:xfrm>
          <a:prstGeom prst="rect">
            <a:avLst/>
          </a:prstGeom>
          <a:noFill/>
          <a:ln w="9525">
            <a:noFill/>
          </a:ln>
        </p:spPr>
      </p:pic>
      <p:sp>
        <p:nvSpPr>
          <p:cNvPr id="9" name="Text Box 4"/>
          <p:cNvSpPr txBox="1">
            <a:spLocks noChangeArrowheads="1"/>
          </p:cNvSpPr>
          <p:nvPr/>
        </p:nvSpPr>
        <p:spPr bwMode="auto">
          <a:xfrm>
            <a:off x="2294199" y="6381328"/>
            <a:ext cx="4666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6.2  </a:t>
            </a:r>
            <a:r>
              <a:rPr lang="en-US" altLang="zh-CN" b="0" baseline="0" dirty="0">
                <a:latin typeface="+mj-lt"/>
                <a:ea typeface="宋体" panose="02010600030101010101" pitchFamily="2" charset="-122"/>
              </a:rPr>
              <a:t>Data units used in </a:t>
            </a:r>
            <a:r>
              <a:rPr lang="en-US" altLang="zh-CN" b="0" baseline="0" dirty="0" smtClean="0">
                <a:latin typeface="+mj-lt"/>
                <a:ea typeface="宋体" panose="02010600030101010101" pitchFamily="2" charset="-122"/>
              </a:rPr>
              <a:t>AES</a:t>
            </a:r>
            <a:endParaRPr lang="en-US" altLang="zh-CN"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1740</Words>
  <Application>Microsoft Office PowerPoint</Application>
  <PresentationFormat>全屏显示(4:3)</PresentationFormat>
  <Paragraphs>285</Paragraphs>
  <Slides>71</Slides>
  <Notes>1</Notes>
  <HiddenSlides>0</HiddenSlides>
  <MMClips>0</MMClips>
  <ScaleCrop>false</ScaleCrop>
  <HeadingPairs>
    <vt:vector size="4" baseType="variant">
      <vt:variant>
        <vt:lpstr>主题</vt:lpstr>
      </vt:variant>
      <vt:variant>
        <vt:i4>2</vt:i4>
      </vt:variant>
      <vt:variant>
        <vt:lpstr>幻灯片标题</vt:lpstr>
      </vt:variant>
      <vt:variant>
        <vt:i4>71</vt:i4>
      </vt:variant>
    </vt:vector>
  </HeadingPairs>
  <TitlesOfParts>
    <vt:vector size="73" baseType="lpstr">
      <vt:lpstr>中性</vt:lpstr>
      <vt:lpstr>1_中性</vt:lpstr>
      <vt:lpstr>PowerPoint 演示文稿</vt:lpstr>
      <vt:lpstr>Learning Outcomes</vt:lpstr>
      <vt:lpstr>6.1 INTRODUCTION</vt:lpstr>
      <vt:lpstr>6.1 INTRODUCTION</vt:lpstr>
      <vt:lpstr>6.1.1 History</vt:lpstr>
      <vt:lpstr>6.1.2 Criteria</vt:lpstr>
      <vt:lpstr>6.1.3 Rounds</vt:lpstr>
      <vt:lpstr>6.1.3 Rounds</vt:lpstr>
      <vt:lpstr>6.1.4 Data Unit</vt:lpstr>
      <vt:lpstr>6.1.4 Data Unit</vt:lpstr>
      <vt:lpstr>6.1.4 Data Unit</vt:lpstr>
      <vt:lpstr>6.1.5 Structure of Each Round</vt:lpstr>
      <vt:lpstr>6.2 TRANSFORMATIONS</vt:lpstr>
      <vt:lpstr>6.2 TRANSFORMATIONS</vt:lpstr>
      <vt:lpstr>6.2.1 Substitution</vt:lpstr>
      <vt:lpstr>6.2.1 Substitution</vt:lpstr>
      <vt:lpstr>6.2.1 Substitution</vt:lpstr>
      <vt:lpstr>6.2.1 Substitution</vt:lpstr>
      <vt:lpstr>6.2.1 Substitution</vt:lpstr>
      <vt:lpstr>6.2.1 Substitution</vt:lpstr>
      <vt:lpstr>6.2.1 Substitution</vt:lpstr>
      <vt:lpstr>6.2.1 Substitution</vt:lpstr>
      <vt:lpstr>6.2.1 Substitution</vt:lpstr>
      <vt:lpstr>6.2.1 Substitution</vt:lpstr>
      <vt:lpstr>6.2.1 Substitution</vt:lpstr>
      <vt:lpstr>6.2.2 Permutation</vt:lpstr>
      <vt:lpstr>6.2.2 Permutation</vt:lpstr>
      <vt:lpstr>6.2.2 Permutation</vt:lpstr>
      <vt:lpstr>6.2.3 Mixing</vt:lpstr>
      <vt:lpstr>6.2.3 Mixing</vt:lpstr>
      <vt:lpstr>6.2.3 Mixing</vt:lpstr>
      <vt:lpstr>6.2.3 Mixing</vt:lpstr>
      <vt:lpstr>6.2.3 Mixing</vt:lpstr>
      <vt:lpstr>6.2.3 Mixing</vt:lpstr>
      <vt:lpstr>6.2.4 Key Adding</vt:lpstr>
      <vt:lpstr>6.2.4 Key Adding</vt:lpstr>
      <vt:lpstr>6.2.4 Key Adding</vt:lpstr>
      <vt:lpstr>6.2 KEY EXPANSION</vt:lpstr>
      <vt:lpstr>6.3 KEY EXPANSION</vt:lpstr>
      <vt:lpstr>6.3 KEY EXPANSION</vt:lpstr>
      <vt:lpstr>6.3.1 KEY EXPANSION in AES-128</vt:lpstr>
      <vt:lpstr>6.3.1 KEY EXPANSION in AES-128</vt:lpstr>
      <vt:lpstr>6.3.1 KEY EXPANSION in AES-128</vt:lpstr>
      <vt:lpstr>6.3.1 KEY EXPANSION in AES-128</vt:lpstr>
      <vt:lpstr>6.3.1 KEY EXPANSION in AES-128</vt:lpstr>
      <vt:lpstr>6.3.1 KEY EXPANSION in AES-128</vt:lpstr>
      <vt:lpstr>6.3.1 KEY EXPANSION in AES-128</vt:lpstr>
      <vt:lpstr>6.3.1 KEY EXPANSION in AES-128</vt:lpstr>
      <vt:lpstr>6.3.3 Key-Expansion Analysis</vt:lpstr>
      <vt:lpstr>6.4 CIPHERS</vt:lpstr>
      <vt:lpstr>6.4 CIPHERS</vt:lpstr>
      <vt:lpstr>6.4.1 Original Design</vt:lpstr>
      <vt:lpstr>6.4.1 Original Design</vt:lpstr>
      <vt:lpstr>6.4.2 Alternative Design</vt:lpstr>
      <vt:lpstr>6.4.2 Alternative Design</vt:lpstr>
      <vt:lpstr>6.4.2 Alternative Design</vt:lpstr>
      <vt:lpstr>6.4.2 Alternative Design</vt:lpstr>
      <vt:lpstr>6.5 Examples</vt:lpstr>
      <vt:lpstr>6.5 Examples</vt:lpstr>
      <vt:lpstr>6.5 Examples</vt:lpstr>
      <vt:lpstr>6.5 Examples</vt:lpstr>
      <vt:lpstr>6.5 Examples</vt:lpstr>
      <vt:lpstr>6.5 Examples</vt:lpstr>
      <vt:lpstr>6.5 Examples</vt:lpstr>
      <vt:lpstr>6.5 Examples</vt:lpstr>
      <vt:lpstr>6.5 Examples</vt:lpstr>
      <vt:lpstr>6.5 ANALYSIS OF AES</vt:lpstr>
      <vt:lpstr>6.5 ANALYSIS OF AES</vt:lpstr>
      <vt:lpstr>6.5.1 Security</vt:lpstr>
      <vt:lpstr>6.5.2 Implementation</vt:lpstr>
      <vt:lpstr>6.5.3 Simplicity and Cost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c:creator>
  <cp:lastModifiedBy>张筱</cp:lastModifiedBy>
  <cp:revision>185</cp:revision>
  <dcterms:created xsi:type="dcterms:W3CDTF">2016-10-11T14:57:00Z</dcterms:created>
  <dcterms:modified xsi:type="dcterms:W3CDTF">2016-11-07T03:29:49Z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