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352" r:id="rId4"/>
    <p:sldId id="259" r:id="rId5"/>
    <p:sldId id="260" r:id="rId6"/>
    <p:sldId id="297" r:id="rId7"/>
    <p:sldId id="298" r:id="rId8"/>
    <p:sldId id="493" r:id="rId9"/>
    <p:sldId id="494" r:id="rId10"/>
    <p:sldId id="495" r:id="rId11"/>
    <p:sldId id="496" r:id="rId12"/>
    <p:sldId id="498" r:id="rId13"/>
    <p:sldId id="499" r:id="rId14"/>
    <p:sldId id="500" r:id="rId15"/>
    <p:sldId id="501" r:id="rId16"/>
    <p:sldId id="502" r:id="rId17"/>
    <p:sldId id="504" r:id="rId18"/>
    <p:sldId id="505" r:id="rId19"/>
    <p:sldId id="506" r:id="rId20"/>
    <p:sldId id="443" r:id="rId21"/>
    <p:sldId id="444" r:id="rId22"/>
    <p:sldId id="507" r:id="rId23"/>
    <p:sldId id="508" r:id="rId24"/>
    <p:sldId id="445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4" autoAdjust="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A7F2-3426-4E9E-AE4A-57C0210691EB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5C485-60A9-4B2C-8F5E-703EF908B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2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4C3D4D-4E5C-4AD3-87AD-38DB912E44AD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C905-F021-46D8-8F72-A06D7133C75C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A34E05-28D4-4F93-BAB2-2A690589AF69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C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4C3D4D-4E5C-4AD3-87AD-38DB912E44AD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EECE1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EECE1"/>
                </a:solidFill>
              </a:rPr>
              <a:t>‹#›</a:t>
            </a:fld>
            <a:endParaRPr lang="zh-CN" altLang="en-US">
              <a:solidFill>
                <a:srgbClr val="EEECE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E0D7-AC1F-472A-89EE-E9A50E3833D2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9016B-BC6A-45B7-ABA7-81B3A4EF425A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E7AFAD-D2C7-4F6A-AADD-7ABEDA4CE60B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AFC7-3F3D-4DAF-A0DD-E034D5551CE9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383-CB68-43B7-8E0D-D1ECF64DEF27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1F497D"/>
                </a:solidFill>
              </a:rPr>
              <a:t>‹#›</a:t>
            </a:fld>
            <a:endParaRPr lang="zh-CN" altLang="en-US">
              <a:solidFill>
                <a:srgbClr val="1F497D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4AAC-EDF4-42F1-987A-623978A167A7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9FD5DE-713D-4A74-8375-F977FB09FB32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C905-F021-46D8-8F72-A06D7133C75C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A34E05-28D4-4F93-BAB2-2A690589AF69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E0D7-AC1F-472A-89EE-E9A50E3833D2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9016B-BC6A-45B7-ABA7-81B3A4EF425A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E7AFAD-D2C7-4F6A-AADD-7ABEDA4CE60B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AFC7-3F3D-4DAF-A0DD-E034D5551CE9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383-CB68-43B7-8E0D-D1ECF64DEF27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4AAC-EDF4-42F1-987A-623978A167A7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9FD5DE-713D-4A74-8375-F977FB09FB32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871C1-852E-440E-9459-CBAFBD9BAA36}" type="datetime1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C000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871C1-852E-440E-9459-CBAFBD9BAA36}" type="datetime1">
              <a:rPr lang="zh-CN" altLang="en-US" smtClean="0">
                <a:solidFill>
                  <a:srgbClr val="1F497D"/>
                </a:solidFill>
              </a:rPr>
              <a:t>2016/11/21</a:t>
            </a:fld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C000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</a:rPr>
              <a:t>应用密码学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DFF9-D3AF-4309-9AF1-E3FD2E31EFEA}" type="datetime1">
              <a:rPr lang="zh-CN" altLang="en-US" b="1" smtClean="0"/>
              <a:t>2016/11/21</a:t>
            </a:fld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58854" y="230997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800" dirty="0" smtClean="0">
                <a:latin typeface="+mn-ea"/>
              </a:rPr>
              <a:t>伪随机数和流密码</a:t>
            </a:r>
            <a:endParaRPr lang="zh-CN" altLang="en-US" sz="4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8.1.5 </a:t>
            </a:r>
            <a:r>
              <a:rPr lang="en-US" altLang="zh-CN" sz="3600" b="1" dirty="0"/>
              <a:t>PRNG</a:t>
            </a:r>
            <a:r>
              <a:rPr lang="zh-CN" altLang="en-US" sz="3600" b="1" dirty="0"/>
              <a:t>算法设计</a:t>
            </a:r>
            <a:endParaRPr lang="en-US" altLang="zh-CN" sz="3600" b="1" dirty="0">
              <a:latin typeface="+mj-ea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1601688"/>
            <a:ext cx="9144000" cy="5256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线性拟合法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zh-CN" b="0" i="1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X</a:t>
            </a:r>
            <a:r>
              <a:rPr lang="en-AU" altLang="zh-CN" b="0" i="1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</a:t>
            </a:r>
            <a:r>
              <a:rPr lang="en-AU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+1</a:t>
            </a:r>
            <a:r>
              <a:rPr lang="en-AU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= (</a:t>
            </a:r>
            <a:r>
              <a:rPr lang="en-AU" altLang="zh-CN" b="0" i="1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aX</a:t>
            </a:r>
            <a:r>
              <a:rPr lang="en-AU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</a:t>
            </a:r>
            <a:r>
              <a:rPr lang="en-AU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+ </a:t>
            </a:r>
            <a:r>
              <a:rPr lang="en-AU" altLang="zh-CN" b="0" i="1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</a:t>
            </a:r>
            <a:r>
              <a:rPr lang="en-AU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) mod </a:t>
            </a:r>
            <a:r>
              <a:rPr lang="en-AU" altLang="zh-CN" b="0" i="1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</a:t>
            </a:r>
            <a:endParaRPr lang="en-AU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评价随机数发生器的三个标准：</a:t>
            </a: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全周期</a:t>
            </a: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“显得”随机，使用多种方法评估其随机程度</a:t>
            </a: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方便实现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注意，敌手如果知道一些东西就可重构后续所有序列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24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8.1.6 </a:t>
            </a:r>
            <a:r>
              <a:rPr lang="zh-CN" altLang="en-US" sz="3600" b="1" dirty="0" smtClean="0"/>
              <a:t>伪随机数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产生</a:t>
            </a:r>
            <a:r>
              <a:rPr lang="en-US" altLang="zh-CN" sz="3600" b="1" dirty="0" smtClean="0"/>
              <a:t>---</a:t>
            </a:r>
            <a:r>
              <a:rPr lang="zh-CN" altLang="en-US" sz="3600" b="1" dirty="0"/>
              <a:t>线性同余发生器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真正的随机数难以产生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伪随机数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线性同余法</a:t>
            </a:r>
            <a:r>
              <a:rPr lang="en-US" altLang="zh-CN" dirty="0">
                <a:solidFill>
                  <a:schemeClr val="tx1"/>
                </a:solidFill>
              </a:rPr>
              <a:t> linear </a:t>
            </a:r>
            <a:r>
              <a:rPr lang="en-US" altLang="zh-CN" dirty="0" smtClean="0">
                <a:solidFill>
                  <a:schemeClr val="tx1"/>
                </a:solidFill>
              </a:rPr>
              <a:t>congruence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m    </a:t>
            </a:r>
            <a:r>
              <a:rPr lang="zh-CN" altLang="en-US" dirty="0">
                <a:solidFill>
                  <a:srgbClr val="FF0000"/>
                </a:solidFill>
              </a:rPr>
              <a:t>模数    </a:t>
            </a:r>
            <a:r>
              <a:rPr lang="en-US" altLang="zh-CN" dirty="0">
                <a:solidFill>
                  <a:srgbClr val="FF0000"/>
                </a:solidFill>
              </a:rPr>
              <a:t>m&gt;0        2</a:t>
            </a:r>
            <a:r>
              <a:rPr lang="en-US" altLang="zh-CN" baseline="30000" dirty="0">
                <a:solidFill>
                  <a:srgbClr val="FF0000"/>
                </a:solidFill>
              </a:rPr>
              <a:t>31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 a    </a:t>
            </a:r>
            <a:r>
              <a:rPr lang="zh-CN" altLang="en-US" dirty="0">
                <a:solidFill>
                  <a:srgbClr val="FF0000"/>
                </a:solidFill>
              </a:rPr>
              <a:t>乘数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a&lt;m     a=7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=16807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c    </a:t>
            </a:r>
            <a:r>
              <a:rPr lang="zh-CN" altLang="en-US" sz="3200" dirty="0">
                <a:solidFill>
                  <a:srgbClr val="FF0000"/>
                </a:solidFill>
              </a:rPr>
              <a:t>增量    </a:t>
            </a:r>
            <a:r>
              <a:rPr lang="en-US" altLang="zh-CN" sz="3200" dirty="0">
                <a:solidFill>
                  <a:srgbClr val="FF0000"/>
                </a:solidFill>
              </a:rPr>
              <a:t>0 </a:t>
            </a:r>
            <a:r>
              <a:rPr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c&lt;m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 X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种子    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&lt;m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“s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” is the seed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X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n+1</a:t>
            </a:r>
            <a:r>
              <a:rPr lang="en-US" altLang="zh-CN" sz="3200" dirty="0">
                <a:solidFill>
                  <a:srgbClr val="FF0000"/>
                </a:solidFill>
              </a:rPr>
              <a:t> = (</a:t>
            </a:r>
            <a:r>
              <a:rPr lang="en-US" altLang="zh-CN" sz="3200" dirty="0" err="1">
                <a:solidFill>
                  <a:srgbClr val="FF0000"/>
                </a:solidFill>
              </a:rPr>
              <a:t>aX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 err="1">
                <a:solidFill>
                  <a:srgbClr val="FF0000"/>
                </a:solidFill>
              </a:rPr>
              <a:t>+c</a:t>
            </a:r>
            <a:r>
              <a:rPr lang="en-US" altLang="zh-CN" sz="3200" dirty="0">
                <a:solidFill>
                  <a:srgbClr val="FF0000"/>
                </a:solidFill>
              </a:rPr>
              <a:t>) mod </a:t>
            </a:r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线性同余伪随机数缺乏不可预测性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>
                <a:srgbClr val="000066"/>
              </a:buClr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66"/>
              </a:buClr>
              <a:buNone/>
            </a:pPr>
            <a:r>
              <a:rPr lang="en-US" altLang="zh-CN" sz="3200" dirty="0" smtClean="0"/>
              <a:t>                  </a:t>
            </a:r>
            <a:endParaRPr lang="en-US" altLang="zh-CN" sz="3200" baseline="30000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57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8.1.6 </a:t>
            </a:r>
            <a:r>
              <a:rPr lang="zh-CN" altLang="en-US" sz="3600" b="1" dirty="0" smtClean="0"/>
              <a:t>伪随机数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产生</a:t>
            </a:r>
            <a:r>
              <a:rPr lang="en-US" altLang="zh-CN" sz="3600" b="1" dirty="0" smtClean="0"/>
              <a:t>---</a:t>
            </a:r>
            <a:r>
              <a:rPr lang="zh-CN" altLang="en-US" sz="3600" b="1" dirty="0"/>
              <a:t>线性同余发生器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0" y="1633264"/>
            <a:ext cx="9144000" cy="52521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n+1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= (aX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+c) mod m </a:t>
            </a:r>
            <a:endParaRPr lang="en-US" altLang="zh-CN" b="0" dirty="0" smtClean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Choice 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of a, c and m are </a:t>
            </a: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critical</a:t>
            </a: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= c = 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= 1 and m = 8 produces random numbers {2, 3, 4, 5, 6, 7, 0, 1}.  This set is not random at all</a:t>
            </a: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</a:t>
            </a: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 = 7, c = 0, m = 32 and s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= 1 produces the set {7, 17, 23, 1, 7, 17, 23, 1, …}.  This set has a period 4, meaning that after the 4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number there is repetition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6019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8.1.6 </a:t>
            </a:r>
            <a:r>
              <a:rPr lang="zh-CN" altLang="en-US" sz="3600" b="1" dirty="0" smtClean="0"/>
              <a:t>伪随机数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产生</a:t>
            </a:r>
            <a:r>
              <a:rPr lang="en-US" altLang="zh-CN" sz="3600" b="1" dirty="0" smtClean="0"/>
              <a:t>---</a:t>
            </a:r>
            <a:r>
              <a:rPr lang="zh-CN" altLang="en-US" sz="3600" b="1" dirty="0"/>
              <a:t>线性同余发生器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1605880"/>
            <a:ext cx="9144000" cy="52521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评价随机数发生器的三个标准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生成函数应是全周期的，即函数再重复之前应该产生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0 and m-1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之间所有数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产生的序列应是随机的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  <a:latin typeface="+mn-ea"/>
              </a:rPr>
              <a:t>生成函数可以用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位运算器方便地实现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m    2</a:t>
            </a:r>
            <a:r>
              <a:rPr lang="en-US" altLang="zh-CN" baseline="30000" dirty="0">
                <a:solidFill>
                  <a:schemeClr val="tx1"/>
                </a:solidFill>
              </a:rPr>
              <a:t>31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a=7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=16807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；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c=0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57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8.1.7 </a:t>
            </a:r>
            <a:r>
              <a:rPr lang="en-US" altLang="zh-CN" sz="3600" b="1" dirty="0"/>
              <a:t>BBS method</a:t>
            </a:r>
            <a:endParaRPr lang="en-US" altLang="zh-CN" sz="3600" dirty="0"/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0" y="1605880"/>
            <a:ext cx="9144000" cy="52521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Take large primes p and q that have a reminder of 3 upon division by 4</a:t>
            </a:r>
            <a:r>
              <a:rPr lang="zh-CN" altLang="en-US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：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lang="en-AU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=</a:t>
            </a:r>
            <a:r>
              <a:rPr lang="en-AU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q=3 mod 4</a:t>
            </a: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Let n = p * 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Choose a seed “s” relatively prime with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= s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mod 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For i = 1 to 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 {  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= (X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i-1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)</a:t>
            </a:r>
            <a:r>
              <a:rPr lang="en-US" altLang="zh-CN" b="0" baseline="30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mod 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    B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= X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  <a:sym typeface="Symbol" panose="05050102010706020507" pitchFamily="18" charset="2"/>
              </a:rPr>
              <a:t> mod 2 }</a:t>
            </a: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8.1.7 </a:t>
            </a:r>
            <a:r>
              <a:rPr lang="en-US" altLang="zh-CN" sz="3600" b="1" dirty="0"/>
              <a:t>BBS method</a:t>
            </a:r>
            <a:endParaRPr lang="en-US" altLang="zh-CN" sz="3600" dirty="0"/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1605880"/>
            <a:ext cx="9144000" cy="52521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</a:t>
            </a:r>
            <a:r>
              <a:rPr lang="en-US" altLang="zh-CN" b="0" baseline="-2500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denotes the least significant bit in each iteration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 algorithm generates the bits continuously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User decides how many of the bits to choose to form the number, e.g., 64-bits chosen to form a </a:t>
            </a: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key</a:t>
            </a:r>
          </a:p>
          <a:p>
            <a:pPr marL="0" indent="0" eaLnBrk="1" hangingPunct="1">
              <a:buNone/>
            </a:pP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不存在多项式时间的算法使得在已知前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k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位的情况下预测出第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k+1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位的概率大于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0.5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tx1"/>
                </a:solidFill>
                <a:latin typeface="+mn-ea"/>
              </a:rPr>
              <a:t> BBS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安全性基于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分解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的难度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8.1.8 </a:t>
            </a:r>
            <a:r>
              <a:rPr lang="zh-CN" altLang="en-US" sz="3600" b="1" dirty="0" smtClean="0"/>
              <a:t>使用</a:t>
            </a:r>
            <a:r>
              <a:rPr lang="zh-CN" altLang="en-US" sz="3600" b="1" dirty="0"/>
              <a:t>分组密码的伪随机数产生</a:t>
            </a:r>
            <a:endParaRPr lang="en-US" altLang="zh-CN" sz="36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774155"/>
            <a:ext cx="6121400" cy="417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90127" y="6135687"/>
            <a:ext cx="5598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="0" baseline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Figure </a:t>
            </a:r>
            <a:r>
              <a:rPr lang="en-US" altLang="zh-CN" b="0" baseline="0" dirty="0" smtClean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8.2 </a:t>
            </a:r>
            <a:r>
              <a:rPr lang="zh-CN" altLang="en-US" b="0" baseline="0" dirty="0" smtClean="0">
                <a:latin typeface="+mn-ea"/>
                <a:sym typeface="+mn-ea"/>
              </a:rPr>
              <a:t>使用分组密码的伪随机数产生</a:t>
            </a:r>
            <a:endParaRPr lang="en-US" altLang="zh-CN" b="0" baseline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4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8.1.9 ANSI X9.17</a:t>
            </a:r>
            <a:endParaRPr lang="en-US" altLang="zh-CN" sz="3600" dirty="0"/>
          </a:p>
        </p:txBody>
      </p:sp>
      <p:sp>
        <p:nvSpPr>
          <p:cNvPr id="8" name="Text Box 6"/>
          <p:cNvSpPr txBox="1"/>
          <p:nvPr/>
        </p:nvSpPr>
        <p:spPr>
          <a:xfrm>
            <a:off x="0" y="1628800"/>
            <a:ext cx="9144000" cy="6494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=EDE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K1,K2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(V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EDE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K1,K2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(DT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))</a:t>
            </a: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	V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i+1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= EDE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K1,K2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EDE</a:t>
            </a:r>
            <a:r>
              <a:rPr lang="en-US" altLang="zh-CN" sz="3200" b="0" baseline="-25000" dirty="0">
                <a:solidFill>
                  <a:schemeClr val="tx1"/>
                </a:solidFill>
                <a:ea typeface="楷体_GB2312" pitchFamily="49" charset="-122"/>
              </a:rPr>
              <a:t>K1,K2</a:t>
            </a:r>
            <a:r>
              <a:rPr lang="en-US" altLang="zh-CN" sz="3200" b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ea typeface="楷体_GB2312" pitchFamily="49" charset="-122"/>
              </a:rPr>
              <a:t>DT</a:t>
            </a:r>
            <a:r>
              <a:rPr lang="en-US" altLang="zh-CN" sz="3200" b="0" baseline="-25000" dirty="0" err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b="0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zh-CN" sz="3200" b="0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3200" b="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b="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FFFF99"/>
              </a:buClr>
              <a:buSzPct val="80000"/>
              <a:buFont typeface="ZapfDingbats" pitchFamily="82" charset="2"/>
              <a:buNone/>
            </a:pPr>
            <a:endParaRPr lang="en-US" altLang="zh-CN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9" name="Picture 7" descr="D:\YOUNG\Course\CryptoCourse\Figures\f5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780928"/>
            <a:ext cx="8458200" cy="3408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21233" y="6135687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="0" baseline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Figure </a:t>
            </a:r>
            <a:r>
              <a:rPr lang="en-US" altLang="zh-CN" b="0" baseline="0" dirty="0" smtClean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8.2 </a:t>
            </a:r>
            <a:r>
              <a:rPr lang="en-US" altLang="zh-CN" b="0" baseline="0" dirty="0">
                <a:latin typeface="+mn-ea"/>
                <a:sym typeface="+mn-ea"/>
              </a:rPr>
              <a:t>ANSI </a:t>
            </a:r>
            <a:r>
              <a:rPr lang="en-US" altLang="zh-CN" b="0" baseline="0" dirty="0" smtClean="0">
                <a:latin typeface="+mn-ea"/>
                <a:sym typeface="+mn-ea"/>
              </a:rPr>
              <a:t>X9.17</a:t>
            </a:r>
            <a:endParaRPr lang="en-US" altLang="zh-CN" b="0" baseline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8.2 </a:t>
            </a:r>
            <a:r>
              <a:rPr lang="zh-CN" altLang="en-US" sz="3200" b="1" dirty="0" smtClean="0"/>
              <a:t>流密码（</a:t>
            </a:r>
            <a:r>
              <a:rPr lang="en-US" altLang="zh-CN" sz="3200" b="1" dirty="0"/>
              <a:t>Stream Ciphers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>
                <a:solidFill>
                  <a:srgbClr val="1F497D"/>
                </a:solidFill>
              </a:rPr>
              <a:pPr/>
              <a:t>2016/11/21</a:t>
            </a:fld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7" name="标题 7"/>
          <p:cNvSpPr txBox="1"/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 </a:t>
            </a:r>
            <a:r>
              <a:rPr lang="zh-CN" altLang="en-US" sz="3600" b="1" dirty="0" smtClean="0"/>
              <a:t>流密码</a:t>
            </a:r>
            <a:r>
              <a:rPr lang="en-US" altLang="zh-CN" sz="3600" b="1" dirty="0" smtClean="0"/>
              <a:t>(stream ciphers)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556792"/>
                <a:ext cx="9144000" cy="620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Key=k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1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k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2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k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3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k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4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…(random, used one-time only)</a:t>
                </a:r>
              </a:p>
              <a:p>
                <a:pPr lvl="1">
                  <a:buSzPct val="50000"/>
                </a:pPr>
                <a:endParaRPr lang="en-US" altLang="zh-CN" sz="2800" b="1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Plaintext=m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1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m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2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m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3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m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4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...</a:t>
                </a: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2800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 </a:t>
                </a:r>
                <a:r>
                  <a:rPr lang="en-US" altLang="zh-CN" sz="2800" dirty="0" err="1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Ciphertext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 = c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1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c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2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c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3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c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4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…,Where c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i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=m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i</a:t>
                </a: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 Uni" panose="02020603050405020304" pitchFamily="18" charset="-122"/>
                      </a:rPr>
                      <m:t>⨁</m:t>
                    </m:r>
                  </m:oMath>
                </a14:m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 k</a:t>
                </a:r>
                <a:r>
                  <a:rPr lang="en-US" altLang="zh-CN" sz="2800" baseline="-250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i</a:t>
                </a:r>
              </a:p>
              <a:p>
                <a:pPr lvl="1">
                  <a:buSzPct val="50000"/>
                </a:pPr>
                <a:endParaRPr lang="en-US" altLang="zh-CN" sz="2800" baseline="-25000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lvl="1"/>
                <a:endParaRPr lang="en-US" altLang="zh-CN" sz="2800" baseline="-25000" dirty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Can be proved to be unconditionally secure</a:t>
                </a: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3200" dirty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3200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lvl="1">
                  <a:buSzPct val="50000"/>
                </a:pPr>
                <a:endParaRPr lang="en-US" altLang="zh-CN" sz="3200" dirty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marL="742950" lvl="1" indent="-285750">
                  <a:buSzPct val="50000"/>
                  <a:buFont typeface="Wingdings" panose="05000000000000000000" pitchFamily="2" charset="2"/>
                  <a:buChar char="l"/>
                </a:pPr>
                <a:endParaRPr lang="en-US" altLang="zh-CN" sz="3200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lvl="1">
                  <a:buSzPct val="50000"/>
                </a:pPr>
                <a:endParaRPr lang="en-US" altLang="zh-CN" sz="3200" dirty="0" smtClean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  <a:p>
                <a:pPr lvl="1"/>
                <a:r>
                  <a:rPr lang="en-US" altLang="zh-CN" sz="3200" dirty="0" smtClean="0">
                    <a:latin typeface="Times New Roman Uni" panose="02020603050405020304" pitchFamily="18" charset="-122"/>
                    <a:ea typeface="Times New Roman Uni" panose="02020603050405020304" pitchFamily="18" charset="-122"/>
                    <a:cs typeface="Times New Roman Uni" panose="02020603050405020304" pitchFamily="18" charset="-122"/>
                  </a:rPr>
                  <a:t> </a:t>
                </a:r>
                <a:endParaRPr lang="zh-CN" altLang="en-US" sz="3200" dirty="0">
                  <a:latin typeface="Times New Roman Uni" panose="02020603050405020304" pitchFamily="18" charset="-122"/>
                  <a:ea typeface="Times New Roman Uni" panose="02020603050405020304" pitchFamily="18" charset="-122"/>
                  <a:cs typeface="Times New Roman Uni" panose="02020603050405020304" pitchFamily="18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6792"/>
                <a:ext cx="9144000" cy="6206827"/>
              </a:xfrm>
              <a:prstGeom prst="rect">
                <a:avLst/>
              </a:prstGeom>
              <a:blipFill rotWithShape="0">
                <a:blip r:embed="rId2"/>
                <a:stretch>
                  <a:fillRect t="-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Outcomes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随机数的基本特点及用途</a:t>
            </a:r>
            <a:r>
              <a:rPr lang="en-US" altLang="zh-CN" sz="2400" dirty="0" smtClean="0"/>
              <a:t>. 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密码学伪随机数的产生、特性与应用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PRNG</a:t>
            </a:r>
            <a:r>
              <a:rPr lang="zh-CN" altLang="en-US" sz="2400" dirty="0" smtClean="0"/>
              <a:t>算法的设计与分析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+mn-ea"/>
              </a:rPr>
              <a:t>线性同余发生器工作机制及评价标准</a:t>
            </a:r>
            <a:r>
              <a:rPr lang="en-US" altLang="zh-CN" sz="2400" dirty="0" smtClean="0"/>
              <a:t>. 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伪随机数</a:t>
            </a:r>
            <a:r>
              <a:rPr lang="en-US" altLang="zh-CN" sz="2400" dirty="0" smtClean="0"/>
              <a:t>BBS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使用</a:t>
            </a:r>
            <a:r>
              <a:rPr lang="zh-CN" altLang="en-US" sz="2400" dirty="0" smtClean="0"/>
              <a:t>分组密码的伪随机数产生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流密码</a:t>
            </a:r>
            <a:r>
              <a:rPr lang="zh-CN" altLang="en-US" sz="2400" dirty="0" smtClean="0"/>
              <a:t>的结构与</a:t>
            </a:r>
            <a:r>
              <a:rPr lang="en-US" altLang="zh-CN" sz="2400" dirty="0" smtClean="0"/>
              <a:t>RC4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RC4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WEP.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 </a:t>
            </a:r>
            <a:r>
              <a:rPr lang="en-US" altLang="zh-CN" sz="3600" dirty="0"/>
              <a:t>Stream </a:t>
            </a:r>
            <a:r>
              <a:rPr lang="en-US" altLang="zh-CN" sz="3600" dirty="0" smtClean="0"/>
              <a:t>Cipher</a:t>
            </a:r>
            <a:endParaRPr lang="en-US" altLang="zh-CN" sz="3600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605434"/>
            <a:ext cx="8426450" cy="4487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20959" y="6135687"/>
            <a:ext cx="5136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="0" baseline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Figure </a:t>
            </a:r>
            <a:r>
              <a:rPr lang="en-US" altLang="zh-CN" b="0" baseline="0" dirty="0" smtClean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8.3 </a:t>
            </a:r>
            <a:r>
              <a:rPr lang="en-US" altLang="zh-CN" b="0" baseline="0" dirty="0" smtClean="0">
                <a:latin typeface="+mn-ea"/>
                <a:sym typeface="+mn-ea"/>
              </a:rPr>
              <a:t>Stream </a:t>
            </a:r>
            <a:r>
              <a:rPr lang="en-US" altLang="zh-CN" b="0" baseline="0" dirty="0">
                <a:latin typeface="+mn-ea"/>
                <a:sym typeface="+mn-ea"/>
              </a:rPr>
              <a:t>Cipher </a:t>
            </a:r>
            <a:r>
              <a:rPr lang="en-US" altLang="zh-CN" b="0" baseline="0" dirty="0" smtClean="0">
                <a:latin typeface="+mn-ea"/>
                <a:sym typeface="+mn-ea"/>
              </a:rPr>
              <a:t>Structure</a:t>
            </a:r>
            <a:endParaRPr lang="en-US" altLang="zh-CN" b="0" baseline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 </a:t>
            </a:r>
            <a:r>
              <a:rPr lang="en-US" altLang="zh-CN" sz="3600" dirty="0"/>
              <a:t>Stream </a:t>
            </a:r>
            <a:r>
              <a:rPr lang="en-US" altLang="zh-CN" sz="3600" dirty="0" smtClean="0"/>
              <a:t>Cipher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630812"/>
            <a:ext cx="8114286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 </a:t>
            </a:r>
            <a:r>
              <a:rPr lang="en-US" altLang="zh-CN" sz="3600" dirty="0"/>
              <a:t>Stream </a:t>
            </a:r>
            <a:r>
              <a:rPr lang="en-US" altLang="zh-CN" sz="3600" dirty="0" smtClean="0"/>
              <a:t>Cipher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1592264"/>
            <a:ext cx="8047619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</a:t>
            </a:r>
            <a:r>
              <a:rPr lang="en-US" altLang="zh-CN" sz="3600" dirty="0"/>
              <a:t>.2.1 RC4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</a:rPr>
              <a:t>Designed by Ron Rivest in 1987 for RSA Security.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</a:rPr>
              <a:t>Kept as a trade secret until leaked out in 1994.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</a:rPr>
              <a:t>The most popular stream cipher.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rgbClr val="FF0000"/>
                </a:solidFill>
              </a:rPr>
              <a:t>Simple and fast.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</a:rPr>
              <a:t>With a 128 bits key, the period is &gt; 10</a:t>
            </a:r>
            <a:r>
              <a:rPr lang="en-US" altLang="zh-CN" sz="2900" baseline="30000" dirty="0">
                <a:solidFill>
                  <a:schemeClr val="tx1"/>
                </a:solidFill>
              </a:rPr>
              <a:t>100</a:t>
            </a:r>
            <a:r>
              <a:rPr lang="en-US" altLang="zh-CN" sz="2900" dirty="0">
                <a:solidFill>
                  <a:schemeClr val="tx1"/>
                </a:solidFill>
              </a:rPr>
              <a:t> .</a:t>
            </a:r>
            <a:endParaRPr lang="en-US" altLang="zh-CN" sz="2900" baseline="30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</a:rPr>
              <a:t>Used in the SSL/TLS standards (for secure Web communication), IEEE 802.11 wireless LAN standard, Microsoft Point-to-Point Encryption, and many others.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900" b="0" dirty="0"/>
          </a:p>
        </p:txBody>
      </p:sp>
    </p:spTree>
    <p:extLst>
      <p:ext uri="{BB962C8B-B14F-4D97-AF65-F5344CB8AC3E}">
        <p14:creationId xmlns:p14="http://schemas.microsoft.com/office/powerpoint/2010/main" val="21749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</a:t>
            </a:r>
            <a:r>
              <a:rPr lang="en-US" altLang="zh-CN" sz="3600" dirty="0"/>
              <a:t>.2.1 RC4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595740"/>
            <a:ext cx="8028571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8.2.2 </a:t>
            </a:r>
            <a:r>
              <a:rPr lang="en-US" altLang="zh-CN" sz="3600" dirty="0"/>
              <a:t>RC4-Initial Permutation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28" y="1539050"/>
            <a:ext cx="6657143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8.2.3 </a:t>
            </a:r>
            <a:r>
              <a:rPr lang="en-US" altLang="zh-CN" sz="3600" dirty="0"/>
              <a:t>RC4-Key Stream Generation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24" y="1566463"/>
            <a:ext cx="59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8.2.4 RC4 Overview</a:t>
            </a:r>
            <a:endParaRPr lang="en-US" altLang="zh-CN" sz="36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8" y="1600200"/>
            <a:ext cx="7650163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7345" y="6279703"/>
            <a:ext cx="3443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="0" baseline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Figure </a:t>
            </a:r>
            <a:r>
              <a:rPr lang="en-US" altLang="zh-CN" b="0" baseline="0" dirty="0" smtClean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8.4 </a:t>
            </a:r>
            <a:r>
              <a:rPr lang="en-US" altLang="zh-CN" b="0" baseline="0" dirty="0" smtClean="0">
                <a:latin typeface="+mn-ea"/>
                <a:sym typeface="+mn-ea"/>
              </a:rPr>
              <a:t>RC4 Overview</a:t>
            </a:r>
            <a:endParaRPr lang="en-US" altLang="zh-CN" b="0" baseline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3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8.2.5 Security of RC4</a:t>
            </a:r>
            <a:endParaRPr lang="en-US" altLang="zh-CN" sz="3600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0" y="1605880"/>
            <a:ext cx="9144000" cy="52521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 keystream generated by RC4 is biased.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 second byte is biased toward zero with high probability.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 first few bytes are strongly non-random and leak information about the input key.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Defense: discard the initial n bytes of the keystream.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Called “RC4-drop[n-bytes]”.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Recommended values for n = 256, 768, or 3072 bytes.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Efforts are underway (e.g. the eSTREAM project) to develop more secure stream ciphers.</a:t>
            </a:r>
          </a:p>
        </p:txBody>
      </p:sp>
    </p:spTree>
    <p:extLst>
      <p:ext uri="{BB962C8B-B14F-4D97-AF65-F5344CB8AC3E}">
        <p14:creationId xmlns:p14="http://schemas.microsoft.com/office/powerpoint/2010/main" val="38399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8.2.6 </a:t>
            </a:r>
            <a:r>
              <a:rPr lang="en-US" altLang="zh-CN" sz="3600" dirty="0"/>
              <a:t>RC4 and WEP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WEP is a protocol using RC4 to encrypt packets for transmission over IEEE 802.11 wireless LAN.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WEP requires each packet to be encrypted with a separate RC4 key.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 RC4 key for each packet is a concatenation of a 24-bit IV (initialization vector) and a 40 or 104-bit long-term key</a:t>
            </a: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zh-CN" b="0" dirty="0">
              <a:solidFill>
                <a:schemeClr val="tx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181947"/>
            <a:ext cx="7979488" cy="8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8</a:t>
            </a:r>
            <a:r>
              <a:rPr lang="en-US" altLang="zh-CN" sz="3200" b="1" dirty="0" smtClean="0"/>
              <a:t>.1 </a:t>
            </a:r>
            <a:r>
              <a:rPr lang="zh-CN" altLang="en-US" sz="3200" b="1" dirty="0" smtClean="0"/>
              <a:t>伪随机数（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Pseudo-</a:t>
            </a:r>
            <a:r>
              <a:rPr lang="en-US" altLang="zh-CN" sz="3200" b="1" dirty="0" smtClean="0"/>
              <a:t>random </a:t>
            </a:r>
            <a:r>
              <a:rPr lang="en-US" altLang="zh-CN" sz="3200" b="1" dirty="0"/>
              <a:t>number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D66E-D74B-4DF4-9E60-904E1520841B}" type="datetime1">
              <a:rPr lang="zh-CN" altLang="en-US" smtClean="0"/>
              <a:t>2016/11/21</a:t>
            </a:fld>
            <a:endParaRPr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8.2.7 802.11 frames using </a:t>
            </a:r>
            <a:r>
              <a:rPr lang="en-US" altLang="zh-CN" sz="3600" dirty="0" smtClean="0"/>
              <a:t>WEP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88840"/>
            <a:ext cx="8279832" cy="1335013"/>
          </a:xfrm>
          <a:prstGeom prst="rect">
            <a:avLst/>
          </a:prstGeom>
        </p:spPr>
      </p:pic>
      <p:sp>
        <p:nvSpPr>
          <p:cNvPr id="6" name="TextBox 16"/>
          <p:cNvSpPr txBox="1"/>
          <p:nvPr/>
        </p:nvSpPr>
        <p:spPr>
          <a:xfrm>
            <a:off x="459581" y="3844900"/>
            <a:ext cx="8224838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har char="•"/>
            </a:pPr>
            <a:r>
              <a:rPr lang="en-US" altLang="zh-CN" b="0" dirty="0">
                <a:solidFill>
                  <a:schemeClr val="tx1"/>
                </a:solidFill>
              </a:rPr>
              <a:t>  ICV: integrity check value (for data integrity)</a:t>
            </a:r>
          </a:p>
          <a:p>
            <a:pPr marL="0" lvl="0" indent="0" eaLnBrk="1" hangingPunct="1">
              <a:spcBef>
                <a:spcPct val="0"/>
              </a:spcBef>
              <a:buChar char="•"/>
            </a:pPr>
            <a:r>
              <a:rPr lang="en-US" altLang="zh-CN" b="0" dirty="0">
                <a:solidFill>
                  <a:schemeClr val="tx1"/>
                </a:solidFill>
              </a:rPr>
              <a:t>  FCS: frame check sequence (for error detection)</a:t>
            </a:r>
          </a:p>
          <a:p>
            <a:pPr marL="0" lvl="0" indent="0" eaLnBrk="1" hangingPunct="1">
              <a:spcBef>
                <a:spcPct val="0"/>
              </a:spcBef>
              <a:buChar char="•"/>
            </a:pPr>
            <a:r>
              <a:rPr lang="en-US" altLang="zh-CN" b="0" dirty="0">
                <a:solidFill>
                  <a:schemeClr val="tx1"/>
                </a:solidFill>
              </a:rPr>
              <a:t>  Both use CRC32</a:t>
            </a:r>
          </a:p>
        </p:txBody>
      </p:sp>
    </p:spTree>
    <p:extLst>
      <p:ext uri="{BB962C8B-B14F-4D97-AF65-F5344CB8AC3E}">
        <p14:creationId xmlns:p14="http://schemas.microsoft.com/office/powerpoint/2010/main" val="27601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8.2.7 </a:t>
            </a:r>
            <a:r>
              <a:rPr lang="en-US" altLang="zh-CN" sz="3600" dirty="0" smtClean="0"/>
              <a:t>Security of WEP</a:t>
            </a:r>
            <a:endParaRPr lang="en-US" altLang="zh-CN" sz="36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1593229"/>
            <a:ext cx="9144000" cy="526477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WEP has been shown to be insecure.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There is an article, </a:t>
            </a:r>
            <a:r>
              <a:rPr lang="en-US" altLang="zh-CN" b="0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“Breaking 104 bit WEP in less than 60 seconds,”</a:t>
            </a:r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discussing how to discover the RC4 key by analyzing encrypted ARP packets.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1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 </a:t>
            </a:r>
            <a:r>
              <a:rPr lang="zh-CN" altLang="en-US" sz="3600" b="1" dirty="0" smtClean="0"/>
              <a:t>随机数</a:t>
            </a:r>
            <a:endParaRPr lang="en-US" altLang="zh-CN" sz="3600" dirty="0"/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随机数用途，重要的角色，例如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认证过程中，避免重放攻击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会话密钥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0" dirty="0">
                <a:solidFill>
                  <a:schemeClr val="tx1"/>
                </a:solidFill>
                <a:latin typeface="+mn-ea"/>
              </a:rPr>
              <a:t>RSA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公钥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算法</a:t>
            </a:r>
            <a:endParaRPr lang="en-US" altLang="zh-CN" b="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随机数的基本特点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随机性</a:t>
            </a:r>
            <a:endParaRPr lang="en-US" altLang="zh-CN" b="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均匀分布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，有大量的测试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方案</a:t>
            </a:r>
            <a:endParaRPr lang="en-US" altLang="zh-CN" b="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独立性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，难以测试，只能测试足够独立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不可预测性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9144000" cy="537321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 smtClean="0"/>
          </a:p>
          <a:p>
            <a:endParaRPr lang="en-US" altLang="zh-CN" sz="3200" dirty="0" smtClean="0">
              <a:latin typeface="+mj-lt"/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/>
              <a:t>8.1.1 </a:t>
            </a:r>
            <a:r>
              <a:rPr lang="zh-CN" altLang="en-US" sz="3600" b="1" dirty="0" smtClean="0"/>
              <a:t>随机数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产生</a:t>
            </a:r>
            <a:endParaRPr lang="en-US" altLang="zh-CN" sz="3600" dirty="0"/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0" y="1512168"/>
            <a:ext cx="9159739" cy="53458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随机性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分布一致性：</a:t>
            </a:r>
            <a:r>
              <a:rPr lang="en-US" altLang="zh-CN" b="0" dirty="0">
                <a:solidFill>
                  <a:schemeClr val="tx1"/>
                </a:solidFill>
                <a:latin typeface="+mn-ea"/>
              </a:rPr>
              <a:t>0 1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出现概率大约相等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独立性：任何子序列不能由其他子序列推导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出</a:t>
            </a:r>
            <a:endParaRPr lang="en-US" altLang="zh-CN" b="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不可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预测性</a:t>
            </a:r>
            <a:endParaRPr lang="en-US" altLang="zh-CN" b="0" dirty="0" smtClean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b="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随机数的源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物理噪声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已公布的好的随机数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算法生成的伪随机数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dirty="0" smtClean="0"/>
              <a:t>8.1.2 </a:t>
            </a:r>
            <a:r>
              <a:rPr lang="zh-CN" altLang="en-US" sz="3600" b="1" dirty="0" smtClean="0">
                <a:latin typeface="+mj-ea"/>
              </a:rPr>
              <a:t>伪随机数</a:t>
            </a:r>
            <a:r>
              <a:rPr lang="en-US" altLang="zh-CN" sz="3600" b="1" dirty="0" smtClean="0">
                <a:latin typeface="+mj-ea"/>
              </a:rPr>
              <a:t>(Pseudo-random number)</a:t>
            </a:r>
            <a:endParaRPr lang="en-US" altLang="zh-CN" sz="3600" b="1" dirty="0">
              <a:latin typeface="+mj-ea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1573559"/>
            <a:ext cx="9143999" cy="528444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密码应用大多使用算法来生成随机数。这些算法是确定的，所以产生的序列并非统计随机的。但是，算法足够好的话，产生的序列可以经受住随机性检测，这样的树一般称为伪随机数。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although are not truly random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can pass many tests of “</a:t>
            </a:r>
            <a:r>
              <a:rPr lang="en-US" altLang="zh-CN" b="0" dirty="0" smtClean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randomness”</a:t>
            </a:r>
          </a:p>
          <a:p>
            <a:pPr lvl="1" eaLnBrk="1" hangingPunct="1"/>
            <a:r>
              <a:rPr lang="en-US" altLang="zh-CN" b="0" dirty="0" smtClean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created </a:t>
            </a:r>
            <a:r>
              <a:rPr lang="en-US" altLang="zh-CN" b="0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by “</a:t>
            </a:r>
            <a:r>
              <a:rPr lang="en-AU" altLang="zh-CN" b="0" dirty="0">
                <a:solidFill>
                  <a:srgbClr val="FF0000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Pseudorandom Number Generators (PRNGs)”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8.1.3 </a:t>
            </a:r>
            <a:r>
              <a:rPr lang="en-US" altLang="zh-CN" sz="3600" b="1" dirty="0"/>
              <a:t>PRNG</a:t>
            </a:r>
            <a:endParaRPr lang="en-US" altLang="zh-CN" sz="3600" b="1" dirty="0">
              <a:latin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9" y="1922363"/>
            <a:ext cx="7561262" cy="409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5203" y="6135687"/>
            <a:ext cx="8747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b="0" baseline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Figure </a:t>
            </a:r>
            <a:r>
              <a:rPr lang="en-US" altLang="zh-CN" b="0" baseline="0" dirty="0" smtClean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8.1 </a:t>
            </a:r>
            <a:r>
              <a:rPr lang="en-US" altLang="zh-CN" b="0" baseline="0" dirty="0" smtClean="0">
                <a:latin typeface="+mj-lt"/>
                <a:ea typeface="宋体" panose="02010600030101010101" pitchFamily="2" charset="-122"/>
                <a:sym typeface="+mn-ea"/>
              </a:rPr>
              <a:t>Random </a:t>
            </a:r>
            <a:r>
              <a:rPr lang="en-US" altLang="zh-CN" b="0" baseline="0" dirty="0">
                <a:latin typeface="+mj-lt"/>
                <a:ea typeface="宋体" panose="02010600030101010101" pitchFamily="2" charset="-122"/>
                <a:sym typeface="+mn-ea"/>
              </a:rPr>
              <a:t>&amp; Pseudorandom Number </a:t>
            </a:r>
            <a:r>
              <a:rPr lang="en-US" altLang="zh-CN" b="0" baseline="0" dirty="0" smtClean="0">
                <a:latin typeface="+mj-lt"/>
                <a:ea typeface="宋体" panose="02010600030101010101" pitchFamily="2" charset="-122"/>
                <a:sym typeface="+mn-ea"/>
              </a:rPr>
              <a:t>Generators(PRNG)</a:t>
            </a:r>
            <a:endParaRPr lang="en-US" altLang="zh-CN" b="0" baseline="0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8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8.1.4 </a:t>
            </a:r>
            <a:r>
              <a:rPr lang="en-US" altLang="zh-CN" sz="3600" b="1" dirty="0"/>
              <a:t>PRNG </a:t>
            </a:r>
            <a:r>
              <a:rPr lang="en-US" altLang="zh-CN" sz="3600" b="1" dirty="0" smtClean="0"/>
              <a:t>Requirements</a:t>
            </a:r>
            <a:endParaRPr lang="en-US" altLang="zh-CN" sz="3600" b="1" dirty="0">
              <a:latin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1576536"/>
            <a:ext cx="9144000" cy="52814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randomness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uniformity, scalability, consistency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unpredictability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forward &amp; backward unpredictability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use same tests to check</a:t>
            </a:r>
          </a:p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characteristics of the seed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secure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known adversary can determine output</a:t>
            </a:r>
          </a:p>
          <a:p>
            <a:pPr lvl="1" eaLnBrk="1" hangingPunct="1"/>
            <a:r>
              <a:rPr lang="en-US" altLang="zh-CN" b="0" dirty="0">
                <a:solidFill>
                  <a:schemeClr val="tx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so must be random or pseudorandom number</a:t>
            </a:r>
          </a:p>
          <a:p>
            <a:pPr lvl="1" eaLnBrk="1" hangingPunct="1"/>
            <a:endParaRPr lang="en-US" altLang="zh-CN" dirty="0">
              <a:ea typeface="MS PGothic" panose="020B0600070205080204" pitchFamily="34" charset="-128"/>
            </a:endParaRPr>
          </a:p>
          <a:p>
            <a:pPr eaLnBrk="1" hangingPunct="1"/>
            <a:endParaRPr lang="en-US" altLang="zh-CN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8.1.5 </a:t>
            </a:r>
            <a:r>
              <a:rPr lang="en-US" altLang="zh-CN" sz="3600" b="1" dirty="0"/>
              <a:t>PRNG</a:t>
            </a:r>
            <a:r>
              <a:rPr lang="zh-CN" altLang="en-US" sz="3600" b="1" dirty="0"/>
              <a:t>算法设计</a:t>
            </a:r>
            <a:endParaRPr lang="en-US" altLang="zh-CN" sz="3600" b="1" dirty="0">
              <a:latin typeface="+mj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0" y="1576536"/>
            <a:ext cx="9144000" cy="52814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特意构造算法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基于现存密码算法的算法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对称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非对称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Hash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函数和消息认证码</a:t>
            </a:r>
            <a:endParaRPr kumimoji="1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2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中性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1103</Words>
  <Application>Microsoft Office PowerPoint</Application>
  <PresentationFormat>全屏显示(4:3)</PresentationFormat>
  <Paragraphs>210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中性</vt:lpstr>
      <vt:lpstr>1_中性</vt:lpstr>
      <vt:lpstr>PowerPoint 演示文稿</vt:lpstr>
      <vt:lpstr>Learning Outcomes</vt:lpstr>
      <vt:lpstr>8.1 伪随机数（ Pseudo-random number）</vt:lpstr>
      <vt:lpstr>8.1 随机数</vt:lpstr>
      <vt:lpstr>8.1.1 随机数的产生</vt:lpstr>
      <vt:lpstr>8.1.2 伪随机数(Pseudo-random number)</vt:lpstr>
      <vt:lpstr>8.1.3 PRNG</vt:lpstr>
      <vt:lpstr>8.1.4 PRNG Requirements</vt:lpstr>
      <vt:lpstr>8.1.5 PRNG算法设计</vt:lpstr>
      <vt:lpstr>8.1.5 PRNG算法设计</vt:lpstr>
      <vt:lpstr>8.1.6 伪随机数的产生---线性同余发生器</vt:lpstr>
      <vt:lpstr>8.1.6 伪随机数的产生---线性同余发生器</vt:lpstr>
      <vt:lpstr>8.1.6 伪随机数的产生---线性同余发生器</vt:lpstr>
      <vt:lpstr>8.1.7 BBS method</vt:lpstr>
      <vt:lpstr>8.1.7 BBS method</vt:lpstr>
      <vt:lpstr>8.1.8 使用分组密码的伪随机数产生</vt:lpstr>
      <vt:lpstr>8.1.9 ANSI X9.17</vt:lpstr>
      <vt:lpstr>8.2 流密码（Stream Ciphers）</vt:lpstr>
      <vt:lpstr>8.2 流密码(stream ciphers)</vt:lpstr>
      <vt:lpstr>8.2 Stream Cipher</vt:lpstr>
      <vt:lpstr>8.2 Stream Cipher</vt:lpstr>
      <vt:lpstr>8.2 Stream Cipher</vt:lpstr>
      <vt:lpstr>8.2.1 RC4</vt:lpstr>
      <vt:lpstr>8.2.1 RC4</vt:lpstr>
      <vt:lpstr>8.2.2 RC4-Initial Permutation</vt:lpstr>
      <vt:lpstr>8.2.3 RC4-Key Stream Generation</vt:lpstr>
      <vt:lpstr>8.2.4 RC4 Overview</vt:lpstr>
      <vt:lpstr>8.2.5 Security of RC4</vt:lpstr>
      <vt:lpstr>8.2.6 RC4 and WEP</vt:lpstr>
      <vt:lpstr>8.2.7 802.11 frames using WEP</vt:lpstr>
      <vt:lpstr>8.2.7 Security of WEP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张筱</cp:lastModifiedBy>
  <cp:revision>239</cp:revision>
  <dcterms:created xsi:type="dcterms:W3CDTF">2016-10-11T14:57:00Z</dcterms:created>
  <dcterms:modified xsi:type="dcterms:W3CDTF">2016-11-21T07:32:35Z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