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2" r:id="rId7"/>
    <p:sldId id="263" r:id="rId8"/>
    <p:sldId id="264" r:id="rId9"/>
    <p:sldId id="270" r:id="rId10"/>
    <p:sldId id="265" r:id="rId11"/>
    <p:sldId id="266" r:id="rId12"/>
    <p:sldId id="268" r:id="rId13"/>
    <p:sldId id="267" r:id="rId14"/>
    <p:sldId id="271" r:id="rId15"/>
    <p:sldId id="269" r:id="rId16"/>
    <p:sldId id="272" r:id="rId17"/>
    <p:sldId id="273" r:id="rId18"/>
    <p:sldId id="274" r:id="rId19"/>
    <p:sldId id="275" r:id="rId20"/>
    <p:sldId id="276" r:id="rId21"/>
    <p:sldId id="277" r:id="rId22"/>
    <p:sldId id="278" r:id="rId23"/>
    <p:sldId id="279" r:id="rId24"/>
    <p:sldId id="280" r:id="rId25"/>
    <p:sldId id="28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3" autoAdjust="0"/>
    <p:restoredTop sz="94660"/>
  </p:normalViewPr>
  <p:slideViewPr>
    <p:cSldViewPr snapToGrid="0">
      <p:cViewPr varScale="1">
        <p:scale>
          <a:sx n="77" d="100"/>
          <a:sy n="77" d="100"/>
        </p:scale>
        <p:origin x="68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2EBB0CDB-2253-491B-B277-8574A567AA14}" type="datetimeFigureOut">
              <a:rPr lang="en-US" smtClean="0"/>
              <a:t>6/4/2019</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6BE369E0-3C34-4146-9477-A34932797499}" type="slidenum">
              <a:rPr lang="en-US" smtClean="0"/>
              <a:t>‹#›</a:t>
            </a:fld>
            <a:endParaRPr lang="en-US"/>
          </a:p>
        </p:txBody>
      </p:sp>
    </p:spTree>
    <p:extLst>
      <p:ext uri="{BB962C8B-B14F-4D97-AF65-F5344CB8AC3E}">
        <p14:creationId xmlns:p14="http://schemas.microsoft.com/office/powerpoint/2010/main" val="147522770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BB0CDB-2253-491B-B277-8574A567AA14}" type="datetimeFigureOut">
              <a:rPr lang="en-US" smtClean="0"/>
              <a:t>6/4/2019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E369E0-3C34-4146-9477-A34932797499}" type="slidenum">
              <a:rPr lang="en-US" smtClean="0"/>
              <a:t>‹#›</a:t>
            </a:fld>
            <a:endParaRPr lang="en-US"/>
          </a:p>
        </p:txBody>
      </p:sp>
    </p:spTree>
    <p:extLst>
      <p:ext uri="{BB962C8B-B14F-4D97-AF65-F5344CB8AC3E}">
        <p14:creationId xmlns:p14="http://schemas.microsoft.com/office/powerpoint/2010/main" val="528435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BB0CDB-2253-491B-B277-8574A567AA14}" type="datetimeFigureOut">
              <a:rPr lang="en-US" smtClean="0"/>
              <a:t>6/4/2019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E369E0-3C34-4146-9477-A34932797499}" type="slidenum">
              <a:rPr lang="en-US" smtClean="0"/>
              <a:t>‹#›</a:t>
            </a:fld>
            <a:endParaRPr lang="en-US"/>
          </a:p>
        </p:txBody>
      </p:sp>
    </p:spTree>
    <p:extLst>
      <p:ext uri="{BB962C8B-B14F-4D97-AF65-F5344CB8AC3E}">
        <p14:creationId xmlns:p14="http://schemas.microsoft.com/office/powerpoint/2010/main" val="37485725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BB0CDB-2253-491B-B277-8574A567AA14}" type="datetimeFigureOut">
              <a:rPr lang="en-US" smtClean="0"/>
              <a:t>6/4/2019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E369E0-3C34-4146-9477-A34932797499}" type="slidenum">
              <a:rPr lang="en-US" smtClean="0"/>
              <a:t>‹#›</a:t>
            </a:fld>
            <a:endParaRPr lang="en-US"/>
          </a:p>
        </p:txBody>
      </p:sp>
    </p:spTree>
    <p:extLst>
      <p:ext uri="{BB962C8B-B14F-4D97-AF65-F5344CB8AC3E}">
        <p14:creationId xmlns:p14="http://schemas.microsoft.com/office/powerpoint/2010/main" val="28223032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BB0CDB-2253-491B-B277-8574A567AA14}" type="datetimeFigureOut">
              <a:rPr lang="en-US" smtClean="0"/>
              <a:t>6/4/2019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E369E0-3C34-4146-9477-A34932797499}" type="slidenum">
              <a:rPr lang="en-US" smtClean="0"/>
              <a:t>‹#›</a:t>
            </a:fld>
            <a:endParaRPr lang="en-US"/>
          </a:p>
        </p:txBody>
      </p:sp>
    </p:spTree>
    <p:extLst>
      <p:ext uri="{BB962C8B-B14F-4D97-AF65-F5344CB8AC3E}">
        <p14:creationId xmlns:p14="http://schemas.microsoft.com/office/powerpoint/2010/main" val="37535687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BB0CDB-2253-491B-B277-8574A567AA14}" type="datetimeFigureOut">
              <a:rPr lang="en-US" smtClean="0"/>
              <a:t>6/4/2019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E369E0-3C34-4146-9477-A34932797499}" type="slidenum">
              <a:rPr lang="en-US" smtClean="0"/>
              <a:t>‹#›</a:t>
            </a:fld>
            <a:endParaRPr lang="en-US"/>
          </a:p>
        </p:txBody>
      </p:sp>
    </p:spTree>
    <p:extLst>
      <p:ext uri="{BB962C8B-B14F-4D97-AF65-F5344CB8AC3E}">
        <p14:creationId xmlns:p14="http://schemas.microsoft.com/office/powerpoint/2010/main" val="27198362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BB0CDB-2253-491B-B277-8574A567AA14}" type="datetimeFigureOut">
              <a:rPr lang="en-US" smtClean="0"/>
              <a:t>6/4/2019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E369E0-3C34-4146-9477-A34932797499}" type="slidenum">
              <a:rPr lang="en-US" smtClean="0"/>
              <a:t>‹#›</a:t>
            </a:fld>
            <a:endParaRPr lang="en-US"/>
          </a:p>
        </p:txBody>
      </p:sp>
    </p:spTree>
    <p:extLst>
      <p:ext uri="{BB962C8B-B14F-4D97-AF65-F5344CB8AC3E}">
        <p14:creationId xmlns:p14="http://schemas.microsoft.com/office/powerpoint/2010/main" val="15421802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BB0CDB-2253-491B-B277-8574A567AA14}" type="datetimeFigureOut">
              <a:rPr lang="en-US" smtClean="0"/>
              <a:t>6/4/2019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E369E0-3C34-4146-9477-A34932797499}"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2839911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BB0CDB-2253-491B-B277-8574A567AA14}" type="datetimeFigureOut">
              <a:rPr lang="en-US" smtClean="0"/>
              <a:t>6/4/2019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E369E0-3C34-4146-9477-A34932797499}" type="slidenum">
              <a:rPr lang="en-US" smtClean="0"/>
              <a:t>‹#›</a:t>
            </a:fld>
            <a:endParaRPr lang="en-US"/>
          </a:p>
        </p:txBody>
      </p:sp>
    </p:spTree>
    <p:extLst>
      <p:ext uri="{BB962C8B-B14F-4D97-AF65-F5344CB8AC3E}">
        <p14:creationId xmlns:p14="http://schemas.microsoft.com/office/powerpoint/2010/main" val="737354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BB0CDB-2253-491B-B277-8574A567AA14}" type="datetimeFigureOut">
              <a:rPr lang="en-US" smtClean="0"/>
              <a:t>6/4/2019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E369E0-3C34-4146-9477-A34932797499}" type="slidenum">
              <a:rPr lang="en-US" smtClean="0"/>
              <a:t>‹#›</a:t>
            </a:fld>
            <a:endParaRPr lang="en-US"/>
          </a:p>
        </p:txBody>
      </p:sp>
    </p:spTree>
    <p:extLst>
      <p:ext uri="{BB962C8B-B14F-4D97-AF65-F5344CB8AC3E}">
        <p14:creationId xmlns:p14="http://schemas.microsoft.com/office/powerpoint/2010/main" val="560544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BB0CDB-2253-491B-B277-8574A567AA14}" type="datetimeFigureOut">
              <a:rPr lang="en-US" smtClean="0"/>
              <a:t>6/4/2019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E369E0-3C34-4146-9477-A34932797499}" type="slidenum">
              <a:rPr lang="en-US" smtClean="0"/>
              <a:t>‹#›</a:t>
            </a:fld>
            <a:endParaRPr lang="en-US"/>
          </a:p>
        </p:txBody>
      </p:sp>
    </p:spTree>
    <p:extLst>
      <p:ext uri="{BB962C8B-B14F-4D97-AF65-F5344CB8AC3E}">
        <p14:creationId xmlns:p14="http://schemas.microsoft.com/office/powerpoint/2010/main" val="2973296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EBB0CDB-2253-491B-B277-8574A567AA14}" type="datetimeFigureOut">
              <a:rPr lang="en-US" smtClean="0"/>
              <a:t>6/4/2019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E369E0-3C34-4146-9477-A34932797499}" type="slidenum">
              <a:rPr lang="en-US" smtClean="0"/>
              <a:t>‹#›</a:t>
            </a:fld>
            <a:endParaRPr lang="en-US"/>
          </a:p>
        </p:txBody>
      </p:sp>
    </p:spTree>
    <p:extLst>
      <p:ext uri="{BB962C8B-B14F-4D97-AF65-F5344CB8AC3E}">
        <p14:creationId xmlns:p14="http://schemas.microsoft.com/office/powerpoint/2010/main" val="1766048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EBB0CDB-2253-491B-B277-8574A567AA14}" type="datetimeFigureOut">
              <a:rPr lang="en-US" smtClean="0"/>
              <a:t>6/4/2019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E369E0-3C34-4146-9477-A34932797499}" type="slidenum">
              <a:rPr lang="en-US" smtClean="0"/>
              <a:t>‹#›</a:t>
            </a:fld>
            <a:endParaRPr lang="en-US"/>
          </a:p>
        </p:txBody>
      </p:sp>
    </p:spTree>
    <p:extLst>
      <p:ext uri="{BB962C8B-B14F-4D97-AF65-F5344CB8AC3E}">
        <p14:creationId xmlns:p14="http://schemas.microsoft.com/office/powerpoint/2010/main" val="1441006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BB0CDB-2253-491B-B277-8574A567AA14}" type="datetimeFigureOut">
              <a:rPr lang="en-US" smtClean="0"/>
              <a:t>6/4/2019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E369E0-3C34-4146-9477-A34932797499}" type="slidenum">
              <a:rPr lang="en-US" smtClean="0"/>
              <a:t>‹#›</a:t>
            </a:fld>
            <a:endParaRPr lang="en-US"/>
          </a:p>
        </p:txBody>
      </p:sp>
    </p:spTree>
    <p:extLst>
      <p:ext uri="{BB962C8B-B14F-4D97-AF65-F5344CB8AC3E}">
        <p14:creationId xmlns:p14="http://schemas.microsoft.com/office/powerpoint/2010/main" val="1257462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2EBB0CDB-2253-491B-B277-8574A567AA14}" type="datetimeFigureOut">
              <a:rPr lang="en-US" smtClean="0"/>
              <a:t>6/4/2019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E369E0-3C34-4146-9477-A34932797499}" type="slidenum">
              <a:rPr lang="en-US" smtClean="0"/>
              <a:t>‹#›</a:t>
            </a:fld>
            <a:endParaRPr lang="en-US"/>
          </a:p>
        </p:txBody>
      </p:sp>
    </p:spTree>
    <p:extLst>
      <p:ext uri="{BB962C8B-B14F-4D97-AF65-F5344CB8AC3E}">
        <p14:creationId xmlns:p14="http://schemas.microsoft.com/office/powerpoint/2010/main" val="821180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BB0CDB-2253-491B-B277-8574A567AA14}" type="datetimeFigureOut">
              <a:rPr lang="en-US" smtClean="0"/>
              <a:t>6/4/2019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E369E0-3C34-4146-9477-A34932797499}" type="slidenum">
              <a:rPr lang="en-US" smtClean="0"/>
              <a:t>‹#›</a:t>
            </a:fld>
            <a:endParaRPr lang="en-US"/>
          </a:p>
        </p:txBody>
      </p:sp>
    </p:spTree>
    <p:extLst>
      <p:ext uri="{BB962C8B-B14F-4D97-AF65-F5344CB8AC3E}">
        <p14:creationId xmlns:p14="http://schemas.microsoft.com/office/powerpoint/2010/main" val="2036990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BB0CDB-2253-491B-B277-8574A567AA14}" type="datetimeFigureOut">
              <a:rPr lang="en-US" smtClean="0"/>
              <a:t>6/4/2019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E369E0-3C34-4146-9477-A34932797499}" type="slidenum">
              <a:rPr lang="en-US" smtClean="0"/>
              <a:t>‹#›</a:t>
            </a:fld>
            <a:endParaRPr lang="en-US"/>
          </a:p>
        </p:txBody>
      </p:sp>
    </p:spTree>
    <p:extLst>
      <p:ext uri="{BB962C8B-B14F-4D97-AF65-F5344CB8AC3E}">
        <p14:creationId xmlns:p14="http://schemas.microsoft.com/office/powerpoint/2010/main" val="3299024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EBB0CDB-2253-491B-B277-8574A567AA14}" type="datetimeFigureOut">
              <a:rPr lang="en-US" smtClean="0"/>
              <a:t>6/4/2019</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BE369E0-3C34-4146-9477-A34932797499}" type="slidenum">
              <a:rPr lang="en-US" smtClean="0"/>
              <a:t>‹#›</a:t>
            </a:fld>
            <a:endParaRPr lang="en-US"/>
          </a:p>
        </p:txBody>
      </p:sp>
    </p:spTree>
    <p:extLst>
      <p:ext uri="{BB962C8B-B14F-4D97-AF65-F5344CB8AC3E}">
        <p14:creationId xmlns:p14="http://schemas.microsoft.com/office/powerpoint/2010/main" val="763651598"/>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11C87-ED26-4EEE-A150-E066EC5DF479}"/>
              </a:ext>
            </a:extLst>
          </p:cNvPr>
          <p:cNvSpPr>
            <a:spLocks noGrp="1"/>
          </p:cNvSpPr>
          <p:nvPr>
            <p:ph type="ctrTitle"/>
          </p:nvPr>
        </p:nvSpPr>
        <p:spPr>
          <a:xfrm>
            <a:off x="3741671" y="1964268"/>
            <a:ext cx="7197726" cy="2421464"/>
          </a:xfrm>
        </p:spPr>
        <p:txBody>
          <a:bodyPr>
            <a:normAutofit/>
          </a:bodyPr>
          <a:lstStyle/>
          <a:p>
            <a:r>
              <a:rPr lang="en-US" sz="5400" dirty="0"/>
              <a:t>TEAM 104</a:t>
            </a:r>
          </a:p>
        </p:txBody>
      </p:sp>
      <p:sp>
        <p:nvSpPr>
          <p:cNvPr id="3" name="Subtitle 2">
            <a:extLst>
              <a:ext uri="{FF2B5EF4-FFF2-40B4-BE49-F238E27FC236}">
                <a16:creationId xmlns:a16="http://schemas.microsoft.com/office/drawing/2014/main" id="{AB4B0B8D-4DAA-4169-B331-665D19271FAF}"/>
              </a:ext>
            </a:extLst>
          </p:cNvPr>
          <p:cNvSpPr>
            <a:spLocks noGrp="1"/>
          </p:cNvSpPr>
          <p:nvPr>
            <p:ph type="subTitle" idx="1"/>
          </p:nvPr>
        </p:nvSpPr>
        <p:spPr>
          <a:xfrm>
            <a:off x="1252603" y="4285523"/>
            <a:ext cx="9907522" cy="2303167"/>
          </a:xfrm>
        </p:spPr>
        <p:txBody>
          <a:bodyPr>
            <a:noAutofit/>
          </a:bodyPr>
          <a:lstStyle/>
          <a:p>
            <a:pPr algn="l"/>
            <a:r>
              <a:rPr lang="zh-CN" altLang="en-US" sz="2400" dirty="0"/>
              <a:t>刘逸</a:t>
            </a:r>
            <a:r>
              <a:rPr lang="en-US" altLang="zh-CN" sz="2400" dirty="0"/>
              <a:t>        </a:t>
            </a:r>
            <a:r>
              <a:rPr lang="en-US" sz="2400" dirty="0"/>
              <a:t>16061102    </a:t>
            </a:r>
          </a:p>
          <a:p>
            <a:pPr algn="l"/>
            <a:r>
              <a:rPr lang="zh-CN" altLang="en-US" sz="2400" dirty="0"/>
              <a:t>马力</a:t>
            </a:r>
            <a:r>
              <a:rPr lang="en-US" altLang="zh-CN" sz="2400" dirty="0"/>
              <a:t>        16182016</a:t>
            </a:r>
          </a:p>
          <a:p>
            <a:pPr algn="l"/>
            <a:r>
              <a:rPr lang="zh-CN" altLang="en-US" sz="2400" dirty="0"/>
              <a:t>周美廷    </a:t>
            </a:r>
            <a:r>
              <a:rPr lang="en-US" altLang="zh-CN" sz="2400" dirty="0"/>
              <a:t>76066002</a:t>
            </a:r>
          </a:p>
          <a:p>
            <a:pPr algn="l"/>
            <a:r>
              <a:rPr lang="zh-CN" altLang="en-US" sz="2400" dirty="0"/>
              <a:t>于金泽    </a:t>
            </a:r>
            <a:r>
              <a:rPr lang="en-US" altLang="zh-CN" sz="2400" dirty="0"/>
              <a:t>16061189</a:t>
            </a:r>
          </a:p>
          <a:p>
            <a:pPr algn="l"/>
            <a:r>
              <a:rPr lang="zh-CN" altLang="en-US" sz="2400" dirty="0"/>
              <a:t>张金源    </a:t>
            </a:r>
            <a:r>
              <a:rPr lang="en-US" altLang="zh-CN" sz="2400" dirty="0"/>
              <a:t>76066001</a:t>
            </a:r>
            <a:endParaRPr lang="en-US" sz="2400" dirty="0"/>
          </a:p>
        </p:txBody>
      </p:sp>
    </p:spTree>
    <p:extLst>
      <p:ext uri="{BB962C8B-B14F-4D97-AF65-F5344CB8AC3E}">
        <p14:creationId xmlns:p14="http://schemas.microsoft.com/office/powerpoint/2010/main" val="2432875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82966-64F9-4942-A1E5-184A5948572A}"/>
              </a:ext>
            </a:extLst>
          </p:cNvPr>
          <p:cNvSpPr>
            <a:spLocks noGrp="1"/>
          </p:cNvSpPr>
          <p:nvPr>
            <p:ph type="ctrTitle"/>
          </p:nvPr>
        </p:nvSpPr>
        <p:spPr/>
        <p:txBody>
          <a:bodyPr/>
          <a:lstStyle/>
          <a:p>
            <a:pPr algn="ctr"/>
            <a:r>
              <a:rPr lang="zh-CN" altLang="en-US" dirty="0"/>
              <a:t> </a:t>
            </a:r>
            <a:r>
              <a:rPr lang="zh-CN" altLang="en-US" sz="6000" dirty="0"/>
              <a:t> 测试结果分析</a:t>
            </a:r>
            <a:endParaRPr lang="en-US" sz="6000" dirty="0"/>
          </a:p>
        </p:txBody>
      </p:sp>
    </p:spTree>
    <p:extLst>
      <p:ext uri="{BB962C8B-B14F-4D97-AF65-F5344CB8AC3E}">
        <p14:creationId xmlns:p14="http://schemas.microsoft.com/office/powerpoint/2010/main" val="341045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F8745-CEF3-4B05-ADFB-56ACF5796DD0}"/>
              </a:ext>
            </a:extLst>
          </p:cNvPr>
          <p:cNvSpPr>
            <a:spLocks noGrp="1"/>
          </p:cNvSpPr>
          <p:nvPr>
            <p:ph type="title"/>
          </p:nvPr>
        </p:nvSpPr>
        <p:spPr/>
        <p:txBody>
          <a:bodyPr/>
          <a:lstStyle/>
          <a:p>
            <a:r>
              <a:rPr lang="en-US" altLang="zh-CN" dirty="0"/>
              <a:t>Cs3</a:t>
            </a:r>
            <a:r>
              <a:rPr lang="zh-CN" altLang="en-US" dirty="0"/>
              <a:t>测试结果</a:t>
            </a:r>
            <a:endParaRPr lang="en-US" dirty="0"/>
          </a:p>
        </p:txBody>
      </p:sp>
      <p:pic>
        <p:nvPicPr>
          <p:cNvPr id="4" name="Picture 3">
            <a:extLst>
              <a:ext uri="{FF2B5EF4-FFF2-40B4-BE49-F238E27FC236}">
                <a16:creationId xmlns:a16="http://schemas.microsoft.com/office/drawing/2014/main" id="{0BD4E0CC-5BE1-42ED-BC80-184CC905A4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1" y="1659815"/>
            <a:ext cx="7915467" cy="4991505"/>
          </a:xfrm>
          <a:prstGeom prst="rect">
            <a:avLst/>
          </a:prstGeom>
        </p:spPr>
      </p:pic>
    </p:spTree>
    <p:extLst>
      <p:ext uri="{BB962C8B-B14F-4D97-AF65-F5344CB8AC3E}">
        <p14:creationId xmlns:p14="http://schemas.microsoft.com/office/powerpoint/2010/main" val="686254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F8745-CEF3-4B05-ADFB-56ACF5796DD0}"/>
              </a:ext>
            </a:extLst>
          </p:cNvPr>
          <p:cNvSpPr>
            <a:spLocks noGrp="1"/>
          </p:cNvSpPr>
          <p:nvPr>
            <p:ph type="title"/>
          </p:nvPr>
        </p:nvSpPr>
        <p:spPr/>
        <p:txBody>
          <a:bodyPr/>
          <a:lstStyle/>
          <a:p>
            <a:r>
              <a:rPr lang="en-US" altLang="zh-CN" dirty="0"/>
              <a:t>Cs12</a:t>
            </a:r>
            <a:r>
              <a:rPr lang="zh-CN" altLang="en-US" dirty="0"/>
              <a:t>测试结果</a:t>
            </a:r>
            <a:endParaRPr lang="en-US" dirty="0"/>
          </a:p>
        </p:txBody>
      </p:sp>
      <p:pic>
        <p:nvPicPr>
          <p:cNvPr id="4" name="Picture 3">
            <a:extLst>
              <a:ext uri="{FF2B5EF4-FFF2-40B4-BE49-F238E27FC236}">
                <a16:creationId xmlns:a16="http://schemas.microsoft.com/office/drawing/2014/main" id="{0BD4E0CC-5BE1-42ED-BC80-184CC905A4B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85801" y="1790415"/>
            <a:ext cx="7915467" cy="4730305"/>
          </a:xfrm>
          <a:prstGeom prst="rect">
            <a:avLst/>
          </a:prstGeom>
        </p:spPr>
      </p:pic>
    </p:spTree>
    <p:extLst>
      <p:ext uri="{BB962C8B-B14F-4D97-AF65-F5344CB8AC3E}">
        <p14:creationId xmlns:p14="http://schemas.microsoft.com/office/powerpoint/2010/main" val="3270537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F8745-CEF3-4B05-ADFB-56ACF5796DD0}"/>
              </a:ext>
            </a:extLst>
          </p:cNvPr>
          <p:cNvSpPr>
            <a:spLocks noGrp="1"/>
          </p:cNvSpPr>
          <p:nvPr>
            <p:ph type="title"/>
          </p:nvPr>
        </p:nvSpPr>
        <p:spPr/>
        <p:txBody>
          <a:bodyPr/>
          <a:lstStyle/>
          <a:p>
            <a:r>
              <a:rPr lang="en-US" altLang="zh-CN" dirty="0"/>
              <a:t>Cs14</a:t>
            </a:r>
            <a:r>
              <a:rPr lang="zh-CN" altLang="en-US" dirty="0"/>
              <a:t>测试结果</a:t>
            </a:r>
            <a:endParaRPr lang="en-US" dirty="0"/>
          </a:p>
        </p:txBody>
      </p:sp>
      <p:pic>
        <p:nvPicPr>
          <p:cNvPr id="4" name="Picture 3">
            <a:extLst>
              <a:ext uri="{FF2B5EF4-FFF2-40B4-BE49-F238E27FC236}">
                <a16:creationId xmlns:a16="http://schemas.microsoft.com/office/drawing/2014/main" id="{0BD4E0CC-5BE1-42ED-BC80-184CC905A4B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85801" y="1782299"/>
            <a:ext cx="7915467" cy="4746536"/>
          </a:xfrm>
          <a:prstGeom prst="rect">
            <a:avLst/>
          </a:prstGeom>
        </p:spPr>
      </p:pic>
    </p:spTree>
    <p:extLst>
      <p:ext uri="{BB962C8B-B14F-4D97-AF65-F5344CB8AC3E}">
        <p14:creationId xmlns:p14="http://schemas.microsoft.com/office/powerpoint/2010/main" val="3173700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F8745-CEF3-4B05-ADFB-56ACF5796DD0}"/>
              </a:ext>
            </a:extLst>
          </p:cNvPr>
          <p:cNvSpPr>
            <a:spLocks noGrp="1"/>
          </p:cNvSpPr>
          <p:nvPr>
            <p:ph type="title"/>
          </p:nvPr>
        </p:nvSpPr>
        <p:spPr/>
        <p:txBody>
          <a:bodyPr/>
          <a:lstStyle/>
          <a:p>
            <a:r>
              <a:rPr lang="en-US" altLang="zh-CN" dirty="0"/>
              <a:t>Cs11</a:t>
            </a:r>
            <a:r>
              <a:rPr lang="zh-CN" altLang="en-US" dirty="0"/>
              <a:t>测试结果</a:t>
            </a:r>
            <a:endParaRPr lang="en-US" dirty="0"/>
          </a:p>
        </p:txBody>
      </p:sp>
      <p:pic>
        <p:nvPicPr>
          <p:cNvPr id="4" name="Picture 3">
            <a:extLst>
              <a:ext uri="{FF2B5EF4-FFF2-40B4-BE49-F238E27FC236}">
                <a16:creationId xmlns:a16="http://schemas.microsoft.com/office/drawing/2014/main" id="{0BD4E0CC-5BE1-42ED-BC80-184CC905A4B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85800" y="1782299"/>
            <a:ext cx="7694606" cy="4906600"/>
          </a:xfrm>
          <a:prstGeom prst="rect">
            <a:avLst/>
          </a:prstGeom>
        </p:spPr>
      </p:pic>
    </p:spTree>
    <p:extLst>
      <p:ext uri="{BB962C8B-B14F-4D97-AF65-F5344CB8AC3E}">
        <p14:creationId xmlns:p14="http://schemas.microsoft.com/office/powerpoint/2010/main" val="975222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C0969-E0D8-4E6E-A04D-D0B30C9E07CD}"/>
              </a:ext>
            </a:extLst>
          </p:cNvPr>
          <p:cNvSpPr>
            <a:spLocks noGrp="1"/>
          </p:cNvSpPr>
          <p:nvPr>
            <p:ph type="title"/>
          </p:nvPr>
        </p:nvSpPr>
        <p:spPr/>
        <p:txBody>
          <a:bodyPr/>
          <a:lstStyle/>
          <a:p>
            <a:r>
              <a:rPr lang="zh-CN" altLang="en-US" dirty="0"/>
              <a:t>对被测试软件的总体评估</a:t>
            </a:r>
            <a:endParaRPr lang="en-US" dirty="0"/>
          </a:p>
        </p:txBody>
      </p:sp>
      <p:sp>
        <p:nvSpPr>
          <p:cNvPr id="3" name="Content Placeholder 2">
            <a:extLst>
              <a:ext uri="{FF2B5EF4-FFF2-40B4-BE49-F238E27FC236}">
                <a16:creationId xmlns:a16="http://schemas.microsoft.com/office/drawing/2014/main" id="{980E96AC-4FA3-4E1B-A0FB-63F69C001BB1}"/>
              </a:ext>
            </a:extLst>
          </p:cNvPr>
          <p:cNvSpPr>
            <a:spLocks noGrp="1"/>
          </p:cNvSpPr>
          <p:nvPr>
            <p:ph idx="1"/>
          </p:nvPr>
        </p:nvSpPr>
        <p:spPr>
          <a:xfrm>
            <a:off x="685801" y="2142067"/>
            <a:ext cx="11201399" cy="4459149"/>
          </a:xfrm>
        </p:spPr>
        <p:txBody>
          <a:bodyPr>
            <a:normAutofit/>
          </a:bodyPr>
          <a:lstStyle/>
          <a:p>
            <a:r>
              <a:rPr lang="zh-CN" altLang="en-US" sz="2800" dirty="0"/>
              <a:t>在测试结果中，大部分测试项目都与预期一致。这说明整体软件设计达到了预期的需求。并且在功能实现和界面简洁美观上都做到了良好的程度。</a:t>
            </a:r>
            <a:endParaRPr lang="en-US" altLang="zh-CN" sz="2800" dirty="0"/>
          </a:p>
          <a:p>
            <a:r>
              <a:rPr lang="zh-CN" altLang="en-US" sz="2800" dirty="0"/>
              <a:t>在</a:t>
            </a:r>
            <a:r>
              <a:rPr lang="en-US" altLang="zh-CN" sz="2800" dirty="0"/>
              <a:t>CS11</a:t>
            </a:r>
            <a:r>
              <a:rPr lang="zh-CN" altLang="en-US" sz="2800" dirty="0"/>
              <a:t>的测试中，发现点击过快，有可能出现卡顿现象。这会导致机器人的表现上不如预期。不影响总体的使用，但是对稳定性可靠性有较大影响，我们进行了一定的尝试，有所改善但是并没有彻底解决。</a:t>
            </a:r>
            <a:endParaRPr lang="en-US" altLang="zh-CN" sz="2800" dirty="0"/>
          </a:p>
          <a:p>
            <a:r>
              <a:rPr lang="zh-CN" altLang="en-US" sz="2800" dirty="0"/>
              <a:t>另外对于非功能需求</a:t>
            </a:r>
            <a:r>
              <a:rPr lang="en-US" altLang="zh-CN" sz="2800" dirty="0"/>
              <a:t>3</a:t>
            </a:r>
            <a:r>
              <a:rPr lang="zh-CN" altLang="en-US" sz="2800" dirty="0"/>
              <a:t>：前后端设计分离，并且通过调用的方式进行连接。因此产品在三次的迭代中可以进行相当方便的扩充和调整。因此认为对于非功能需求</a:t>
            </a:r>
            <a:r>
              <a:rPr lang="en-US" altLang="zh-CN" sz="2800" dirty="0"/>
              <a:t>3</a:t>
            </a:r>
            <a:r>
              <a:rPr lang="zh-CN" altLang="en-US" sz="2800" dirty="0"/>
              <a:t>方面的实现，也是满足了预设需求的。</a:t>
            </a:r>
            <a:endParaRPr lang="en-US" altLang="zh-CN" sz="2800" dirty="0"/>
          </a:p>
          <a:p>
            <a:endParaRPr lang="zh-CN" altLang="en-US" sz="2800" dirty="0"/>
          </a:p>
        </p:txBody>
      </p:sp>
    </p:spTree>
    <p:extLst>
      <p:ext uri="{BB962C8B-B14F-4D97-AF65-F5344CB8AC3E}">
        <p14:creationId xmlns:p14="http://schemas.microsoft.com/office/powerpoint/2010/main" val="216379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C0969-E0D8-4E6E-A04D-D0B30C9E07CD}"/>
              </a:ext>
            </a:extLst>
          </p:cNvPr>
          <p:cNvSpPr>
            <a:spLocks noGrp="1"/>
          </p:cNvSpPr>
          <p:nvPr>
            <p:ph type="title"/>
          </p:nvPr>
        </p:nvSpPr>
        <p:spPr/>
        <p:txBody>
          <a:bodyPr/>
          <a:lstStyle/>
          <a:p>
            <a:r>
              <a:rPr lang="zh-CN" altLang="en-US" dirty="0"/>
              <a:t>测试环境的影响</a:t>
            </a:r>
            <a:endParaRPr lang="en-US" dirty="0"/>
          </a:p>
        </p:txBody>
      </p:sp>
      <p:sp>
        <p:nvSpPr>
          <p:cNvPr id="3" name="Content Placeholder 2">
            <a:extLst>
              <a:ext uri="{FF2B5EF4-FFF2-40B4-BE49-F238E27FC236}">
                <a16:creationId xmlns:a16="http://schemas.microsoft.com/office/drawing/2014/main" id="{980E96AC-4FA3-4E1B-A0FB-63F69C001BB1}"/>
              </a:ext>
            </a:extLst>
          </p:cNvPr>
          <p:cNvSpPr>
            <a:spLocks noGrp="1"/>
          </p:cNvSpPr>
          <p:nvPr>
            <p:ph idx="1"/>
          </p:nvPr>
        </p:nvSpPr>
        <p:spPr>
          <a:xfrm>
            <a:off x="685801" y="2142067"/>
            <a:ext cx="11201399" cy="4459149"/>
          </a:xfrm>
        </p:spPr>
        <p:txBody>
          <a:bodyPr>
            <a:normAutofit/>
          </a:bodyPr>
          <a:lstStyle/>
          <a:p>
            <a:pPr fontAlgn="base"/>
            <a:r>
              <a:rPr lang="zh-CN" altLang="en-US" sz="2800" dirty="0"/>
              <a:t>采用的测试环境为</a:t>
            </a:r>
            <a:r>
              <a:rPr lang="en-US" altLang="zh-CN" sz="2800" dirty="0"/>
              <a:t>G1027</a:t>
            </a:r>
            <a:r>
              <a:rPr lang="zh-CN" altLang="en-US" sz="2800" dirty="0"/>
              <a:t>及周围环境，假设操作环境为教室，在不违反机器人外界环境硬性需求的情况下，对本产品的功能影响不大。因为功能设计的方式不硬性依赖于</a:t>
            </a:r>
            <a:r>
              <a:rPr lang="en-US" altLang="zh-CN" sz="2800" dirty="0"/>
              <a:t>G1027</a:t>
            </a:r>
            <a:r>
              <a:rPr lang="zh-CN" altLang="en-US" sz="2800" dirty="0"/>
              <a:t>的环境，而是动态地识别周围障碍物与实地建图，因此并不会影响机器人的运作。</a:t>
            </a:r>
          </a:p>
          <a:p>
            <a:r>
              <a:rPr lang="zh-CN" altLang="en-US" sz="2800" dirty="0"/>
              <a:t>实验室环境下空间较小，声音损耗同时环境噪声较小，在实验室外测试时由于这方面的原因语音识别准确性有所下降。另外，在剧烈光照等条件下，图像识别性能也会有可预见的改变。</a:t>
            </a:r>
            <a:endParaRPr lang="en-US" altLang="zh-CN" sz="2800" dirty="0"/>
          </a:p>
        </p:txBody>
      </p:sp>
    </p:spTree>
    <p:extLst>
      <p:ext uri="{BB962C8B-B14F-4D97-AF65-F5344CB8AC3E}">
        <p14:creationId xmlns:p14="http://schemas.microsoft.com/office/powerpoint/2010/main" val="1680929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82966-64F9-4942-A1E5-184A5948572A}"/>
              </a:ext>
            </a:extLst>
          </p:cNvPr>
          <p:cNvSpPr>
            <a:spLocks noGrp="1"/>
          </p:cNvSpPr>
          <p:nvPr>
            <p:ph type="ctrTitle"/>
          </p:nvPr>
        </p:nvSpPr>
        <p:spPr/>
        <p:txBody>
          <a:bodyPr>
            <a:normAutofit/>
          </a:bodyPr>
          <a:lstStyle/>
          <a:p>
            <a:pPr algn="ctr"/>
            <a:r>
              <a:rPr lang="zh-CN" altLang="en-US" sz="6000" dirty="0"/>
              <a:t> 改进建议</a:t>
            </a:r>
            <a:endParaRPr lang="en-US" sz="6000" dirty="0"/>
          </a:p>
        </p:txBody>
      </p:sp>
    </p:spTree>
    <p:extLst>
      <p:ext uri="{BB962C8B-B14F-4D97-AF65-F5344CB8AC3E}">
        <p14:creationId xmlns:p14="http://schemas.microsoft.com/office/powerpoint/2010/main" val="33574813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C0969-E0D8-4E6E-A04D-D0B30C9E07CD}"/>
              </a:ext>
            </a:extLst>
          </p:cNvPr>
          <p:cNvSpPr>
            <a:spLocks noGrp="1"/>
          </p:cNvSpPr>
          <p:nvPr>
            <p:ph type="title"/>
          </p:nvPr>
        </p:nvSpPr>
        <p:spPr/>
        <p:txBody>
          <a:bodyPr/>
          <a:lstStyle/>
          <a:p>
            <a:r>
              <a:rPr lang="en-US" dirty="0"/>
              <a:t>GUI</a:t>
            </a:r>
            <a:r>
              <a:rPr lang="zh-CN" altLang="en-US" dirty="0"/>
              <a:t>界面设计</a:t>
            </a:r>
            <a:endParaRPr lang="en-US" dirty="0"/>
          </a:p>
        </p:txBody>
      </p:sp>
      <p:sp>
        <p:nvSpPr>
          <p:cNvPr id="3" name="Content Placeholder 2">
            <a:extLst>
              <a:ext uri="{FF2B5EF4-FFF2-40B4-BE49-F238E27FC236}">
                <a16:creationId xmlns:a16="http://schemas.microsoft.com/office/drawing/2014/main" id="{980E96AC-4FA3-4E1B-A0FB-63F69C001BB1}"/>
              </a:ext>
            </a:extLst>
          </p:cNvPr>
          <p:cNvSpPr>
            <a:spLocks noGrp="1"/>
          </p:cNvSpPr>
          <p:nvPr>
            <p:ph idx="1"/>
          </p:nvPr>
        </p:nvSpPr>
        <p:spPr>
          <a:xfrm>
            <a:off x="685801" y="2142067"/>
            <a:ext cx="11201399" cy="4459149"/>
          </a:xfrm>
        </p:spPr>
        <p:txBody>
          <a:bodyPr>
            <a:normAutofit/>
          </a:bodyPr>
          <a:lstStyle/>
          <a:p>
            <a:pPr fontAlgn="base"/>
            <a:r>
              <a:rPr lang="zh-CN" altLang="en-US" sz="2800" dirty="0"/>
              <a:t>使用更加好看的</a:t>
            </a:r>
            <a:r>
              <a:rPr lang="en-US" altLang="zh-CN" sz="2800" dirty="0"/>
              <a:t>GUI</a:t>
            </a:r>
            <a:r>
              <a:rPr lang="zh-CN" altLang="en-US" sz="2800" dirty="0"/>
              <a:t>设计。但是，要进行这样的改进，将</a:t>
            </a:r>
            <a:r>
              <a:rPr lang="en-US" altLang="zh-CN" sz="2800" dirty="0"/>
              <a:t>GUI</a:t>
            </a:r>
            <a:r>
              <a:rPr lang="zh-CN" altLang="en-US" sz="2800" dirty="0"/>
              <a:t>设计到符合大部分人的审美是一个很困难的事情，也是一个专门的课题，小组内暂时没有人具备这样的能力，因此没有进行改进。</a:t>
            </a:r>
          </a:p>
        </p:txBody>
      </p:sp>
    </p:spTree>
    <p:extLst>
      <p:ext uri="{BB962C8B-B14F-4D97-AF65-F5344CB8AC3E}">
        <p14:creationId xmlns:p14="http://schemas.microsoft.com/office/powerpoint/2010/main" val="7581533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C0969-E0D8-4E6E-A04D-D0B30C9E07CD}"/>
              </a:ext>
            </a:extLst>
          </p:cNvPr>
          <p:cNvSpPr>
            <a:spLocks noGrp="1"/>
          </p:cNvSpPr>
          <p:nvPr>
            <p:ph type="title"/>
          </p:nvPr>
        </p:nvSpPr>
        <p:spPr/>
        <p:txBody>
          <a:bodyPr/>
          <a:lstStyle/>
          <a:p>
            <a:r>
              <a:rPr lang="zh-CN" altLang="en-US" dirty="0"/>
              <a:t>远程控制</a:t>
            </a:r>
            <a:endParaRPr lang="en-US" dirty="0"/>
          </a:p>
        </p:txBody>
      </p:sp>
      <p:sp>
        <p:nvSpPr>
          <p:cNvPr id="3" name="Content Placeholder 2">
            <a:extLst>
              <a:ext uri="{FF2B5EF4-FFF2-40B4-BE49-F238E27FC236}">
                <a16:creationId xmlns:a16="http://schemas.microsoft.com/office/drawing/2014/main" id="{980E96AC-4FA3-4E1B-A0FB-63F69C001BB1}"/>
              </a:ext>
            </a:extLst>
          </p:cNvPr>
          <p:cNvSpPr>
            <a:spLocks noGrp="1"/>
          </p:cNvSpPr>
          <p:nvPr>
            <p:ph idx="1"/>
          </p:nvPr>
        </p:nvSpPr>
        <p:spPr>
          <a:xfrm>
            <a:off x="685801" y="2142067"/>
            <a:ext cx="11201399" cy="4459149"/>
          </a:xfrm>
        </p:spPr>
        <p:txBody>
          <a:bodyPr>
            <a:normAutofit/>
          </a:bodyPr>
          <a:lstStyle/>
          <a:p>
            <a:pPr fontAlgn="base"/>
            <a:r>
              <a:rPr lang="zh-CN" altLang="en-US" sz="2800" dirty="0"/>
              <a:t>可以开发手机</a:t>
            </a:r>
            <a:r>
              <a:rPr lang="en-US" altLang="zh-CN" sz="2800" dirty="0"/>
              <a:t>APP</a:t>
            </a:r>
            <a:r>
              <a:rPr lang="zh-CN" altLang="en-US" sz="2800" dirty="0"/>
              <a:t>或者在网页上等利用互联网对机器人进行远程访问与控制。这在实际应用中有着更大的意义。进行这个设计会提升软件的使用体验，但是在开发上也增加了不小的难度。因此进行远程控制的开发也是一个比较难的改进方向。</a:t>
            </a:r>
          </a:p>
        </p:txBody>
      </p:sp>
    </p:spTree>
    <p:extLst>
      <p:ext uri="{BB962C8B-B14F-4D97-AF65-F5344CB8AC3E}">
        <p14:creationId xmlns:p14="http://schemas.microsoft.com/office/powerpoint/2010/main" val="1341279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1725F-D83B-4F37-9752-29AF8BE15E81}"/>
              </a:ext>
            </a:extLst>
          </p:cNvPr>
          <p:cNvSpPr>
            <a:spLocks noGrp="1"/>
          </p:cNvSpPr>
          <p:nvPr>
            <p:ph type="title"/>
          </p:nvPr>
        </p:nvSpPr>
        <p:spPr/>
        <p:txBody>
          <a:bodyPr/>
          <a:lstStyle/>
          <a:p>
            <a:r>
              <a:rPr lang="zh-CN" altLang="en-US" dirty="0"/>
              <a:t>组队分工</a:t>
            </a:r>
            <a:endParaRPr lang="en-US" dirty="0"/>
          </a:p>
        </p:txBody>
      </p:sp>
      <p:graphicFrame>
        <p:nvGraphicFramePr>
          <p:cNvPr id="4" name="Content Placeholder 3">
            <a:extLst>
              <a:ext uri="{FF2B5EF4-FFF2-40B4-BE49-F238E27FC236}">
                <a16:creationId xmlns:a16="http://schemas.microsoft.com/office/drawing/2014/main" id="{3D963777-B7B4-4BFF-9450-626EED460106}"/>
              </a:ext>
            </a:extLst>
          </p:cNvPr>
          <p:cNvGraphicFramePr>
            <a:graphicFrameLocks noGrp="1"/>
          </p:cNvGraphicFramePr>
          <p:nvPr>
            <p:ph idx="1"/>
            <p:extLst>
              <p:ext uri="{D42A27DB-BD31-4B8C-83A1-F6EECF244321}">
                <p14:modId xmlns:p14="http://schemas.microsoft.com/office/powerpoint/2010/main" val="178656333"/>
              </p:ext>
            </p:extLst>
          </p:nvPr>
        </p:nvGraphicFramePr>
        <p:xfrm>
          <a:off x="814192" y="1828800"/>
          <a:ext cx="10131425" cy="4419600"/>
        </p:xfrm>
        <a:graphic>
          <a:graphicData uri="http://schemas.openxmlformats.org/drawingml/2006/table">
            <a:tbl>
              <a:tblPr/>
              <a:tblGrid>
                <a:gridCol w="1890465">
                  <a:extLst>
                    <a:ext uri="{9D8B030D-6E8A-4147-A177-3AD203B41FA5}">
                      <a16:colId xmlns:a16="http://schemas.microsoft.com/office/drawing/2014/main" val="1072473375"/>
                    </a:ext>
                  </a:extLst>
                </a:gridCol>
                <a:gridCol w="1945528">
                  <a:extLst>
                    <a:ext uri="{9D8B030D-6E8A-4147-A177-3AD203B41FA5}">
                      <a16:colId xmlns:a16="http://schemas.microsoft.com/office/drawing/2014/main" val="2873236306"/>
                    </a:ext>
                  </a:extLst>
                </a:gridCol>
                <a:gridCol w="6295432">
                  <a:extLst>
                    <a:ext uri="{9D8B030D-6E8A-4147-A177-3AD203B41FA5}">
                      <a16:colId xmlns:a16="http://schemas.microsoft.com/office/drawing/2014/main" val="3583972134"/>
                    </a:ext>
                  </a:extLst>
                </a:gridCol>
              </a:tblGrid>
              <a:tr h="1128408">
                <a:tc>
                  <a:txBody>
                    <a:bodyPr/>
                    <a:lstStyle/>
                    <a:p>
                      <a:pPr algn="ctr" fontAlgn="ctr"/>
                      <a:r>
                        <a:rPr lang="zh-CN" altLang="en-US" sz="2400" u="none" strike="noStrike" dirty="0">
                          <a:solidFill>
                            <a:schemeClr val="tx1"/>
                          </a:solidFill>
                          <a:effectLst/>
                          <a:latin typeface="楷体_GB2312"/>
                        </a:rPr>
                        <a:t>小组名称</a:t>
                      </a:r>
                      <a:endParaRPr lang="zh-CN" altLang="en-US" sz="2400" u="none" strike="noStrike" dirty="0">
                        <a:solidFill>
                          <a:schemeClr val="tx1"/>
                        </a:solidFill>
                        <a:effectLst/>
                        <a:latin typeface="undefined"/>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ctr"/>
                      <a:br>
                        <a:rPr lang="en-US" sz="2400" u="none" strike="noStrike" dirty="0">
                          <a:solidFill>
                            <a:schemeClr val="tx1"/>
                          </a:solidFill>
                          <a:effectLst/>
                          <a:latin typeface="undefined"/>
                        </a:rPr>
                      </a:br>
                      <a:endParaRPr lang="en-US" sz="2400" u="none" strike="noStrike" dirty="0">
                        <a:solidFill>
                          <a:schemeClr val="tx1"/>
                        </a:solidFill>
                        <a:effectLst/>
                        <a:latin typeface="undefined"/>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48357421"/>
                  </a:ext>
                </a:extLst>
              </a:tr>
              <a:tr h="548532">
                <a:tc>
                  <a:txBody>
                    <a:bodyPr/>
                    <a:lstStyle/>
                    <a:p>
                      <a:pPr algn="ctr" fontAlgn="ctr"/>
                      <a:r>
                        <a:rPr lang="zh-CN" altLang="en-US" sz="2400" u="none" strike="noStrike" dirty="0">
                          <a:solidFill>
                            <a:schemeClr val="tx1"/>
                          </a:solidFill>
                          <a:effectLst/>
                          <a:latin typeface="楷体_GB2312"/>
                        </a:rPr>
                        <a:t>学号</a:t>
                      </a:r>
                      <a:endParaRPr lang="zh-CN" altLang="en-US" sz="2400" u="none" strike="noStrike" dirty="0">
                        <a:solidFill>
                          <a:schemeClr val="tx1"/>
                        </a:solidFill>
                        <a:effectLst/>
                        <a:latin typeface="undefined"/>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u="none" strike="noStrike">
                          <a:solidFill>
                            <a:schemeClr val="tx1"/>
                          </a:solidFill>
                          <a:effectLst/>
                          <a:latin typeface="楷体_GB2312"/>
                        </a:rPr>
                        <a:t>姓名</a:t>
                      </a:r>
                      <a:endParaRPr lang="zh-CN" altLang="en-US" sz="2400" u="none" strike="noStrike">
                        <a:solidFill>
                          <a:schemeClr val="tx1"/>
                        </a:solidFill>
                        <a:effectLst/>
                        <a:latin typeface="undefined"/>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u="none" strike="noStrike" dirty="0">
                          <a:solidFill>
                            <a:schemeClr val="tx1"/>
                          </a:solidFill>
                          <a:effectLst/>
                          <a:latin typeface="楷体_GB2312"/>
                        </a:rPr>
                        <a:t>本文档中主要承担的工作内容</a:t>
                      </a:r>
                      <a:endParaRPr lang="zh-CN" altLang="en-US" sz="2400" u="none" strike="noStrike" dirty="0">
                        <a:solidFill>
                          <a:schemeClr val="tx1"/>
                        </a:solidFill>
                        <a:effectLst/>
                        <a:latin typeface="undefined"/>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9328557"/>
                  </a:ext>
                </a:extLst>
              </a:tr>
              <a:tr h="548532">
                <a:tc>
                  <a:txBody>
                    <a:bodyPr/>
                    <a:lstStyle/>
                    <a:p>
                      <a:pPr algn="ctr" fontAlgn="t"/>
                      <a:r>
                        <a:rPr lang="en-US" sz="2400" u="none" strike="noStrike">
                          <a:solidFill>
                            <a:schemeClr val="tx1"/>
                          </a:solidFill>
                          <a:effectLst/>
                          <a:latin typeface="sf pro"/>
                        </a:rPr>
                        <a:t>16061102</a:t>
                      </a:r>
                      <a:endParaRPr lang="en-US" sz="2400" u="none" strike="noStrike">
                        <a:solidFill>
                          <a:schemeClr val="tx1"/>
                        </a:solidFill>
                        <a:effectLst/>
                        <a:latin typeface="undefined"/>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zh-CN" altLang="en-US" sz="2400" u="none" strike="noStrike">
                          <a:solidFill>
                            <a:schemeClr val="tx1"/>
                          </a:solidFill>
                          <a:effectLst/>
                          <a:latin typeface="宋体" panose="02010600030101010101" pitchFamily="2" charset="-122"/>
                          <a:ea typeface="宋体" panose="02010600030101010101" pitchFamily="2" charset="-122"/>
                        </a:rPr>
                        <a:t>刘逸</a:t>
                      </a:r>
                      <a:endParaRPr lang="zh-CN" altLang="en-US" sz="2400" u="none" strike="noStrike">
                        <a:solidFill>
                          <a:schemeClr val="tx1"/>
                        </a:solidFill>
                        <a:effectLst/>
                        <a:latin typeface="undefined"/>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zh-CN" altLang="en-US" sz="2400" u="none" strike="noStrike" dirty="0">
                          <a:solidFill>
                            <a:schemeClr val="tx1"/>
                          </a:solidFill>
                          <a:effectLst/>
                          <a:latin typeface="宋体" panose="02010600030101010101" pitchFamily="2" charset="-122"/>
                          <a:ea typeface="宋体" panose="02010600030101010101" pitchFamily="2" charset="-122"/>
                        </a:rPr>
                        <a:t>负责撰写文档，负责测试相应内容</a:t>
                      </a:r>
                      <a:endParaRPr lang="zh-CN" altLang="en-US" sz="2400" u="none" strike="noStrike" dirty="0">
                        <a:solidFill>
                          <a:schemeClr val="tx1"/>
                        </a:solidFill>
                        <a:effectLst/>
                        <a:latin typeface="undefined"/>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1624491"/>
                  </a:ext>
                </a:extLst>
              </a:tr>
              <a:tr h="548532">
                <a:tc>
                  <a:txBody>
                    <a:bodyPr/>
                    <a:lstStyle/>
                    <a:p>
                      <a:pPr algn="ctr" fontAlgn="t"/>
                      <a:r>
                        <a:rPr lang="en-US" sz="2400" u="none" strike="noStrike">
                          <a:solidFill>
                            <a:schemeClr val="tx1"/>
                          </a:solidFill>
                          <a:effectLst/>
                          <a:latin typeface="sf pro"/>
                        </a:rPr>
                        <a:t>16182016</a:t>
                      </a:r>
                      <a:endParaRPr lang="en-US" sz="2400" u="none" strike="noStrike">
                        <a:solidFill>
                          <a:schemeClr val="tx1"/>
                        </a:solidFill>
                        <a:effectLst/>
                        <a:latin typeface="undefined"/>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zh-CN" altLang="en-US" sz="2400" u="none" strike="noStrike">
                          <a:solidFill>
                            <a:schemeClr val="tx1"/>
                          </a:solidFill>
                          <a:effectLst/>
                          <a:latin typeface="宋体" panose="02010600030101010101" pitchFamily="2" charset="-122"/>
                          <a:ea typeface="宋体" panose="02010600030101010101" pitchFamily="2" charset="-122"/>
                        </a:rPr>
                        <a:t>马力</a:t>
                      </a:r>
                      <a:endParaRPr lang="zh-CN" altLang="en-US" sz="2400" u="none" strike="noStrike">
                        <a:solidFill>
                          <a:schemeClr val="tx1"/>
                        </a:solidFill>
                        <a:effectLst/>
                        <a:latin typeface="undefined"/>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zh-CN" altLang="en-US" sz="2400" u="none" strike="noStrike" dirty="0">
                          <a:solidFill>
                            <a:schemeClr val="tx1"/>
                          </a:solidFill>
                          <a:effectLst/>
                          <a:latin typeface="宋体" panose="02010600030101010101" pitchFamily="2" charset="-122"/>
                          <a:ea typeface="宋体" panose="02010600030101010101" pitchFamily="2" charset="-122"/>
                        </a:rPr>
                        <a:t>负责测试相应内容</a:t>
                      </a:r>
                      <a:endParaRPr lang="zh-CN" altLang="en-US" sz="2400" u="none" strike="noStrike" dirty="0">
                        <a:solidFill>
                          <a:schemeClr val="tx1"/>
                        </a:solidFill>
                        <a:effectLst/>
                        <a:latin typeface="undefined"/>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146327"/>
                  </a:ext>
                </a:extLst>
              </a:tr>
              <a:tr h="548532">
                <a:tc>
                  <a:txBody>
                    <a:bodyPr/>
                    <a:lstStyle/>
                    <a:p>
                      <a:pPr algn="ctr" fontAlgn="t"/>
                      <a:r>
                        <a:rPr lang="en-US" sz="2400" u="none" strike="noStrike">
                          <a:solidFill>
                            <a:schemeClr val="tx1"/>
                          </a:solidFill>
                          <a:effectLst/>
                          <a:latin typeface="宋体" panose="02010600030101010101" pitchFamily="2" charset="-122"/>
                          <a:ea typeface="宋体" panose="02010600030101010101" pitchFamily="2" charset="-122"/>
                        </a:rPr>
                        <a:t>76066002</a:t>
                      </a:r>
                      <a:endParaRPr lang="en-US" sz="2400" u="none" strike="noStrike">
                        <a:solidFill>
                          <a:schemeClr val="tx1"/>
                        </a:solidFill>
                        <a:effectLst/>
                        <a:latin typeface="undefined"/>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zh-CN" altLang="en-US" sz="2400" u="none" strike="noStrike">
                          <a:solidFill>
                            <a:schemeClr val="tx1"/>
                          </a:solidFill>
                          <a:effectLst/>
                          <a:latin typeface="宋体" panose="02010600030101010101" pitchFamily="2" charset="-122"/>
                          <a:ea typeface="宋体" panose="02010600030101010101" pitchFamily="2" charset="-122"/>
                        </a:rPr>
                        <a:t>周美廷</a:t>
                      </a:r>
                      <a:endParaRPr lang="zh-CN" altLang="en-US" sz="2400" u="none" strike="noStrike">
                        <a:solidFill>
                          <a:schemeClr val="tx1"/>
                        </a:solidFill>
                        <a:effectLst/>
                        <a:latin typeface="undefined"/>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zh-CN" altLang="en-US" sz="2400" u="none" strike="noStrike" dirty="0">
                          <a:solidFill>
                            <a:schemeClr val="tx1"/>
                          </a:solidFill>
                          <a:effectLst/>
                          <a:latin typeface="宋体" panose="02010600030101010101" pitchFamily="2" charset="-122"/>
                          <a:ea typeface="宋体" panose="02010600030101010101" pitchFamily="2" charset="-122"/>
                        </a:rPr>
                        <a:t>负责测试相应内容</a:t>
                      </a:r>
                      <a:endParaRPr lang="zh-CN" altLang="en-US" sz="2400" u="none" strike="noStrike" dirty="0">
                        <a:solidFill>
                          <a:schemeClr val="tx1"/>
                        </a:solidFill>
                        <a:effectLst/>
                        <a:latin typeface="undefined"/>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6009767"/>
                  </a:ext>
                </a:extLst>
              </a:tr>
              <a:tr h="548532">
                <a:tc>
                  <a:txBody>
                    <a:bodyPr/>
                    <a:lstStyle/>
                    <a:p>
                      <a:pPr algn="ctr" fontAlgn="t"/>
                      <a:r>
                        <a:rPr lang="en-US" sz="2400" u="none" strike="noStrike">
                          <a:solidFill>
                            <a:schemeClr val="tx1"/>
                          </a:solidFill>
                          <a:effectLst/>
                          <a:latin typeface="宋体" panose="02010600030101010101" pitchFamily="2" charset="-122"/>
                          <a:ea typeface="宋体" panose="02010600030101010101" pitchFamily="2" charset="-122"/>
                        </a:rPr>
                        <a:t>16061189</a:t>
                      </a:r>
                      <a:endParaRPr lang="en-US" sz="2400" u="none" strike="noStrike">
                        <a:solidFill>
                          <a:schemeClr val="tx1"/>
                        </a:solidFill>
                        <a:effectLst/>
                        <a:latin typeface="undefined"/>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zh-CN" altLang="en-US" sz="2400" u="none" strike="noStrike">
                          <a:solidFill>
                            <a:schemeClr val="tx1"/>
                          </a:solidFill>
                          <a:effectLst/>
                          <a:latin typeface="宋体" panose="02010600030101010101" pitchFamily="2" charset="-122"/>
                          <a:ea typeface="宋体" panose="02010600030101010101" pitchFamily="2" charset="-122"/>
                        </a:rPr>
                        <a:t>于金泽</a:t>
                      </a:r>
                      <a:endParaRPr lang="zh-CN" altLang="en-US" sz="2400" u="none" strike="noStrike">
                        <a:solidFill>
                          <a:schemeClr val="tx1"/>
                        </a:solidFill>
                        <a:effectLst/>
                        <a:latin typeface="undefined"/>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zh-CN" altLang="en-US" sz="2400" u="none" strike="noStrike" dirty="0">
                          <a:solidFill>
                            <a:schemeClr val="tx1"/>
                          </a:solidFill>
                          <a:effectLst/>
                          <a:latin typeface="宋体" panose="02010600030101010101" pitchFamily="2" charset="-122"/>
                          <a:ea typeface="宋体" panose="02010600030101010101" pitchFamily="2" charset="-122"/>
                        </a:rPr>
                        <a:t>负责测试相应内容</a:t>
                      </a:r>
                      <a:endParaRPr lang="zh-CN" altLang="en-US" sz="2400" u="none" strike="noStrike" dirty="0">
                        <a:solidFill>
                          <a:schemeClr val="tx1"/>
                        </a:solidFill>
                        <a:effectLst/>
                        <a:latin typeface="undefined"/>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8430127"/>
                  </a:ext>
                </a:extLst>
              </a:tr>
              <a:tr h="548532">
                <a:tc>
                  <a:txBody>
                    <a:bodyPr/>
                    <a:lstStyle/>
                    <a:p>
                      <a:pPr algn="ctr" fontAlgn="t"/>
                      <a:r>
                        <a:rPr lang="en-US" sz="2400" u="none" strike="noStrike">
                          <a:solidFill>
                            <a:schemeClr val="tx1"/>
                          </a:solidFill>
                          <a:effectLst/>
                          <a:latin typeface="宋体" panose="02010600030101010101" pitchFamily="2" charset="-122"/>
                          <a:ea typeface="宋体" panose="02010600030101010101" pitchFamily="2" charset="-122"/>
                        </a:rPr>
                        <a:t>76066001</a:t>
                      </a:r>
                      <a:endParaRPr lang="en-US" sz="2400" u="none" strike="noStrike">
                        <a:solidFill>
                          <a:schemeClr val="tx1"/>
                        </a:solidFill>
                        <a:effectLst/>
                        <a:latin typeface="undefined"/>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zh-CN" altLang="en-US" sz="2400" u="none" strike="noStrike">
                          <a:solidFill>
                            <a:schemeClr val="tx1"/>
                          </a:solidFill>
                          <a:effectLst/>
                          <a:latin typeface="宋体" panose="02010600030101010101" pitchFamily="2" charset="-122"/>
                          <a:ea typeface="宋体" panose="02010600030101010101" pitchFamily="2" charset="-122"/>
                        </a:rPr>
                        <a:t>张金源</a:t>
                      </a:r>
                      <a:endParaRPr lang="zh-CN" altLang="en-US" sz="2400" u="none" strike="noStrike">
                        <a:solidFill>
                          <a:schemeClr val="tx1"/>
                        </a:solidFill>
                        <a:effectLst/>
                        <a:latin typeface="undefined"/>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zh-CN" altLang="en-US" sz="2400" u="none" strike="noStrike" dirty="0">
                          <a:solidFill>
                            <a:schemeClr val="tx1"/>
                          </a:solidFill>
                          <a:effectLst/>
                          <a:latin typeface="宋体" panose="02010600030101010101" pitchFamily="2" charset="-122"/>
                          <a:ea typeface="宋体" panose="02010600030101010101" pitchFamily="2" charset="-122"/>
                        </a:rPr>
                        <a:t>负责测试相应内容</a:t>
                      </a:r>
                      <a:endParaRPr lang="zh-CN" altLang="en-US" sz="2400" u="none" strike="noStrike" dirty="0">
                        <a:solidFill>
                          <a:schemeClr val="tx1"/>
                        </a:solidFill>
                        <a:effectLst/>
                        <a:latin typeface="undefined"/>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4954138"/>
                  </a:ext>
                </a:extLst>
              </a:tr>
            </a:tbl>
          </a:graphicData>
        </a:graphic>
      </p:graphicFrame>
    </p:spTree>
    <p:extLst>
      <p:ext uri="{BB962C8B-B14F-4D97-AF65-F5344CB8AC3E}">
        <p14:creationId xmlns:p14="http://schemas.microsoft.com/office/powerpoint/2010/main" val="38686206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C0969-E0D8-4E6E-A04D-D0B30C9E07CD}"/>
              </a:ext>
            </a:extLst>
          </p:cNvPr>
          <p:cNvSpPr>
            <a:spLocks noGrp="1"/>
          </p:cNvSpPr>
          <p:nvPr>
            <p:ph type="title"/>
          </p:nvPr>
        </p:nvSpPr>
        <p:spPr/>
        <p:txBody>
          <a:bodyPr/>
          <a:lstStyle/>
          <a:p>
            <a:r>
              <a:rPr lang="zh-CN" altLang="en-US" dirty="0"/>
              <a:t>避障规划</a:t>
            </a:r>
            <a:endParaRPr lang="en-US" dirty="0"/>
          </a:p>
        </p:txBody>
      </p:sp>
      <p:sp>
        <p:nvSpPr>
          <p:cNvPr id="3" name="Content Placeholder 2">
            <a:extLst>
              <a:ext uri="{FF2B5EF4-FFF2-40B4-BE49-F238E27FC236}">
                <a16:creationId xmlns:a16="http://schemas.microsoft.com/office/drawing/2014/main" id="{980E96AC-4FA3-4E1B-A0FB-63F69C001BB1}"/>
              </a:ext>
            </a:extLst>
          </p:cNvPr>
          <p:cNvSpPr>
            <a:spLocks noGrp="1"/>
          </p:cNvSpPr>
          <p:nvPr>
            <p:ph idx="1"/>
          </p:nvPr>
        </p:nvSpPr>
        <p:spPr>
          <a:xfrm>
            <a:off x="685801" y="2142067"/>
            <a:ext cx="11201399" cy="4459149"/>
          </a:xfrm>
        </p:spPr>
        <p:txBody>
          <a:bodyPr>
            <a:normAutofit/>
          </a:bodyPr>
          <a:lstStyle/>
          <a:p>
            <a:pPr fontAlgn="base"/>
            <a:r>
              <a:rPr lang="zh-CN" altLang="en-US" sz="2800" dirty="0"/>
              <a:t>在导航过程中，虽运动过程中能避免撞击障碍物，但是执行的操作是停在原地等待一段时间。假若能使用一定的算法动态生成一条绕开障碍物的导航路线到达目的地，则能提升机器人的运行效率。实际操作上较为困难，因为机器人的“视野”是有限的，规划一条动态的路径需要一个更加全局的视野。因此如若需要进行此项改进，需要使用一个试探性的寻路算法。该算法可以在遇到动态障碍物时进入试探寻路，试图避开当前的障碍物并且在避开后重启寻路算法前往目标地点。技术难题就在于试探寻路算法的实现。</a:t>
            </a:r>
          </a:p>
        </p:txBody>
      </p:sp>
    </p:spTree>
    <p:extLst>
      <p:ext uri="{BB962C8B-B14F-4D97-AF65-F5344CB8AC3E}">
        <p14:creationId xmlns:p14="http://schemas.microsoft.com/office/powerpoint/2010/main" val="20066040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C0969-E0D8-4E6E-A04D-D0B30C9E07CD}"/>
              </a:ext>
            </a:extLst>
          </p:cNvPr>
          <p:cNvSpPr>
            <a:spLocks noGrp="1"/>
          </p:cNvSpPr>
          <p:nvPr>
            <p:ph type="title"/>
          </p:nvPr>
        </p:nvSpPr>
        <p:spPr/>
        <p:txBody>
          <a:bodyPr/>
          <a:lstStyle/>
          <a:p>
            <a:r>
              <a:rPr lang="zh-CN" altLang="en-US" dirty="0"/>
              <a:t>语音识别成功率提升</a:t>
            </a:r>
            <a:endParaRPr lang="en-US" dirty="0"/>
          </a:p>
        </p:txBody>
      </p:sp>
      <p:sp>
        <p:nvSpPr>
          <p:cNvPr id="3" name="Content Placeholder 2">
            <a:extLst>
              <a:ext uri="{FF2B5EF4-FFF2-40B4-BE49-F238E27FC236}">
                <a16:creationId xmlns:a16="http://schemas.microsoft.com/office/drawing/2014/main" id="{980E96AC-4FA3-4E1B-A0FB-63F69C001BB1}"/>
              </a:ext>
            </a:extLst>
          </p:cNvPr>
          <p:cNvSpPr>
            <a:spLocks noGrp="1"/>
          </p:cNvSpPr>
          <p:nvPr>
            <p:ph idx="1"/>
          </p:nvPr>
        </p:nvSpPr>
        <p:spPr>
          <a:xfrm>
            <a:off x="685801" y="2142067"/>
            <a:ext cx="11201399" cy="4459149"/>
          </a:xfrm>
        </p:spPr>
        <p:txBody>
          <a:bodyPr>
            <a:normAutofit/>
          </a:bodyPr>
          <a:lstStyle/>
          <a:p>
            <a:pPr fontAlgn="base"/>
            <a:r>
              <a:rPr lang="zh-CN" altLang="en-US" sz="2800" dirty="0"/>
              <a:t>测试中发现，语音识别效果与环境音水平密切相关，可以采用更好的硬件提高语音识别的成功率。但是这需要更换硬件。如果进行这个改进，对于软件整体的使用体验会有所上升。因为在用户使用时，并不像多次重复指令，但是需求目前难以实现的。因此，考虑更改使用的</a:t>
            </a:r>
            <a:r>
              <a:rPr lang="en-US" altLang="zh-CN" sz="2800" dirty="0"/>
              <a:t>API</a:t>
            </a:r>
            <a:r>
              <a:rPr lang="zh-CN" altLang="en-US" sz="2800" dirty="0"/>
              <a:t>，换用稳定性、抗干扰性能更强的</a:t>
            </a:r>
            <a:r>
              <a:rPr lang="en-US" altLang="zh-CN" sz="2800" dirty="0"/>
              <a:t>API</a:t>
            </a:r>
            <a:r>
              <a:rPr lang="zh-CN" altLang="en-US" sz="2800" dirty="0"/>
              <a:t>是比较现实和理想的解决方法。</a:t>
            </a:r>
          </a:p>
        </p:txBody>
      </p:sp>
    </p:spTree>
    <p:extLst>
      <p:ext uri="{BB962C8B-B14F-4D97-AF65-F5344CB8AC3E}">
        <p14:creationId xmlns:p14="http://schemas.microsoft.com/office/powerpoint/2010/main" val="42102155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C0969-E0D8-4E6E-A04D-D0B30C9E07CD}"/>
              </a:ext>
            </a:extLst>
          </p:cNvPr>
          <p:cNvSpPr>
            <a:spLocks noGrp="1"/>
          </p:cNvSpPr>
          <p:nvPr>
            <p:ph type="title"/>
          </p:nvPr>
        </p:nvSpPr>
        <p:spPr/>
        <p:txBody>
          <a:bodyPr/>
          <a:lstStyle/>
          <a:p>
            <a:r>
              <a:rPr lang="zh-CN" altLang="en-US" dirty="0"/>
              <a:t>解决</a:t>
            </a:r>
            <a:r>
              <a:rPr lang="en-US" altLang="zh-CN" dirty="0"/>
              <a:t>GUI</a:t>
            </a:r>
            <a:r>
              <a:rPr lang="zh-CN" altLang="en-US" dirty="0"/>
              <a:t>进行运动控制过程中停止响应的问题</a:t>
            </a:r>
            <a:endParaRPr lang="en-US" dirty="0"/>
          </a:p>
        </p:txBody>
      </p:sp>
      <p:sp>
        <p:nvSpPr>
          <p:cNvPr id="3" name="Content Placeholder 2">
            <a:extLst>
              <a:ext uri="{FF2B5EF4-FFF2-40B4-BE49-F238E27FC236}">
                <a16:creationId xmlns:a16="http://schemas.microsoft.com/office/drawing/2014/main" id="{980E96AC-4FA3-4E1B-A0FB-63F69C001BB1}"/>
              </a:ext>
            </a:extLst>
          </p:cNvPr>
          <p:cNvSpPr>
            <a:spLocks noGrp="1"/>
          </p:cNvSpPr>
          <p:nvPr>
            <p:ph idx="1"/>
          </p:nvPr>
        </p:nvSpPr>
        <p:spPr>
          <a:xfrm>
            <a:off x="685801" y="2142067"/>
            <a:ext cx="11201399" cy="4459149"/>
          </a:xfrm>
        </p:spPr>
        <p:txBody>
          <a:bodyPr>
            <a:normAutofit/>
          </a:bodyPr>
          <a:lstStyle/>
          <a:p>
            <a:pPr fontAlgn="base"/>
            <a:r>
              <a:rPr lang="zh-CN" altLang="en-US" sz="2800" dirty="0"/>
              <a:t>目前认为，修正这个问题需要我们使用更好的传递信息方式、修改各部分的调用方式和调用接口、优化内存占用或提高机器人本身的处理能力。</a:t>
            </a:r>
          </a:p>
        </p:txBody>
      </p:sp>
    </p:spTree>
    <p:extLst>
      <p:ext uri="{BB962C8B-B14F-4D97-AF65-F5344CB8AC3E}">
        <p14:creationId xmlns:p14="http://schemas.microsoft.com/office/powerpoint/2010/main" val="10107643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C0969-E0D8-4E6E-A04D-D0B30C9E07CD}"/>
              </a:ext>
            </a:extLst>
          </p:cNvPr>
          <p:cNvSpPr>
            <a:spLocks noGrp="1"/>
          </p:cNvSpPr>
          <p:nvPr>
            <p:ph type="title"/>
          </p:nvPr>
        </p:nvSpPr>
        <p:spPr/>
        <p:txBody>
          <a:bodyPr/>
          <a:lstStyle/>
          <a:p>
            <a:r>
              <a:rPr lang="zh-CN" altLang="en-US" dirty="0"/>
              <a:t>提高物品识别对于图像占比较小的小物体的识别准确性</a:t>
            </a:r>
            <a:endParaRPr lang="en-US" dirty="0"/>
          </a:p>
        </p:txBody>
      </p:sp>
      <p:sp>
        <p:nvSpPr>
          <p:cNvPr id="3" name="Content Placeholder 2">
            <a:extLst>
              <a:ext uri="{FF2B5EF4-FFF2-40B4-BE49-F238E27FC236}">
                <a16:creationId xmlns:a16="http://schemas.microsoft.com/office/drawing/2014/main" id="{980E96AC-4FA3-4E1B-A0FB-63F69C001BB1}"/>
              </a:ext>
            </a:extLst>
          </p:cNvPr>
          <p:cNvSpPr>
            <a:spLocks noGrp="1"/>
          </p:cNvSpPr>
          <p:nvPr>
            <p:ph idx="1"/>
          </p:nvPr>
        </p:nvSpPr>
        <p:spPr>
          <a:xfrm>
            <a:off x="685801" y="2142067"/>
            <a:ext cx="11201399" cy="4459149"/>
          </a:xfrm>
        </p:spPr>
        <p:txBody>
          <a:bodyPr>
            <a:normAutofit/>
          </a:bodyPr>
          <a:lstStyle/>
          <a:p>
            <a:pPr fontAlgn="base"/>
            <a:r>
              <a:rPr lang="zh-CN" altLang="en-US" sz="2800" dirty="0"/>
              <a:t>腾讯云对于小物体的识别精度远不如预期，目前采取图像切割等</a:t>
            </a:r>
            <a:r>
              <a:rPr lang="en-US" altLang="zh-CN" sz="2800" dirty="0"/>
              <a:t>data augment</a:t>
            </a:r>
            <a:r>
              <a:rPr lang="zh-CN" altLang="en-US" sz="2800" dirty="0"/>
              <a:t>方法进行处理得到了一定的准确度的提高，达到了在实际场景下可用的水平，但是也带来了</a:t>
            </a:r>
            <a:r>
              <a:rPr lang="en-US" altLang="zh-CN" sz="2800" dirty="0"/>
              <a:t>API</a:t>
            </a:r>
            <a:r>
              <a:rPr lang="zh-CN" altLang="en-US" sz="2800" dirty="0"/>
              <a:t>的多次访问，处理速度较慢。与其寻找准确率较高的</a:t>
            </a:r>
            <a:r>
              <a:rPr lang="en-US" altLang="zh-CN" sz="2800" dirty="0"/>
              <a:t>API</a:t>
            </a:r>
            <a:r>
              <a:rPr lang="zh-CN" altLang="en-US" sz="2800" dirty="0"/>
              <a:t>，下一步考虑换用</a:t>
            </a:r>
            <a:r>
              <a:rPr lang="en-US" altLang="zh-CN" sz="2800" dirty="0"/>
              <a:t>Faster R-CNN</a:t>
            </a:r>
            <a:r>
              <a:rPr lang="zh-CN" altLang="en-US" sz="2800" dirty="0"/>
              <a:t>等成熟的预训练模型并针对性的进行微调。</a:t>
            </a:r>
          </a:p>
        </p:txBody>
      </p:sp>
    </p:spTree>
    <p:extLst>
      <p:ext uri="{BB962C8B-B14F-4D97-AF65-F5344CB8AC3E}">
        <p14:creationId xmlns:p14="http://schemas.microsoft.com/office/powerpoint/2010/main" val="9461044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C0969-E0D8-4E6E-A04D-D0B30C9E07CD}"/>
              </a:ext>
            </a:extLst>
          </p:cNvPr>
          <p:cNvSpPr>
            <a:spLocks noGrp="1"/>
          </p:cNvSpPr>
          <p:nvPr>
            <p:ph type="title"/>
          </p:nvPr>
        </p:nvSpPr>
        <p:spPr/>
        <p:txBody>
          <a:bodyPr/>
          <a:lstStyle/>
          <a:p>
            <a:r>
              <a:rPr lang="zh-CN" altLang="en-US" dirty="0"/>
              <a:t>提高物品识别对于图像占比较小的小物体的识别准确性</a:t>
            </a:r>
            <a:endParaRPr lang="en-US" dirty="0"/>
          </a:p>
        </p:txBody>
      </p:sp>
      <p:sp>
        <p:nvSpPr>
          <p:cNvPr id="3" name="Content Placeholder 2">
            <a:extLst>
              <a:ext uri="{FF2B5EF4-FFF2-40B4-BE49-F238E27FC236}">
                <a16:creationId xmlns:a16="http://schemas.microsoft.com/office/drawing/2014/main" id="{980E96AC-4FA3-4E1B-A0FB-63F69C001BB1}"/>
              </a:ext>
            </a:extLst>
          </p:cNvPr>
          <p:cNvSpPr>
            <a:spLocks noGrp="1"/>
          </p:cNvSpPr>
          <p:nvPr>
            <p:ph idx="1"/>
          </p:nvPr>
        </p:nvSpPr>
        <p:spPr>
          <a:xfrm>
            <a:off x="685801" y="2142067"/>
            <a:ext cx="11201399" cy="4459149"/>
          </a:xfrm>
        </p:spPr>
        <p:txBody>
          <a:bodyPr>
            <a:normAutofit/>
          </a:bodyPr>
          <a:lstStyle/>
          <a:p>
            <a:pPr fontAlgn="base"/>
            <a:r>
              <a:rPr lang="zh-CN" altLang="en-US" sz="2800" dirty="0"/>
              <a:t>腾讯云对于小物体的识别精度远不如预期，目前采取图像切割等</a:t>
            </a:r>
            <a:r>
              <a:rPr lang="en-US" altLang="zh-CN" sz="2800" dirty="0"/>
              <a:t>data augment</a:t>
            </a:r>
            <a:r>
              <a:rPr lang="zh-CN" altLang="en-US" sz="2800" dirty="0"/>
              <a:t>方法进行处理得到了一定的准确度的提高，达到了在实际场景下可用的水平，但是也带来了</a:t>
            </a:r>
            <a:r>
              <a:rPr lang="en-US" altLang="zh-CN" sz="2800" dirty="0"/>
              <a:t>API</a:t>
            </a:r>
            <a:r>
              <a:rPr lang="zh-CN" altLang="en-US" sz="2800" dirty="0"/>
              <a:t>的多次访问，处理速度较慢。与其寻找准确率较高的</a:t>
            </a:r>
            <a:r>
              <a:rPr lang="en-US" altLang="zh-CN" sz="2800" dirty="0"/>
              <a:t>API</a:t>
            </a:r>
            <a:r>
              <a:rPr lang="zh-CN" altLang="en-US" sz="2800" dirty="0"/>
              <a:t>，下一步考虑换用</a:t>
            </a:r>
            <a:r>
              <a:rPr lang="en-US" altLang="zh-CN" sz="2800" dirty="0"/>
              <a:t>Faster R-CNN</a:t>
            </a:r>
            <a:r>
              <a:rPr lang="zh-CN" altLang="en-US" sz="2800" dirty="0"/>
              <a:t>等成熟的预训练模型并针对性的进行微调。</a:t>
            </a:r>
          </a:p>
        </p:txBody>
      </p:sp>
    </p:spTree>
    <p:extLst>
      <p:ext uri="{BB962C8B-B14F-4D97-AF65-F5344CB8AC3E}">
        <p14:creationId xmlns:p14="http://schemas.microsoft.com/office/powerpoint/2010/main" val="29978315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2AEDF-1693-4F4A-A312-BA54CEC752EF}"/>
              </a:ext>
            </a:extLst>
          </p:cNvPr>
          <p:cNvSpPr>
            <a:spLocks noGrp="1"/>
          </p:cNvSpPr>
          <p:nvPr>
            <p:ph type="ctrTitle"/>
          </p:nvPr>
        </p:nvSpPr>
        <p:spPr>
          <a:xfrm>
            <a:off x="2497137" y="1007536"/>
            <a:ext cx="7197726" cy="2421464"/>
          </a:xfrm>
        </p:spPr>
        <p:txBody>
          <a:bodyPr>
            <a:normAutofit/>
          </a:bodyPr>
          <a:lstStyle/>
          <a:p>
            <a:pPr algn="ctr"/>
            <a:r>
              <a:rPr lang="zh-CN" altLang="en-US" sz="6600" dirty="0"/>
              <a:t>谢谢大家！</a:t>
            </a:r>
            <a:endParaRPr lang="en-US" sz="6600" dirty="0"/>
          </a:p>
        </p:txBody>
      </p:sp>
    </p:spTree>
    <p:extLst>
      <p:ext uri="{BB962C8B-B14F-4D97-AF65-F5344CB8AC3E}">
        <p14:creationId xmlns:p14="http://schemas.microsoft.com/office/powerpoint/2010/main" val="2252057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EC2F0-6C46-48C8-9A53-D642DD9794C2}"/>
              </a:ext>
            </a:extLst>
          </p:cNvPr>
          <p:cNvSpPr>
            <a:spLocks noGrp="1"/>
          </p:cNvSpPr>
          <p:nvPr>
            <p:ph type="title"/>
          </p:nvPr>
        </p:nvSpPr>
        <p:spPr>
          <a:xfrm>
            <a:off x="685801" y="300626"/>
            <a:ext cx="10131425" cy="1202497"/>
          </a:xfrm>
        </p:spPr>
        <p:txBody>
          <a:bodyPr/>
          <a:lstStyle/>
          <a:p>
            <a:r>
              <a:rPr lang="zh-CN" altLang="en-US" dirty="0"/>
              <a:t>测试准备</a:t>
            </a:r>
            <a:endParaRPr lang="en-US" dirty="0"/>
          </a:p>
        </p:txBody>
      </p:sp>
      <p:sp>
        <p:nvSpPr>
          <p:cNvPr id="3" name="Content Placeholder 2">
            <a:extLst>
              <a:ext uri="{FF2B5EF4-FFF2-40B4-BE49-F238E27FC236}">
                <a16:creationId xmlns:a16="http://schemas.microsoft.com/office/drawing/2014/main" id="{17F758C7-1B73-42D6-977F-EB9FA9C2F22D}"/>
              </a:ext>
            </a:extLst>
          </p:cNvPr>
          <p:cNvSpPr>
            <a:spLocks noGrp="1"/>
          </p:cNvSpPr>
          <p:nvPr>
            <p:ph idx="1"/>
          </p:nvPr>
        </p:nvSpPr>
        <p:spPr>
          <a:xfrm>
            <a:off x="685801" y="1691014"/>
            <a:ext cx="10131425" cy="4866360"/>
          </a:xfrm>
        </p:spPr>
        <p:txBody>
          <a:bodyPr>
            <a:normAutofit fontScale="85000" lnSpcReduction="20000"/>
          </a:bodyPr>
          <a:lstStyle/>
          <a:p>
            <a:pPr marL="0" indent="0" fontAlgn="base">
              <a:buNone/>
            </a:pPr>
            <a:r>
              <a:rPr lang="zh-CN" altLang="en-US" sz="2600" b="1" dirty="0"/>
              <a:t>硬件环境需求：</a:t>
            </a:r>
            <a:endParaRPr lang="zh-CN" altLang="en-US" sz="2600" dirty="0"/>
          </a:p>
          <a:p>
            <a:pPr fontAlgn="base"/>
            <a:r>
              <a:rPr lang="en-US" sz="2600" dirty="0"/>
              <a:t>ROS</a:t>
            </a:r>
            <a:r>
              <a:rPr lang="zh-CN" altLang="en-US" sz="2600" dirty="0"/>
              <a:t>启智机器人</a:t>
            </a:r>
            <a:endParaRPr lang="en-US" altLang="zh-CN" sz="2600" dirty="0"/>
          </a:p>
          <a:p>
            <a:pPr fontAlgn="base"/>
            <a:r>
              <a:rPr lang="zh-CN" altLang="en-US" sz="2600" dirty="0"/>
              <a:t>机载平板电脑</a:t>
            </a:r>
          </a:p>
          <a:p>
            <a:pPr marL="0" indent="0" fontAlgn="base">
              <a:buNone/>
            </a:pPr>
            <a:endParaRPr lang="en-US" altLang="zh-CN" sz="2600" b="1" dirty="0"/>
          </a:p>
          <a:p>
            <a:pPr marL="0" indent="0" fontAlgn="base">
              <a:buNone/>
            </a:pPr>
            <a:r>
              <a:rPr lang="zh-CN" altLang="en-US" sz="2800" b="1" dirty="0"/>
              <a:t>软件环境需求：</a:t>
            </a:r>
            <a:endParaRPr lang="zh-CN" altLang="en-US" sz="2800" dirty="0"/>
          </a:p>
          <a:p>
            <a:pPr fontAlgn="base"/>
            <a:r>
              <a:rPr lang="en-US" sz="2800" dirty="0"/>
              <a:t>Ubuntu14.04LTS</a:t>
            </a:r>
          </a:p>
          <a:p>
            <a:pPr fontAlgn="base"/>
            <a:r>
              <a:rPr lang="en-US" sz="2800" dirty="0"/>
              <a:t>ROS Indigo</a:t>
            </a:r>
          </a:p>
          <a:p>
            <a:pPr fontAlgn="base"/>
            <a:r>
              <a:rPr lang="en-US" sz="2800" dirty="0"/>
              <a:t>Python3.6</a:t>
            </a:r>
          </a:p>
          <a:p>
            <a:pPr fontAlgn="base"/>
            <a:r>
              <a:rPr lang="en-US" sz="2800" dirty="0"/>
              <a:t>Pillow</a:t>
            </a:r>
          </a:p>
          <a:p>
            <a:pPr fontAlgn="base"/>
            <a:r>
              <a:rPr lang="en-US" sz="2800" dirty="0"/>
              <a:t>Qt5.12.3</a:t>
            </a:r>
          </a:p>
          <a:p>
            <a:pPr fontAlgn="base"/>
            <a:r>
              <a:rPr lang="zh-CN" altLang="en-US" sz="2800" dirty="0"/>
              <a:t>启智机器人软件包</a:t>
            </a:r>
          </a:p>
        </p:txBody>
      </p:sp>
    </p:spTree>
    <p:extLst>
      <p:ext uri="{BB962C8B-B14F-4D97-AF65-F5344CB8AC3E}">
        <p14:creationId xmlns:p14="http://schemas.microsoft.com/office/powerpoint/2010/main" val="1438487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32F4CAD3-31B4-41B8-B78F-DC061DAE28B9}"/>
              </a:ext>
            </a:extLst>
          </p:cNvPr>
          <p:cNvGraphicFramePr>
            <a:graphicFrameLocks noGrp="1"/>
          </p:cNvGraphicFramePr>
          <p:nvPr>
            <p:ph idx="1"/>
            <p:extLst>
              <p:ext uri="{D42A27DB-BD31-4B8C-83A1-F6EECF244321}">
                <p14:modId xmlns:p14="http://schemas.microsoft.com/office/powerpoint/2010/main" val="1479018226"/>
              </p:ext>
            </p:extLst>
          </p:nvPr>
        </p:nvGraphicFramePr>
        <p:xfrm>
          <a:off x="734860" y="266178"/>
          <a:ext cx="10722279" cy="6325644"/>
        </p:xfrm>
        <a:graphic>
          <a:graphicData uri="http://schemas.openxmlformats.org/drawingml/2006/table">
            <a:tbl>
              <a:tblPr/>
              <a:tblGrid>
                <a:gridCol w="2395649">
                  <a:extLst>
                    <a:ext uri="{9D8B030D-6E8A-4147-A177-3AD203B41FA5}">
                      <a16:colId xmlns:a16="http://schemas.microsoft.com/office/drawing/2014/main" val="1880092074"/>
                    </a:ext>
                  </a:extLst>
                </a:gridCol>
                <a:gridCol w="2372391">
                  <a:extLst>
                    <a:ext uri="{9D8B030D-6E8A-4147-A177-3AD203B41FA5}">
                      <a16:colId xmlns:a16="http://schemas.microsoft.com/office/drawing/2014/main" val="2865211555"/>
                    </a:ext>
                  </a:extLst>
                </a:gridCol>
                <a:gridCol w="2349134">
                  <a:extLst>
                    <a:ext uri="{9D8B030D-6E8A-4147-A177-3AD203B41FA5}">
                      <a16:colId xmlns:a16="http://schemas.microsoft.com/office/drawing/2014/main" val="239297023"/>
                    </a:ext>
                  </a:extLst>
                </a:gridCol>
                <a:gridCol w="3605105">
                  <a:extLst>
                    <a:ext uri="{9D8B030D-6E8A-4147-A177-3AD203B41FA5}">
                      <a16:colId xmlns:a16="http://schemas.microsoft.com/office/drawing/2014/main" val="365159606"/>
                    </a:ext>
                  </a:extLst>
                </a:gridCol>
              </a:tblGrid>
              <a:tr h="292274">
                <a:tc>
                  <a:txBody>
                    <a:bodyPr/>
                    <a:lstStyle/>
                    <a:p>
                      <a:pPr algn="ctr" fontAlgn="ctr"/>
                      <a:r>
                        <a:rPr lang="zh-CN" altLang="en-US" sz="2000" b="1" u="none" strike="noStrike" dirty="0">
                          <a:solidFill>
                            <a:schemeClr val="tx1"/>
                          </a:solidFill>
                          <a:effectLst/>
                          <a:latin typeface="等线" panose="02010600030101010101" pitchFamily="2" charset="-122"/>
                          <a:ea typeface="等线" panose="02010600030101010101" pitchFamily="2" charset="-122"/>
                        </a:rPr>
                        <a:t>测试部分名称</a:t>
                      </a:r>
                      <a:endParaRPr lang="zh-CN" altLang="en-US" sz="2000" u="none" strike="noStrike" dirty="0">
                        <a:solidFill>
                          <a:schemeClr val="tx1"/>
                        </a:solidFill>
                        <a:effectLst/>
                        <a:latin typeface="undefined"/>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000" b="1" u="none" strike="noStrike">
                          <a:solidFill>
                            <a:schemeClr val="tx1"/>
                          </a:solidFill>
                          <a:effectLst/>
                          <a:latin typeface="等线" panose="02010600030101010101" pitchFamily="2" charset="-122"/>
                          <a:ea typeface="等线" panose="02010600030101010101" pitchFamily="2" charset="-122"/>
                        </a:rPr>
                        <a:t>测试人员</a:t>
                      </a:r>
                      <a:endParaRPr lang="zh-CN" altLang="en-US" sz="2000" u="none" strike="noStrike">
                        <a:solidFill>
                          <a:schemeClr val="tx1"/>
                        </a:solidFill>
                        <a:effectLst/>
                        <a:latin typeface="undefined"/>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000" b="1" u="none" strike="noStrike">
                          <a:solidFill>
                            <a:schemeClr val="tx1"/>
                          </a:solidFill>
                          <a:effectLst/>
                          <a:latin typeface="等线" panose="02010600030101010101" pitchFamily="2" charset="-122"/>
                          <a:ea typeface="等线" panose="02010600030101010101" pitchFamily="2" charset="-122"/>
                        </a:rPr>
                        <a:t>时间分配</a:t>
                      </a:r>
                      <a:endParaRPr lang="zh-CN" altLang="en-US" sz="2000" u="none" strike="noStrike">
                        <a:solidFill>
                          <a:schemeClr val="tx1"/>
                        </a:solidFill>
                        <a:effectLst/>
                        <a:latin typeface="undefined"/>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000" b="1" u="none" strike="noStrike">
                          <a:solidFill>
                            <a:schemeClr val="tx1"/>
                          </a:solidFill>
                          <a:effectLst/>
                          <a:latin typeface="等线" panose="02010600030101010101" pitchFamily="2" charset="-122"/>
                          <a:ea typeface="等线" panose="02010600030101010101" pitchFamily="2" charset="-122"/>
                        </a:rPr>
                        <a:t>所需测试数据</a:t>
                      </a:r>
                      <a:endParaRPr lang="zh-CN" altLang="en-US" sz="2000" u="none" strike="noStrike">
                        <a:solidFill>
                          <a:schemeClr val="tx1"/>
                        </a:solidFill>
                        <a:effectLst/>
                        <a:latin typeface="undefined"/>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4045021"/>
                  </a:ext>
                </a:extLst>
              </a:tr>
              <a:tr h="584548">
                <a:tc>
                  <a:txBody>
                    <a:bodyPr/>
                    <a:lstStyle/>
                    <a:p>
                      <a:pPr algn="l" fontAlgn="t"/>
                      <a:r>
                        <a:rPr lang="zh-CN" altLang="en-US" sz="2000" u="none" strike="noStrike" dirty="0">
                          <a:solidFill>
                            <a:schemeClr val="tx1"/>
                          </a:solidFill>
                          <a:effectLst/>
                          <a:latin typeface="宋体" panose="02010600030101010101" pitchFamily="2" charset="-122"/>
                          <a:ea typeface="宋体" panose="02010600030101010101" pitchFamily="2" charset="-122"/>
                        </a:rPr>
                        <a:t>关键词查询</a:t>
                      </a:r>
                      <a:endParaRPr lang="zh-CN" altLang="en-US" sz="2000" u="none" strike="noStrike" dirty="0">
                        <a:solidFill>
                          <a:schemeClr val="tx1"/>
                        </a:solidFill>
                        <a:effectLst/>
                        <a:latin typeface="undefined"/>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zh-CN" altLang="en-US" sz="2000" u="none" strike="noStrike" dirty="0">
                          <a:solidFill>
                            <a:schemeClr val="tx1"/>
                          </a:solidFill>
                          <a:effectLst/>
                          <a:latin typeface="等线" panose="02010600030101010101" pitchFamily="2" charset="-122"/>
                          <a:ea typeface="等线" panose="02010600030101010101" pitchFamily="2" charset="-122"/>
                        </a:rPr>
                        <a:t>周美廷，刘逸</a:t>
                      </a:r>
                      <a:endParaRPr lang="zh-CN" altLang="en-US" sz="2000" u="none" strike="noStrike" dirty="0">
                        <a:solidFill>
                          <a:schemeClr val="tx1"/>
                        </a:solidFill>
                        <a:effectLst/>
                        <a:latin typeface="undefined"/>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2000" u="none" strike="noStrike">
                          <a:solidFill>
                            <a:schemeClr val="tx1"/>
                          </a:solidFill>
                          <a:effectLst/>
                          <a:latin typeface="sf pro"/>
                        </a:rPr>
                        <a:t>2h</a:t>
                      </a:r>
                      <a:endParaRPr lang="en-US" sz="2000" u="none" strike="noStrike">
                        <a:solidFill>
                          <a:schemeClr val="tx1"/>
                        </a:solidFill>
                        <a:effectLst/>
                        <a:latin typeface="undefined"/>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zh-CN" altLang="en-US" sz="2000" u="none" strike="noStrike" dirty="0">
                          <a:solidFill>
                            <a:schemeClr val="tx1"/>
                          </a:solidFill>
                          <a:effectLst/>
                          <a:latin typeface="宋体" panose="02010600030101010101" pitchFamily="2" charset="-122"/>
                          <a:ea typeface="宋体" panose="02010600030101010101" pitchFamily="2" charset="-122"/>
                        </a:rPr>
                        <a:t>预定义关键词数组，目标关键词</a:t>
                      </a:r>
                      <a:endParaRPr lang="zh-CN" altLang="en-US" sz="2000" u="none" strike="noStrike" dirty="0">
                        <a:solidFill>
                          <a:schemeClr val="tx1"/>
                        </a:solidFill>
                        <a:effectLst/>
                        <a:latin typeface="undefined"/>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35285123"/>
                  </a:ext>
                </a:extLst>
              </a:tr>
              <a:tr h="292274">
                <a:tc>
                  <a:txBody>
                    <a:bodyPr/>
                    <a:lstStyle/>
                    <a:p>
                      <a:pPr algn="l" fontAlgn="t"/>
                      <a:r>
                        <a:rPr lang="zh-CN" altLang="en-US" sz="2000" u="none" strike="noStrike" dirty="0">
                          <a:solidFill>
                            <a:schemeClr val="tx1"/>
                          </a:solidFill>
                          <a:effectLst/>
                          <a:latin typeface="宋体" panose="02010600030101010101" pitchFamily="2" charset="-122"/>
                          <a:ea typeface="宋体" panose="02010600030101010101" pitchFamily="2" charset="-122"/>
                        </a:rPr>
                        <a:t>航点保存</a:t>
                      </a:r>
                      <a:endParaRPr lang="zh-CN" altLang="en-US" sz="2000" u="none" strike="noStrike" dirty="0">
                        <a:solidFill>
                          <a:schemeClr val="tx1"/>
                        </a:solidFill>
                        <a:effectLst/>
                        <a:latin typeface="undefined"/>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zh-CN" altLang="en-US" sz="2000" u="none" strike="noStrike" dirty="0">
                          <a:solidFill>
                            <a:schemeClr val="tx1"/>
                          </a:solidFill>
                          <a:effectLst/>
                          <a:latin typeface="等线" panose="02010600030101010101" pitchFamily="2" charset="-122"/>
                          <a:ea typeface="等线" panose="02010600030101010101" pitchFamily="2" charset="-122"/>
                        </a:rPr>
                        <a:t>周美廷，刘逸</a:t>
                      </a:r>
                      <a:endParaRPr lang="zh-CN" altLang="en-US" sz="2000" u="none" strike="noStrike" dirty="0">
                        <a:solidFill>
                          <a:schemeClr val="tx1"/>
                        </a:solidFill>
                        <a:effectLst/>
                        <a:latin typeface="undefined"/>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2000" u="none" strike="noStrike">
                          <a:solidFill>
                            <a:schemeClr val="tx1"/>
                          </a:solidFill>
                          <a:effectLst/>
                          <a:latin typeface="sf pro"/>
                        </a:rPr>
                        <a:t>2h</a:t>
                      </a:r>
                      <a:endParaRPr lang="en-US" sz="2000" u="none" strike="noStrike">
                        <a:solidFill>
                          <a:schemeClr val="tx1"/>
                        </a:solidFill>
                        <a:effectLst/>
                        <a:latin typeface="undefined"/>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zh-CN" altLang="en-US" sz="2000" u="none" strike="noStrike" dirty="0">
                          <a:solidFill>
                            <a:schemeClr val="tx1"/>
                          </a:solidFill>
                          <a:effectLst/>
                          <a:latin typeface="宋体" panose="02010600030101010101" pitchFamily="2" charset="-122"/>
                          <a:ea typeface="宋体" panose="02010600030101010101" pitchFamily="2" charset="-122"/>
                        </a:rPr>
                        <a:t>航点位置坐标，航点名称</a:t>
                      </a:r>
                      <a:endParaRPr lang="zh-CN" altLang="en-US" sz="2000" u="none" strike="noStrike" dirty="0">
                        <a:solidFill>
                          <a:schemeClr val="tx1"/>
                        </a:solidFill>
                        <a:effectLst/>
                        <a:latin typeface="undefined"/>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14618639"/>
                  </a:ext>
                </a:extLst>
              </a:tr>
              <a:tr h="292274">
                <a:tc>
                  <a:txBody>
                    <a:bodyPr/>
                    <a:lstStyle/>
                    <a:p>
                      <a:pPr algn="l" fontAlgn="t"/>
                      <a:r>
                        <a:rPr lang="zh-CN" altLang="en-US" sz="2000" u="none" strike="noStrike" dirty="0">
                          <a:solidFill>
                            <a:schemeClr val="tx1"/>
                          </a:solidFill>
                          <a:effectLst/>
                          <a:latin typeface="宋体" panose="02010600030101010101" pitchFamily="2" charset="-122"/>
                          <a:ea typeface="宋体" panose="02010600030101010101" pitchFamily="2" charset="-122"/>
                        </a:rPr>
                        <a:t>语音说话</a:t>
                      </a:r>
                      <a:endParaRPr lang="zh-CN" altLang="en-US" sz="2000" u="none" strike="noStrike" dirty="0">
                        <a:solidFill>
                          <a:schemeClr val="tx1"/>
                        </a:solidFill>
                        <a:effectLst/>
                        <a:latin typeface="undefined"/>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zh-CN" altLang="en-US" sz="2000" u="none" strike="noStrike" dirty="0">
                          <a:solidFill>
                            <a:schemeClr val="tx1"/>
                          </a:solidFill>
                          <a:effectLst/>
                          <a:latin typeface="等线" panose="02010600030101010101" pitchFamily="2" charset="-122"/>
                          <a:ea typeface="等线" panose="02010600030101010101" pitchFamily="2" charset="-122"/>
                        </a:rPr>
                        <a:t>周美廷，刘逸</a:t>
                      </a:r>
                      <a:endParaRPr lang="zh-CN" altLang="en-US" sz="2000" u="none" strike="noStrike" dirty="0">
                        <a:solidFill>
                          <a:schemeClr val="tx1"/>
                        </a:solidFill>
                        <a:effectLst/>
                        <a:latin typeface="undefined"/>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2000" u="none" strike="noStrike">
                          <a:solidFill>
                            <a:schemeClr val="tx1"/>
                          </a:solidFill>
                          <a:effectLst/>
                          <a:latin typeface="sf pro"/>
                        </a:rPr>
                        <a:t>2h</a:t>
                      </a:r>
                      <a:endParaRPr lang="en-US" sz="2000" u="none" strike="noStrike">
                        <a:solidFill>
                          <a:schemeClr val="tx1"/>
                        </a:solidFill>
                        <a:effectLst/>
                        <a:latin typeface="undefined"/>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zh-CN" altLang="en-US" sz="2000" u="none" strike="noStrike" dirty="0">
                          <a:solidFill>
                            <a:schemeClr val="tx1"/>
                          </a:solidFill>
                          <a:effectLst/>
                          <a:latin typeface="宋体" panose="02010600030101010101" pitchFamily="2" charset="-122"/>
                          <a:ea typeface="宋体" panose="02010600030101010101" pitchFamily="2" charset="-122"/>
                        </a:rPr>
                        <a:t>字符串</a:t>
                      </a:r>
                      <a:endParaRPr lang="zh-CN" altLang="en-US" sz="2000" u="none" strike="noStrike" dirty="0">
                        <a:solidFill>
                          <a:schemeClr val="tx1"/>
                        </a:solidFill>
                        <a:effectLst/>
                        <a:latin typeface="undefined"/>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07424394"/>
                  </a:ext>
                </a:extLst>
              </a:tr>
              <a:tr h="292274">
                <a:tc>
                  <a:txBody>
                    <a:bodyPr/>
                    <a:lstStyle/>
                    <a:p>
                      <a:pPr algn="l" fontAlgn="t"/>
                      <a:r>
                        <a:rPr lang="zh-CN" altLang="en-US" sz="2000" u="none" strike="noStrike" dirty="0">
                          <a:solidFill>
                            <a:schemeClr val="tx1"/>
                          </a:solidFill>
                          <a:effectLst/>
                          <a:latin typeface="宋体" panose="02010600030101010101" pitchFamily="2" charset="-122"/>
                          <a:ea typeface="宋体" panose="02010600030101010101" pitchFamily="2" charset="-122"/>
                        </a:rPr>
                        <a:t>抓取</a:t>
                      </a:r>
                      <a:endParaRPr lang="zh-CN" altLang="en-US" sz="2000" u="none" strike="noStrike" dirty="0">
                        <a:solidFill>
                          <a:schemeClr val="tx1"/>
                        </a:solidFill>
                        <a:effectLst/>
                        <a:latin typeface="undefined"/>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zh-CN" altLang="en-US" sz="2000" u="none" strike="noStrike" dirty="0">
                          <a:solidFill>
                            <a:schemeClr val="tx1"/>
                          </a:solidFill>
                          <a:effectLst/>
                          <a:latin typeface="等线" panose="02010600030101010101" pitchFamily="2" charset="-122"/>
                          <a:ea typeface="等线" panose="02010600030101010101" pitchFamily="2" charset="-122"/>
                        </a:rPr>
                        <a:t>周美廷，刘逸</a:t>
                      </a:r>
                      <a:endParaRPr lang="zh-CN" altLang="en-US" sz="2000" u="none" strike="noStrike" dirty="0">
                        <a:solidFill>
                          <a:schemeClr val="tx1"/>
                        </a:solidFill>
                        <a:effectLst/>
                        <a:latin typeface="undefined"/>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2000" u="none" strike="noStrike" dirty="0">
                          <a:solidFill>
                            <a:schemeClr val="tx1"/>
                          </a:solidFill>
                          <a:effectLst/>
                          <a:latin typeface="sf pro"/>
                        </a:rPr>
                        <a:t>2h</a:t>
                      </a:r>
                      <a:endParaRPr lang="en-US" sz="2000" u="none" strike="noStrike" dirty="0">
                        <a:solidFill>
                          <a:schemeClr val="tx1"/>
                        </a:solidFill>
                        <a:effectLst/>
                        <a:latin typeface="undefined"/>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zh-CN" altLang="en-US" sz="2000" u="none" strike="noStrike" dirty="0">
                          <a:solidFill>
                            <a:schemeClr val="tx1"/>
                          </a:solidFill>
                          <a:effectLst/>
                          <a:latin typeface="宋体" panose="02010600030101010101" pitchFamily="2" charset="-122"/>
                          <a:ea typeface="宋体" panose="02010600030101010101" pitchFamily="2" charset="-122"/>
                        </a:rPr>
                        <a:t>物品名称，地址</a:t>
                      </a:r>
                      <a:endParaRPr lang="zh-CN" altLang="en-US" sz="2000" u="none" strike="noStrike" dirty="0">
                        <a:solidFill>
                          <a:schemeClr val="tx1"/>
                        </a:solidFill>
                        <a:effectLst/>
                        <a:latin typeface="undefined"/>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0280050"/>
                  </a:ext>
                </a:extLst>
              </a:tr>
              <a:tr h="292274">
                <a:tc>
                  <a:txBody>
                    <a:bodyPr/>
                    <a:lstStyle/>
                    <a:p>
                      <a:pPr algn="l" fontAlgn="t"/>
                      <a:r>
                        <a:rPr lang="zh-CN" altLang="en-US" sz="2000" u="none" strike="noStrike" dirty="0">
                          <a:solidFill>
                            <a:schemeClr val="tx1"/>
                          </a:solidFill>
                          <a:effectLst/>
                          <a:latin typeface="宋体" panose="02010600030101010101" pitchFamily="2" charset="-122"/>
                          <a:ea typeface="宋体" panose="02010600030101010101" pitchFamily="2" charset="-122"/>
                        </a:rPr>
                        <a:t>递给</a:t>
                      </a:r>
                      <a:endParaRPr lang="zh-CN" altLang="en-US" sz="2000" u="none" strike="noStrike" dirty="0">
                        <a:solidFill>
                          <a:schemeClr val="tx1"/>
                        </a:solidFill>
                        <a:effectLst/>
                        <a:latin typeface="undefined"/>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zh-CN" altLang="en-US" sz="2000" u="none" strike="noStrike" dirty="0">
                          <a:solidFill>
                            <a:schemeClr val="tx1"/>
                          </a:solidFill>
                          <a:effectLst/>
                          <a:latin typeface="等线" panose="02010600030101010101" pitchFamily="2" charset="-122"/>
                          <a:ea typeface="等线" panose="02010600030101010101" pitchFamily="2" charset="-122"/>
                        </a:rPr>
                        <a:t>周美廷，刘逸</a:t>
                      </a:r>
                      <a:endParaRPr lang="zh-CN" altLang="en-US" sz="2000" u="none" strike="noStrike" dirty="0">
                        <a:solidFill>
                          <a:schemeClr val="tx1"/>
                        </a:solidFill>
                        <a:effectLst/>
                        <a:latin typeface="undefined"/>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2000" u="none" strike="noStrike">
                          <a:solidFill>
                            <a:schemeClr val="tx1"/>
                          </a:solidFill>
                          <a:effectLst/>
                          <a:latin typeface="sf pro"/>
                        </a:rPr>
                        <a:t>1h</a:t>
                      </a:r>
                      <a:endParaRPr lang="en-US" sz="2000" u="none" strike="noStrike">
                        <a:solidFill>
                          <a:schemeClr val="tx1"/>
                        </a:solidFill>
                        <a:effectLst/>
                        <a:latin typeface="undefined"/>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zh-CN" altLang="en-US" sz="2000" u="none" strike="noStrike" dirty="0">
                          <a:solidFill>
                            <a:schemeClr val="tx1"/>
                          </a:solidFill>
                          <a:effectLst/>
                          <a:latin typeface="宋体" panose="02010600030101010101" pitchFamily="2" charset="-122"/>
                          <a:ea typeface="宋体" panose="02010600030101010101" pitchFamily="2" charset="-122"/>
                        </a:rPr>
                        <a:t>主人地址</a:t>
                      </a:r>
                      <a:endParaRPr lang="zh-CN" altLang="en-US" sz="2000" u="none" strike="noStrike" dirty="0">
                        <a:solidFill>
                          <a:schemeClr val="tx1"/>
                        </a:solidFill>
                        <a:effectLst/>
                        <a:latin typeface="undefined"/>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1409332"/>
                  </a:ext>
                </a:extLst>
              </a:tr>
              <a:tr h="584548">
                <a:tc>
                  <a:txBody>
                    <a:bodyPr/>
                    <a:lstStyle/>
                    <a:p>
                      <a:pPr algn="l" fontAlgn="t"/>
                      <a:r>
                        <a:rPr lang="zh-CN" altLang="en-US" sz="2000" u="none" strike="noStrike" dirty="0">
                          <a:solidFill>
                            <a:schemeClr val="tx1"/>
                          </a:solidFill>
                          <a:effectLst/>
                          <a:latin typeface="宋体" panose="02010600030101010101" pitchFamily="2" charset="-122"/>
                          <a:ea typeface="宋体" panose="02010600030101010101" pitchFamily="2" charset="-122"/>
                        </a:rPr>
                        <a:t>语音识别</a:t>
                      </a:r>
                      <a:endParaRPr lang="zh-CN" altLang="en-US" sz="2000" u="none" strike="noStrike" dirty="0">
                        <a:solidFill>
                          <a:schemeClr val="tx1"/>
                        </a:solidFill>
                        <a:effectLst/>
                        <a:latin typeface="undefined"/>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zh-CN" altLang="en-US" sz="2000" u="none" strike="noStrike" dirty="0">
                          <a:solidFill>
                            <a:schemeClr val="tx1"/>
                          </a:solidFill>
                          <a:effectLst/>
                          <a:latin typeface="等线" panose="02010600030101010101" pitchFamily="2" charset="-122"/>
                          <a:ea typeface="等线" panose="02010600030101010101" pitchFamily="2" charset="-122"/>
                        </a:rPr>
                        <a:t>周美廷，于金泽，刘逸</a:t>
                      </a:r>
                      <a:endParaRPr lang="zh-CN" altLang="en-US" sz="2000" u="none" strike="noStrike" dirty="0">
                        <a:solidFill>
                          <a:schemeClr val="tx1"/>
                        </a:solidFill>
                        <a:effectLst/>
                        <a:latin typeface="undefined"/>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2000" u="none" strike="noStrike">
                          <a:solidFill>
                            <a:schemeClr val="tx1"/>
                          </a:solidFill>
                          <a:effectLst/>
                          <a:latin typeface="sf pro"/>
                        </a:rPr>
                        <a:t>1h</a:t>
                      </a:r>
                      <a:endParaRPr lang="en-US" sz="2000" u="none" strike="noStrike">
                        <a:solidFill>
                          <a:schemeClr val="tx1"/>
                        </a:solidFill>
                        <a:effectLst/>
                        <a:latin typeface="undefined"/>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zh-CN" altLang="en-US" sz="2000" u="none" strike="noStrike" dirty="0">
                          <a:solidFill>
                            <a:schemeClr val="tx1"/>
                          </a:solidFill>
                          <a:effectLst/>
                          <a:latin typeface="宋体" panose="02010600030101010101" pitchFamily="2" charset="-122"/>
                          <a:ea typeface="宋体" panose="02010600030101010101" pitchFamily="2" charset="-122"/>
                        </a:rPr>
                        <a:t>语音数据</a:t>
                      </a:r>
                      <a:endParaRPr lang="zh-CN" altLang="en-US" sz="2000" u="none" strike="noStrike" dirty="0">
                        <a:solidFill>
                          <a:schemeClr val="tx1"/>
                        </a:solidFill>
                        <a:effectLst/>
                        <a:latin typeface="undefined"/>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26345153"/>
                  </a:ext>
                </a:extLst>
              </a:tr>
              <a:tr h="584548">
                <a:tc>
                  <a:txBody>
                    <a:bodyPr/>
                    <a:lstStyle/>
                    <a:p>
                      <a:pPr algn="l" fontAlgn="t"/>
                      <a:r>
                        <a:rPr lang="zh-CN" altLang="en-US" sz="2000" u="none" strike="noStrike" dirty="0">
                          <a:solidFill>
                            <a:schemeClr val="tx1"/>
                          </a:solidFill>
                          <a:effectLst/>
                          <a:latin typeface="宋体" panose="02010600030101010101" pitchFamily="2" charset="-122"/>
                          <a:ea typeface="宋体" panose="02010600030101010101" pitchFamily="2" charset="-122"/>
                        </a:rPr>
                        <a:t>图片获取</a:t>
                      </a:r>
                      <a:endParaRPr lang="zh-CN" altLang="en-US" sz="2000" u="none" strike="noStrike" dirty="0">
                        <a:solidFill>
                          <a:schemeClr val="tx1"/>
                        </a:solidFill>
                        <a:effectLst/>
                        <a:latin typeface="undefined"/>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zh-CN" altLang="en-US" sz="2000" u="none" strike="noStrike" dirty="0">
                          <a:solidFill>
                            <a:schemeClr val="tx1"/>
                          </a:solidFill>
                          <a:effectLst/>
                          <a:latin typeface="等线" panose="02010600030101010101" pitchFamily="2" charset="-122"/>
                          <a:ea typeface="等线" panose="02010600030101010101" pitchFamily="2" charset="-122"/>
                        </a:rPr>
                        <a:t>于金泽</a:t>
                      </a:r>
                      <a:endParaRPr lang="zh-CN" altLang="en-US" sz="2000" u="none" strike="noStrike" dirty="0">
                        <a:solidFill>
                          <a:schemeClr val="tx1"/>
                        </a:solidFill>
                        <a:effectLst/>
                        <a:latin typeface="undefined"/>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2000" u="none" strike="noStrike">
                          <a:solidFill>
                            <a:schemeClr val="tx1"/>
                          </a:solidFill>
                          <a:effectLst/>
                          <a:latin typeface="sf pro"/>
                        </a:rPr>
                        <a:t>2h</a:t>
                      </a:r>
                      <a:endParaRPr lang="en-US" sz="2000" u="none" strike="noStrike">
                        <a:solidFill>
                          <a:schemeClr val="tx1"/>
                        </a:solidFill>
                        <a:effectLst/>
                        <a:latin typeface="undefined"/>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zh-CN" altLang="en-US" sz="2000" u="none" strike="noStrike" dirty="0">
                          <a:solidFill>
                            <a:schemeClr val="tx1"/>
                          </a:solidFill>
                          <a:effectLst/>
                          <a:latin typeface="宋体" panose="02010600030101010101" pitchFamily="2" charset="-122"/>
                          <a:ea typeface="宋体" panose="02010600030101010101" pitchFamily="2" charset="-122"/>
                        </a:rPr>
                        <a:t>从</a:t>
                      </a:r>
                      <a:r>
                        <a:rPr lang="en-US" sz="2000" u="none" strike="noStrike" dirty="0" err="1">
                          <a:solidFill>
                            <a:schemeClr val="tx1"/>
                          </a:solidFill>
                          <a:effectLst/>
                          <a:latin typeface="sf pro"/>
                        </a:rPr>
                        <a:t>kinect</a:t>
                      </a:r>
                      <a:r>
                        <a:rPr lang="zh-CN" altLang="en-US" sz="2000" u="none" strike="noStrike" dirty="0">
                          <a:solidFill>
                            <a:schemeClr val="tx1"/>
                          </a:solidFill>
                          <a:effectLst/>
                          <a:latin typeface="宋体" panose="02010600030101010101" pitchFamily="2" charset="-122"/>
                          <a:ea typeface="宋体" panose="02010600030101010101" pitchFamily="2" charset="-122"/>
                        </a:rPr>
                        <a:t>的</a:t>
                      </a:r>
                      <a:r>
                        <a:rPr lang="en-US" sz="2000" u="none" strike="noStrike" dirty="0">
                          <a:solidFill>
                            <a:schemeClr val="tx1"/>
                          </a:solidFill>
                          <a:effectLst/>
                          <a:latin typeface="sf pro"/>
                        </a:rPr>
                        <a:t>Publisher</a:t>
                      </a:r>
                      <a:r>
                        <a:rPr lang="zh-CN" altLang="en-US" sz="2000" u="none" strike="noStrike" dirty="0">
                          <a:solidFill>
                            <a:schemeClr val="tx1"/>
                          </a:solidFill>
                          <a:effectLst/>
                          <a:latin typeface="宋体" panose="02010600030101010101" pitchFamily="2" charset="-122"/>
                          <a:ea typeface="宋体" panose="02010600030101010101" pitchFamily="2" charset="-122"/>
                        </a:rPr>
                        <a:t>获取的图像数据结构</a:t>
                      </a:r>
                      <a:endParaRPr lang="zh-CN" altLang="en-US" sz="2000" u="none" strike="noStrike" dirty="0">
                        <a:solidFill>
                          <a:schemeClr val="tx1"/>
                        </a:solidFill>
                        <a:effectLst/>
                        <a:latin typeface="undefined"/>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40557758"/>
                  </a:ext>
                </a:extLst>
              </a:tr>
              <a:tr h="292274">
                <a:tc>
                  <a:txBody>
                    <a:bodyPr/>
                    <a:lstStyle/>
                    <a:p>
                      <a:pPr algn="l" fontAlgn="t"/>
                      <a:r>
                        <a:rPr lang="zh-CN" altLang="en-US" sz="2000" u="none" strike="noStrike" dirty="0">
                          <a:solidFill>
                            <a:schemeClr val="tx1"/>
                          </a:solidFill>
                          <a:effectLst/>
                          <a:latin typeface="宋体" panose="02010600030101010101" pitchFamily="2" charset="-122"/>
                          <a:ea typeface="宋体" panose="02010600030101010101" pitchFamily="2" charset="-122"/>
                        </a:rPr>
                        <a:t>状态转换</a:t>
                      </a:r>
                      <a:endParaRPr lang="zh-CN" altLang="en-US" sz="2000" u="none" strike="noStrike" dirty="0">
                        <a:solidFill>
                          <a:schemeClr val="tx1"/>
                        </a:solidFill>
                        <a:effectLst/>
                        <a:latin typeface="undefined"/>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zh-CN" altLang="en-US" sz="2000" u="none" strike="noStrike" dirty="0">
                          <a:solidFill>
                            <a:schemeClr val="tx1"/>
                          </a:solidFill>
                          <a:effectLst/>
                          <a:latin typeface="等线" panose="02010600030101010101" pitchFamily="2" charset="-122"/>
                          <a:ea typeface="等线" panose="02010600030101010101" pitchFamily="2" charset="-122"/>
                        </a:rPr>
                        <a:t>周美廷，刘逸</a:t>
                      </a:r>
                      <a:endParaRPr lang="zh-CN" altLang="en-US" sz="2000" u="none" strike="noStrike" dirty="0">
                        <a:solidFill>
                          <a:schemeClr val="tx1"/>
                        </a:solidFill>
                        <a:effectLst/>
                        <a:latin typeface="undefined"/>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2000" u="none" strike="noStrike">
                          <a:solidFill>
                            <a:schemeClr val="tx1"/>
                          </a:solidFill>
                          <a:effectLst/>
                          <a:latin typeface="sf pro"/>
                        </a:rPr>
                        <a:t>2h</a:t>
                      </a:r>
                      <a:endParaRPr lang="en-US" sz="2000" u="none" strike="noStrike">
                        <a:solidFill>
                          <a:schemeClr val="tx1"/>
                        </a:solidFill>
                        <a:effectLst/>
                        <a:latin typeface="undefined"/>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zh-CN" altLang="en-US" sz="2000" u="none" strike="noStrike" dirty="0">
                          <a:solidFill>
                            <a:schemeClr val="tx1"/>
                          </a:solidFill>
                          <a:effectLst/>
                          <a:latin typeface="宋体" panose="02010600030101010101" pitchFamily="2" charset="-122"/>
                          <a:ea typeface="宋体" panose="02010600030101010101" pitchFamily="2" charset="-122"/>
                        </a:rPr>
                        <a:t>提示字符</a:t>
                      </a:r>
                      <a:endParaRPr lang="zh-CN" altLang="en-US" sz="2000" u="none" strike="noStrike" dirty="0">
                        <a:solidFill>
                          <a:schemeClr val="tx1"/>
                        </a:solidFill>
                        <a:effectLst/>
                        <a:latin typeface="undefined"/>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52680740"/>
                  </a:ext>
                </a:extLst>
              </a:tr>
              <a:tr h="292274">
                <a:tc>
                  <a:txBody>
                    <a:bodyPr/>
                    <a:lstStyle/>
                    <a:p>
                      <a:pPr algn="l" fontAlgn="t"/>
                      <a:r>
                        <a:rPr lang="zh-CN" altLang="en-US" sz="2000" u="none" strike="noStrike" dirty="0">
                          <a:solidFill>
                            <a:schemeClr val="tx1"/>
                          </a:solidFill>
                          <a:effectLst/>
                          <a:latin typeface="宋体" panose="02010600030101010101" pitchFamily="2" charset="-122"/>
                          <a:ea typeface="宋体" panose="02010600030101010101" pitchFamily="2" charset="-122"/>
                        </a:rPr>
                        <a:t>图片识别</a:t>
                      </a:r>
                      <a:r>
                        <a:rPr lang="en-US" altLang="zh-CN" sz="2000" u="none" strike="noStrike" dirty="0">
                          <a:solidFill>
                            <a:schemeClr val="tx1"/>
                          </a:solidFill>
                          <a:effectLst/>
                          <a:latin typeface="sf pro"/>
                        </a:rPr>
                        <a:t>API</a:t>
                      </a:r>
                      <a:r>
                        <a:rPr lang="zh-CN" altLang="en-US" sz="2000" u="none" strike="noStrike" dirty="0">
                          <a:solidFill>
                            <a:schemeClr val="tx1"/>
                          </a:solidFill>
                          <a:effectLst/>
                          <a:latin typeface="宋体" panose="02010600030101010101" pitchFamily="2" charset="-122"/>
                          <a:ea typeface="宋体" panose="02010600030101010101" pitchFamily="2" charset="-122"/>
                        </a:rPr>
                        <a:t>测试</a:t>
                      </a:r>
                      <a:endParaRPr lang="zh-CN" altLang="en-US" sz="2000" u="none" strike="noStrike" dirty="0">
                        <a:solidFill>
                          <a:schemeClr val="tx1"/>
                        </a:solidFill>
                        <a:effectLst/>
                        <a:latin typeface="undefined"/>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zh-CN" altLang="en-US" sz="2000" u="none" strike="noStrike" dirty="0">
                          <a:solidFill>
                            <a:schemeClr val="tx1"/>
                          </a:solidFill>
                          <a:effectLst/>
                          <a:latin typeface="等线" panose="02010600030101010101" pitchFamily="2" charset="-122"/>
                          <a:ea typeface="等线" panose="02010600030101010101" pitchFamily="2" charset="-122"/>
                        </a:rPr>
                        <a:t>于金泽</a:t>
                      </a:r>
                      <a:endParaRPr lang="zh-CN" altLang="en-US" sz="2000" u="none" strike="noStrike" dirty="0">
                        <a:solidFill>
                          <a:schemeClr val="tx1"/>
                        </a:solidFill>
                        <a:effectLst/>
                        <a:latin typeface="undefined"/>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2000" u="none" strike="noStrike">
                          <a:solidFill>
                            <a:schemeClr val="tx1"/>
                          </a:solidFill>
                          <a:effectLst/>
                          <a:latin typeface="sf pro"/>
                        </a:rPr>
                        <a:t>2h</a:t>
                      </a:r>
                      <a:endParaRPr lang="en-US" sz="2000" u="none" strike="noStrike">
                        <a:solidFill>
                          <a:schemeClr val="tx1"/>
                        </a:solidFill>
                        <a:effectLst/>
                        <a:latin typeface="undefined"/>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zh-CN" altLang="en-US" sz="2000" u="none" strike="noStrike" dirty="0">
                          <a:solidFill>
                            <a:schemeClr val="tx1"/>
                          </a:solidFill>
                          <a:effectLst/>
                          <a:latin typeface="宋体" panose="02010600030101010101" pitchFamily="2" charset="-122"/>
                          <a:ea typeface="宋体" panose="02010600030101010101" pitchFamily="2" charset="-122"/>
                        </a:rPr>
                        <a:t>目标图片及其路径文件名</a:t>
                      </a:r>
                      <a:endParaRPr lang="zh-CN" altLang="en-US" sz="2000" u="none" strike="noStrike" dirty="0">
                        <a:solidFill>
                          <a:schemeClr val="tx1"/>
                        </a:solidFill>
                        <a:effectLst/>
                        <a:latin typeface="undefined"/>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5404058"/>
                  </a:ext>
                </a:extLst>
              </a:tr>
              <a:tr h="584548">
                <a:tc>
                  <a:txBody>
                    <a:bodyPr/>
                    <a:lstStyle/>
                    <a:p>
                      <a:pPr algn="l" fontAlgn="t"/>
                      <a:r>
                        <a:rPr lang="zh-CN" altLang="en-US" sz="2000" u="none" strike="noStrike" dirty="0">
                          <a:solidFill>
                            <a:schemeClr val="tx1"/>
                          </a:solidFill>
                          <a:effectLst/>
                          <a:latin typeface="宋体" panose="02010600030101010101" pitchFamily="2" charset="-122"/>
                          <a:ea typeface="宋体" panose="02010600030101010101" pitchFamily="2" charset="-122"/>
                        </a:rPr>
                        <a:t>图片识别结果与可靠性测试</a:t>
                      </a:r>
                      <a:endParaRPr lang="zh-CN" altLang="en-US" sz="2000" u="none" strike="noStrike" dirty="0">
                        <a:solidFill>
                          <a:schemeClr val="tx1"/>
                        </a:solidFill>
                        <a:effectLst/>
                        <a:latin typeface="undefined"/>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zh-CN" altLang="en-US" sz="2000" u="none" strike="noStrike" dirty="0">
                          <a:solidFill>
                            <a:schemeClr val="tx1"/>
                          </a:solidFill>
                          <a:effectLst/>
                          <a:latin typeface="等线" panose="02010600030101010101" pitchFamily="2" charset="-122"/>
                          <a:ea typeface="等线" panose="02010600030101010101" pitchFamily="2" charset="-122"/>
                        </a:rPr>
                        <a:t>于金泽</a:t>
                      </a:r>
                      <a:endParaRPr lang="zh-CN" altLang="en-US" sz="2000" u="none" strike="noStrike" dirty="0">
                        <a:solidFill>
                          <a:schemeClr val="tx1"/>
                        </a:solidFill>
                        <a:effectLst/>
                        <a:latin typeface="undefined"/>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2000" u="none" strike="noStrike">
                          <a:solidFill>
                            <a:schemeClr val="tx1"/>
                          </a:solidFill>
                          <a:effectLst/>
                          <a:latin typeface="sf pro"/>
                        </a:rPr>
                        <a:t>2h</a:t>
                      </a:r>
                      <a:endParaRPr lang="en-US" sz="2000" u="none" strike="noStrike">
                        <a:solidFill>
                          <a:schemeClr val="tx1"/>
                        </a:solidFill>
                        <a:effectLst/>
                        <a:latin typeface="undefined"/>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zh-CN" altLang="en-US" sz="2000" u="none" strike="noStrike" dirty="0">
                          <a:solidFill>
                            <a:schemeClr val="tx1"/>
                          </a:solidFill>
                          <a:effectLst/>
                          <a:latin typeface="宋体" panose="02010600030101010101" pitchFamily="2" charset="-122"/>
                          <a:ea typeface="宋体" panose="02010600030101010101" pitchFamily="2" charset="-122"/>
                        </a:rPr>
                        <a:t>多幅多种关键词对应的图片</a:t>
                      </a:r>
                      <a:endParaRPr lang="zh-CN" altLang="en-US" sz="2000" u="none" strike="noStrike" dirty="0">
                        <a:solidFill>
                          <a:schemeClr val="tx1"/>
                        </a:solidFill>
                        <a:effectLst/>
                        <a:latin typeface="undefined"/>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5199759"/>
                  </a:ext>
                </a:extLst>
              </a:tr>
              <a:tr h="584548">
                <a:tc>
                  <a:txBody>
                    <a:bodyPr/>
                    <a:lstStyle/>
                    <a:p>
                      <a:pPr algn="l" fontAlgn="t"/>
                      <a:r>
                        <a:rPr lang="en-US" altLang="zh-CN" sz="2000" u="none" strike="noStrike" dirty="0">
                          <a:solidFill>
                            <a:schemeClr val="tx1"/>
                          </a:solidFill>
                          <a:effectLst/>
                          <a:latin typeface="sf pro"/>
                        </a:rPr>
                        <a:t>GUI</a:t>
                      </a:r>
                      <a:r>
                        <a:rPr lang="zh-CN" altLang="en-US" sz="2000" u="none" strike="noStrike" dirty="0">
                          <a:solidFill>
                            <a:schemeClr val="tx1"/>
                          </a:solidFill>
                          <a:effectLst/>
                          <a:latin typeface="宋体" panose="02010600030101010101" pitchFamily="2" charset="-122"/>
                          <a:ea typeface="宋体" panose="02010600030101010101" pitchFamily="2" charset="-122"/>
                        </a:rPr>
                        <a:t>、运动控制接口</a:t>
                      </a:r>
                      <a:endParaRPr lang="zh-CN" altLang="en-US" sz="2000" u="none" strike="noStrike" dirty="0">
                        <a:solidFill>
                          <a:schemeClr val="tx1"/>
                        </a:solidFill>
                        <a:effectLst/>
                        <a:latin typeface="undefined"/>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zh-CN" altLang="en-US" sz="2000" u="none" strike="noStrike" dirty="0">
                          <a:solidFill>
                            <a:schemeClr val="tx1"/>
                          </a:solidFill>
                          <a:effectLst/>
                          <a:latin typeface="等线" panose="02010600030101010101" pitchFamily="2" charset="-122"/>
                          <a:ea typeface="等线" panose="02010600030101010101" pitchFamily="2" charset="-122"/>
                        </a:rPr>
                        <a:t>周美廷，刘逸</a:t>
                      </a:r>
                      <a:endParaRPr lang="zh-CN" altLang="en-US" sz="2000" u="none" strike="noStrike" dirty="0">
                        <a:solidFill>
                          <a:schemeClr val="tx1"/>
                        </a:solidFill>
                        <a:effectLst/>
                        <a:latin typeface="undefined"/>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2000" u="none" strike="noStrike">
                          <a:solidFill>
                            <a:schemeClr val="tx1"/>
                          </a:solidFill>
                          <a:effectLst/>
                          <a:latin typeface="sf pro"/>
                        </a:rPr>
                        <a:t>3h</a:t>
                      </a:r>
                      <a:endParaRPr lang="en-US" sz="2000" u="none" strike="noStrike">
                        <a:solidFill>
                          <a:schemeClr val="tx1"/>
                        </a:solidFill>
                        <a:effectLst/>
                        <a:latin typeface="undefined"/>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zh-CN" altLang="en-US" sz="2000" u="none" strike="noStrike" dirty="0">
                          <a:solidFill>
                            <a:schemeClr val="tx1"/>
                          </a:solidFill>
                          <a:effectLst/>
                          <a:latin typeface="宋体" panose="02010600030101010101" pitchFamily="2" charset="-122"/>
                          <a:ea typeface="宋体" panose="02010600030101010101" pitchFamily="2" charset="-122"/>
                        </a:rPr>
                        <a:t>提示字符</a:t>
                      </a:r>
                      <a:endParaRPr lang="zh-CN" altLang="en-US" sz="2000" u="none" strike="noStrike" dirty="0">
                        <a:solidFill>
                          <a:schemeClr val="tx1"/>
                        </a:solidFill>
                        <a:effectLst/>
                        <a:latin typeface="undefined"/>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507984"/>
                  </a:ext>
                </a:extLst>
              </a:tr>
              <a:tr h="292274">
                <a:tc>
                  <a:txBody>
                    <a:bodyPr/>
                    <a:lstStyle/>
                    <a:p>
                      <a:pPr algn="l" fontAlgn="t"/>
                      <a:r>
                        <a:rPr lang="en-US" sz="2000" u="none" strike="noStrike" dirty="0">
                          <a:solidFill>
                            <a:schemeClr val="tx1"/>
                          </a:solidFill>
                          <a:effectLst/>
                          <a:latin typeface="sf pro"/>
                        </a:rPr>
                        <a:t>GUI</a:t>
                      </a:r>
                      <a:r>
                        <a:rPr lang="en-US" sz="2000" u="none" strike="noStrike" dirty="0">
                          <a:solidFill>
                            <a:schemeClr val="tx1"/>
                          </a:solidFill>
                          <a:effectLst/>
                          <a:latin typeface="宋体" panose="02010600030101010101" pitchFamily="2" charset="-122"/>
                          <a:ea typeface="宋体" panose="02010600030101010101" pitchFamily="2" charset="-122"/>
                        </a:rPr>
                        <a:t>、</a:t>
                      </a:r>
                      <a:r>
                        <a:rPr lang="en-US" sz="2000" u="none" strike="noStrike" dirty="0">
                          <a:solidFill>
                            <a:schemeClr val="tx1"/>
                          </a:solidFill>
                          <a:effectLst/>
                          <a:latin typeface="sf pro"/>
                        </a:rPr>
                        <a:t>FSM</a:t>
                      </a:r>
                      <a:r>
                        <a:rPr lang="zh-CN" altLang="en-US" sz="2000" u="none" strike="noStrike" dirty="0">
                          <a:solidFill>
                            <a:schemeClr val="tx1"/>
                          </a:solidFill>
                          <a:effectLst/>
                          <a:latin typeface="宋体" panose="02010600030101010101" pitchFamily="2" charset="-122"/>
                          <a:ea typeface="宋体" panose="02010600030101010101" pitchFamily="2" charset="-122"/>
                        </a:rPr>
                        <a:t>接口</a:t>
                      </a:r>
                      <a:endParaRPr lang="zh-CN" altLang="en-US" sz="2000" u="none" strike="noStrike" dirty="0">
                        <a:solidFill>
                          <a:schemeClr val="tx1"/>
                        </a:solidFill>
                        <a:effectLst/>
                        <a:latin typeface="undefined"/>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zh-CN" altLang="en-US" sz="2000" u="none" strike="noStrike" dirty="0">
                          <a:solidFill>
                            <a:schemeClr val="tx1"/>
                          </a:solidFill>
                          <a:effectLst/>
                          <a:latin typeface="等线" panose="02010600030101010101" pitchFamily="2" charset="-122"/>
                          <a:ea typeface="等线" panose="02010600030101010101" pitchFamily="2" charset="-122"/>
                        </a:rPr>
                        <a:t>周美廷，刘逸</a:t>
                      </a:r>
                      <a:endParaRPr lang="zh-CN" altLang="en-US" sz="2000" u="none" strike="noStrike" dirty="0">
                        <a:solidFill>
                          <a:schemeClr val="tx1"/>
                        </a:solidFill>
                        <a:effectLst/>
                        <a:latin typeface="undefined"/>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2000" u="none" strike="noStrike">
                          <a:solidFill>
                            <a:schemeClr val="tx1"/>
                          </a:solidFill>
                          <a:effectLst/>
                          <a:latin typeface="sf pro"/>
                        </a:rPr>
                        <a:t>3h</a:t>
                      </a:r>
                      <a:endParaRPr lang="en-US" sz="2000" u="none" strike="noStrike">
                        <a:solidFill>
                          <a:schemeClr val="tx1"/>
                        </a:solidFill>
                        <a:effectLst/>
                        <a:latin typeface="undefined"/>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zh-CN" altLang="en-US" sz="2000" u="none" strike="noStrike" dirty="0">
                          <a:solidFill>
                            <a:schemeClr val="tx1"/>
                          </a:solidFill>
                          <a:effectLst/>
                          <a:latin typeface="宋体" panose="02010600030101010101" pitchFamily="2" charset="-122"/>
                          <a:ea typeface="宋体" panose="02010600030101010101" pitchFamily="2" charset="-122"/>
                        </a:rPr>
                        <a:t>提示字符</a:t>
                      </a:r>
                      <a:endParaRPr lang="zh-CN" altLang="en-US" sz="2000" u="none" strike="noStrike" dirty="0">
                        <a:solidFill>
                          <a:schemeClr val="tx1"/>
                        </a:solidFill>
                        <a:effectLst/>
                        <a:latin typeface="undefined"/>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14397081"/>
                  </a:ext>
                </a:extLst>
              </a:tr>
              <a:tr h="584548">
                <a:tc>
                  <a:txBody>
                    <a:bodyPr/>
                    <a:lstStyle/>
                    <a:p>
                      <a:pPr algn="l" fontAlgn="t"/>
                      <a:r>
                        <a:rPr lang="en-US" altLang="zh-CN" sz="2000" u="none" strike="noStrike" dirty="0">
                          <a:solidFill>
                            <a:schemeClr val="tx1"/>
                          </a:solidFill>
                          <a:effectLst/>
                          <a:latin typeface="sf pro"/>
                        </a:rPr>
                        <a:t>FSM</a:t>
                      </a:r>
                      <a:r>
                        <a:rPr lang="zh-CN" altLang="en-US" sz="2000" u="none" strike="noStrike" dirty="0">
                          <a:solidFill>
                            <a:schemeClr val="tx1"/>
                          </a:solidFill>
                          <a:effectLst/>
                          <a:latin typeface="宋体" panose="02010600030101010101" pitchFamily="2" charset="-122"/>
                          <a:ea typeface="宋体" panose="02010600030101010101" pitchFamily="2" charset="-122"/>
                        </a:rPr>
                        <a:t>和图像识别接口</a:t>
                      </a:r>
                      <a:endParaRPr lang="zh-CN" altLang="en-US" sz="2000" u="none" strike="noStrike" dirty="0">
                        <a:solidFill>
                          <a:schemeClr val="tx1"/>
                        </a:solidFill>
                        <a:effectLst/>
                        <a:latin typeface="undefined"/>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zh-CN" altLang="en-US" sz="2000" u="none" strike="noStrike" dirty="0">
                          <a:solidFill>
                            <a:schemeClr val="tx1"/>
                          </a:solidFill>
                          <a:effectLst/>
                          <a:latin typeface="等线" panose="02010600030101010101" pitchFamily="2" charset="-122"/>
                          <a:ea typeface="等线" panose="02010600030101010101" pitchFamily="2" charset="-122"/>
                        </a:rPr>
                        <a:t>于金泽</a:t>
                      </a:r>
                      <a:endParaRPr lang="zh-CN" altLang="en-US" sz="2000" u="none" strike="noStrike" dirty="0">
                        <a:solidFill>
                          <a:schemeClr val="tx1"/>
                        </a:solidFill>
                        <a:effectLst/>
                        <a:latin typeface="undefined"/>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2000" u="none" strike="noStrike">
                          <a:solidFill>
                            <a:schemeClr val="tx1"/>
                          </a:solidFill>
                          <a:effectLst/>
                          <a:latin typeface="sf pro"/>
                        </a:rPr>
                        <a:t>3h</a:t>
                      </a:r>
                      <a:endParaRPr lang="en-US" sz="2000" u="none" strike="noStrike">
                        <a:solidFill>
                          <a:schemeClr val="tx1"/>
                        </a:solidFill>
                        <a:effectLst/>
                        <a:latin typeface="undefined"/>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zh-CN" altLang="en-US" sz="2000" u="none" strike="noStrike" dirty="0">
                          <a:solidFill>
                            <a:schemeClr val="tx1"/>
                          </a:solidFill>
                          <a:effectLst/>
                          <a:latin typeface="宋体" panose="02010600030101010101" pitchFamily="2" charset="-122"/>
                          <a:ea typeface="宋体" panose="02010600030101010101" pitchFamily="2" charset="-122"/>
                        </a:rPr>
                        <a:t>方法调用</a:t>
                      </a:r>
                      <a:endParaRPr lang="zh-CN" altLang="en-US" sz="2000" u="none" strike="noStrike" dirty="0">
                        <a:solidFill>
                          <a:schemeClr val="tx1"/>
                        </a:solidFill>
                        <a:effectLst/>
                        <a:latin typeface="undefined"/>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6456981"/>
                  </a:ext>
                </a:extLst>
              </a:tr>
              <a:tr h="292274">
                <a:tc>
                  <a:txBody>
                    <a:bodyPr/>
                    <a:lstStyle/>
                    <a:p>
                      <a:pPr algn="l" fontAlgn="t"/>
                      <a:r>
                        <a:rPr lang="zh-CN" altLang="en-US" sz="2000" u="none" strike="noStrike" dirty="0">
                          <a:solidFill>
                            <a:schemeClr val="tx1"/>
                          </a:solidFill>
                          <a:effectLst/>
                          <a:latin typeface="宋体" panose="02010600030101010101" pitchFamily="2" charset="-122"/>
                          <a:ea typeface="宋体" panose="02010600030101010101" pitchFamily="2" charset="-122"/>
                        </a:rPr>
                        <a:t>运动控制测试</a:t>
                      </a:r>
                      <a:endParaRPr lang="zh-CN" altLang="en-US" sz="2000" u="none" strike="noStrike" dirty="0">
                        <a:solidFill>
                          <a:schemeClr val="tx1"/>
                        </a:solidFill>
                        <a:effectLst/>
                        <a:latin typeface="undefined"/>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zh-CN" altLang="en-US" sz="2000" u="none" strike="noStrike" dirty="0">
                          <a:solidFill>
                            <a:schemeClr val="tx1"/>
                          </a:solidFill>
                          <a:effectLst/>
                          <a:latin typeface="等线" panose="02010600030101010101" pitchFamily="2" charset="-122"/>
                          <a:ea typeface="等线" panose="02010600030101010101" pitchFamily="2" charset="-122"/>
                        </a:rPr>
                        <a:t>马力，张金源</a:t>
                      </a:r>
                      <a:endParaRPr lang="zh-CN" altLang="en-US" sz="2000" u="none" strike="noStrike" dirty="0">
                        <a:solidFill>
                          <a:schemeClr val="tx1"/>
                        </a:solidFill>
                        <a:effectLst/>
                        <a:latin typeface="undefined"/>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2000" u="none" strike="noStrike">
                          <a:solidFill>
                            <a:schemeClr val="tx1"/>
                          </a:solidFill>
                          <a:effectLst/>
                          <a:latin typeface="sf pro"/>
                        </a:rPr>
                        <a:t>3h</a:t>
                      </a:r>
                      <a:endParaRPr lang="en-US" sz="2000" u="none" strike="noStrike">
                        <a:solidFill>
                          <a:schemeClr val="tx1"/>
                        </a:solidFill>
                        <a:effectLst/>
                        <a:latin typeface="undefined"/>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zh-CN" altLang="en-US" sz="2000" u="none" strike="noStrike" dirty="0">
                          <a:solidFill>
                            <a:schemeClr val="tx1"/>
                          </a:solidFill>
                          <a:effectLst/>
                          <a:latin typeface="宋体" panose="02010600030101010101" pitchFamily="2" charset="-122"/>
                          <a:ea typeface="宋体" panose="02010600030101010101" pitchFamily="2" charset="-122"/>
                        </a:rPr>
                        <a:t>速度，方向信息</a:t>
                      </a:r>
                      <a:endParaRPr lang="zh-CN" altLang="en-US" sz="2000" u="none" strike="noStrike" dirty="0">
                        <a:solidFill>
                          <a:schemeClr val="tx1"/>
                        </a:solidFill>
                        <a:effectLst/>
                        <a:latin typeface="undefined"/>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84699975"/>
                  </a:ext>
                </a:extLst>
              </a:tr>
            </a:tbl>
          </a:graphicData>
        </a:graphic>
      </p:graphicFrame>
    </p:spTree>
    <p:extLst>
      <p:ext uri="{BB962C8B-B14F-4D97-AF65-F5344CB8AC3E}">
        <p14:creationId xmlns:p14="http://schemas.microsoft.com/office/powerpoint/2010/main" val="321992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82966-64F9-4942-A1E5-184A5948572A}"/>
              </a:ext>
            </a:extLst>
          </p:cNvPr>
          <p:cNvSpPr>
            <a:spLocks noGrp="1"/>
          </p:cNvSpPr>
          <p:nvPr>
            <p:ph type="ctrTitle"/>
          </p:nvPr>
        </p:nvSpPr>
        <p:spPr/>
        <p:txBody>
          <a:bodyPr/>
          <a:lstStyle/>
          <a:p>
            <a:pPr algn="ctr"/>
            <a:r>
              <a:rPr lang="zh-CN" altLang="en-US" dirty="0"/>
              <a:t> </a:t>
            </a:r>
            <a:r>
              <a:rPr lang="zh-CN" altLang="en-US" sz="6000" dirty="0"/>
              <a:t> 测试用例设计</a:t>
            </a:r>
            <a:endParaRPr lang="en-US" sz="6000" dirty="0"/>
          </a:p>
        </p:txBody>
      </p:sp>
    </p:spTree>
    <p:extLst>
      <p:ext uri="{BB962C8B-B14F-4D97-AF65-F5344CB8AC3E}">
        <p14:creationId xmlns:p14="http://schemas.microsoft.com/office/powerpoint/2010/main" val="472558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8B7E6-8CD1-4285-BBFE-7EE8C5DAB83E}"/>
              </a:ext>
            </a:extLst>
          </p:cNvPr>
          <p:cNvSpPr>
            <a:spLocks noGrp="1"/>
          </p:cNvSpPr>
          <p:nvPr>
            <p:ph type="title"/>
          </p:nvPr>
        </p:nvSpPr>
        <p:spPr>
          <a:xfrm>
            <a:off x="189676" y="263950"/>
            <a:ext cx="4795683" cy="1371600"/>
          </a:xfrm>
        </p:spPr>
        <p:txBody>
          <a:bodyPr/>
          <a:lstStyle/>
          <a:p>
            <a:r>
              <a:rPr lang="zh-CN" altLang="en-US" dirty="0"/>
              <a:t>语音说话测试用例</a:t>
            </a:r>
            <a:br>
              <a:rPr lang="en-US" altLang="zh-CN" dirty="0"/>
            </a:br>
            <a:r>
              <a:rPr lang="en-US" altLang="zh-CN" dirty="0"/>
              <a:t>(CS3)</a:t>
            </a:r>
            <a:endParaRPr lang="en-US" dirty="0"/>
          </a:p>
        </p:txBody>
      </p:sp>
      <p:sp>
        <p:nvSpPr>
          <p:cNvPr id="4" name="Text Placeholder 3">
            <a:extLst>
              <a:ext uri="{FF2B5EF4-FFF2-40B4-BE49-F238E27FC236}">
                <a16:creationId xmlns:a16="http://schemas.microsoft.com/office/drawing/2014/main" id="{7430657C-D8FE-4124-B17D-ED8C2634A892}"/>
              </a:ext>
            </a:extLst>
          </p:cNvPr>
          <p:cNvSpPr>
            <a:spLocks noGrp="1"/>
          </p:cNvSpPr>
          <p:nvPr>
            <p:ph type="body" sz="half" idx="2"/>
          </p:nvPr>
        </p:nvSpPr>
        <p:spPr>
          <a:xfrm>
            <a:off x="189676" y="1957192"/>
            <a:ext cx="4795683" cy="4243192"/>
          </a:xfrm>
        </p:spPr>
        <p:txBody>
          <a:bodyPr/>
          <a:lstStyle/>
          <a:p>
            <a:r>
              <a:rPr lang="zh-CN" altLang="en-US" sz="2400" dirty="0"/>
              <a:t>链接：</a:t>
            </a:r>
            <a:endParaRPr lang="en-US" altLang="zh-CN" sz="2400" dirty="0"/>
          </a:p>
          <a:p>
            <a:pPr marL="285750" indent="-285750">
              <a:buFont typeface="Arial" panose="020B0604020202020204" pitchFamily="34" charset="0"/>
              <a:buChar char="•"/>
            </a:pPr>
            <a:endParaRPr lang="en-US" sz="2400" dirty="0"/>
          </a:p>
          <a:p>
            <a:r>
              <a:rPr lang="zh-CN" altLang="en-US" sz="2400" dirty="0"/>
              <a:t>累计测试用例总数：</a:t>
            </a:r>
            <a:endParaRPr lang="en-US" altLang="zh-CN" sz="2400" dirty="0"/>
          </a:p>
          <a:p>
            <a:pPr marL="285750" indent="-285750">
              <a:buFont typeface="Arial" panose="020B0604020202020204" pitchFamily="34" charset="0"/>
              <a:buChar char="•"/>
            </a:pPr>
            <a:endParaRPr lang="en-US" dirty="0"/>
          </a:p>
        </p:txBody>
      </p:sp>
      <p:pic>
        <p:nvPicPr>
          <p:cNvPr id="12" name="Picture 11">
            <a:extLst>
              <a:ext uri="{FF2B5EF4-FFF2-40B4-BE49-F238E27FC236}">
                <a16:creationId xmlns:a16="http://schemas.microsoft.com/office/drawing/2014/main" id="{962B5275-B790-4E69-9749-283B808437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5775" y="298397"/>
            <a:ext cx="6816549" cy="6442739"/>
          </a:xfrm>
          <a:prstGeom prst="rect">
            <a:avLst/>
          </a:prstGeom>
        </p:spPr>
      </p:pic>
    </p:spTree>
    <p:extLst>
      <p:ext uri="{BB962C8B-B14F-4D97-AF65-F5344CB8AC3E}">
        <p14:creationId xmlns:p14="http://schemas.microsoft.com/office/powerpoint/2010/main" val="3784328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8B7E6-8CD1-4285-BBFE-7EE8C5DAB83E}"/>
              </a:ext>
            </a:extLst>
          </p:cNvPr>
          <p:cNvSpPr>
            <a:spLocks noGrp="1"/>
          </p:cNvSpPr>
          <p:nvPr>
            <p:ph type="title"/>
          </p:nvPr>
        </p:nvSpPr>
        <p:spPr>
          <a:xfrm>
            <a:off x="189676" y="263950"/>
            <a:ext cx="4795683" cy="1371600"/>
          </a:xfrm>
        </p:spPr>
        <p:txBody>
          <a:bodyPr/>
          <a:lstStyle/>
          <a:p>
            <a:br>
              <a:rPr lang="en-US" altLang="zh-CN" dirty="0"/>
            </a:br>
            <a:r>
              <a:rPr lang="en-US" altLang="zh-CN" dirty="0"/>
              <a:t>GUI</a:t>
            </a:r>
            <a:r>
              <a:rPr lang="zh-CN" altLang="en-US" dirty="0"/>
              <a:t>、</a:t>
            </a:r>
            <a:r>
              <a:rPr lang="en-US" altLang="zh-CN" dirty="0"/>
              <a:t>FSM</a:t>
            </a:r>
            <a:r>
              <a:rPr lang="zh-CN" altLang="en-US" dirty="0"/>
              <a:t>接口测试用例</a:t>
            </a:r>
            <a:br>
              <a:rPr lang="en-US" altLang="zh-CN" dirty="0"/>
            </a:br>
            <a:r>
              <a:rPr lang="en-US" altLang="zh-CN" dirty="0"/>
              <a:t>(CS12)</a:t>
            </a:r>
            <a:endParaRPr lang="en-US" dirty="0"/>
          </a:p>
        </p:txBody>
      </p:sp>
      <p:sp>
        <p:nvSpPr>
          <p:cNvPr id="4" name="Text Placeholder 3">
            <a:extLst>
              <a:ext uri="{FF2B5EF4-FFF2-40B4-BE49-F238E27FC236}">
                <a16:creationId xmlns:a16="http://schemas.microsoft.com/office/drawing/2014/main" id="{7430657C-D8FE-4124-B17D-ED8C2634A892}"/>
              </a:ext>
            </a:extLst>
          </p:cNvPr>
          <p:cNvSpPr>
            <a:spLocks noGrp="1"/>
          </p:cNvSpPr>
          <p:nvPr>
            <p:ph type="body" sz="half" idx="2"/>
          </p:nvPr>
        </p:nvSpPr>
        <p:spPr>
          <a:xfrm>
            <a:off x="189676" y="1957192"/>
            <a:ext cx="4795683" cy="4243192"/>
          </a:xfrm>
        </p:spPr>
        <p:txBody>
          <a:bodyPr/>
          <a:lstStyle/>
          <a:p>
            <a:r>
              <a:rPr lang="zh-CN" altLang="en-US" sz="2400" dirty="0"/>
              <a:t>链接：</a:t>
            </a:r>
            <a:endParaRPr lang="en-US" altLang="zh-CN" sz="2400" dirty="0"/>
          </a:p>
          <a:p>
            <a:pPr marL="285750" indent="-285750">
              <a:buFont typeface="Arial" panose="020B0604020202020204" pitchFamily="34" charset="0"/>
              <a:buChar char="•"/>
            </a:pPr>
            <a:endParaRPr lang="en-US" sz="2400" dirty="0"/>
          </a:p>
          <a:p>
            <a:r>
              <a:rPr lang="zh-CN" altLang="en-US" sz="2400" dirty="0"/>
              <a:t>累计测试用例总数：</a:t>
            </a:r>
            <a:endParaRPr lang="en-US" altLang="zh-CN" sz="2400" dirty="0"/>
          </a:p>
          <a:p>
            <a:pPr marL="285750" indent="-285750">
              <a:buFont typeface="Arial" panose="020B0604020202020204" pitchFamily="34" charset="0"/>
              <a:buChar char="•"/>
            </a:pPr>
            <a:endParaRPr lang="en-US" dirty="0"/>
          </a:p>
        </p:txBody>
      </p:sp>
      <p:pic>
        <p:nvPicPr>
          <p:cNvPr id="7" name="Picture 6">
            <a:extLst>
              <a:ext uri="{FF2B5EF4-FFF2-40B4-BE49-F238E27FC236}">
                <a16:creationId xmlns:a16="http://schemas.microsoft.com/office/drawing/2014/main" id="{9FF9D8F4-9BC2-4CF2-B968-B5FCA50274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5775" y="273345"/>
            <a:ext cx="6816549" cy="6442738"/>
          </a:xfrm>
          <a:prstGeom prst="rect">
            <a:avLst/>
          </a:prstGeom>
        </p:spPr>
      </p:pic>
    </p:spTree>
    <p:extLst>
      <p:ext uri="{BB962C8B-B14F-4D97-AF65-F5344CB8AC3E}">
        <p14:creationId xmlns:p14="http://schemas.microsoft.com/office/powerpoint/2010/main" val="2957769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8B7E6-8CD1-4285-BBFE-7EE8C5DAB83E}"/>
              </a:ext>
            </a:extLst>
          </p:cNvPr>
          <p:cNvSpPr>
            <a:spLocks noGrp="1"/>
          </p:cNvSpPr>
          <p:nvPr>
            <p:ph type="title"/>
          </p:nvPr>
        </p:nvSpPr>
        <p:spPr>
          <a:xfrm>
            <a:off x="189676" y="263950"/>
            <a:ext cx="4795683" cy="1371600"/>
          </a:xfrm>
        </p:spPr>
        <p:txBody>
          <a:bodyPr/>
          <a:lstStyle/>
          <a:p>
            <a:r>
              <a:rPr lang="zh-CN" altLang="en-US" dirty="0"/>
              <a:t>运动控制测试用例</a:t>
            </a:r>
            <a:br>
              <a:rPr lang="en-US" altLang="zh-CN" dirty="0"/>
            </a:br>
            <a:r>
              <a:rPr lang="zh-CN" altLang="en-US" dirty="0"/>
              <a:t>（</a:t>
            </a:r>
            <a:r>
              <a:rPr lang="en-US" altLang="zh-CN" dirty="0"/>
              <a:t>CS14</a:t>
            </a:r>
            <a:r>
              <a:rPr lang="zh-CN" altLang="en-US" dirty="0"/>
              <a:t>）</a:t>
            </a:r>
            <a:endParaRPr lang="en-US" dirty="0"/>
          </a:p>
        </p:txBody>
      </p:sp>
      <p:sp>
        <p:nvSpPr>
          <p:cNvPr id="4" name="Text Placeholder 3">
            <a:extLst>
              <a:ext uri="{FF2B5EF4-FFF2-40B4-BE49-F238E27FC236}">
                <a16:creationId xmlns:a16="http://schemas.microsoft.com/office/drawing/2014/main" id="{7430657C-D8FE-4124-B17D-ED8C2634A892}"/>
              </a:ext>
            </a:extLst>
          </p:cNvPr>
          <p:cNvSpPr>
            <a:spLocks noGrp="1"/>
          </p:cNvSpPr>
          <p:nvPr>
            <p:ph type="body" sz="half" idx="2"/>
          </p:nvPr>
        </p:nvSpPr>
        <p:spPr>
          <a:xfrm>
            <a:off x="189676" y="1957192"/>
            <a:ext cx="4795683" cy="4243192"/>
          </a:xfrm>
        </p:spPr>
        <p:txBody>
          <a:bodyPr/>
          <a:lstStyle/>
          <a:p>
            <a:r>
              <a:rPr lang="zh-CN" altLang="en-US" sz="2400" dirty="0"/>
              <a:t>链接：</a:t>
            </a:r>
            <a:endParaRPr lang="en-US" altLang="zh-CN" sz="2400" dirty="0"/>
          </a:p>
          <a:p>
            <a:pPr marL="285750" indent="-285750">
              <a:buFont typeface="Arial" panose="020B0604020202020204" pitchFamily="34" charset="0"/>
              <a:buChar char="•"/>
            </a:pPr>
            <a:endParaRPr lang="en-US" sz="2400" dirty="0"/>
          </a:p>
          <a:p>
            <a:r>
              <a:rPr lang="zh-CN" altLang="en-US" sz="2400" dirty="0"/>
              <a:t>累计测试用例总数：</a:t>
            </a:r>
            <a:endParaRPr lang="en-US" altLang="zh-CN" sz="2400" dirty="0"/>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01C7D37B-DD51-4A5C-9FDD-E7CFA91387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5775" y="263950"/>
            <a:ext cx="6816549" cy="6442739"/>
          </a:xfrm>
          <a:prstGeom prst="rect">
            <a:avLst/>
          </a:prstGeom>
        </p:spPr>
      </p:pic>
    </p:spTree>
    <p:extLst>
      <p:ext uri="{BB962C8B-B14F-4D97-AF65-F5344CB8AC3E}">
        <p14:creationId xmlns:p14="http://schemas.microsoft.com/office/powerpoint/2010/main" val="3533996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8B7E6-8CD1-4285-BBFE-7EE8C5DAB83E}"/>
              </a:ext>
            </a:extLst>
          </p:cNvPr>
          <p:cNvSpPr>
            <a:spLocks noGrp="1"/>
          </p:cNvSpPr>
          <p:nvPr>
            <p:ph type="title"/>
          </p:nvPr>
        </p:nvSpPr>
        <p:spPr>
          <a:xfrm>
            <a:off x="189676" y="263950"/>
            <a:ext cx="4795683" cy="1371600"/>
          </a:xfrm>
        </p:spPr>
        <p:txBody>
          <a:bodyPr/>
          <a:lstStyle/>
          <a:p>
            <a:r>
              <a:rPr lang="en-US" altLang="zh-CN" dirty="0"/>
              <a:t>GUI</a:t>
            </a:r>
            <a:r>
              <a:rPr lang="zh-CN" altLang="en-US" dirty="0"/>
              <a:t>、运动控制接口测试用例</a:t>
            </a:r>
            <a:br>
              <a:rPr lang="en-US" altLang="zh-CN" dirty="0"/>
            </a:br>
            <a:r>
              <a:rPr lang="zh-CN" altLang="en-US" dirty="0"/>
              <a:t>（</a:t>
            </a:r>
            <a:r>
              <a:rPr lang="en-US" altLang="zh-CN" dirty="0"/>
              <a:t>CS11</a:t>
            </a:r>
            <a:r>
              <a:rPr lang="zh-CN" altLang="en-US" dirty="0"/>
              <a:t>）</a:t>
            </a:r>
            <a:endParaRPr lang="en-US" dirty="0"/>
          </a:p>
        </p:txBody>
      </p:sp>
      <p:sp>
        <p:nvSpPr>
          <p:cNvPr id="4" name="Text Placeholder 3">
            <a:extLst>
              <a:ext uri="{FF2B5EF4-FFF2-40B4-BE49-F238E27FC236}">
                <a16:creationId xmlns:a16="http://schemas.microsoft.com/office/drawing/2014/main" id="{7430657C-D8FE-4124-B17D-ED8C2634A892}"/>
              </a:ext>
            </a:extLst>
          </p:cNvPr>
          <p:cNvSpPr>
            <a:spLocks noGrp="1"/>
          </p:cNvSpPr>
          <p:nvPr>
            <p:ph type="body" sz="half" idx="2"/>
          </p:nvPr>
        </p:nvSpPr>
        <p:spPr>
          <a:xfrm>
            <a:off x="189676" y="1957192"/>
            <a:ext cx="4795683" cy="4243192"/>
          </a:xfrm>
        </p:spPr>
        <p:txBody>
          <a:bodyPr/>
          <a:lstStyle/>
          <a:p>
            <a:r>
              <a:rPr lang="zh-CN" altLang="en-US" sz="2400" dirty="0"/>
              <a:t>链接：</a:t>
            </a:r>
            <a:endParaRPr lang="en-US" altLang="zh-CN" sz="2400" dirty="0"/>
          </a:p>
          <a:p>
            <a:pPr marL="285750" indent="-285750">
              <a:buFont typeface="Arial" panose="020B0604020202020204" pitchFamily="34" charset="0"/>
              <a:buChar char="•"/>
            </a:pPr>
            <a:endParaRPr lang="en-US" sz="2400" dirty="0"/>
          </a:p>
          <a:p>
            <a:r>
              <a:rPr lang="zh-CN" altLang="en-US" sz="2400" dirty="0"/>
              <a:t>累计测试用例总数：</a:t>
            </a:r>
            <a:endParaRPr lang="en-US" altLang="zh-CN" sz="2400" dirty="0"/>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01C7D37B-DD51-4A5C-9FDD-E7CFA913870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185775" y="320898"/>
            <a:ext cx="6816549" cy="6328842"/>
          </a:xfrm>
          <a:prstGeom prst="rect">
            <a:avLst/>
          </a:prstGeom>
        </p:spPr>
      </p:pic>
    </p:spTree>
    <p:extLst>
      <p:ext uri="{BB962C8B-B14F-4D97-AF65-F5344CB8AC3E}">
        <p14:creationId xmlns:p14="http://schemas.microsoft.com/office/powerpoint/2010/main" val="35613646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133</TotalTime>
  <Words>1189</Words>
  <Application>Microsoft Office PowerPoint</Application>
  <PresentationFormat>Widescreen</PresentationFormat>
  <Paragraphs>144</Paragraphs>
  <Slides>25</Slides>
  <Notes>0</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sf pro</vt:lpstr>
      <vt:lpstr>undefined</vt:lpstr>
      <vt:lpstr>宋体</vt:lpstr>
      <vt:lpstr>楷体_GB2312</vt:lpstr>
      <vt:lpstr>等线</vt:lpstr>
      <vt:lpstr>Arial</vt:lpstr>
      <vt:lpstr>Calibri</vt:lpstr>
      <vt:lpstr>Calibri Light</vt:lpstr>
      <vt:lpstr>Celestial</vt:lpstr>
      <vt:lpstr>TEAM 104</vt:lpstr>
      <vt:lpstr>组队分工</vt:lpstr>
      <vt:lpstr>测试准备</vt:lpstr>
      <vt:lpstr>PowerPoint Presentation</vt:lpstr>
      <vt:lpstr>  测试用例设计</vt:lpstr>
      <vt:lpstr>语音说话测试用例 (CS3)</vt:lpstr>
      <vt:lpstr> GUI、FSM接口测试用例 (CS12)</vt:lpstr>
      <vt:lpstr>运动控制测试用例 （CS14）</vt:lpstr>
      <vt:lpstr>GUI、运动控制接口测试用例 （CS11）</vt:lpstr>
      <vt:lpstr>  测试结果分析</vt:lpstr>
      <vt:lpstr>Cs3测试结果</vt:lpstr>
      <vt:lpstr>Cs12测试结果</vt:lpstr>
      <vt:lpstr>Cs14测试结果</vt:lpstr>
      <vt:lpstr>Cs11测试结果</vt:lpstr>
      <vt:lpstr>对被测试软件的总体评估</vt:lpstr>
      <vt:lpstr>测试环境的影响</vt:lpstr>
      <vt:lpstr> 改进建议</vt:lpstr>
      <vt:lpstr>GUI界面设计</vt:lpstr>
      <vt:lpstr>远程控制</vt:lpstr>
      <vt:lpstr>避障规划</vt:lpstr>
      <vt:lpstr>语音识别成功率提升</vt:lpstr>
      <vt:lpstr>解决GUI进行运动控制过程中停止响应的问题</vt:lpstr>
      <vt:lpstr>提高物品识别对于图像占比较小的小物体的识别准确性</vt:lpstr>
      <vt:lpstr>提高物品识别对于图像占比较小的小物体的识别准确性</vt:lpstr>
      <vt:lpstr>谢谢大家！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104</dc:title>
  <dc:creator>Michael Octavianus</dc:creator>
  <cp:lastModifiedBy>Michael Octavianus</cp:lastModifiedBy>
  <cp:revision>7</cp:revision>
  <dcterms:created xsi:type="dcterms:W3CDTF">2019-06-03T18:12:55Z</dcterms:created>
  <dcterms:modified xsi:type="dcterms:W3CDTF">2019-06-03T20:26:21Z</dcterms:modified>
</cp:coreProperties>
</file>