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61" r:id="rId4"/>
    <p:sldId id="266" r:id="rId5"/>
    <p:sldId id="262" r:id="rId6"/>
    <p:sldId id="264" r:id="rId7"/>
    <p:sldId id="263" r:id="rId8"/>
    <p:sldId id="267" r:id="rId9"/>
    <p:sldId id="268" r:id="rId10"/>
    <p:sldId id="259" r:id="rId11"/>
    <p:sldId id="269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95" autoAdjust="0"/>
    <p:restoredTop sz="86384" autoAdjust="0"/>
  </p:normalViewPr>
  <p:slideViewPr>
    <p:cSldViewPr snapToGrid="0" snapToObjects="1">
      <p:cViewPr varScale="1">
        <p:scale>
          <a:sx n="67" d="100"/>
          <a:sy n="67" d="100"/>
        </p:scale>
        <p:origin x="-4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7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17B64-FD4B-2B48-9428-BCC0D7B39F45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87739-F40B-3144-A7CF-A5D29BA4A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1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sysctl</a:t>
            </a:r>
            <a:r>
              <a:rPr lang="en-US" dirty="0" smtClean="0"/>
              <a:t> </a:t>
            </a:r>
            <a:r>
              <a:rPr lang="en-US" dirty="0" err="1" smtClean="0"/>
              <a:t>kernel.randomize_va_space</a:t>
            </a:r>
            <a:endParaRPr lang="en-US" dirty="0" smtClean="0"/>
          </a:p>
          <a:p>
            <a:r>
              <a:rPr lang="en-US" dirty="0" smtClean="0"/>
              <a:t>watch cat /</a:t>
            </a:r>
            <a:r>
              <a:rPr lang="en-US" dirty="0" err="1" smtClean="0"/>
              <a:t>proc</a:t>
            </a:r>
            <a:r>
              <a:rPr lang="en-US" dirty="0" smtClean="0"/>
              <a:t>/self/maps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www.trapkit.de</a:t>
            </a:r>
            <a:r>
              <a:rPr lang="en-US" dirty="0" smtClean="0"/>
              <a:t>/tools/</a:t>
            </a:r>
            <a:r>
              <a:rPr lang="en-US" dirty="0" err="1" smtClean="0"/>
              <a:t>checksec.sh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0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87739-F40B-3144-A7CF-A5D29BA4A5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87739-F40B-3144-A7CF-A5D29BA4A5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06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Format string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87739-F40B-3144-A7CF-A5D29BA4A5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87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dpkg</a:t>
            </a:r>
            <a:r>
              <a:rPr lang="en-US" dirty="0" smtClean="0"/>
              <a:t> -l libc6</a:t>
            </a:r>
          </a:p>
          <a:p>
            <a:r>
              <a:rPr lang="en-US" dirty="0" err="1" smtClean="0"/>
              <a:t>dpkg</a:t>
            </a:r>
            <a:r>
              <a:rPr lang="en-US" dirty="0" smtClean="0"/>
              <a:t> -l libc6:i386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87739-F40B-3144-A7CF-A5D29BA4A5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1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4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4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9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5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3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9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8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2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16682-5982-1546-A736-06A0CD5A4D93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4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orelan.be/index.php/2010/06/16/exploit-writing-tutorial-part-10-chaining-dep-with-rop-the-rubikstm-cub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Exploit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Defeating NX </a:t>
            </a:r>
            <a:r>
              <a:rPr lang="en-US" dirty="0" smtClean="0"/>
              <a:t>and ASLR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01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Disclosure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that?</a:t>
            </a:r>
          </a:p>
          <a:p>
            <a:r>
              <a:rPr lang="en-US" dirty="0" smtClean="0"/>
              <a:t>Why:</a:t>
            </a:r>
          </a:p>
          <a:p>
            <a:pPr lvl="1"/>
            <a:r>
              <a:rPr lang="en-US" dirty="0" smtClean="0"/>
              <a:t>Use system libraries, bypass ASLR on specific libs</a:t>
            </a:r>
          </a:p>
          <a:p>
            <a:pPr lvl="1"/>
            <a:r>
              <a:rPr lang="en-US" dirty="0" smtClean="0"/>
              <a:t>Necessary if everything is </a:t>
            </a:r>
            <a:r>
              <a:rPr lang="en-US" dirty="0" err="1" smtClean="0"/>
              <a:t>randomised</a:t>
            </a:r>
            <a:endParaRPr lang="en-US" dirty="0" smtClean="0"/>
          </a:p>
          <a:p>
            <a:r>
              <a:rPr lang="en-US" dirty="0" smtClean="0"/>
              <a:t>How:</a:t>
            </a:r>
          </a:p>
          <a:p>
            <a:pPr lvl="1"/>
            <a:r>
              <a:rPr lang="en-US" dirty="0" err="1" smtClean="0"/>
              <a:t>Stacktraces</a:t>
            </a:r>
            <a:endParaRPr lang="en-US" dirty="0" smtClean="0"/>
          </a:p>
          <a:p>
            <a:pPr lvl="1"/>
            <a:r>
              <a:rPr lang="en-US" dirty="0" smtClean="0"/>
              <a:t>Format string bugs</a:t>
            </a:r>
          </a:p>
          <a:p>
            <a:pPr lvl="1"/>
            <a:r>
              <a:rPr lang="en-US" dirty="0" smtClean="0"/>
              <a:t>Can you “cause”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3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I’ve got a memory address, then?</a:t>
            </a:r>
          </a:p>
          <a:p>
            <a:pPr lvl="1"/>
            <a:r>
              <a:rPr lang="en-US" dirty="0" smtClean="0"/>
              <a:t>Leak one or few addresses for known locations, calculate the rest by offset</a:t>
            </a:r>
          </a:p>
          <a:p>
            <a:pPr lvl="2"/>
            <a:r>
              <a:rPr lang="en-US" dirty="0" smtClean="0"/>
              <a:t>-&gt; dependent on the version of the library</a:t>
            </a:r>
          </a:p>
          <a:p>
            <a:pPr lvl="1"/>
            <a:r>
              <a:rPr lang="en-US" dirty="0" smtClean="0"/>
              <a:t>Leak big chunks of memory, extract gadgets and addresses directly</a:t>
            </a:r>
          </a:p>
          <a:p>
            <a:pPr lvl="2"/>
            <a:r>
              <a:rPr lang="en-US" dirty="0" smtClean="0"/>
              <a:t>Possible to dynamically build ROP payload on the fly from template</a:t>
            </a:r>
          </a:p>
          <a:p>
            <a:pPr lvl="2"/>
            <a:r>
              <a:rPr lang="en-US" dirty="0" smtClean="0"/>
              <a:t>More reliable, but technically harder</a:t>
            </a:r>
          </a:p>
          <a:p>
            <a:pPr lvl="2"/>
            <a:r>
              <a:rPr lang="en-US" dirty="0" smtClean="0"/>
              <a:t>You might not have full control on the leak</a:t>
            </a:r>
          </a:p>
        </p:txBody>
      </p:sp>
    </p:spTree>
    <p:extLst>
      <p:ext uri="{BB962C8B-B14F-4D97-AF65-F5344CB8AC3E}">
        <p14:creationId xmlns:p14="http://schemas.microsoft.com/office/powerpoint/2010/main" val="412069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Libc</a:t>
            </a:r>
            <a:r>
              <a:rPr lang="en-US" dirty="0" smtClean="0"/>
              <a:t>/win32 </a:t>
            </a:r>
            <a:r>
              <a:rPr lang="en-US" dirty="0" err="1" smtClean="0"/>
              <a:t>api</a:t>
            </a:r>
            <a:r>
              <a:rPr lang="en-US" dirty="0" smtClean="0"/>
              <a:t> version hell</a:t>
            </a:r>
          </a:p>
          <a:p>
            <a:r>
              <a:rPr lang="en-US" dirty="0" smtClean="0"/>
              <a:t>Who cleans up the </a:t>
            </a:r>
            <a:r>
              <a:rPr lang="en-US" smtClean="0"/>
              <a:t>stack?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9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Bugs &amp; Exploitation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H</a:t>
            </a:r>
            <a:r>
              <a:rPr lang="en-US" dirty="0" smtClean="0"/>
              <a:t>arsh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85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bug</a:t>
            </a:r>
          </a:p>
          <a:p>
            <a:endParaRPr lang="en-US" dirty="0" smtClean="0"/>
          </a:p>
          <a:p>
            <a:r>
              <a:rPr lang="en-US" dirty="0" smtClean="0"/>
              <a:t>DEP</a:t>
            </a:r>
            <a:endParaRPr lang="en-US" dirty="0"/>
          </a:p>
          <a:p>
            <a:r>
              <a:rPr lang="en-US" dirty="0"/>
              <a:t>ASLR </a:t>
            </a:r>
            <a:r>
              <a:rPr lang="en-US" dirty="0" smtClean="0"/>
              <a:t>( &amp; PIE 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what?</a:t>
            </a:r>
          </a:p>
          <a:p>
            <a:pPr lvl="1"/>
            <a:r>
              <a:rPr lang="en-US" dirty="0" smtClean="0"/>
              <a:t>Alone, DEP is not a big problem, </a:t>
            </a:r>
          </a:p>
          <a:p>
            <a:pPr lvl="1"/>
            <a:r>
              <a:rPr lang="en-US" dirty="0" smtClean="0"/>
              <a:t>But, ASLR</a:t>
            </a:r>
            <a:endParaRPr lang="en-US" dirty="0"/>
          </a:p>
          <a:p>
            <a:pPr lvl="1"/>
            <a:r>
              <a:rPr lang="en-US" dirty="0"/>
              <a:t>What do we need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answer to all your problems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8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NX bit (aka DEP)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segments/sections, modes</a:t>
            </a:r>
          </a:p>
          <a:p>
            <a:r>
              <a:rPr lang="en-US" dirty="0" smtClean="0"/>
              <a:t>Stack is not executable</a:t>
            </a:r>
          </a:p>
          <a:p>
            <a:r>
              <a:rPr lang="en-US" dirty="0" smtClean="0"/>
              <a:t>Execute somewhere else</a:t>
            </a:r>
          </a:p>
          <a:p>
            <a:r>
              <a:rPr lang="en-US" dirty="0" smtClean="0"/>
              <a:t>Libs (“return-to-</a:t>
            </a:r>
            <a:r>
              <a:rPr lang="en-US" dirty="0" err="1" smtClean="0"/>
              <a:t>libc</a:t>
            </a:r>
            <a:r>
              <a:rPr lang="en-US" dirty="0" smtClean="0"/>
              <a:t>”), .text</a:t>
            </a:r>
          </a:p>
          <a:p>
            <a:r>
              <a:rPr lang="en-US" dirty="0" smtClean="0"/>
              <a:t>not just “</a:t>
            </a:r>
            <a:r>
              <a:rPr lang="en-US" dirty="0" err="1" smtClean="0"/>
              <a:t>jmp</a:t>
            </a:r>
            <a:r>
              <a:rPr lang="en-US" dirty="0" smtClean="0"/>
              <a:t> </a:t>
            </a:r>
            <a:r>
              <a:rPr lang="en-US" dirty="0" err="1" smtClean="0"/>
              <a:t>esp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9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146" y="1417637"/>
            <a:ext cx="6307173" cy="5145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7313" y="1667599"/>
            <a:ext cx="221944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DrawSquare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pars){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blabla</a:t>
            </a:r>
            <a:endParaRPr lang="en-US" dirty="0" smtClean="0"/>
          </a:p>
          <a:p>
            <a:r>
              <a:rPr lang="en-US" dirty="0" err="1" smtClean="0"/>
              <a:t>DrawLine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*pars);</a:t>
            </a:r>
            <a:endParaRPr lang="en-US" dirty="0"/>
          </a:p>
          <a:p>
            <a:r>
              <a:rPr lang="en-US" dirty="0" smtClean="0"/>
              <a:t>return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9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 =&gt; pop </a:t>
            </a:r>
            <a:r>
              <a:rPr lang="en-US" dirty="0" err="1" smtClean="0"/>
              <a:t>eip</a:t>
            </a:r>
            <a:endParaRPr lang="en-US" dirty="0" smtClean="0"/>
          </a:p>
          <a:p>
            <a:r>
              <a:rPr lang="en-US" dirty="0" smtClean="0"/>
              <a:t>A stack-controlled </a:t>
            </a:r>
            <a:r>
              <a:rPr lang="en-US" dirty="0" err="1" smtClean="0"/>
              <a:t>jmp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ROP gadget: &lt;any instruction&gt; + ret </a:t>
            </a:r>
          </a:p>
          <a:p>
            <a:r>
              <a:rPr lang="en-US" dirty="0" smtClean="0"/>
              <a:t>When ret is executed the next address to jump to is fetched from the stack</a:t>
            </a:r>
          </a:p>
          <a:p>
            <a:r>
              <a:rPr lang="en-US" dirty="0" smtClean="0"/>
              <a:t>=&gt; ROP Chaining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9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haining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59263"/>
              </p:ext>
            </p:extLst>
          </p:nvPr>
        </p:nvGraphicFramePr>
        <p:xfrm>
          <a:off x="805566" y="2359076"/>
          <a:ext cx="8072228" cy="3032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9879"/>
                <a:gridCol w="1744769"/>
                <a:gridCol w="43875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address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Before RET,</a:t>
                      </a:r>
                    </a:p>
                    <a:p>
                      <a:r>
                        <a:rPr lang="en-US" dirty="0" smtClean="0"/>
                        <a:t>ESP points here -&gt;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0010F730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10026D56 (pointer to POP EAX + RET)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0010F734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50505050 (this will be popped into EAX)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0010F738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1002DC24 (pointer to ADD EAX,80  + POP EBX + RET)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0010F73C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DEADBEEF (this will be popped into EBX, padding)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…and so 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5762" y="1694768"/>
            <a:ext cx="681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 of concatenating gadgets in chains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13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gadgets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msfrop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mona.py</a:t>
            </a:r>
            <a:r>
              <a:rPr lang="en-US" dirty="0" smtClean="0"/>
              <a:t> (immunity plugin, windows only but awesome)</a:t>
            </a:r>
          </a:p>
          <a:p>
            <a:r>
              <a:rPr lang="en-US" dirty="0" err="1"/>
              <a:t>o</a:t>
            </a:r>
            <a:r>
              <a:rPr lang="en-US" dirty="0" err="1" smtClean="0"/>
              <a:t>bjdump</a:t>
            </a:r>
            <a:r>
              <a:rPr lang="en-US" dirty="0" smtClean="0"/>
              <a:t> –d &lt;exec&gt;|</a:t>
            </a:r>
            <a:r>
              <a:rPr lang="en-US" dirty="0" err="1" smtClean="0"/>
              <a:t>egrep</a:t>
            </a:r>
            <a:r>
              <a:rPr lang="en-US" dirty="0" smtClean="0"/>
              <a:t> –B &lt;n&gt; ret ( might do if you’re really desperate 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payloads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Ok, what can I do with ROP?</a:t>
            </a:r>
          </a:p>
          <a:p>
            <a:r>
              <a:rPr lang="en-US" dirty="0" smtClean="0"/>
              <a:t>A common technique:</a:t>
            </a:r>
          </a:p>
          <a:p>
            <a:pPr lvl="1"/>
            <a:r>
              <a:rPr lang="en-US" dirty="0" smtClean="0"/>
              <a:t>Allocate new memory area (</a:t>
            </a:r>
            <a:r>
              <a:rPr lang="en-US" dirty="0" err="1" smtClean="0"/>
              <a:t>mmap</a:t>
            </a:r>
            <a:r>
              <a:rPr lang="en-US" dirty="0" smtClean="0"/>
              <a:t>/</a:t>
            </a:r>
            <a:r>
              <a:rPr lang="en-US" dirty="0" err="1" smtClean="0"/>
              <a:t>VirtualAlloc</a:t>
            </a:r>
            <a:r>
              <a:rPr lang="en-US" dirty="0" smtClean="0"/>
              <a:t>) as RWX</a:t>
            </a:r>
          </a:p>
          <a:p>
            <a:pPr lvl="1"/>
            <a:r>
              <a:rPr lang="en-US" dirty="0" smtClean="0"/>
              <a:t>Write the </a:t>
            </a:r>
            <a:r>
              <a:rPr lang="en-US" dirty="0" err="1" smtClean="0"/>
              <a:t>shellcode</a:t>
            </a:r>
            <a:r>
              <a:rPr lang="en-US" dirty="0" smtClean="0"/>
              <a:t> into it (read/</a:t>
            </a:r>
            <a:r>
              <a:rPr lang="en-US" dirty="0" err="1" smtClean="0"/>
              <a:t>memcpy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Jump into </a:t>
            </a:r>
            <a:r>
              <a:rPr lang="en-US" dirty="0" err="1" smtClean="0"/>
              <a:t>shellcode</a:t>
            </a:r>
            <a:endParaRPr lang="en-US" dirty="0" smtClean="0"/>
          </a:p>
          <a:p>
            <a:r>
              <a:rPr lang="en-US" sz="2600" dirty="0" smtClean="0"/>
              <a:t>Plenty more techniques here</a:t>
            </a:r>
            <a:r>
              <a:rPr lang="en-US" sz="2600" baseline="0" dirty="0" smtClean="0"/>
              <a:t> (windows only but general ideas can be reused):</a:t>
            </a:r>
          </a:p>
          <a:p>
            <a:pPr marL="400050" lvl="1" indent="0">
              <a:buNone/>
            </a:pPr>
            <a:r>
              <a:rPr lang="en-US" sz="2200" dirty="0" smtClean="0">
                <a:hlinkClick r:id="rId3"/>
              </a:rPr>
              <a:t>https://</a:t>
            </a:r>
            <a:r>
              <a:rPr lang="en-US" sz="2200" dirty="0" err="1" smtClean="0">
                <a:hlinkClick r:id="rId3"/>
              </a:rPr>
              <a:t>www.corelan.be</a:t>
            </a:r>
            <a:r>
              <a:rPr lang="en-US" sz="2200" dirty="0" smtClean="0">
                <a:hlinkClick r:id="rId3"/>
              </a:rPr>
              <a:t>/</a:t>
            </a:r>
            <a:r>
              <a:rPr lang="en-US" sz="2200" dirty="0" err="1" smtClean="0">
                <a:hlinkClick r:id="rId3"/>
              </a:rPr>
              <a:t>index.php</a:t>
            </a:r>
            <a:r>
              <a:rPr lang="en-US" sz="2200" dirty="0" smtClean="0">
                <a:hlinkClick r:id="rId3"/>
              </a:rPr>
              <a:t>/2010/06/16/exploit-writing-tutorial-part-10-chaining-dep-with-rop-the-rubikstm-cube/</a:t>
            </a:r>
            <a:endParaRPr lang="en-US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705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theory, it’s pretty simple…</a:t>
            </a:r>
          </a:p>
          <a:p>
            <a:r>
              <a:rPr lang="en-US" sz="2400" dirty="0" smtClean="0"/>
              <a:t>Just set up the stack like this: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67569"/>
              </p:ext>
            </p:extLst>
          </p:nvPr>
        </p:nvGraphicFramePr>
        <p:xfrm>
          <a:off x="805566" y="2525837"/>
          <a:ext cx="8072228" cy="276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9879"/>
                <a:gridCol w="1565160"/>
                <a:gridCol w="456718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address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Calling </a:t>
                      </a:r>
                      <a:r>
                        <a:rPr lang="en-US" dirty="0" err="1" smtClean="0"/>
                        <a:t>func</a:t>
                      </a:r>
                      <a:r>
                        <a:rPr lang="en-US" dirty="0" smtClean="0"/>
                        <a:t>(&amp;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1</a:t>
                      </a:r>
                      <a:r>
                        <a:rPr lang="en-US" dirty="0" smtClean="0"/>
                        <a:t>); -&gt;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0x0010F730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0x10026D56 (address of </a:t>
                      </a:r>
                      <a:r>
                        <a:rPr lang="en-US" dirty="0" err="1" smtClean="0"/>
                        <a:t>func</a:t>
                      </a:r>
                      <a:r>
                        <a:rPr lang="en-US" dirty="0" smtClean="0"/>
                        <a:t>() 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0x0010F734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0x10101010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(ret address</a:t>
                      </a:r>
                      <a:r>
                        <a:rPr lang="en-US" baseline="0" dirty="0" smtClean="0"/>
                        <a:t> after </a:t>
                      </a:r>
                      <a:r>
                        <a:rPr lang="en-US" baseline="0" dirty="0" err="1" smtClean="0"/>
                        <a:t>func</a:t>
                      </a:r>
                      <a:r>
                        <a:rPr lang="en-US" baseline="0" dirty="0" smtClean="0"/>
                        <a:t>() exits, next gadget?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0x0010F738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0x0010f630(address of </a:t>
                      </a:r>
                      <a:r>
                        <a:rPr lang="en-US" baseline="0" dirty="0" err="1" smtClean="0"/>
                        <a:t>var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0x0010F73C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0x00000001 (1, this is easy)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…whatever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5528731"/>
            <a:ext cx="797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In practice, you might not know any of these addresses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299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9521</TotalTime>
  <Words>584</Words>
  <Application>Microsoft Macintosh PowerPoint</Application>
  <PresentationFormat>On-screen Show (4:3)</PresentationFormat>
  <Paragraphs>108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Exploit Development</vt:lpstr>
      <vt:lpstr>Bugs &amp; Exploitation The Harsh Truth</vt:lpstr>
      <vt:lpstr>NX bit (aka DEP)</vt:lpstr>
      <vt:lpstr>The stack</vt:lpstr>
      <vt:lpstr>Return Oriented Programming</vt:lpstr>
      <vt:lpstr>Chaining</vt:lpstr>
      <vt:lpstr>Finding gadgets</vt:lpstr>
      <vt:lpstr>ROP payloads</vt:lpstr>
      <vt:lpstr>Calling functions</vt:lpstr>
      <vt:lpstr>Memory Disclosure</vt:lpstr>
      <vt:lpstr>Using leaks</vt:lpstr>
      <vt:lpstr>Caveats</vt:lpstr>
    </vt:vector>
  </TitlesOfParts>
  <Company>GDS Security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 Development</dc:title>
  <dc:creator>Tommaso Malgherini</dc:creator>
  <cp:lastModifiedBy>Tommaso Malgherini</cp:lastModifiedBy>
  <cp:revision>31</cp:revision>
  <dcterms:created xsi:type="dcterms:W3CDTF">2015-08-20T14:43:10Z</dcterms:created>
  <dcterms:modified xsi:type="dcterms:W3CDTF">2015-09-23T08:52:48Z</dcterms:modified>
</cp:coreProperties>
</file>