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B213-EAF9-43F2-BCF5-033F855D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83CA0-66FD-4732-ABE0-DCDDC2A29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96BD-0E68-46C8-8779-7DCDBAE3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0C50-A501-4ADC-951A-35CDDE69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BFAD-F99C-460B-8F7C-C129D15F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8B10-FE02-4C8F-8600-92AAE68C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6F4B-366B-48E3-8C44-19B17EAB8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97C3-C841-4C7C-A2CA-1A16403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CB2F-EDE1-4FE4-A1CA-108D0135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0FDD-AC11-4682-9CFE-5A3ADA3C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C5E6-0725-4BEE-82D2-6F2DD78FF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1D3E4-87BA-4A3A-9E48-78D195CA1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AF4D-4F2D-4B2A-90F6-F4005D79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36CF-1D46-4FD9-A357-2317A547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F4FB-BDF4-4145-BF99-EF6FAC6C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FD47-5208-4161-BED6-AFF448E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9D76-D049-43C2-AA54-5304685A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4BFB-3A05-4CB7-AA59-9D0C8C1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D939-3D7F-47BE-B1A0-74739510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DCE4-1909-4002-BB10-33F6B7F8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7EE8-769F-409A-B74A-F6B7A6A0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BBAF7-29A6-4AEE-A29D-40A252B5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E19F-CAFE-4B01-874F-8F963EE6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8A95C-BFEC-403C-BAC7-92F1162C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5611-D5B0-4F22-9ADE-D7829E61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8B0-C653-42D2-9467-C47B46F3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89EB-3EE7-40E4-8C3C-6AC5D8CF1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C2691-7A91-4C90-AAE7-B9321544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FAAC-949C-4E73-935F-25E96112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40FBF-29C3-4A5C-BDB1-92DE977C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305F-8B2B-4E6C-8D64-E9C645FF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6C0-C896-46F5-941B-7ED53323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87CC-03E6-4F3E-85F9-14FBBD47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0BFF3-3A5F-4E11-B4E0-E4616545B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EB6CF-CACB-4D7D-8FB8-B3BB2C1F6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7B8F1-A249-4283-9FF6-6D8F7485F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B4C49-F815-4786-AB07-C9D6D43D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71EFF-C1E1-4389-A797-9EEC5D19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F19E8-EE0E-4EA2-874E-714A926A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C37C-431A-458A-93E0-78355C4B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15F79-FFF4-41E2-841B-E8348096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FEDF5-0F28-4D05-A852-85D7FA0F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49740-C70F-4406-AF58-9E3D2DEE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AC0FA-7320-4745-B705-D23980EA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39EA4-DD1D-4FC5-B7F8-66802EB3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AB959-FEAD-454C-AA34-4E8B4685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767F-E799-4809-A43D-E825E068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6F09-BEA4-40E2-8838-4A629D86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A0A8-67B2-425D-A1D9-1B041A3DA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50AB-BA78-4F77-A73F-92A44320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2257-6C12-45FE-A380-D8BCB71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9E3FB-9C6C-4974-B5B2-EB18382D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94A0-4058-43F9-9073-F0DDA68D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DEB5B-D869-4C8F-B446-1576F08B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1462C-3F57-435E-874A-4F62329F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DE1D-15E1-4624-9216-51EA751D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9C3AB-B70F-43F2-A50A-9CAB6062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FAE65-6F84-4CDE-9794-25393D3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CD844-2B92-4CAE-8525-4EE1EC3F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55CEA-B763-47F9-94C3-3BD61B03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DF30-9E97-40A4-91F9-60FAF694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9604-6234-4D09-BA33-2BC1090EC48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17C9-D7B0-4804-8757-539C347D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0F42-0549-4892-A69D-5EBA5C88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B71B-C27A-4722-BD50-8EB49191E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2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Algorithms and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u="sng" dirty="0"/>
              <a:t>Artificial Neural Networks Mathematical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Methods: Leave-one out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4410" y="2137917"/>
            <a:ext cx="6863315" cy="3102161"/>
            <a:chOff x="756684" y="2244242"/>
            <a:chExt cx="6863315" cy="31021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96499"/>
            <a:stretch/>
          </p:blipFill>
          <p:spPr>
            <a:xfrm>
              <a:off x="7331148" y="2244242"/>
              <a:ext cx="288851" cy="3102159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756684" y="2244242"/>
              <a:ext cx="6574464" cy="3102161"/>
              <a:chOff x="756684" y="2244242"/>
              <a:chExt cx="6574464" cy="310216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r="76762"/>
              <a:stretch/>
            </p:blipFill>
            <p:spPr>
              <a:xfrm>
                <a:off x="756684" y="2244244"/>
                <a:ext cx="1917403" cy="310215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l="31081" r="48817"/>
              <a:stretch/>
            </p:blipFill>
            <p:spPr>
              <a:xfrm>
                <a:off x="2732568" y="2244243"/>
                <a:ext cx="1658680" cy="310215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l="55350" r="8376"/>
              <a:stretch/>
            </p:blipFill>
            <p:spPr>
              <a:xfrm>
                <a:off x="4338083" y="2244242"/>
                <a:ext cx="2993065" cy="3102159"/>
              </a:xfrm>
              <a:prstGeom prst="rect">
                <a:avLst/>
              </a:prstGeom>
            </p:spPr>
          </p:pic>
        </p:grpSp>
      </p:grpSp>
      <p:sp>
        <p:nvSpPr>
          <p:cNvPr id="13" name="Rectangle 12"/>
          <p:cNvSpPr/>
          <p:nvPr/>
        </p:nvSpPr>
        <p:spPr>
          <a:xfrm>
            <a:off x="7889357" y="1301683"/>
            <a:ext cx="39393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Example. </a:t>
            </a:r>
          </a:p>
          <a:p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There are 20 patterns for training:</a:t>
            </a:r>
          </a:p>
          <a:p>
            <a:endParaRPr lang="en-US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Patterns 2-20 are used for fitting and 1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Patterns 1, 3-20 are used for fitting and 2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Patterns 1, 2, 4-20 are used for fitting and 3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And so on.</a:t>
            </a:r>
          </a:p>
          <a:p>
            <a:endParaRPr lang="en-US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The cross-validation error (leaving-one-out in this case) is calculated as the average of the 20 errors of testing. </a:t>
            </a:r>
          </a:p>
          <a:p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</a:rPr>
              <a:t>The number of cells that minimizes the average error of testing is chosen.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856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Methods: Leave-N out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59779" y="1841317"/>
            <a:ext cx="9272441" cy="3887860"/>
            <a:chOff x="467549" y="1745624"/>
            <a:chExt cx="9272441" cy="38878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4044"/>
            <a:stretch/>
          </p:blipFill>
          <p:spPr>
            <a:xfrm>
              <a:off x="9069572" y="1745624"/>
              <a:ext cx="670418" cy="38878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76620"/>
            <a:stretch/>
          </p:blipFill>
          <p:spPr>
            <a:xfrm>
              <a:off x="467549" y="1745624"/>
              <a:ext cx="2631842" cy="38878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30635" r="50616"/>
            <a:stretch/>
          </p:blipFill>
          <p:spPr>
            <a:xfrm>
              <a:off x="3216349" y="1745624"/>
              <a:ext cx="2110564" cy="38878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5163" r="11117"/>
            <a:stretch/>
          </p:blipFill>
          <p:spPr>
            <a:xfrm>
              <a:off x="5326913" y="1745624"/>
              <a:ext cx="3795823" cy="388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81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Destructive Methods: Weight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fitting error (MSE)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complexity penalty, forces unnecessary weights to take values near zero: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reference values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02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51" y="2357253"/>
            <a:ext cx="10515600" cy="2576254"/>
          </a:xfrm>
        </p:spPr>
        <p:txBody>
          <a:bodyPr>
            <a:normAutofit/>
          </a:bodyPr>
          <a:lstStyle/>
          <a:p>
            <a:r>
              <a:rPr lang="en-US" dirty="0"/>
              <a:t>Each class must be adequately represented in the data set. </a:t>
            </a:r>
            <a:br>
              <a:rPr lang="en-US" dirty="0"/>
            </a:br>
            <a:r>
              <a:rPr lang="en-US" sz="2200" dirty="0"/>
              <a:t>All classes must appear in the data set and have a balanced number of examples</a:t>
            </a:r>
          </a:p>
          <a:p>
            <a:r>
              <a:rPr lang="en-US" dirty="0"/>
              <a:t>For each class, the training patterns must show their real variation.</a:t>
            </a:r>
            <a:br>
              <a:rPr lang="en-US" dirty="0"/>
            </a:br>
            <a:r>
              <a:rPr lang="en-US" sz="2200" dirty="0"/>
              <a:t>This is especially important when defining the decision boundary between classes</a:t>
            </a:r>
            <a:endParaRPr lang="en-US" sz="2600" dirty="0"/>
          </a:p>
          <a:p>
            <a:r>
              <a:rPr lang="en-US" dirty="0"/>
              <a:t>The classes should be balanced.</a:t>
            </a:r>
            <a:br>
              <a:rPr lang="en-US" dirty="0"/>
            </a:br>
            <a:r>
              <a:rPr lang="en-US" sz="2200" dirty="0"/>
              <a:t>Avoid having many examples of one region and few of another </a:t>
            </a:r>
          </a:p>
        </p:txBody>
      </p:sp>
    </p:spTree>
    <p:extLst>
      <p:ext uri="{BB962C8B-B14F-4D97-AF65-F5344CB8AC3E}">
        <p14:creationId xmlns:p14="http://schemas.microsoft.com/office/powerpoint/2010/main" val="324625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AABF-87FF-4789-B47D-4D8FE650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Some Python…</a:t>
            </a:r>
          </a:p>
        </p:txBody>
      </p:sp>
    </p:spTree>
    <p:extLst>
      <p:ext uri="{BB962C8B-B14F-4D97-AF65-F5344CB8AC3E}">
        <p14:creationId xmlns:p14="http://schemas.microsoft.com/office/powerpoint/2010/main" val="85849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list(range(10))</a:t>
            </a:r>
          </a:p>
          <a:p>
            <a:pPr marL="0" indent="0">
              <a:buNone/>
            </a:pPr>
            <a:r>
              <a:rPr lang="en-US" dirty="0"/>
              <a:t>	[0, 1, 2, 3, 4, 5, 6, 7, 8, 9]</a:t>
            </a:r>
          </a:p>
          <a:p>
            <a:pPr marL="0" indent="0">
              <a:buNone/>
            </a:pPr>
            <a:r>
              <a:rPr lang="en-US" dirty="0"/>
              <a:t>&gt;&gt;&gt; list(range(1, 11))</a:t>
            </a:r>
          </a:p>
          <a:p>
            <a:pPr marL="0" indent="0">
              <a:buNone/>
            </a:pPr>
            <a:r>
              <a:rPr lang="en-US" dirty="0"/>
              <a:t>	[1, 2, 3, 4, 5, 6, 7, 8, 9, 10]</a:t>
            </a:r>
          </a:p>
          <a:p>
            <a:pPr marL="0" indent="0">
              <a:buNone/>
            </a:pPr>
            <a:r>
              <a:rPr lang="en-US" dirty="0"/>
              <a:t>&gt;&gt;&gt; list(range(0, 30, 5))</a:t>
            </a:r>
          </a:p>
          <a:p>
            <a:pPr marL="0" indent="0">
              <a:buNone/>
            </a:pPr>
            <a:r>
              <a:rPr lang="en-US" dirty="0"/>
              <a:t>	[0, 5, 10, 15, 20, 25]</a:t>
            </a:r>
          </a:p>
          <a:p>
            <a:pPr marL="0" indent="0">
              <a:buNone/>
            </a:pPr>
            <a:r>
              <a:rPr lang="en-US" dirty="0"/>
              <a:t>&gt;&gt;&gt; list(range(0, 10, 3))</a:t>
            </a:r>
          </a:p>
          <a:p>
            <a:pPr marL="0" indent="0">
              <a:buNone/>
            </a:pPr>
            <a:r>
              <a:rPr lang="en-US" dirty="0"/>
              <a:t>	[0, 3, 6, 9]</a:t>
            </a:r>
          </a:p>
          <a:p>
            <a:pPr marL="0" indent="0">
              <a:buNone/>
            </a:pPr>
            <a:r>
              <a:rPr lang="en-US" dirty="0"/>
              <a:t>&gt;&gt;&gt; list(range(0, -10, -1))</a:t>
            </a:r>
          </a:p>
          <a:p>
            <a:pPr marL="0" indent="0">
              <a:buNone/>
            </a:pPr>
            <a:r>
              <a:rPr lang="en-US" dirty="0"/>
              <a:t>	[0, -1, -2, -3, -4, -5, -6, -7, -8, -9]</a:t>
            </a:r>
          </a:p>
          <a:p>
            <a:pPr marL="0" indent="0">
              <a:buNone/>
            </a:pPr>
            <a:r>
              <a:rPr lang="en-US" dirty="0"/>
              <a:t>&gt;&gt;&gt; list(range(0))</a:t>
            </a:r>
          </a:p>
          <a:p>
            <a:pPr marL="0" indent="0">
              <a:buNone/>
            </a:pPr>
            <a:r>
              <a:rPr lang="en-US" dirty="0"/>
              <a:t>	[]</a:t>
            </a:r>
          </a:p>
          <a:p>
            <a:pPr marL="0" indent="0">
              <a:buNone/>
            </a:pPr>
            <a:r>
              <a:rPr lang="en-US" dirty="0"/>
              <a:t>&gt;&gt;&gt; list(range(1, 0))</a:t>
            </a:r>
          </a:p>
          <a:p>
            <a:pPr marL="0" indent="0">
              <a:buNone/>
            </a:pPr>
            <a:r>
              <a:rPr lang="en-US" dirty="0"/>
              <a:t>	[]</a:t>
            </a:r>
          </a:p>
        </p:txBody>
      </p:sp>
    </p:spTree>
    <p:extLst>
      <p:ext uri="{BB962C8B-B14F-4D97-AF65-F5344CB8AC3E}">
        <p14:creationId xmlns:p14="http://schemas.microsoft.com/office/powerpoint/2010/main" val="298864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find() :  Return the lowest index in the string where substring</a:t>
            </a:r>
          </a:p>
          <a:p>
            <a:pPr lvl="1"/>
            <a:r>
              <a:rPr lang="en-US" dirty="0"/>
              <a:t>Note  To check if an substring exists in the string </a:t>
            </a:r>
          </a:p>
          <a:p>
            <a:pPr lvl="2"/>
            <a:r>
              <a:rPr lang="en-US" dirty="0"/>
              <a:t>'</a:t>
            </a:r>
            <a:r>
              <a:rPr lang="en-US" dirty="0" err="1"/>
              <a:t>Py</a:t>
            </a:r>
            <a:r>
              <a:rPr lang="en-US" dirty="0"/>
              <a:t>' In 'Python‘</a:t>
            </a:r>
          </a:p>
          <a:p>
            <a:r>
              <a:rPr lang="en-US" dirty="0"/>
              <a:t>format()</a:t>
            </a:r>
          </a:p>
          <a:p>
            <a:pPr lvl="1"/>
            <a:r>
              <a:rPr lang="en-US" dirty="0"/>
              <a:t>"The sum of 1 + 2 is {0}".format(1+2)</a:t>
            </a:r>
          </a:p>
          <a:p>
            <a:r>
              <a:rPr lang="en-US" dirty="0"/>
              <a:t>Check types:</a:t>
            </a:r>
          </a:p>
          <a:p>
            <a:pPr lvl="1"/>
            <a:r>
              <a:rPr lang="en-US" b="1" dirty="0" err="1"/>
              <a:t>isalnum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isalpha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isascii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isdecimal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isdigit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9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strip([chars]):</a:t>
            </a:r>
          </a:p>
          <a:p>
            <a:pPr lvl="1"/>
            <a:r>
              <a:rPr lang="en-US" dirty="0"/>
              <a:t>Return a copy of the string with the leading and trailing characters removed</a:t>
            </a:r>
          </a:p>
          <a:p>
            <a:pPr lvl="1"/>
            <a:r>
              <a:rPr lang="en-US" b="1" dirty="0" err="1"/>
              <a:t>rstrip</a:t>
            </a:r>
            <a:r>
              <a:rPr lang="en-US" b="1" dirty="0"/>
              <a:t>()     </a:t>
            </a:r>
            <a:r>
              <a:rPr lang="en-US" b="1" dirty="0" err="1"/>
              <a:t>lstrip</a:t>
            </a:r>
            <a:r>
              <a:rPr lang="en-US" b="1" dirty="0"/>
              <a:t>()</a:t>
            </a:r>
          </a:p>
          <a:p>
            <a:r>
              <a:rPr lang="en-US" b="1" dirty="0"/>
              <a:t>split([chars]):</a:t>
            </a:r>
          </a:p>
          <a:p>
            <a:pPr lvl="1"/>
            <a:r>
              <a:rPr lang="en-US" dirty="0"/>
              <a:t>&gt;&gt;&gt; '1,2,3'.split(',')</a:t>
            </a:r>
          </a:p>
          <a:p>
            <a:pPr lvl="1"/>
            <a:r>
              <a:rPr lang="en-US" dirty="0"/>
              <a:t>['1', '2', '3']</a:t>
            </a:r>
          </a:p>
          <a:p>
            <a:pPr lvl="1"/>
            <a:r>
              <a:rPr lang="en-US" dirty="0"/>
              <a:t>&gt;&gt;&gt; '1,2,3'.split(',', </a:t>
            </a:r>
            <a:r>
              <a:rPr lang="en-US" dirty="0" err="1"/>
              <a:t>maxsplit</a:t>
            </a:r>
            <a:r>
              <a:rPr lang="en-US" dirty="0"/>
              <a:t>=1)</a:t>
            </a:r>
          </a:p>
          <a:p>
            <a:pPr lvl="1"/>
            <a:r>
              <a:rPr lang="en-US" dirty="0"/>
              <a:t>['1', '2,3']</a:t>
            </a:r>
          </a:p>
          <a:p>
            <a:pPr lvl="1"/>
            <a:r>
              <a:rPr lang="en-US" dirty="0"/>
              <a:t>&gt;&gt;&gt; '1,2,,3,'.split(',')</a:t>
            </a:r>
          </a:p>
          <a:p>
            <a:pPr lvl="1"/>
            <a:r>
              <a:rPr lang="en-US" dirty="0"/>
              <a:t>['1', '2', '', '3', '']</a:t>
            </a:r>
          </a:p>
        </p:txBody>
      </p:sp>
    </p:spTree>
    <p:extLst>
      <p:ext uri="{BB962C8B-B14F-4D97-AF65-F5344CB8AC3E}">
        <p14:creationId xmlns:p14="http://schemas.microsoft.com/office/powerpoint/2010/main" val="404012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082"/>
            <a:ext cx="10515600" cy="106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Days = ["Sunday", "Thursday"]</a:t>
            </a:r>
          </a:p>
          <a:p>
            <a:pPr marL="0" indent="0">
              <a:buNone/>
            </a:pPr>
            <a:r>
              <a:rPr lang="en-US" dirty="0"/>
              <a:t>&gt;&gt;&gt; print(Days)</a:t>
            </a:r>
          </a:p>
          <a:p>
            <a:pPr marL="0" indent="0">
              <a:buNone/>
            </a:pPr>
            <a:r>
              <a:rPr lang="en-US" dirty="0"/>
              <a:t>	['Sunday', 'Thursday']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40769"/>
            <a:ext cx="10515600" cy="1069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&gt;&gt;&gt; print(Days[1])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Thursday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04873"/>
            <a:ext cx="3320143" cy="50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By Index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873627"/>
            <a:ext cx="10515600" cy="1069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Days.append</a:t>
            </a:r>
            <a:r>
              <a:rPr lang="en-US" dirty="0"/>
              <a:t>("Friday")</a:t>
            </a:r>
          </a:p>
          <a:p>
            <a:pPr marL="0" indent="0">
              <a:buNone/>
            </a:pPr>
            <a:r>
              <a:rPr lang="en-US" dirty="0"/>
              <a:t>&gt;&gt;&gt; print(Days)</a:t>
            </a:r>
          </a:p>
          <a:p>
            <a:pPr marL="0" indent="0">
              <a:buNone/>
            </a:pPr>
            <a:r>
              <a:rPr lang="en-US" dirty="0"/>
              <a:t>	['Sunday', 'Thursday', ‘Friday']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372884"/>
            <a:ext cx="3320143" cy="50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New Element</a:t>
            </a:r>
          </a:p>
        </p:txBody>
      </p:sp>
    </p:spTree>
    <p:extLst>
      <p:ext uri="{BB962C8B-B14F-4D97-AF65-F5344CB8AC3E}">
        <p14:creationId xmlns:p14="http://schemas.microsoft.com/office/powerpoint/2010/main" val="98368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082"/>
            <a:ext cx="3167743" cy="9874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for d in Days:</a:t>
            </a:r>
          </a:p>
          <a:p>
            <a:pPr marL="0" indent="0">
              <a:buNone/>
            </a:pPr>
            <a:r>
              <a:rPr lang="en-US" dirty="0"/>
              <a:t>	print(Days)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062175"/>
            <a:ext cx="10515600" cy="59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&gt;&gt;&gt; print(</a:t>
            </a:r>
            <a:r>
              <a:rPr lang="en-US" dirty="0" err="1"/>
              <a:t>len</a:t>
            </a:r>
            <a:r>
              <a:rPr lang="en-US" dirty="0"/>
              <a:t>(Days))</a:t>
            </a:r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476273"/>
            <a:ext cx="3320143" cy="50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Length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331264"/>
            <a:ext cx="10515600" cy="1069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Days.insert</a:t>
            </a:r>
            <a:r>
              <a:rPr lang="en-US" dirty="0"/>
              <a:t>(0, "Saturday")</a:t>
            </a:r>
          </a:p>
          <a:p>
            <a:pPr marL="0" indent="0">
              <a:buNone/>
            </a:pPr>
            <a:r>
              <a:rPr lang="en-US" dirty="0"/>
              <a:t>&gt;&gt;&gt; print(Days)</a:t>
            </a:r>
          </a:p>
          <a:p>
            <a:pPr marL="0" indent="0">
              <a:buNone/>
            </a:pPr>
            <a:r>
              <a:rPr lang="en-US" dirty="0"/>
              <a:t>	['Saturday', 'Sunday', 'Thursday', ‘Friday']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67823"/>
            <a:ext cx="3320143" cy="50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 New Element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58342" y="1389002"/>
            <a:ext cx="7195457" cy="987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&gt;&gt;&gt; for </a:t>
            </a:r>
            <a:r>
              <a:rPr lang="en-US" dirty="0" err="1"/>
              <a:t>I,d</a:t>
            </a:r>
            <a:r>
              <a:rPr lang="en-US" dirty="0"/>
              <a:t> in enumerate(Days):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print(</a:t>
            </a:r>
            <a:r>
              <a:rPr lang="en-US" dirty="0" err="1"/>
              <a:t>I,d</a:t>
            </a:r>
            <a:r>
              <a:rPr lang="en-US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9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and Number of Output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727"/>
            <a:ext cx="4825711" cy="2494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8463" y="14728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DcnnkpJnrckkHhkpxgCMMI10"/>
              </a:rPr>
              <a:t>For k</a:t>
            </a:r>
            <a:r>
              <a:rPr lang="en-US" dirty="0">
                <a:latin typeface="XvhwxgNbnxbtMtnwxnCMR10"/>
              </a:rPr>
              <a:t>-way classification, </a:t>
            </a:r>
            <a:r>
              <a:rPr lang="en-US" i="1" dirty="0">
                <a:latin typeface="DcnnkpJnrckkHhkpxgCMMI10"/>
              </a:rPr>
              <a:t>k </a:t>
            </a:r>
            <a:r>
              <a:rPr lang="en-US" dirty="0">
                <a:latin typeface="XvhwxgNbnxbtMtnwxnCMR10"/>
              </a:rPr>
              <a:t>output values can be used, with a </a:t>
            </a:r>
            <a:r>
              <a:rPr lang="en-US" dirty="0" err="1">
                <a:latin typeface="XvhwxgNbnxbtMtnwxnCMR10"/>
              </a:rPr>
              <a:t>softmax</a:t>
            </a:r>
            <a:r>
              <a:rPr lang="en-US" dirty="0">
                <a:latin typeface="XvhwxgNbnxbtMtnwxnCMR10"/>
              </a:rPr>
              <a:t> activation function with respect to outputs </a:t>
            </a:r>
            <a:r>
              <a:rPr lang="en-US" i="1" dirty="0">
                <a:latin typeface="DcnnkpJnrckkHhkpxgCMMI10"/>
              </a:rPr>
              <a:t>v </a:t>
            </a:r>
            <a:r>
              <a:rPr lang="en-US" dirty="0">
                <a:latin typeface="XvhwxgNbnxbtMtnwxnCMR10"/>
              </a:rPr>
              <a:t>= [</a:t>
            </a:r>
            <a:r>
              <a:rPr lang="en-US" i="1" dirty="0">
                <a:latin typeface="DcnnkpJnrckkHhkpxgCMMI10"/>
              </a:rPr>
              <a:t>v</a:t>
            </a:r>
            <a:r>
              <a:rPr lang="en-US" sz="800" dirty="0">
                <a:latin typeface="TdflgjYgxqgvLnfyrwCMR7"/>
              </a:rPr>
              <a:t>1</a:t>
            </a:r>
            <a:r>
              <a:rPr lang="en-US" i="1" dirty="0">
                <a:latin typeface="DcnnkpJnrckkHhkpxgCMMI10"/>
              </a:rPr>
              <a:t>, . . . , </a:t>
            </a:r>
            <a:r>
              <a:rPr lang="en-US" i="1" dirty="0" err="1">
                <a:latin typeface="DcnnkpJnrckkHhkpxgCMMI10"/>
              </a:rPr>
              <a:t>v</a:t>
            </a:r>
            <a:r>
              <a:rPr lang="en-US" sz="800" i="1" dirty="0" err="1">
                <a:latin typeface="CdfhplYjbktnNyxdnbCMMI7"/>
              </a:rPr>
              <a:t>k</a:t>
            </a:r>
            <a:r>
              <a:rPr lang="en-US" dirty="0">
                <a:latin typeface="XvhwxgNbnxbtMtnwxnCMR10"/>
              </a:rPr>
              <a:t>] at the nodes in a given layer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061" y="2396151"/>
            <a:ext cx="3299113" cy="590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80809" y="32159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XvhwxgNbnxbtMtnwxnCMR10"/>
              </a:rPr>
              <a:t>The three outputs correspond to the probabilities of the three classes, and they convert the three outputs of the final hidden layer into probabilities with the </a:t>
            </a:r>
            <a:r>
              <a:rPr lang="en-US" dirty="0" err="1">
                <a:latin typeface="XvhwxgNbnxbtMtnwxnCMR10"/>
              </a:rPr>
              <a:t>softmax</a:t>
            </a:r>
            <a:r>
              <a:rPr lang="en-US" dirty="0">
                <a:latin typeface="XvhwxgNbnxbtMtnwxnCMR10"/>
              </a:rPr>
              <a:t> function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5008" y="5140479"/>
            <a:ext cx="1030085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XvhwxgNbnxbtMtnwxnCMR10"/>
              </a:rPr>
              <a:t>The use of </a:t>
            </a:r>
            <a:r>
              <a:rPr lang="en-US" dirty="0" err="1">
                <a:latin typeface="XvhwxgNbnxbtMtnwxnCMR10"/>
              </a:rPr>
              <a:t>softmax</a:t>
            </a:r>
            <a:r>
              <a:rPr lang="en-US" dirty="0">
                <a:latin typeface="XvhwxgNbnxbtMtnwxnCMR10"/>
              </a:rPr>
              <a:t> with a single hidden layer of linear activations exactly implements a model,  which is referred to as </a:t>
            </a:r>
            <a:r>
              <a:rPr lang="en-US" i="1" dirty="0">
                <a:latin typeface="LpsgvwHlbjcrRprpkkCMTI10"/>
              </a:rPr>
              <a:t>multinomial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2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083"/>
            <a:ext cx="10515600" cy="6563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Days.remove</a:t>
            </a:r>
            <a:r>
              <a:rPr lang="en-US" dirty="0"/>
              <a:t>("Sunday")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8" y="5582307"/>
            <a:ext cx="10515600" cy="59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&gt;&gt;&gt; print(</a:t>
            </a:r>
            <a:r>
              <a:rPr lang="en-US" dirty="0" err="1"/>
              <a:t>Days.clear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5155027"/>
            <a:ext cx="3320143" cy="50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8" y="4085052"/>
            <a:ext cx="10515600" cy="1069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Days.pop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print(Days)</a:t>
            </a:r>
          </a:p>
          <a:p>
            <a:pPr marL="0" indent="0">
              <a:buNone/>
            </a:pPr>
            <a:r>
              <a:rPr lang="en-US" dirty="0"/>
              <a:t>	['Saturday', 'Sunday', 'Thursday']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3467967"/>
            <a:ext cx="3320143" cy="50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7" y="2534385"/>
            <a:ext cx="10515600" cy="1069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&gt;&gt;&gt; del Days[1]</a:t>
            </a:r>
          </a:p>
          <a:p>
            <a:pPr marL="0" indent="0">
              <a:buNone/>
            </a:pPr>
            <a:r>
              <a:rPr lang="en-US" dirty="0"/>
              <a:t>&gt;&gt;&gt; print(Days)</a:t>
            </a:r>
          </a:p>
          <a:p>
            <a:pPr marL="0" indent="0">
              <a:buNone/>
            </a:pPr>
            <a:r>
              <a:rPr lang="en-US" dirty="0"/>
              <a:t>	['Saturday']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7" y="2061443"/>
            <a:ext cx="5301346" cy="50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 From Specific Location</a:t>
            </a:r>
          </a:p>
        </p:txBody>
      </p:sp>
    </p:spTree>
    <p:extLst>
      <p:ext uri="{BB962C8B-B14F-4D97-AF65-F5344CB8AC3E}">
        <p14:creationId xmlns:p14="http://schemas.microsoft.com/office/powerpoint/2010/main" val="103637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320143" cy="4498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on a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 = open('</a:t>
            </a:r>
            <a:r>
              <a:rPr lang="en-US" dirty="0" err="1"/>
              <a:t>Days.txt','w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r.write</a:t>
            </a:r>
            <a:r>
              <a:rPr lang="en-US" dirty="0"/>
              <a:t>('Saturday\n')</a:t>
            </a:r>
          </a:p>
          <a:p>
            <a:pPr marL="0" indent="0">
              <a:buNone/>
            </a:pPr>
            <a:r>
              <a:rPr lang="en-US" dirty="0" err="1"/>
              <a:t>r.write</a:t>
            </a:r>
            <a:r>
              <a:rPr lang="en-US" dirty="0"/>
              <a:t>('Sunday\n')</a:t>
            </a:r>
          </a:p>
          <a:p>
            <a:pPr marL="0" indent="0">
              <a:buNone/>
            </a:pPr>
            <a:r>
              <a:rPr lang="en-US" dirty="0" err="1"/>
              <a:t>r.write</a:t>
            </a:r>
            <a:r>
              <a:rPr lang="en-US" dirty="0"/>
              <a:t>('Monday\n')</a:t>
            </a:r>
          </a:p>
          <a:p>
            <a:pPr marL="0" indent="0">
              <a:buNone/>
            </a:pPr>
            <a:r>
              <a:rPr lang="en-US" dirty="0" err="1"/>
              <a:t>r.write</a:t>
            </a:r>
            <a:r>
              <a:rPr lang="en-US" dirty="0"/>
              <a:t>('Tuesday\n')</a:t>
            </a:r>
          </a:p>
          <a:p>
            <a:pPr marL="0" indent="0">
              <a:buNone/>
            </a:pPr>
            <a:r>
              <a:rPr lang="en-US" dirty="0" err="1"/>
              <a:t>r.write</a:t>
            </a:r>
            <a:r>
              <a:rPr lang="en-US" dirty="0"/>
              <a:t>('Wednesday\n')</a:t>
            </a:r>
          </a:p>
          <a:p>
            <a:pPr marL="0" indent="0">
              <a:buNone/>
            </a:pPr>
            <a:r>
              <a:rPr lang="en-US" dirty="0" err="1"/>
              <a:t>r.write</a:t>
            </a:r>
            <a:r>
              <a:rPr lang="en-US" dirty="0"/>
              <a:t>('Thursday\n')</a:t>
            </a:r>
          </a:p>
          <a:p>
            <a:pPr marL="0" indent="0">
              <a:buNone/>
            </a:pPr>
            <a:r>
              <a:rPr lang="en-US" dirty="0" err="1"/>
              <a:t>r.write</a:t>
            </a:r>
            <a:r>
              <a:rPr lang="en-US" dirty="0"/>
              <a:t>('Friday\n')</a:t>
            </a:r>
          </a:p>
          <a:p>
            <a:pPr marL="0" indent="0">
              <a:buNone/>
            </a:pPr>
            <a:r>
              <a:rPr lang="en-US" dirty="0" err="1"/>
              <a:t>r.close</a:t>
            </a:r>
            <a:r>
              <a:rPr lang="en-US" dirty="0"/>
              <a:t>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34543" y="1690688"/>
            <a:ext cx="3298371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 = open('</a:t>
            </a:r>
            <a:r>
              <a:rPr lang="en-US" dirty="0" err="1"/>
              <a:t>Days.txt',‘r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r.readline</a:t>
            </a:r>
            <a:r>
              <a:rPr lang="en-US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r.readlines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r.read</a:t>
            </a:r>
            <a:r>
              <a:rPr lang="en-US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32914" y="1690688"/>
            <a:ext cx="4397829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line in open('Days.txt'):</a:t>
            </a:r>
          </a:p>
          <a:p>
            <a:pPr marL="0" indent="0">
              <a:buNone/>
            </a:pPr>
            <a:r>
              <a:rPr lang="en-US" dirty="0"/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4805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|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459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[“a”] = [1,2,3,4]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[“b”] = [1,2,3]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[“c”] = [1,2]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399" y="1825625"/>
            <a:ext cx="5148944" cy="184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Iteration in a Dictionary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key,val</a:t>
            </a:r>
            <a:r>
              <a:rPr lang="en-US" dirty="0"/>
              <a:t> in </a:t>
            </a:r>
            <a:r>
              <a:rPr lang="en-US" dirty="0" err="1"/>
              <a:t>Dict.items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print(key  , “:”,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08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0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 Python -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r>
              <a:rPr lang="en-US" dirty="0"/>
              <a:t>&gt;&gt;&gt; 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&gt;&gt;&gt; filename = 'huck_finn.txt‘</a:t>
            </a:r>
          </a:p>
          <a:p>
            <a:r>
              <a:rPr lang="en-US" dirty="0"/>
              <a:t> &gt;&gt;&gt; file = open(filename, mode='r') Open the file for reading </a:t>
            </a:r>
          </a:p>
          <a:p>
            <a:r>
              <a:rPr lang="en-US" dirty="0"/>
              <a:t>&gt;&gt;&gt; text = </a:t>
            </a:r>
            <a:r>
              <a:rPr lang="en-US" dirty="0" err="1"/>
              <a:t>file.read</a:t>
            </a:r>
            <a:r>
              <a:rPr lang="en-US" dirty="0"/>
              <a:t>() Read a file’s contents </a:t>
            </a:r>
          </a:p>
          <a:p>
            <a:r>
              <a:rPr lang="en-US" dirty="0"/>
              <a:t>&gt;&gt;&gt; print(</a:t>
            </a:r>
            <a:r>
              <a:rPr lang="en-US" dirty="0" err="1"/>
              <a:t>file.closed</a:t>
            </a:r>
            <a:r>
              <a:rPr lang="en-US" dirty="0"/>
              <a:t>) Check whether file is closed </a:t>
            </a:r>
          </a:p>
          <a:p>
            <a:r>
              <a:rPr lang="en-US" dirty="0"/>
              <a:t>&gt;&gt;&gt; </a:t>
            </a:r>
            <a:r>
              <a:rPr lang="en-US" dirty="0" err="1"/>
              <a:t>file.close</a:t>
            </a:r>
            <a:r>
              <a:rPr lang="en-US" dirty="0"/>
              <a:t>() Close file </a:t>
            </a:r>
          </a:p>
          <a:p>
            <a:r>
              <a:rPr lang="en-US" dirty="0"/>
              <a:t>&gt;&gt;&gt; print(text)</a:t>
            </a:r>
          </a:p>
        </p:txBody>
      </p:sp>
    </p:spTree>
    <p:extLst>
      <p:ext uri="{BB962C8B-B14F-4D97-AF65-F5344CB8AC3E}">
        <p14:creationId xmlns:p14="http://schemas.microsoft.com/office/powerpoint/2010/main" val="21844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 Python - Flat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used to separate values </a:t>
            </a:r>
          </a:p>
          <a:p>
            <a:r>
              <a:rPr lang="en-US" dirty="0"/>
              <a:t>Skip the first 2 lines </a:t>
            </a:r>
          </a:p>
          <a:p>
            <a:r>
              <a:rPr lang="en-US" dirty="0"/>
              <a:t>Read the 1st and 3rd column</a:t>
            </a:r>
          </a:p>
          <a:p>
            <a:r>
              <a:rPr lang="en-US" dirty="0"/>
              <a:t>The type of the resulting array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&gt;&gt;&gt; filename = ‘mnist.txt’ </a:t>
            </a:r>
          </a:p>
          <a:p>
            <a:r>
              <a:rPr lang="en-US" dirty="0"/>
              <a:t>&gt;&gt;&gt; data = </a:t>
            </a:r>
            <a:r>
              <a:rPr lang="en-US" dirty="0" err="1"/>
              <a:t>np.loadtxt</a:t>
            </a:r>
            <a:r>
              <a:rPr lang="en-US" dirty="0"/>
              <a:t>(filename, delimiter=',', 								</a:t>
            </a:r>
            <a:r>
              <a:rPr lang="en-US" dirty="0" err="1"/>
              <a:t>skiprows</a:t>
            </a:r>
            <a:r>
              <a:rPr lang="en-US" dirty="0"/>
              <a:t>=2,usecols=[0,2],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586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 Python –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rows of file to read</a:t>
            </a:r>
          </a:p>
          <a:p>
            <a:r>
              <a:rPr lang="en-US" dirty="0"/>
              <a:t>Row number to use as col names</a:t>
            </a:r>
          </a:p>
          <a:p>
            <a:r>
              <a:rPr lang="en-US" dirty="0"/>
              <a:t>Delimiter to use</a:t>
            </a:r>
          </a:p>
          <a:p>
            <a:r>
              <a:rPr lang="en-US" dirty="0"/>
              <a:t>Character to split comments</a:t>
            </a:r>
          </a:p>
          <a:p>
            <a:r>
              <a:rPr lang="en-US" dirty="0"/>
              <a:t>String to recognize as NA/Na</a:t>
            </a:r>
          </a:p>
          <a:p>
            <a:r>
              <a:rPr lang="en-US" dirty="0"/>
              <a:t>&gt;&gt;&gt; filename = 'winequality-red.csv' </a:t>
            </a:r>
          </a:p>
          <a:p>
            <a:r>
              <a:rPr lang="en-US" dirty="0"/>
              <a:t>&gt;&gt;&gt; data = </a:t>
            </a:r>
            <a:r>
              <a:rPr lang="en-US" dirty="0" err="1"/>
              <a:t>pd.read_csv</a:t>
            </a:r>
            <a:r>
              <a:rPr lang="en-US" dirty="0"/>
              <a:t>(filename, </a:t>
            </a:r>
            <a:r>
              <a:rPr lang="en-US" dirty="0" err="1"/>
              <a:t>nrows</a:t>
            </a:r>
            <a:r>
              <a:rPr lang="en-US" dirty="0"/>
              <a:t>=5, header=</a:t>
            </a:r>
            <a:r>
              <a:rPr lang="en-US" dirty="0" err="1"/>
              <a:t>Nonesep</a:t>
            </a:r>
            <a:r>
              <a:rPr lang="en-US" dirty="0"/>
              <a:t>='\t', comment='#', </a:t>
            </a:r>
            <a:r>
              <a:rPr lang="en-US" dirty="0" err="1"/>
              <a:t>na_values</a:t>
            </a:r>
            <a:r>
              <a:rPr lang="en-US" dirty="0"/>
              <a:t>=[""])</a:t>
            </a:r>
          </a:p>
        </p:txBody>
      </p:sp>
    </p:spTree>
    <p:extLst>
      <p:ext uri="{BB962C8B-B14F-4D97-AF65-F5344CB8AC3E}">
        <p14:creationId xmlns:p14="http://schemas.microsoft.com/office/powerpoint/2010/main" val="5346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Your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data_array.dtype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#Data type of array elements </a:t>
            </a:r>
          </a:p>
          <a:p>
            <a:r>
              <a:rPr lang="en-US" dirty="0"/>
              <a:t>&gt;&gt;&gt; </a:t>
            </a:r>
            <a:r>
              <a:rPr lang="en-US" dirty="0" err="1"/>
              <a:t>data_array.shape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#Array dimensions 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data_array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 Length of Array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df.head</a:t>
            </a:r>
            <a:r>
              <a:rPr lang="en-US" dirty="0"/>
              <a:t>() </a:t>
            </a:r>
          </a:p>
          <a:p>
            <a:r>
              <a:rPr lang="en-US" dirty="0"/>
              <a:t>Return first </a:t>
            </a:r>
            <a:r>
              <a:rPr lang="en-US" dirty="0" err="1"/>
              <a:t>DataFrame</a:t>
            </a:r>
            <a:r>
              <a:rPr lang="en-US" dirty="0"/>
              <a:t> rows </a:t>
            </a:r>
          </a:p>
          <a:p>
            <a:r>
              <a:rPr lang="en-US" dirty="0"/>
              <a:t>&gt;&gt;&gt; </a:t>
            </a:r>
            <a:r>
              <a:rPr lang="en-US" dirty="0" err="1"/>
              <a:t>df.tail</a:t>
            </a:r>
            <a:r>
              <a:rPr lang="en-US" dirty="0"/>
              <a:t>() </a:t>
            </a:r>
          </a:p>
          <a:p>
            <a:r>
              <a:rPr lang="en-US" dirty="0"/>
              <a:t>Return last </a:t>
            </a:r>
            <a:r>
              <a:rPr lang="en-US" dirty="0" err="1"/>
              <a:t>DataFrame</a:t>
            </a:r>
            <a:r>
              <a:rPr lang="en-US" dirty="0"/>
              <a:t> rows </a:t>
            </a:r>
          </a:p>
          <a:p>
            <a:r>
              <a:rPr lang="en-US" dirty="0"/>
              <a:t>&gt;&gt;&gt; </a:t>
            </a:r>
            <a:r>
              <a:rPr lang="en-US" dirty="0" err="1"/>
              <a:t>df.index</a:t>
            </a:r>
            <a:r>
              <a:rPr lang="en-US" dirty="0"/>
              <a:t> Describe index</a:t>
            </a:r>
          </a:p>
          <a:p>
            <a:r>
              <a:rPr lang="en-US" dirty="0"/>
              <a:t> &gt;&gt;&gt; </a:t>
            </a:r>
            <a:r>
              <a:rPr lang="en-US" dirty="0" err="1"/>
              <a:t>df.columns</a:t>
            </a:r>
            <a:r>
              <a:rPr lang="en-US" dirty="0"/>
              <a:t> </a:t>
            </a:r>
          </a:p>
          <a:p>
            <a:r>
              <a:rPr lang="en-US" dirty="0"/>
              <a:t>Describe </a:t>
            </a:r>
            <a:r>
              <a:rPr lang="en-US" dirty="0" err="1"/>
              <a:t>DataFrame</a:t>
            </a:r>
            <a:r>
              <a:rPr lang="en-US" dirty="0"/>
              <a:t> columns </a:t>
            </a:r>
          </a:p>
          <a:p>
            <a:r>
              <a:rPr lang="en-US" dirty="0"/>
              <a:t>&gt;&gt;&gt; df.info() Info on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dirty="0"/>
              <a:t>&gt;&gt;&gt; </a:t>
            </a:r>
            <a:r>
              <a:rPr lang="en-US" dirty="0" err="1"/>
              <a:t>data_array</a:t>
            </a:r>
            <a:r>
              <a:rPr lang="en-US" dirty="0"/>
              <a:t> = </a:t>
            </a:r>
            <a:r>
              <a:rPr lang="en-US" dirty="0" err="1"/>
              <a:t>data.values</a:t>
            </a:r>
            <a:r>
              <a:rPr lang="en-US" dirty="0"/>
              <a:t> </a:t>
            </a:r>
          </a:p>
          <a:p>
            <a:r>
              <a:rPr lang="en-US" dirty="0"/>
              <a:t>Convert a </a:t>
            </a:r>
            <a:r>
              <a:rPr lang="en-US" dirty="0" err="1"/>
              <a:t>DataFrame</a:t>
            </a:r>
            <a:r>
              <a:rPr lang="en-US" dirty="0"/>
              <a:t> to an a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2606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Gradient-Based Optimization (but there are more…)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5" y="1928814"/>
            <a:ext cx="4488873" cy="3333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9993" y="6419966"/>
            <a:ext cx="6849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Goodfellow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I.,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Y.,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Courville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Y. (2016).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Deep learning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(Vol. 1). Cambridge: MIT press.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5" y="1325056"/>
            <a:ext cx="6086907" cy="1677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8147" y="5810561"/>
            <a:ext cx="11152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puter Modern"/>
              </a:rPr>
              <a:t>We can thus reduce </a:t>
            </a:r>
            <a:r>
              <a:rPr lang="en-US" i="1" dirty="0">
                <a:latin typeface="Computer Modern"/>
              </a:rPr>
              <a:t>f </a:t>
            </a:r>
            <a:r>
              <a:rPr lang="en-US" dirty="0">
                <a:latin typeface="Computer Modern"/>
              </a:rPr>
              <a:t>(</a:t>
            </a:r>
            <a:r>
              <a:rPr lang="en-US" i="1" dirty="0">
                <a:latin typeface="Computer Modern"/>
              </a:rPr>
              <a:t>x</a:t>
            </a:r>
            <a:r>
              <a:rPr lang="en-US" dirty="0">
                <a:latin typeface="Computer Modern"/>
              </a:rPr>
              <a:t>) by moving </a:t>
            </a:r>
            <a:r>
              <a:rPr lang="en-US" i="1" dirty="0">
                <a:latin typeface="Computer Modern"/>
              </a:rPr>
              <a:t>x </a:t>
            </a:r>
            <a:r>
              <a:rPr lang="en-US" dirty="0">
                <a:latin typeface="Computer Modern"/>
              </a:rPr>
              <a:t>in small steps with opposite sign of the derivative. This technique is called </a:t>
            </a:r>
            <a:r>
              <a:rPr lang="en-US" b="1" dirty="0">
                <a:latin typeface="Computer Modern"/>
              </a:rPr>
              <a:t>gradient descent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269" y="2901269"/>
            <a:ext cx="5245677" cy="29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9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9208" y="2059420"/>
            <a:ext cx="5448301" cy="410238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 batch of training samples x and corresponding targets 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network on x to obtain predictions </a:t>
            </a:r>
            <a:r>
              <a:rPr lang="en-US" dirty="0" err="1"/>
              <a:t>y_pred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loss of the network on the batch, a measure of the mismatch between </a:t>
            </a:r>
            <a:r>
              <a:rPr lang="en-US" dirty="0" err="1"/>
              <a:t>y_pred</a:t>
            </a:r>
            <a:r>
              <a:rPr lang="en-US" dirty="0"/>
              <a:t> and 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gradient of the loss with regard to the network’s parameters (a </a:t>
            </a:r>
            <a:r>
              <a:rPr lang="en-US" i="1" dirty="0"/>
              <a:t>backward pass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the parameters a little in the opposite direction from the gradient—for example W -= step * gradient—thus reducing the loss on the batch a bit.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92" y="3293918"/>
            <a:ext cx="5786079" cy="15066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2892" y="2924586"/>
            <a:ext cx="20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Adding Momentum</a:t>
            </a:r>
          </a:p>
        </p:txBody>
      </p:sp>
    </p:spTree>
    <p:extLst>
      <p:ext uri="{BB962C8B-B14F-4D97-AF65-F5344CB8AC3E}">
        <p14:creationId xmlns:p14="http://schemas.microsoft.com/office/powerpoint/2010/main" val="292267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42208" y="1364670"/>
            <a:ext cx="9060007" cy="4845342"/>
            <a:chOff x="2079913" y="1458188"/>
            <a:chExt cx="9060007" cy="48453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539"/>
            <a:stretch/>
          </p:blipFill>
          <p:spPr>
            <a:xfrm>
              <a:off x="2088573" y="1461653"/>
              <a:ext cx="8837467" cy="47278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774873" y="1575666"/>
              <a:ext cx="32263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Training is performed over this subset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8082" y="2492767"/>
              <a:ext cx="15621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b="1" dirty="0"/>
            </a:p>
            <a:p>
              <a:r>
                <a:rPr lang="en-US" b="1" dirty="0"/>
                <a:t>Fitting subset</a:t>
              </a:r>
            </a:p>
            <a:p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0207" y="4050960"/>
              <a:ext cx="15621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b="1" dirty="0"/>
            </a:p>
            <a:p>
              <a:r>
                <a:rPr lang="en-US" b="1" dirty="0"/>
                <a:t>Testing subset</a:t>
              </a:r>
            </a:p>
            <a:p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3503" y="5147488"/>
              <a:ext cx="163137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b="1" dirty="0"/>
            </a:p>
            <a:p>
              <a:r>
                <a:rPr lang="en-US" b="1" dirty="0"/>
                <a:t>Forecasting set</a:t>
              </a:r>
            </a:p>
            <a:p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3580" y="3237743"/>
              <a:ext cx="163137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b="1" dirty="0"/>
            </a:p>
            <a:p>
              <a:r>
                <a:rPr lang="en-US" b="1" dirty="0"/>
                <a:t>Training set</a:t>
              </a:r>
            </a:p>
            <a:p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12208" y="5380200"/>
              <a:ext cx="352771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The error is calculated over this set and is reported</a:t>
              </a:r>
            </a:p>
            <a:p>
              <a:pPr algn="ctr"/>
              <a:endParaRPr lang="en-US" b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r="79854"/>
            <a:stretch/>
          </p:blipFill>
          <p:spPr>
            <a:xfrm>
              <a:off x="2079913" y="1458188"/>
              <a:ext cx="1905001" cy="472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47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11161" y="2688398"/>
                <a:ext cx="4291111" cy="835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/>
                        <m:t>Precision</m:t>
                      </m:r>
                      <m:r>
                        <m:rPr>
                          <m:nor/>
                        </m:rPr>
                        <a:rPr lang="en-US" sz="2400" b="0" i="0" smtClean="0"/>
                        <m:t> </m:t>
                      </m:r>
                      <m:r>
                        <m:rPr>
                          <m:nor/>
                        </m:rPr>
                        <a:rPr lang="en-US" sz="2400" b="0" i="0" smtClean="0"/>
                        <m:t>Positive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61" y="2688398"/>
                <a:ext cx="4291111" cy="835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14367" y="4707174"/>
                <a:ext cx="3037563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/>
                        <m:t>Sensitivity</m:t>
                      </m:r>
                      <m:r>
                        <m:rPr>
                          <m:nor/>
                        </m:rPr>
                        <a:rPr lang="en-US" sz="2400" smtClean="0"/>
                        <m:t>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367" y="4707174"/>
                <a:ext cx="3037563" cy="789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44510" y="1591974"/>
            <a:ext cx="5526543" cy="2346398"/>
            <a:chOff x="506787" y="2150797"/>
            <a:chExt cx="5526543" cy="23463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87" y="2150797"/>
              <a:ext cx="5526543" cy="234639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15624" y="2640649"/>
              <a:ext cx="165788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Predicted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797" y="4267755"/>
            <a:ext cx="2931968" cy="2167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11161" y="3698245"/>
                <a:ext cx="4542782" cy="835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/>
                        <m:t>Precision</m:t>
                      </m:r>
                      <m:r>
                        <m:rPr>
                          <m:nor/>
                        </m:rPr>
                        <a:rPr lang="en-US" sz="2400" b="0" i="0" smtClean="0"/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61" y="3698245"/>
                <a:ext cx="4542782" cy="835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11161" y="1678551"/>
                <a:ext cx="4882747" cy="835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/>
                        <m:t>Precision</m:t>
                      </m:r>
                      <m:r>
                        <m:rPr>
                          <m:nor/>
                        </m:rPr>
                        <a:rPr lang="en-US" sz="2400" b="0" i="0" smtClean="0"/>
                        <m:t>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61" y="1678551"/>
                <a:ext cx="4882747" cy="835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11161" y="5670065"/>
                <a:ext cx="3040769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b="0" i="0" smtClean="0"/>
                        <m:t>pecificity</m:t>
                      </m:r>
                      <m:r>
                        <m:rPr>
                          <m:nor/>
                        </m:rPr>
                        <a:rPr lang="en-US" sz="2400" smtClean="0"/>
                        <m:t>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61" y="5670065"/>
                <a:ext cx="3040769" cy="789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2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select the number of cell in the hidden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112" y="2038639"/>
            <a:ext cx="7633855" cy="4351338"/>
          </a:xfrm>
        </p:spPr>
        <p:txBody>
          <a:bodyPr/>
          <a:lstStyle/>
          <a:p>
            <a:r>
              <a:rPr lang="en-US" dirty="0"/>
              <a:t>Fixed cells number</a:t>
            </a:r>
          </a:p>
          <a:p>
            <a:r>
              <a:rPr lang="en-US" dirty="0"/>
              <a:t>Constructive Methods: Start with 0 and add 1 cell</a:t>
            </a:r>
          </a:p>
          <a:p>
            <a:r>
              <a:rPr lang="en-US" dirty="0"/>
              <a:t>Destructive Methods: Start with a large number of cells and then remove</a:t>
            </a:r>
          </a:p>
        </p:txBody>
      </p:sp>
    </p:spTree>
    <p:extLst>
      <p:ext uri="{BB962C8B-B14F-4D97-AF65-F5344CB8AC3E}">
        <p14:creationId xmlns:p14="http://schemas.microsoft.com/office/powerpoint/2010/main" val="83384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Cells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6650"/>
          </a:xfrm>
        </p:spPr>
        <p:txBody>
          <a:bodyPr/>
          <a:lstStyle/>
          <a:p>
            <a:r>
              <a:rPr lang="en-US" dirty="0"/>
              <a:t>A fixed large number of cells is selected (possible overfitting).</a:t>
            </a:r>
          </a:p>
          <a:p>
            <a:pPr marL="0" indent="0">
              <a:buNone/>
            </a:pPr>
            <a:r>
              <a:rPr lang="en-US" dirty="0"/>
              <a:t>An over-fitted NN will have some large weights and some small weights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7853" y="2881866"/>
            <a:ext cx="7848600" cy="3518761"/>
            <a:chOff x="1777853" y="2881866"/>
            <a:chExt cx="7848600" cy="3518761"/>
          </a:xfrm>
        </p:grpSpPr>
        <p:grpSp>
          <p:nvGrpSpPr>
            <p:cNvPr id="11" name="Group 10"/>
            <p:cNvGrpSpPr/>
            <p:nvPr/>
          </p:nvGrpSpPr>
          <p:grpSpPr>
            <a:xfrm>
              <a:off x="1777853" y="2881866"/>
              <a:ext cx="7848600" cy="3518761"/>
              <a:chOff x="1809750" y="2876550"/>
              <a:chExt cx="7848600" cy="351876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9750" y="2876550"/>
                <a:ext cx="7848600" cy="3518761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662737" y="3946525"/>
                <a:ext cx="60959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Test Error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734174" y="5118100"/>
                <a:ext cx="67627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 Error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76785" y="3893963"/>
                <a:ext cx="131921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Ideal Number of Iterations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07780" y="2876550"/>
                <a:ext cx="12525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r>
                  <a:rPr lang="en-US" sz="1200" dirty="0" err="1"/>
                  <a:t>Overfitted</a:t>
                </a:r>
                <a:r>
                  <a:rPr lang="en-US" sz="1200" dirty="0"/>
                  <a:t> Model</a:t>
                </a:r>
              </a:p>
              <a:p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53135" y="3521562"/>
                <a:ext cx="11549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Optimal Value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96010" y="5736722"/>
              <a:ext cx="171926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Optimization algorithm iterations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77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Methods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8200" y="1519427"/>
            <a:ext cx="10404764" cy="4048113"/>
            <a:chOff x="838200" y="1519427"/>
            <a:chExt cx="10404764" cy="40481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19427"/>
              <a:ext cx="10404764" cy="394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776785" y="2400088"/>
              <a:ext cx="131921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Ideal Number of Cells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40194" y="2661698"/>
              <a:ext cx="609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Test Error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34545" y="3939598"/>
              <a:ext cx="83643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 Error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11367" y="4936598"/>
              <a:ext cx="170403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Number of cells sin the hidden layer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10455" y="5198208"/>
              <a:ext cx="2628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Start with 0 and add 1 cell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8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1604</Words>
  <Application>Microsoft Office PowerPoint</Application>
  <PresentationFormat>Widescreen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Cambria Math</vt:lpstr>
      <vt:lpstr>CdfhplYjbktnNyxdnbCMMI7</vt:lpstr>
      <vt:lpstr>Computer Modern</vt:lpstr>
      <vt:lpstr>DcnnkpJnrckkHhkpxgCMMI10</vt:lpstr>
      <vt:lpstr>LpsgvwHlbjcrRprpkkCMTI10</vt:lpstr>
      <vt:lpstr>TdflgjYgxqgvLnfyrwCMR7</vt:lpstr>
      <vt:lpstr>XvhwxgNbnxbtMtnwxnCMR10</vt:lpstr>
      <vt:lpstr>Office Theme</vt:lpstr>
      <vt:lpstr>Deep Learning Algorithms and Methods</vt:lpstr>
      <vt:lpstr>Choice and Number of Output Nodes</vt:lpstr>
      <vt:lpstr>Gradient-Based Optimization (but there are more…)</vt:lpstr>
      <vt:lpstr>Stochastic gradient descent</vt:lpstr>
      <vt:lpstr>Data Partitioning</vt:lpstr>
      <vt:lpstr>Classification Metrics</vt:lpstr>
      <vt:lpstr>Techniques to select the number of cell in the hidden layer</vt:lpstr>
      <vt:lpstr>Fixed Cells Number</vt:lpstr>
      <vt:lpstr>Constructive Methods</vt:lpstr>
      <vt:lpstr>Constructive Methods: Leave-one out</vt:lpstr>
      <vt:lpstr>Constructive Methods: Leave-N out</vt:lpstr>
      <vt:lpstr>Destructive Methods: Weight Elimination</vt:lpstr>
      <vt:lpstr>Data Preparation</vt:lpstr>
      <vt:lpstr>Some Python…</vt:lpstr>
      <vt:lpstr>Range</vt:lpstr>
      <vt:lpstr> String Methods</vt:lpstr>
      <vt:lpstr>String Methods</vt:lpstr>
      <vt:lpstr>List</vt:lpstr>
      <vt:lpstr>Iterate</vt:lpstr>
      <vt:lpstr>remove</vt:lpstr>
      <vt:lpstr>File</vt:lpstr>
      <vt:lpstr>Dictionary | Hash Table</vt:lpstr>
      <vt:lpstr>Using Python Packages</vt:lpstr>
      <vt:lpstr>Importing Data in Python - Text Files</vt:lpstr>
      <vt:lpstr>Importing Data in Python - Flat Files </vt:lpstr>
      <vt:lpstr>Importing Data in Python – CSV Files</vt:lpstr>
      <vt:lpstr>Exploring Your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Algorithms and Methods</dc:title>
  <dc:creator>Sierrasosa,Daniel Esteban</dc:creator>
  <cp:lastModifiedBy>Sierrasosa,Daniel Esteban</cp:lastModifiedBy>
  <cp:revision>4</cp:revision>
  <dcterms:created xsi:type="dcterms:W3CDTF">2020-01-16T05:13:57Z</dcterms:created>
  <dcterms:modified xsi:type="dcterms:W3CDTF">2020-01-16T16:19:55Z</dcterms:modified>
</cp:coreProperties>
</file>