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58" r:id="rId10"/>
    <p:sldId id="265" r:id="rId11"/>
    <p:sldId id="266" r:id="rId12"/>
    <p:sldId id="267" r:id="rId13"/>
    <p:sldId id="268" r:id="rId14"/>
    <p:sldId id="269" r:id="rId15"/>
    <p:sldId id="271" r:id="rId16"/>
    <p:sldId id="270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5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162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15362-E9BE-4DE3-BD20-D6F8BB42E4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20B8D0-9716-4547-AD3E-EA2A15140D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CB7C4-3D5B-455F-9005-62610C390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F9175-FBAD-47E7-98EC-4A762C86540F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C31E37-6527-4A93-BF26-A283E276B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A026B8-B019-40AD-91A7-98F11B117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826A7-FB90-4F3D-96F8-562213062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00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E9692-3508-4974-A3B6-690293C7C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A1B36E-38F2-4450-B959-788FA7EC01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D65A0-C1F8-4FDF-9FA3-85B1EA991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F9175-FBAD-47E7-98EC-4A762C86540F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1616D4-BEA2-4D56-9B88-D4AECB45E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ECFD29-82C5-489B-BC40-D8C667990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826A7-FB90-4F3D-96F8-562213062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089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CACE8D-3123-428E-BC43-448F0E0C0E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BBD6D6-E1A4-45DA-940A-B9B31ED0CA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E27BC4-939C-479B-BFC1-754DC300C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F9175-FBAD-47E7-98EC-4A762C86540F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8E480-0EC5-4DC9-B9D9-F21AF8AF5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C8D2A-7398-4CE4-BF18-749976E4F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826A7-FB90-4F3D-96F8-562213062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9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A6E12-0BF3-4606-857C-C3C73A90E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BFEDD-2C43-4C3D-A012-6A732BEEE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62F28C-F003-4986-AFDE-7F2CFDACA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F9175-FBAD-47E7-98EC-4A762C86540F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E15ED0-D8EB-46B9-BA10-E1523A757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E2132B-5A12-4925-9EBA-BFD225C7F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826A7-FB90-4F3D-96F8-562213062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913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80704-1B7A-4715-A761-C1BF9BF10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8702C6-E1B4-478C-870C-A2ED5265C9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A3D02-8443-4A3B-8BF6-4E16A5AE1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F9175-FBAD-47E7-98EC-4A762C86540F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36548-915D-4E8D-8A4E-6E3E8769E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D0ADA3-A7ED-4A88-9A99-4D5DBF404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826A7-FB90-4F3D-96F8-562213062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782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2928C-3F4C-44D8-9837-D40510C41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0B465-583A-426D-AB09-29AEFAAD38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B20194-3DD9-4308-B1F4-189754B520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828F9D-A6A6-496E-9495-96E1CD093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F9175-FBAD-47E7-98EC-4A762C86540F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952514-C376-44F0-BFCF-4F60D30E2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5E0EE0-A0A1-4856-9A85-74577E4BD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826A7-FB90-4F3D-96F8-562213062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567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0D419-121F-4382-9E5E-3D13D426F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832BDB-C562-4283-8D1C-6AD50B9C32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8FCEFD-8491-42C2-9333-2C95DF95E6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E9AB8D-3622-43F9-9680-3C5DDB8B19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8EF4A2-F42F-419F-914B-DEE9CA3F88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7574BB-2C34-4A43-8CD9-2A0E0DB6F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F9175-FBAD-47E7-98EC-4A762C86540F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BA3388-285A-4E88-892E-D5E3FAAF3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522C0F-E43E-434C-8961-931627D84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826A7-FB90-4F3D-96F8-562213062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727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34064-C500-4BCB-947E-AE2FE2A4E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391071-B912-43DB-BFBF-D174FC51E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F9175-FBAD-47E7-98EC-4A762C86540F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73D033-FD79-4686-9F49-5818F7AF3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CBA611-2D57-44FB-957E-95B07C722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826A7-FB90-4F3D-96F8-562213062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323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E93F14-FED7-4D32-918D-F9C8FBCE1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F9175-FBAD-47E7-98EC-4A762C86540F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EE825D-B1FA-418D-8419-70D900AFE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5B2B13-B962-4007-A1DB-49D4BA9D0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826A7-FB90-4F3D-96F8-562213062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951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A57D9-51DD-48F4-A01F-8DFB94DB4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D0994-1497-481A-9455-86CC16817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8635D3-39ED-4D0A-9A8F-6471497072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7CA8EB-2395-40AE-B532-D661E1DE9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F9175-FBAD-47E7-98EC-4A762C86540F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E36A4D-E9FD-42B6-8423-64A93C341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62CDFD-4EAE-4CC1-A1EB-7CCDC16F2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826A7-FB90-4F3D-96F8-562213062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619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5699E-5BCC-4FF5-8EB1-B8C33A609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F503DD-4A84-4707-9265-CEC83830DD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4EDFCA-2E52-4DE6-A430-6451320492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C39276-2812-4378-87CC-753BEA887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F9175-FBAD-47E7-98EC-4A762C86540F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F85707-7A17-4940-878D-77982D5CE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F95CA-BD25-42DE-BDCC-928D21EAB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826A7-FB90-4F3D-96F8-562213062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287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119FA1-951B-4FB4-844E-610314532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0DB440-D1C1-41D3-B03D-C68B2F155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BD019-F0D4-4543-BE84-3745B6D4C5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EF9175-FBAD-47E7-98EC-4A762C86540F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1EEEF-6A31-4D41-B6DB-1504FE0AB1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38328E-5B20-4620-BFD2-338369C91B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4826A7-FB90-4F3D-96F8-562213062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873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1A7A7-A69B-4D3C-A360-557C85CD69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Backpropagation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40D707-5A8D-4144-8ADC-69246FE953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5</a:t>
            </a:r>
          </a:p>
        </p:txBody>
      </p:sp>
    </p:spTree>
    <p:extLst>
      <p:ext uri="{BB962C8B-B14F-4D97-AF65-F5344CB8AC3E}">
        <p14:creationId xmlns:p14="http://schemas.microsoft.com/office/powerpoint/2010/main" val="1191601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9CE71-5685-4054-9778-8A6774B34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Neurons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EF06A4B-4909-4C0F-AAFB-4FD51291F44C}"/>
              </a:ext>
            </a:extLst>
          </p:cNvPr>
          <p:cNvGrpSpPr/>
          <p:nvPr/>
        </p:nvGrpSpPr>
        <p:grpSpPr>
          <a:xfrm>
            <a:off x="3949018" y="365125"/>
            <a:ext cx="6025896" cy="4048505"/>
            <a:chOff x="838200" y="1389127"/>
            <a:chExt cx="6883919" cy="470687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A98E41A-EF32-4F7D-AE55-9C15CE6FBA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1389127"/>
              <a:ext cx="6883919" cy="4706873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59BC064-49B7-455A-8FD0-637EB44CCB1A}"/>
                </a:ext>
              </a:extLst>
            </p:cNvPr>
            <p:cNvSpPr txBox="1"/>
            <p:nvPr/>
          </p:nvSpPr>
          <p:spPr>
            <a:xfrm>
              <a:off x="2592163" y="5468873"/>
              <a:ext cx="3375992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Neuron </a:t>
              </a:r>
              <a:r>
                <a:rPr lang="en-US" sz="2000" dirty="0" err="1"/>
                <a:t>i</a:t>
              </a:r>
              <a:r>
                <a:rPr lang="en-US" sz="2000" dirty="0"/>
                <a:t> – Layer p+1</a:t>
              </a: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C7681C17-710D-4EC4-9D15-E59B873BDE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0321" y="5090051"/>
            <a:ext cx="4863287" cy="1091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4076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A7DD1E5-B1B7-4C5A-9FA7-3C530C9FD5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818" y="0"/>
            <a:ext cx="83623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4821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67F23-D9FA-4E27-A8DA-A29782B12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EE766-11FE-43E3-8068-4F19ACE05D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80363"/>
            <a:ext cx="10515600" cy="44208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Cost Function: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A2E7AB-216D-4243-B91E-2BFE88EC45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0862" y="1822450"/>
            <a:ext cx="7570273" cy="1364159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24980A-E6BF-4D42-92BD-B3C390EBF4EC}"/>
              </a:ext>
            </a:extLst>
          </p:cNvPr>
          <p:cNvSpPr txBox="1">
            <a:spLocks/>
          </p:cNvSpPr>
          <p:nvPr/>
        </p:nvSpPr>
        <p:spPr>
          <a:xfrm>
            <a:off x="838198" y="3258863"/>
            <a:ext cx="10515600" cy="44208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Let us use gradient descent to update the weights: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E65718-2372-4B7E-B3DB-6F68CE6477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1888" y="3916436"/>
            <a:ext cx="5228219" cy="7984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A6932AE-83E8-45D9-A7CE-4AEDAB6680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7440" y="5137363"/>
            <a:ext cx="2457113" cy="103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7039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6072E-FF60-4CF9-9CE7-AF7954499D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7657"/>
            <a:ext cx="10515600" cy="539623"/>
          </a:xfrm>
        </p:spPr>
        <p:txBody>
          <a:bodyPr/>
          <a:lstStyle/>
          <a:p>
            <a:r>
              <a:rPr lang="en-US" dirty="0"/>
              <a:t>Using the chain-rule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91CEF6-73CB-4C2B-8BBD-ECA1C894D3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5082" y="1103502"/>
            <a:ext cx="3841835" cy="130505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AF99F9A-F32A-4E97-9A3E-4F568B9BB24E}"/>
              </a:ext>
            </a:extLst>
          </p:cNvPr>
          <p:cNvSpPr txBox="1">
            <a:spLocks/>
          </p:cNvSpPr>
          <p:nvPr/>
        </p:nvSpPr>
        <p:spPr>
          <a:xfrm>
            <a:off x="838200" y="3038729"/>
            <a:ext cx="10515600" cy="5396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then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E50141-1815-4E2C-B541-D247CFEA32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2615" y="4046608"/>
            <a:ext cx="6306768" cy="1473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2315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44EC6-714C-4DC9-857F-2618B34B8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2087"/>
            <a:ext cx="10515600" cy="49085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where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2C2807-3F20-464B-8770-F7BBC1AC62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2171" y="586103"/>
            <a:ext cx="5687658" cy="11259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18FD26C-6A7F-4153-9032-BA816B22AC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0703" y="1712087"/>
            <a:ext cx="2390594" cy="1137532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30DE802-4583-4FA0-9CFE-9061C8DB52FA}"/>
              </a:ext>
            </a:extLst>
          </p:cNvPr>
          <p:cNvSpPr txBox="1">
            <a:spLocks/>
          </p:cNvSpPr>
          <p:nvPr/>
        </p:nvSpPr>
        <p:spPr>
          <a:xfrm>
            <a:off x="832104" y="2778887"/>
            <a:ext cx="10515600" cy="490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In the last layer we have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63FF3B-2E8E-4928-8FDC-DB0E909A8B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6254" y="3588259"/>
            <a:ext cx="8327300" cy="1180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4528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59FDCB6-E418-42E1-AC45-EE81DEABDF77}"/>
              </a:ext>
            </a:extLst>
          </p:cNvPr>
          <p:cNvGrpSpPr/>
          <p:nvPr/>
        </p:nvGrpSpPr>
        <p:grpSpPr>
          <a:xfrm>
            <a:off x="3349277" y="233872"/>
            <a:ext cx="6345329" cy="4064975"/>
            <a:chOff x="3349277" y="233872"/>
            <a:chExt cx="6345329" cy="406497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22AF22E7-C197-4A92-9074-54E974A269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49277" y="233872"/>
              <a:ext cx="6345329" cy="4064975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0EBBE33-6E0B-4C13-A3C3-EC217BF72C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89920" y="3913853"/>
              <a:ext cx="114301" cy="190501"/>
            </a:xfrm>
            <a:prstGeom prst="rect">
              <a:avLst/>
            </a:prstGeom>
          </p:spPr>
        </p:pic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80305EF1-692F-4577-94EE-DDCC4D5949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5455" y="4443596"/>
            <a:ext cx="7037531" cy="218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2840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44B3C17-C383-493E-B4EA-D4CB3B3803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2829" y="197260"/>
            <a:ext cx="6506341" cy="41399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58E88CE-B7A5-4D5C-9A58-D32212B455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2010" y="4459236"/>
            <a:ext cx="7570273" cy="2140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3905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203CB-6228-48AE-82E0-62BD79E5D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 the Gradient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C80FC-C24F-4921-812B-B92736C06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70254"/>
            <a:ext cx="10515600" cy="501446"/>
          </a:xfrm>
        </p:spPr>
        <p:txBody>
          <a:bodyPr/>
          <a:lstStyle/>
          <a:p>
            <a:r>
              <a:rPr lang="en-US" dirty="0"/>
              <a:t>for the mid layers (p≠L-1)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F15D33-A2D2-46E8-8C4D-858910156A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5155" y="1416727"/>
            <a:ext cx="5674773" cy="11535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11AF089-A648-4B2D-AF55-8A94604E99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1547" y="3071700"/>
            <a:ext cx="3881987" cy="1147227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494F952-B96C-449A-9F9D-2816A77628ED}"/>
              </a:ext>
            </a:extLst>
          </p:cNvPr>
          <p:cNvSpPr txBox="1">
            <a:spLocks/>
          </p:cNvSpPr>
          <p:nvPr/>
        </p:nvSpPr>
        <p:spPr>
          <a:xfrm>
            <a:off x="838200" y="4305648"/>
            <a:ext cx="10515600" cy="5014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where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2EBD03D-0633-4C67-8296-F106C44111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5082" y="4893815"/>
            <a:ext cx="2954916" cy="124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8889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41561B6-BAC7-46D3-881E-B4492210D043}"/>
              </a:ext>
            </a:extLst>
          </p:cNvPr>
          <p:cNvGrpSpPr/>
          <p:nvPr/>
        </p:nvGrpSpPr>
        <p:grpSpPr>
          <a:xfrm>
            <a:off x="3349277" y="233872"/>
            <a:ext cx="6345329" cy="4064975"/>
            <a:chOff x="3349277" y="233872"/>
            <a:chExt cx="6345329" cy="406497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E77DFC2-0CF4-4FA8-9CD1-46938ED8D2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49277" y="233872"/>
              <a:ext cx="6345329" cy="4064975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78D8FAE-2E96-442C-834F-E9105A04B84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89920" y="3913853"/>
              <a:ext cx="114301" cy="190501"/>
            </a:xfrm>
            <a:prstGeom prst="rect">
              <a:avLst/>
            </a:prstGeom>
          </p:spPr>
        </p:pic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82916A3E-0377-4006-A4D1-D423D114C80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6526"/>
          <a:stretch/>
        </p:blipFill>
        <p:spPr>
          <a:xfrm>
            <a:off x="1985455" y="4443596"/>
            <a:ext cx="7037531" cy="5118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8E6D61F-126F-4228-8707-25365E3D97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45897" y="4955458"/>
            <a:ext cx="6256424" cy="1731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284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C48BCED-1404-45D8-87AD-9715ADEB73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983" y="275175"/>
            <a:ext cx="10076033" cy="47506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A39E059-87FD-44FD-BC6E-E9416F8F2C15}"/>
              </a:ext>
            </a:extLst>
          </p:cNvPr>
          <p:cNvSpPr txBox="1"/>
          <p:nvPr/>
        </p:nvSpPr>
        <p:spPr>
          <a:xfrm>
            <a:off x="1198605" y="5025874"/>
            <a:ext cx="1238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Input Layer</a:t>
            </a:r>
          </a:p>
          <a:p>
            <a:pPr algn="ctr"/>
            <a:r>
              <a:rPr lang="en-US" dirty="0"/>
              <a:t>l =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F29EB9-D153-4B98-B286-6FC5BDEDC8C2}"/>
              </a:ext>
            </a:extLst>
          </p:cNvPr>
          <p:cNvSpPr txBox="1"/>
          <p:nvPr/>
        </p:nvSpPr>
        <p:spPr>
          <a:xfrm>
            <a:off x="5344768" y="5025874"/>
            <a:ext cx="15024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Hidden Layers</a:t>
            </a:r>
          </a:p>
          <a:p>
            <a:pPr algn="ctr"/>
            <a:r>
              <a:rPr lang="en-US" dirty="0"/>
              <a:t>l = 2,3,… L-1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C62309-3D5D-47D3-A765-EFB6C6AFAFF3}"/>
              </a:ext>
            </a:extLst>
          </p:cNvPr>
          <p:cNvSpPr txBox="1"/>
          <p:nvPr/>
        </p:nvSpPr>
        <p:spPr>
          <a:xfrm>
            <a:off x="9809518" y="5025874"/>
            <a:ext cx="14102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Output Layer</a:t>
            </a:r>
          </a:p>
          <a:p>
            <a:pPr algn="ctr"/>
            <a:r>
              <a:rPr lang="en-US" dirty="0"/>
              <a:t>l = 1</a:t>
            </a:r>
          </a:p>
        </p:txBody>
      </p:sp>
    </p:spTree>
    <p:extLst>
      <p:ext uri="{BB962C8B-B14F-4D97-AF65-F5344CB8AC3E}">
        <p14:creationId xmlns:p14="http://schemas.microsoft.com/office/powerpoint/2010/main" val="972287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ACE54-E4A7-457E-9FC4-40EE0C101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Fully Connected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6CAD9B-B60F-4262-9C9F-A30607F73F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983" y="1375390"/>
            <a:ext cx="10076033" cy="4527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135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ADB0E-4B99-460C-974D-E9FFA9399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955FE5-83C8-4BA4-A1DC-88D4CFFF5E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985" y="1434847"/>
            <a:ext cx="9160030" cy="4696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1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D4068-990E-4F25-BC45-78C6532D7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look at one layer…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FD508DF-0111-4350-8C81-76C9FE405A92}"/>
              </a:ext>
            </a:extLst>
          </p:cNvPr>
          <p:cNvGrpSpPr/>
          <p:nvPr/>
        </p:nvGrpSpPr>
        <p:grpSpPr>
          <a:xfrm>
            <a:off x="838200" y="1238282"/>
            <a:ext cx="4270616" cy="5330436"/>
            <a:chOff x="3802081" y="1415262"/>
            <a:chExt cx="4270616" cy="533043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F8A1B8D-6DB9-426E-9EEE-425D742570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02081" y="1415262"/>
              <a:ext cx="4174880" cy="4684105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AE6F94C-CDB1-4C90-B7EC-FCABEAF4EAAF}"/>
                </a:ext>
              </a:extLst>
            </p:cNvPr>
            <p:cNvSpPr txBox="1"/>
            <p:nvPr/>
          </p:nvSpPr>
          <p:spPr>
            <a:xfrm>
              <a:off x="3802081" y="6099367"/>
              <a:ext cx="123873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Input Layer</a:t>
              </a:r>
            </a:p>
            <a:p>
              <a:pPr algn="ctr"/>
              <a:r>
                <a:rPr lang="en-US" dirty="0"/>
                <a:t>l = 1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B16F13C-C164-43C4-8929-D93692F0E349}"/>
                </a:ext>
              </a:extLst>
            </p:cNvPr>
            <p:cNvSpPr txBox="1"/>
            <p:nvPr/>
          </p:nvSpPr>
          <p:spPr>
            <a:xfrm>
              <a:off x="6656027" y="6099366"/>
              <a:ext cx="141667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Hidden Layer</a:t>
              </a:r>
            </a:p>
            <a:p>
              <a:pPr algn="ctr"/>
              <a:r>
                <a:rPr lang="en-US" dirty="0"/>
                <a:t>l = 2</a:t>
              </a: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D66726FB-92F9-48F2-8096-522EC7CDA6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4401" y="3160958"/>
            <a:ext cx="5252953" cy="838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310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BB80C05-FDAD-44C6-A111-45B1A3E8DB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572" y="347981"/>
            <a:ext cx="5558878" cy="566776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86C423A-B8CD-4CAC-8F39-2B89A1253825}"/>
              </a:ext>
            </a:extLst>
          </p:cNvPr>
          <p:cNvSpPr txBox="1"/>
          <p:nvPr/>
        </p:nvSpPr>
        <p:spPr>
          <a:xfrm>
            <a:off x="684572" y="5976688"/>
            <a:ext cx="1238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Input Layer</a:t>
            </a:r>
          </a:p>
          <a:p>
            <a:pPr algn="ctr"/>
            <a:r>
              <a:rPr lang="en-US" dirty="0"/>
              <a:t>l =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8A9562-7237-418E-9A3D-69BD6FFEDC89}"/>
              </a:ext>
            </a:extLst>
          </p:cNvPr>
          <p:cNvSpPr txBox="1"/>
          <p:nvPr/>
        </p:nvSpPr>
        <p:spPr>
          <a:xfrm>
            <a:off x="4996616" y="5875842"/>
            <a:ext cx="14166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Hidden Layer</a:t>
            </a:r>
          </a:p>
          <a:p>
            <a:pPr algn="ctr"/>
            <a:r>
              <a:rPr lang="en-US" dirty="0"/>
              <a:t>l = 2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1EB22B6-212E-4B80-8815-85B69E23CFB4}"/>
              </a:ext>
            </a:extLst>
          </p:cNvPr>
          <p:cNvGrpSpPr/>
          <p:nvPr/>
        </p:nvGrpSpPr>
        <p:grpSpPr>
          <a:xfrm>
            <a:off x="6672262" y="2677447"/>
            <a:ext cx="5558878" cy="1304003"/>
            <a:chOff x="6672262" y="2677447"/>
            <a:chExt cx="5558878" cy="1304003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BD878BC-55DC-4CFF-A92A-893E0C8B3B57}"/>
                </a:ext>
              </a:extLst>
            </p:cNvPr>
            <p:cNvSpPr txBox="1"/>
            <p:nvPr/>
          </p:nvSpPr>
          <p:spPr>
            <a:xfrm>
              <a:off x="6672262" y="2781121"/>
              <a:ext cx="555887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Matrix           : Weights of the input j with        	            the neuron </a:t>
              </a:r>
              <a:r>
                <a:rPr lang="en-US" sz="2400" dirty="0" err="1"/>
                <a:t>i</a:t>
              </a:r>
              <a:r>
                <a:rPr lang="en-US" sz="2400" dirty="0"/>
                <a:t> of the hidden   	            layer l=2 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EABA475-C15B-4D1B-9ACA-BAECB51C5E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24119" y="2677447"/>
              <a:ext cx="642164" cy="6156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41249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5F281-E984-4019-A7F2-22FF990CF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Between hidden layers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37A096-EC73-41AA-B94D-4422F31DFB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13090"/>
            <a:ext cx="4699772" cy="468410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26CD5CB-92E0-4B0D-830C-2A704FC32460}"/>
              </a:ext>
            </a:extLst>
          </p:cNvPr>
          <p:cNvSpPr txBox="1"/>
          <p:nvPr/>
        </p:nvSpPr>
        <p:spPr>
          <a:xfrm>
            <a:off x="595607" y="5976688"/>
            <a:ext cx="14166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Hidden Layer</a:t>
            </a:r>
          </a:p>
          <a:p>
            <a:pPr algn="ctr"/>
            <a:r>
              <a:rPr lang="en-US" dirty="0"/>
              <a:t>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3D28F7-1EC9-46EC-A786-9FC556A54F9D}"/>
              </a:ext>
            </a:extLst>
          </p:cNvPr>
          <p:cNvSpPr txBox="1"/>
          <p:nvPr/>
        </p:nvSpPr>
        <p:spPr>
          <a:xfrm>
            <a:off x="4121302" y="5846544"/>
            <a:ext cx="14166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Hidden Layer</a:t>
            </a:r>
          </a:p>
          <a:p>
            <a:pPr algn="ctr"/>
            <a:r>
              <a:rPr lang="en-US" dirty="0"/>
              <a:t>p+1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8C95E2-E2CD-4CF0-BBEF-934626906C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6353" y="3243830"/>
            <a:ext cx="5279835" cy="822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121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B2E260C-C871-45F2-B797-B0805F532E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006" y="380794"/>
            <a:ext cx="5142608" cy="51525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E8F3F5D-3817-42DF-BE0E-22ECDA14B91A}"/>
              </a:ext>
            </a:extLst>
          </p:cNvPr>
          <p:cNvSpPr txBox="1"/>
          <p:nvPr/>
        </p:nvSpPr>
        <p:spPr>
          <a:xfrm>
            <a:off x="477619" y="5523378"/>
            <a:ext cx="14166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Hidden Layer</a:t>
            </a:r>
          </a:p>
          <a:p>
            <a:pPr algn="ctr"/>
            <a:r>
              <a:rPr lang="en-US" dirty="0"/>
              <a:t>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0320E9-107C-4937-8D9C-A5CEDAD79F49}"/>
              </a:ext>
            </a:extLst>
          </p:cNvPr>
          <p:cNvSpPr txBox="1"/>
          <p:nvPr/>
        </p:nvSpPr>
        <p:spPr>
          <a:xfrm>
            <a:off x="4524425" y="5523377"/>
            <a:ext cx="14166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Hidden Layer</a:t>
            </a:r>
          </a:p>
          <a:p>
            <a:pPr algn="ctr"/>
            <a:r>
              <a:rPr lang="en-US" dirty="0"/>
              <a:t>p+1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FD411DD-9092-452D-B271-421148DCE1F9}"/>
              </a:ext>
            </a:extLst>
          </p:cNvPr>
          <p:cNvGrpSpPr/>
          <p:nvPr/>
        </p:nvGrpSpPr>
        <p:grpSpPr>
          <a:xfrm>
            <a:off x="6495282" y="2655961"/>
            <a:ext cx="5558878" cy="1286160"/>
            <a:chOff x="6495282" y="2655961"/>
            <a:chExt cx="5558878" cy="128616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6F74766-3E54-4498-BC53-F81E080141B9}"/>
                </a:ext>
              </a:extLst>
            </p:cNvPr>
            <p:cNvSpPr txBox="1"/>
            <p:nvPr/>
          </p:nvSpPr>
          <p:spPr>
            <a:xfrm>
              <a:off x="6495282" y="2741792"/>
              <a:ext cx="555887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Matrix           : Weights of the input j with        	            the neuron </a:t>
              </a:r>
              <a:r>
                <a:rPr lang="en-US" sz="2400" dirty="0" err="1"/>
                <a:t>i</a:t>
              </a:r>
              <a:r>
                <a:rPr lang="en-US" sz="2400" dirty="0"/>
                <a:t> of the hidden   	            layer l=p+1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33EC72FB-F7DE-4AAF-BAEA-AD78F2FAFAA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28122" y="2655961"/>
              <a:ext cx="672077" cy="6021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36651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6A50EE6-7E18-4B34-AE73-22DDBD18F9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6215" y="400852"/>
            <a:ext cx="5699569" cy="27624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C5F7B00-BB67-480D-B8AE-C7A6406D20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5884" y="3612435"/>
            <a:ext cx="3779889" cy="9164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EE71E2D-13A9-443A-9ABC-05E48A3AD4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6693" y="3612435"/>
            <a:ext cx="3779889" cy="66539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F7CECB2-D44A-4BE6-A928-5B2BA45E921F}"/>
              </a:ext>
            </a:extLst>
          </p:cNvPr>
          <p:cNvSpPr txBox="1"/>
          <p:nvPr/>
        </p:nvSpPr>
        <p:spPr>
          <a:xfrm>
            <a:off x="5332532" y="3870620"/>
            <a:ext cx="577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and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F77C4F6-5503-4D9E-BFC1-3054AF4A7C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1389" y="4726935"/>
            <a:ext cx="3819688" cy="1928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86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1291</TotalTime>
  <Words>161</Words>
  <Application>Microsoft Office PowerPoint</Application>
  <PresentationFormat>Widescreen</PresentationFormat>
  <Paragraphs>43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Backpropagation </vt:lpstr>
      <vt:lpstr>PowerPoint Presentation</vt:lpstr>
      <vt:lpstr>Fully Connected</vt:lpstr>
      <vt:lpstr>Bias</vt:lpstr>
      <vt:lpstr>Let’s look at one layer…</vt:lpstr>
      <vt:lpstr>PowerPoint Presentation</vt:lpstr>
      <vt:lpstr>Between hidden layers</vt:lpstr>
      <vt:lpstr>PowerPoint Presentation</vt:lpstr>
      <vt:lpstr>PowerPoint Presentation</vt:lpstr>
      <vt:lpstr>Neurons</vt:lpstr>
      <vt:lpstr>PowerPoint Presentation</vt:lpstr>
      <vt:lpstr>Training</vt:lpstr>
      <vt:lpstr>PowerPoint Presentation</vt:lpstr>
      <vt:lpstr>PowerPoint Presentation</vt:lpstr>
      <vt:lpstr>PowerPoint Presentation</vt:lpstr>
      <vt:lpstr>PowerPoint Presentation</vt:lpstr>
      <vt:lpstr>Compute the Gradient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Backpropagation</dc:title>
  <dc:creator>Sierrasosa,Daniel Esteban</dc:creator>
  <cp:lastModifiedBy>Telahun,Michael</cp:lastModifiedBy>
  <cp:revision>13</cp:revision>
  <dcterms:created xsi:type="dcterms:W3CDTF">2020-01-21T16:16:42Z</dcterms:created>
  <dcterms:modified xsi:type="dcterms:W3CDTF">2020-01-26T16:53:46Z</dcterms:modified>
</cp:coreProperties>
</file>