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93" r:id="rId2"/>
    <p:sldId id="297" r:id="rId3"/>
    <p:sldId id="257" r:id="rId4"/>
    <p:sldId id="29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96" r:id="rId14"/>
    <p:sldId id="295" r:id="rId15"/>
    <p:sldId id="264" r:id="rId16"/>
    <p:sldId id="268" r:id="rId17"/>
    <p:sldId id="270" r:id="rId18"/>
    <p:sldId id="271" r:id="rId19"/>
    <p:sldId id="272" r:id="rId20"/>
    <p:sldId id="291" r:id="rId21"/>
    <p:sldId id="273" r:id="rId22"/>
    <p:sldId id="292" r:id="rId23"/>
    <p:sldId id="290" r:id="rId24"/>
    <p:sldId id="274" r:id="rId25"/>
    <p:sldId id="276" r:id="rId26"/>
    <p:sldId id="277" r:id="rId27"/>
    <p:sldId id="278" r:id="rId28"/>
    <p:sldId id="279" r:id="rId29"/>
    <p:sldId id="280" r:id="rId30"/>
    <p:sldId id="288" r:id="rId31"/>
    <p:sldId id="282" r:id="rId32"/>
    <p:sldId id="283" r:id="rId33"/>
    <p:sldId id="285" r:id="rId34"/>
    <p:sldId id="298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F093755-3FDA-4341-AFAB-2F43003C7031}">
  <a:tblStyle styleId="{3F093755-3FDA-4341-AFAB-2F43003C70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FF3F9"/>
          </a:solidFill>
        </a:fill>
      </a:tcStyle>
    </a:band1H>
    <a:band1V>
      <a:tcStyle>
        <a:tcBdr/>
        <a:fill>
          <a:solidFill>
            <a:srgbClr val="EFF3F9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031E4E5-FE80-4060-9CAD-85D6754180F8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2571F9F-B485-43FD-B401-5B5BEBECFA5B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EF7F9"/>
          </a:solidFill>
        </a:fill>
      </a:tcStyle>
    </a:band1H>
    <a:band1V>
      <a:tcStyle>
        <a:tcBdr/>
        <a:fill>
          <a:solidFill>
            <a:srgbClr val="EEF7F9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C614D44-33E1-4227-A74C-D9634BFC0E61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9EFEE"/>
          </a:solidFill>
        </a:fill>
      </a:tcStyle>
    </a:band1H>
    <a:band1V>
      <a:tcStyle>
        <a:tcBdr/>
        <a:fill>
          <a:solidFill>
            <a:srgbClr val="F9EFEE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8" autoAdjust="0"/>
    <p:restoredTop sz="81190" autoAdjust="0"/>
  </p:normalViewPr>
  <p:slideViewPr>
    <p:cSldViewPr snapToGrid="0" snapToObjects="1">
      <p:cViewPr varScale="1">
        <p:scale>
          <a:sx n="89" d="100"/>
          <a:sy n="89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58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en.wikipedia.org/wiki/Hot-plugging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of Outer Ring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Image of Ring of Rings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forming a Torus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 about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of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can be used in pods…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Microsoft paper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Work-Seeks-Bandwidth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Scatter-Gather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datacenter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seen in a matrix of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server pairs in a representative 10s period.</a:t>
            </a:r>
            <a:endParaRPr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This is for N=11</a:t>
            </a:r>
            <a:endParaRPr dirty="0"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Less because of haven't considered all the</a:t>
            </a:r>
            <a:r>
              <a:rPr lang="en-US" baseline="0" dirty="0" smtClean="0"/>
              <a:t> paths in ns3(too complex)</a:t>
            </a:r>
            <a:endParaRPr dirty="0"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Less because of haven't considered all the</a:t>
            </a:r>
            <a:r>
              <a:rPr lang="en-US" baseline="0" dirty="0" smtClean="0"/>
              <a:t> paths in ns3(too complex)</a:t>
            </a:r>
            <a:endParaRPr dirty="0"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Less because of haven't considered all the</a:t>
            </a:r>
            <a:r>
              <a:rPr lang="en-US" baseline="0" dirty="0" smtClean="0"/>
              <a:t> paths in ns3(too complex)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Less because of haven't considered all the</a:t>
            </a:r>
            <a:r>
              <a:rPr lang="en-US" baseline="0" dirty="0" smtClean="0"/>
              <a:t> paths in ns3(too complex)</a:t>
            </a:r>
            <a:endParaRPr dirty="0"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fro Jellyfish paper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Advantages of how path length is Optical is faster than electrical 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score over Jelly if possible… 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-----------------TODO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Slim (for 27,440 hosts)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Using outer ring only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5 under same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plexxi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(outer ring) =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89 (for all other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plexxi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ring) (14*4-2-6) + 91 (your ring in ring of rings : 13*7) = 180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= 14*14*7 - remaining - 1 = 1183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u="sng" dirty="0">
                <a:solidFill>
                  <a:schemeClr val="dk1"/>
                </a:solidFill>
              </a:rPr>
              <a:t>Fat tree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k = 64 =&gt; 65k hosts (k^3/4)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Cost: 5k^2/4 * 75*64		(5k^2/4 switches and per port switch cost = 75 =&gt; 75*64 = 4.8K)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u="sng" dirty="0">
                <a:solidFill>
                  <a:schemeClr val="dk1"/>
                </a:solidFill>
              </a:rPr>
              <a:t>Slim ring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N=15; B=150G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15*15*46k = 10,350 K 		(optical cost)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8 ToR * 15*15 = 1800 ToRs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1800*3.6 K = 6480 K		(electrical cost)</a:t>
            </a:r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Graph for Wiring Costs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Avg. wire length for slim ring is much smaller than that of fat tree since electrical wires are only between ToRs and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plexxi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switches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SlimRing</a:t>
            </a:r>
            <a:endParaRPr lang="en-US" sz="12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16*15 + 16*15*2 = 720 	Outer 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Optical 			Inner ring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Ring of rings: </a:t>
            </a:r>
            <a:endParaRPr lang="en-US" sz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u="none" strike="noStrike" cap="none" baseline="0" dirty="0" smtClean="0"/>
              <a:t>Inner Ring:  1</a:t>
            </a:r>
            <a:r>
              <a:rPr lang="en-US" sz="1200" dirty="0" smtClean="0"/>
              <a:t>5</a:t>
            </a:r>
            <a:r>
              <a:rPr lang="en-US" sz="1200" u="none" strike="noStrike" cap="none" baseline="0" dirty="0" smtClean="0"/>
              <a:t> Optical Cables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u="none" strike="noStrike" cap="none" baseline="0" dirty="0" smtClean="0"/>
              <a:t>Outer Ring:</a:t>
            </a:r>
            <a:r>
              <a:rPr lang="en-US" sz="1200" dirty="0" smtClean="0"/>
              <a:t> </a:t>
            </a:r>
            <a:r>
              <a:rPr lang="en-US" sz="1200" u="none" strike="noStrike" cap="none" baseline="0" dirty="0" smtClean="0"/>
              <a:t> </a:t>
            </a:r>
            <a:r>
              <a:rPr lang="en-US" sz="1200" dirty="0" smtClean="0"/>
              <a:t>720</a:t>
            </a:r>
            <a:r>
              <a:rPr lang="en-US" sz="1200" u="none" strike="noStrike" cap="none" baseline="0" dirty="0" smtClean="0"/>
              <a:t> el</a:t>
            </a:r>
            <a:r>
              <a:rPr lang="en-US" sz="1200" dirty="0" smtClean="0"/>
              <a:t>ectrical w</a:t>
            </a:r>
            <a:r>
              <a:rPr lang="en-US" sz="1200" u="none" strike="noStrike" cap="none" baseline="0" dirty="0" smtClean="0"/>
              <a:t>ires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= 15*15*2 = 450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= 720*15 = 10.8K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 tree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to Aggregation = (k/2)^2[per pod) * k (Pods) = k^3 /4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to Core (k/2)^2 core switches each connection to k pods = k^3 /4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= k^3/2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about how much that extra cost of consumption can buy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 tree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2.5*48 + base cost(180) = 300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Slim 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 = 325 electrical + 75 optical transceivers (original)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= 125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+ 75 optical (for N = 15)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Nobody is communicating</a:t>
            </a:r>
            <a:r>
              <a:rPr lang="en-US" baseline="0" dirty="0" smtClean="0"/>
              <a:t> on other rings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For N=15</a:t>
            </a:r>
            <a:endParaRPr dirty="0"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Low=</a:t>
            </a:r>
            <a:r>
              <a:rPr lang="en-US" baseline="0" dirty="0" smtClean="0"/>
              <a:t> 1,2,1,2,…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Medium= 4,3,4,3,4,3,4,…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High =7,5,7,5,7,5,7,5,7,5,…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For N=15</a:t>
            </a:r>
            <a:endParaRPr dirty="0"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meet all our original assumptions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Easy expandability- in fat tree to increase beyond 27k host we need to upgrade the entire data center from 48 port to 64port switches.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200" b="0" i="0" u="none" strike="noStrike" cap="none" baseline="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200" b="0" i="0" u="none" strike="noStrike" cap="none" baseline="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Low </a:t>
            </a:r>
            <a: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atency - 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1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Lower </a:t>
            </a:r>
            <a: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ost – building the data center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1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Less wiring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1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Lesser </a:t>
            </a:r>
            <a: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OPEX – power</a:t>
            </a:r>
            <a:r>
              <a:rPr lang="en-US" sz="1200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costs</a:t>
            </a:r>
            <a:endParaRPr lang="en-US" sz="1200" b="0" i="0" u="none" strike="noStrike" cap="none" baseline="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1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Easy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expandability – one more switch /host?</a:t>
            </a:r>
            <a:endParaRPr lang="en-US" sz="1200" b="0" i="0" u="none" strike="noStrike" cap="none" baseline="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1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Supports application level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priority -SDN</a:t>
            </a:r>
            <a:endParaRPr lang="en-US" sz="1200" b="0" i="0" u="none" strike="noStrike" cap="none" baseline="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Many topologies than why need one more work?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motivation is from this Plexxi switch. Which has developed by the company Plexxi based out of Cambridge Massachusetts.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hybrid and has electrical and optical ports which we be going over in greater detail in the next few slides.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small form-factor pluggable (SFP) is a compact,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hot-pluggable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transceiver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Light Rails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optical interfaces support 10km single-mode WDM optics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 120Gbps full duplex uplink capacity per interface (total 480Gbps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FDx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chassis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Flexx Ports (4xQSFP+ and 12xSFP+)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ports (480GigE)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 Oversubscription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Flexx Ports have 11Gbps capacity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SDN Controller for traffic management</a:t>
            </a: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of Ring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s1 to s2 there are 6 strand. But not all strands terminate at s2 but just two of them.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rest terminate at different Plexxi switches creating a full mesh.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Paths – now from s1 to s4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S1-s4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S1-s2-s4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S1-s3-s4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Etc….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US" dirty="0" smtClean="0"/>
              <a:t>\</a:t>
            </a:r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83" y="1411674"/>
            <a:ext cx="8105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7F7F7F"/>
                </a:solidFill>
                <a:latin typeface="Calibri"/>
                <a:cs typeface="Calibri"/>
              </a:rPr>
              <a:t>Data Center </a:t>
            </a:r>
            <a:r>
              <a:rPr lang="en-US" sz="5400" dirty="0" smtClean="0">
                <a:solidFill>
                  <a:srgbClr val="7F7F7F"/>
                </a:solidFill>
                <a:latin typeface="Calibri"/>
                <a:cs typeface="Calibri"/>
              </a:rPr>
              <a:t>Networking</a:t>
            </a:r>
            <a:endParaRPr lang="en-US" sz="540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algn="ctr"/>
            <a:r>
              <a:rPr lang="en-US" sz="5400" b="1" dirty="0" smtClean="0">
                <a:solidFill>
                  <a:srgbClr val="7F7F7F"/>
                </a:solidFill>
                <a:latin typeface="Calibri"/>
                <a:cs typeface="Calibri"/>
              </a:rPr>
              <a:t>Project Presentation</a:t>
            </a:r>
            <a:endParaRPr lang="en-US" sz="5400" b="1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83742" y="296793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65080" y="5636224"/>
            <a:ext cx="2852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Brajesh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Kushwaha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Vishal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Parekh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575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Topology Outer Ring </a:t>
            </a:r>
            <a:b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Electrical Ring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75714" y="5686427"/>
            <a:ext cx="2630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TORs connect to the Plexxi switches</a:t>
            </a:r>
            <a:endParaRPr lang="en-US" sz="1800" dirty="0"/>
          </a:p>
        </p:txBody>
      </p:sp>
      <p:pic>
        <p:nvPicPr>
          <p:cNvPr id="3" name="Picture 2" descr="full_top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17" y="1521128"/>
            <a:ext cx="4791797" cy="48039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Rings of </a:t>
            </a:r>
            <a:r>
              <a:rPr lang="en-US" sz="440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Rings</a:t>
            </a:r>
          </a:p>
        </p:txBody>
      </p:sp>
      <p:pic>
        <p:nvPicPr>
          <p:cNvPr id="3" name="Picture 2" descr="ring_of_r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18" y="1541043"/>
            <a:ext cx="5364901" cy="44376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49746" y="5051841"/>
            <a:ext cx="54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3174" y="2068259"/>
            <a:ext cx="54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6719" y="1760482"/>
            <a:ext cx="70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S13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950" b="0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deployment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50" y="1417637"/>
            <a:ext cx="5651228" cy="42796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81313" y="6199317"/>
            <a:ext cx="3683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Top Down 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950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Traffic Patterns in </a:t>
            </a:r>
            <a:r>
              <a:rPr lang="en-US" sz="395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Centers</a:t>
            </a: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Screen Shot 2015-06-10 at 16.54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30" y="1198590"/>
            <a:ext cx="5779664" cy="51922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3044" y="6350168"/>
            <a:ext cx="348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The Nature of Datacenter Traffic: Measurements &amp; </a:t>
            </a:r>
            <a:r>
              <a:rPr lang="en-US" sz="1200" i="1" dirty="0" smtClean="0"/>
              <a:t>Analysis </a:t>
            </a:r>
            <a:r>
              <a:rPr lang="en-US" sz="1200" i="1" dirty="0"/>
              <a:t>by S </a:t>
            </a:r>
            <a:r>
              <a:rPr lang="en-US" sz="1200" i="1" dirty="0" err="1"/>
              <a:t>Kandula</a:t>
            </a:r>
            <a:r>
              <a:rPr lang="en-US" sz="1200" i="1" dirty="0"/>
              <a:t> - ‎2009</a:t>
            </a:r>
          </a:p>
        </p:txBody>
      </p:sp>
    </p:spTree>
    <p:extLst>
      <p:ext uri="{BB962C8B-B14F-4D97-AF65-F5344CB8AC3E}">
        <p14:creationId xmlns:p14="http://schemas.microsoft.com/office/powerpoint/2010/main" val="15773371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95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Wasted </a:t>
            </a:r>
            <a:r>
              <a:rPr lang="en-US" sz="3950" b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Bandwidth</a:t>
            </a: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Screen Shot 2015-06-10 at 16.5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7" y="1417638"/>
            <a:ext cx="5940658" cy="4675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3044" y="6350168"/>
            <a:ext cx="348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The Nature of Datacenter Traffic: Measurements &amp; </a:t>
            </a:r>
            <a:r>
              <a:rPr lang="en-US" sz="1200" i="1" dirty="0" smtClean="0"/>
              <a:t>Analysis </a:t>
            </a:r>
            <a:r>
              <a:rPr lang="en-US" sz="1200" i="1" dirty="0"/>
              <a:t>by S </a:t>
            </a:r>
            <a:r>
              <a:rPr lang="en-US" sz="1200" i="1" dirty="0" err="1"/>
              <a:t>Kandula</a:t>
            </a:r>
            <a:r>
              <a:rPr lang="en-US" sz="1200" i="1" dirty="0"/>
              <a:t> - ‎2009</a:t>
            </a:r>
          </a:p>
        </p:txBody>
      </p:sp>
    </p:spTree>
    <p:extLst>
      <p:ext uri="{BB962C8B-B14F-4D97-AF65-F5344CB8AC3E}">
        <p14:creationId xmlns:p14="http://schemas.microsoft.com/office/powerpoint/2010/main" val="205367550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SDN </a:t>
            </a:r>
            <a:r>
              <a:rPr lang="en-US" sz="3950" b="0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lang="en-US" sz="395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4000" b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Affinity </a:t>
            </a:r>
            <a:r>
              <a:rPr lang="en-US" sz="4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Networking</a:t>
            </a: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Affinity is a metric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defining the extent of communication between two hosts.</a:t>
            </a:r>
          </a:p>
          <a:p>
            <a:pPr marL="203200" indent="0">
              <a:spcBef>
                <a:spcPts val="0"/>
              </a:spcBef>
              <a:buNone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switches have an OpenFlow Agent and communicate to the SDN Controller out of band.</a:t>
            </a:r>
          </a:p>
          <a:p>
            <a:pPr marL="203200" indent="0">
              <a:spcBef>
                <a:spcPts val="0"/>
              </a:spcBef>
              <a:buNone/>
            </a:pP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 optical paths are reserved for pairs with high affinity  by the SDN controller.</a:t>
            </a:r>
          </a:p>
          <a:p>
            <a:pPr marL="203200" indent="0">
              <a:spcBef>
                <a:spcPts val="0"/>
              </a:spcBef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Algorithm for Affinity Networking</a:t>
            </a:r>
            <a:b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Electrical Switches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5608415" y="2283027"/>
            <a:ext cx="2954052" cy="31248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Loop1</a:t>
            </a: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200" b="1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Loop2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time t:</a:t>
            </a: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on receiving packets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x(</a:t>
            </a:r>
            <a:r>
              <a:rPr lang="en-US" sz="1200" b="0" i="1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host 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0" i="1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have </a:t>
            </a:r>
            <a:endParaRPr lang="en-US" sz="1200" b="0" i="1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 information required</a:t>
            </a: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200" b="1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lang="en-US" sz="1200" b="1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2</a:t>
            </a: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Send 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cumulative data i.e. &lt;host pair,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packets,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,t2 ,latency&gt; in time </a:t>
            </a:r>
            <a:endParaRPr lang="en-US" sz="1200" b="0" i="1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 </a:t>
            </a: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t1 and t2  to the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endParaRPr lang="en-US" sz="1200" b="0" i="1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Loop 1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Font typeface="Arial"/>
              <a:buNone/>
            </a:pPr>
            <a:endParaRPr sz="1200" b="0" i="1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65"/>
          <p:cNvSpPr txBox="1">
            <a:spLocks/>
          </p:cNvSpPr>
          <p:nvPr/>
        </p:nvSpPr>
        <p:spPr>
          <a:xfrm>
            <a:off x="224289" y="1452190"/>
            <a:ext cx="5384126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indent="-342900">
              <a:lnSpc>
                <a:spcPct val="80000"/>
              </a:lnSpc>
              <a:spcBef>
                <a:spcPts val="496"/>
              </a:spcBef>
            </a:pPr>
            <a:endParaRPr lang="en-US" sz="25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lnSpc>
                <a:spcPct val="80000"/>
              </a:lnSpc>
              <a:spcBef>
                <a:spcPts val="496"/>
              </a:spcBef>
            </a:pPr>
            <a:endParaRPr lang="en-US"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lnSpc>
                <a:spcPct val="80000"/>
              </a:lnSpc>
              <a:spcBef>
                <a:spcPts val="496"/>
              </a:spcBef>
            </a:pPr>
            <a:r>
              <a:rPr lang="en-US" sz="2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electrical switch has an OpenFlow Agent (OFA) </a:t>
            </a:r>
          </a:p>
          <a:p>
            <a:pPr indent="-342900">
              <a:lnSpc>
                <a:spcPct val="80000"/>
              </a:lnSpc>
              <a:spcBef>
                <a:spcPts val="496"/>
              </a:spcBef>
            </a:pPr>
            <a:endParaRPr lang="en-US"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lnSpc>
                <a:spcPct val="80000"/>
              </a:lnSpc>
              <a:spcBef>
                <a:spcPts val="496"/>
              </a:spcBef>
            </a:pPr>
            <a:r>
              <a:rPr lang="en-US" sz="2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OFA periodically transmits the throughput and latency per host pair to the SDN controller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Algorithm for Affinity Networking</a:t>
            </a:r>
            <a:b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SDN </a:t>
            </a:r>
            <a:r>
              <a:rPr lang="en-US" sz="395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lang="en-US" sz="3950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842511" y="1939985"/>
            <a:ext cx="4580384" cy="46522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97826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Receives the throughput and latency for each pair of hosts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97826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97826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Decides to allocate a path honoring the latency (more priority to the pair with high affinity). </a:t>
            </a:r>
          </a:p>
          <a:p>
            <a:pPr marL="0" lvl="0" indent="0">
              <a:lnSpc>
                <a:spcPct val="80000"/>
              </a:lnSpc>
              <a:spcBef>
                <a:spcPts val="448"/>
              </a:spcBef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42900">
              <a:lnSpc>
                <a:spcPct val="80000"/>
              </a:lnSpc>
              <a:spcBef>
                <a:spcPts val="450"/>
              </a:spcBef>
              <a:buSzPct val="97826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allocations for a given latency paths are done greedily based on the host pair affinity.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6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77"/>
          <p:cNvSpPr txBox="1">
            <a:spLocks/>
          </p:cNvSpPr>
          <p:nvPr/>
        </p:nvSpPr>
        <p:spPr>
          <a:xfrm>
            <a:off x="5793935" y="1859323"/>
            <a:ext cx="3314863" cy="486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ct val="25000"/>
              <a:buFont typeface="Arial"/>
              <a:buNone/>
            </a:pP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1050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Forever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Font typeface="Arial"/>
              <a:buNone/>
            </a:pPr>
            <a:endParaRPr lang="en-US" sz="1200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Get Information &lt;host pair, # of packets,         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t1,t2 ,latency&gt; from all the TORs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K= ∑ #of packets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each host pair 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Affinity(t) = α* (# of Packets/K) + (1-α) * 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Affinity(t-1)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Sort all the Affinities at time t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2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For each Affinity at time t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Assign path based on latency required if         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bandwidth available on P[</a:t>
            </a:r>
            <a:r>
              <a:rPr lang="en-US" sz="1200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endParaRPr lang="en-US"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Decrease the bandwidth on P[</a:t>
            </a:r>
            <a:r>
              <a:rPr lang="en-US" sz="1200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by required 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200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bandwidth 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Loop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Send Information to the switches 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Sleep for time period T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endParaRPr lang="en-US" sz="1200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2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Loop</a:t>
            </a:r>
          </a:p>
          <a:p>
            <a:pPr marL="0" indent="0">
              <a:lnSpc>
                <a:spcPct val="80000"/>
              </a:lnSpc>
              <a:spcBef>
                <a:spcPts val="160"/>
              </a:spcBef>
              <a:buFont typeface="Arial"/>
              <a:buNone/>
            </a:pP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Assignment of 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IP’s</a:t>
            </a: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950" b="0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i="0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i="0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N=11</a:t>
            </a:r>
            <a:endParaRPr lang="en-US" sz="2800" i="0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95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2950" b="1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95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Free[15] . Ring Number[4]. Plexxi Switch Number[4]. TOR Number[4]. Host Number[5]</a:t>
            </a:r>
          </a:p>
          <a:p>
            <a:pPr marL="0" marR="0" lvl="0" indent="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</a:t>
            </a:r>
            <a:r>
              <a:rPr lang="en-US" sz="17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r>
              <a:rPr lang="en-US" sz="17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7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{11}                                  {11}                                  {24}                    {20}</a:t>
            </a:r>
          </a:p>
          <a:p>
            <a:pPr marL="0" marR="0" lvl="0" indent="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295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0" lvl="4" indent="0">
              <a:lnSpc>
                <a:spcPct val="80000"/>
              </a:lnSpc>
              <a:spcBef>
                <a:spcPts val="590"/>
              </a:spcBef>
              <a:buSzPct val="25000"/>
              <a:buFont typeface="Arial"/>
              <a:buNone/>
            </a:pP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10.254.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</a:t>
            </a:r>
            <a:r>
              <a:rPr lang="en-US" sz="295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10.254.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255.255</a:t>
            </a:r>
            <a:endParaRPr lang="en-US"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endParaRPr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length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comparison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Wiring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and heating costs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Ring size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Ring of Rings effects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3368" y="2381170"/>
            <a:ext cx="5385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7F7F7F"/>
                </a:solidFill>
                <a:latin typeface="Calibri"/>
                <a:cs typeface="Calibri"/>
              </a:rPr>
              <a:t>Slim</a:t>
            </a:r>
            <a:r>
              <a:rPr lang="en-US" sz="6000" b="1" dirty="0" smtClean="0">
                <a:solidFill>
                  <a:srgbClr val="7F7F7F"/>
                </a:solidFill>
                <a:latin typeface="Calibri"/>
                <a:cs typeface="Calibri"/>
              </a:rPr>
              <a:t> Ring</a:t>
            </a:r>
            <a:endParaRPr lang="en-US" sz="6000" b="1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83742" y="296793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911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</a:t>
            </a:r>
            <a:r>
              <a:rPr lang="en-US" sz="3950" b="0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(1) </a:t>
            </a:r>
            <a:r>
              <a:rPr lang="en-US" sz="395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Using Ford-Fulkerson</a:t>
            </a: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312740"/>
            <a:ext cx="8476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Half the nodes are chosen as sources and the other half as sinks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problem of finding the total throughput develops into the famous Ford-Fulkerson’s algorithm.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Created a topology matrix and applied Ford Fulkerson on it to get the estimated throughput.</a:t>
            </a:r>
            <a:endParaRPr lang="en-US" sz="2400" dirty="0"/>
          </a:p>
        </p:txBody>
      </p:sp>
      <p:pic>
        <p:nvPicPr>
          <p:cNvPr id="2" name="Picture 1" descr="source_sink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67" y="3621064"/>
            <a:ext cx="6007996" cy="30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577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</a:t>
            </a:r>
            <a:r>
              <a:rPr lang="en-US" sz="3950" b="0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(1) </a:t>
            </a:r>
            <a:r>
              <a:rPr lang="en-US" sz="395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Using ns3</a:t>
            </a: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12_notraff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67" y="1417637"/>
            <a:ext cx="4474172" cy="4446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3846" y="6050023"/>
            <a:ext cx="5624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Mesh for simulating inner ring of size 12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</a:t>
            </a:r>
            <a:r>
              <a:rPr lang="en-US" sz="3950" b="0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(1) </a:t>
            </a:r>
            <a:r>
              <a:rPr lang="en-US" sz="395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Using ns3</a:t>
            </a: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12_traff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46" y="1302483"/>
            <a:ext cx="4411584" cy="44380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2701" y="5893064"/>
            <a:ext cx="567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to All Pairwise TCP communication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7458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(</a:t>
            </a:r>
            <a:r>
              <a:rPr lang="en-US" sz="3950" b="0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lang="en-US" sz="395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09069"/>
              </p:ext>
            </p:extLst>
          </p:nvPr>
        </p:nvGraphicFramePr>
        <p:xfrm>
          <a:off x="967438" y="1869228"/>
          <a:ext cx="7309611" cy="40929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73492"/>
                <a:gridCol w="3696131"/>
                <a:gridCol w="2739988"/>
              </a:tblGrid>
              <a:tr h="6539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Slim Ring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Theoretical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dirty="0" smtClean="0"/>
                        <a:t>Using Ford-Fulkerson)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Slim Ring </a:t>
                      </a:r>
                    </a:p>
                    <a:p>
                      <a:r>
                        <a:rPr lang="en-US" sz="2400" dirty="0" smtClean="0"/>
                        <a:t>(Using ns3)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9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59.31</a:t>
                      </a:r>
                    </a:p>
                    <a:p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9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79.09</a:t>
                      </a:r>
                    </a:p>
                    <a:p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9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108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90.20</a:t>
                      </a:r>
                    </a:p>
                    <a:p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9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126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106.97</a:t>
                      </a:r>
                    </a:p>
                    <a:p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9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145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124.13</a:t>
                      </a:r>
                      <a:endParaRPr lang="en-US" sz="18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23313" y="6335401"/>
            <a:ext cx="32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*All Units are in </a:t>
            </a:r>
            <a:r>
              <a:rPr lang="en-US" sz="2000" dirty="0" err="1" smtClean="0"/>
              <a:t>Gbps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76168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(2)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Path length</a:t>
            </a: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950" b="0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Shape 201"/>
          <p:cNvGraphicFramePr/>
          <p:nvPr>
            <p:extLst>
              <p:ext uri="{D42A27DB-BD31-4B8C-83A1-F6EECF244321}">
                <p14:modId xmlns:p14="http://schemas.microsoft.com/office/powerpoint/2010/main" val="450724098"/>
              </p:ext>
            </p:extLst>
          </p:nvPr>
        </p:nvGraphicFramePr>
        <p:xfrm>
          <a:off x="457200" y="1982056"/>
          <a:ext cx="8229600" cy="3393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42533"/>
                <a:gridCol w="1770428"/>
                <a:gridCol w="2039840"/>
                <a:gridCol w="1476799"/>
              </a:tblGrid>
              <a:tr h="42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Path Length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Slim Ring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Jellyfish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 Fat tree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2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0.0006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0.05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0.01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3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0.001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0.05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4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0.002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0.3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0.05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0.1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0.6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6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0.89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0.9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7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0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Average Path Length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5.84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4.45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5</a:t>
                      </a:r>
                      <a:r>
                        <a:rPr lang="en-US" sz="1800" u="none" strike="noStrike" cap="none" baseline="0" dirty="0" smtClean="0"/>
                        <a:t>.52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3539" y="5950140"/>
            <a:ext cx="7720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*Multiple Optical to Optical switch hops are considered as one hop</a:t>
            </a:r>
            <a:endParaRPr lang="en-US" sz="1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(3)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Cost comparison</a:t>
            </a: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950" b="0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984556"/>
            <a:ext cx="8229600" cy="51416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65k hosts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12223"/>
              </p:ext>
            </p:extLst>
          </p:nvPr>
        </p:nvGraphicFramePr>
        <p:xfrm>
          <a:off x="832229" y="1598500"/>
          <a:ext cx="7644612" cy="423749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48204"/>
                <a:gridCol w="2548204"/>
                <a:gridCol w="2548204"/>
              </a:tblGrid>
              <a:tr h="8474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Equipment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Slim Ring ( 2:1 ) N=15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Fat Tree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4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Electrical Switch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6,480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24,575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4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Optical Switch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10,350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4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16,830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24,575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49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Savings</a:t>
                      </a:r>
                      <a:endParaRPr lang="en-US" sz="18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7746 (31%)</a:t>
                      </a:r>
                    </a:p>
                    <a:p>
                      <a:endParaRPr lang="en-US" sz="18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66021" y="6126163"/>
            <a:ext cx="352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*All Figures are in thousands of dollars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(3)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Cost comparison</a:t>
            </a:r>
            <a:b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co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0183"/>
            <a:ext cx="8191500" cy="464611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(4)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Wiring</a:t>
            </a:r>
            <a:b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8" name="Shape 228"/>
          <p:cNvGraphicFramePr/>
          <p:nvPr>
            <p:extLst>
              <p:ext uri="{D42A27DB-BD31-4B8C-83A1-F6EECF244321}">
                <p14:modId xmlns:p14="http://schemas.microsoft.com/office/powerpoint/2010/main" val="4261676352"/>
              </p:ext>
            </p:extLst>
          </p:nvPr>
        </p:nvGraphicFramePr>
        <p:xfrm>
          <a:off x="532274" y="2146625"/>
          <a:ext cx="8229600" cy="2374452"/>
        </p:xfrm>
        <a:graphic>
          <a:graphicData uri="http://schemas.openxmlformats.org/drawingml/2006/table">
            <a:tbl>
              <a:tblPr firstRow="1" bandRow="1">
                <a:noFill/>
                <a:tableStyleId>{B2571F9F-B485-43FD-B401-5B5BEBECFA5B}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Slim </a:t>
                      </a:r>
                      <a:r>
                        <a:rPr lang="en-US" sz="1800" u="none" strike="noStrike" cap="none" baseline="0" dirty="0" smtClean="0"/>
                        <a:t>Ring (Ring of Rings) (2:1)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Fat Tree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baseline="0" dirty="0" smtClean="0"/>
                        <a:t>Optical Cables      =   </a:t>
                      </a:r>
                      <a:r>
                        <a:rPr lang="en-US" sz="1800" dirty="0" smtClean="0"/>
                        <a:t>450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Edge to aggregation = k^3/4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baseline="0" dirty="0" smtClean="0"/>
                        <a:t>El</a:t>
                      </a:r>
                      <a:r>
                        <a:rPr lang="en-US" sz="1800" dirty="0" smtClean="0"/>
                        <a:t>ectrical  wires   </a:t>
                      </a:r>
                      <a:r>
                        <a:rPr lang="en-US" sz="1800" baseline="0" dirty="0" smtClean="0"/>
                        <a:t>=    </a:t>
                      </a:r>
                      <a:r>
                        <a:rPr lang="en-US" sz="1800" dirty="0" smtClean="0"/>
                        <a:t>10800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61111"/>
                        <a:buNone/>
                      </a:pPr>
                      <a:r>
                        <a:rPr lang="en-US" sz="1800" u="none" strike="noStrike" cap="none" baseline="0" dirty="0"/>
                        <a:t> </a:t>
                      </a:r>
                      <a:r>
                        <a:rPr lang="en-US" sz="1800" dirty="0"/>
                        <a:t>Aggregation to Core = k^3/4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Total = k^3/ 2 = 87,380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 smtClean="0"/>
                        <a:t>Total  </a:t>
                      </a:r>
                      <a:r>
                        <a:rPr lang="en-US" sz="1800" b="1" u="none" strike="noStrike" cap="none" baseline="0" dirty="0"/>
                        <a:t>= 11,250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Total = 87,380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558975" y="4652200"/>
            <a:ext cx="8202899" cy="117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/>
              <a:t>Fat </a:t>
            </a:r>
            <a:r>
              <a:rPr lang="en-US" sz="1800" dirty="0"/>
              <a:t>tree requires </a:t>
            </a:r>
            <a:r>
              <a:rPr lang="en-US" sz="1800" b="1" dirty="0"/>
              <a:t>8 times</a:t>
            </a:r>
            <a:r>
              <a:rPr lang="en-US" sz="1800" dirty="0"/>
              <a:t> the number of </a:t>
            </a:r>
            <a:r>
              <a:rPr lang="en-US" sz="1800" dirty="0" smtClean="0"/>
              <a:t>wires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558975" y="1521129"/>
            <a:ext cx="185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1397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65k hosts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14166" y="274637"/>
            <a:ext cx="8572634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(5</a:t>
            </a:r>
            <a:r>
              <a:rPr lang="en-US" sz="3950" b="0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395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Power 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 heating costs</a:t>
            </a:r>
            <a:b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" name="Shape 236"/>
          <p:cNvGraphicFramePr/>
          <p:nvPr>
            <p:extLst>
              <p:ext uri="{D42A27DB-BD31-4B8C-83A1-F6EECF244321}">
                <p14:modId xmlns:p14="http://schemas.microsoft.com/office/powerpoint/2010/main" val="1143841058"/>
              </p:ext>
            </p:extLst>
          </p:nvPr>
        </p:nvGraphicFramePr>
        <p:xfrm>
          <a:off x="457200" y="2372215"/>
          <a:ext cx="8229600" cy="2221800"/>
        </p:xfrm>
        <a:graphic>
          <a:graphicData uri="http://schemas.openxmlformats.org/drawingml/2006/table">
            <a:tbl>
              <a:tblPr firstRow="1" bandRow="1">
                <a:noFill/>
                <a:tableStyleId>{CC614D44-33E1-4227-A74C-D9634BFC0E61}</a:tableStyleId>
              </a:tblPr>
              <a:tblGrid>
                <a:gridCol w="2743200"/>
                <a:gridCol w="2743200"/>
                <a:gridCol w="2743200"/>
              </a:tblGrid>
              <a:tr h="55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Slim </a:t>
                      </a:r>
                      <a:r>
                        <a:rPr lang="en-US" sz="1800" u="none" strike="noStrike" cap="none" baseline="0" dirty="0" smtClean="0"/>
                        <a:t>Ring(1:1)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Fat Tree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Electrical Switches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540kW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1536kW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Optical Switches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45kW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Total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585kW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1536kW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040135"/>
            <a:ext cx="522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Power Consumption is </a:t>
            </a:r>
            <a:r>
              <a:rPr lang="en-US" sz="2000" b="1" dirty="0" smtClean="0">
                <a:latin typeface="Calibri"/>
                <a:cs typeface="Calibri"/>
              </a:rPr>
              <a:t>67%</a:t>
            </a:r>
            <a:r>
              <a:rPr lang="en-US" sz="2000" dirty="0" smtClean="0">
                <a:latin typeface="Calibri"/>
                <a:cs typeface="Calibri"/>
              </a:rPr>
              <a:t> lesser  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11925"/>
            <a:ext cx="1994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27.5k Hosts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(</a:t>
            </a:r>
            <a:r>
              <a:rPr lang="en-US" sz="3950" b="0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6a)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Rings Size and Ring of Rings </a:t>
            </a:r>
            <a:r>
              <a:rPr lang="en-US" sz="395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54104"/>
              </p:ext>
            </p:extLst>
          </p:nvPr>
        </p:nvGraphicFramePr>
        <p:xfrm>
          <a:off x="1124416" y="2202203"/>
          <a:ext cx="7095550" cy="3083648"/>
        </p:xfrm>
        <a:graphic>
          <a:graphicData uri="http://schemas.openxmlformats.org/drawingml/2006/table">
            <a:tbl>
              <a:tblPr firstRow="1" bandRow="1">
                <a:tableStyleId>{3F093755-3FDA-4341-AFAB-2F43003C7031}</a:tableStyleId>
              </a:tblPr>
              <a:tblGrid>
                <a:gridCol w="3699106"/>
                <a:gridCol w="339644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(Only one Ring)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Throughput per pair(</a:t>
                      </a:r>
                      <a:r>
                        <a:rPr lang="en-US" sz="1800" dirty="0" err="1" smtClean="0"/>
                        <a:t>Gbps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4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Only one source/destination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Two sources/destination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Three sources/destination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570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Four sources/destination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24416" y="5607686"/>
            <a:ext cx="7562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Throughput is Decreasing as more nodes are communicating in the ring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4416" y="1513044"/>
            <a:ext cx="147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N=15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lang="en-US" sz="440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indent="-514350">
              <a:lnSpc>
                <a:spcPct val="90000"/>
              </a:lnSpc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&amp;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</a:p>
          <a:p>
            <a:pPr marL="514350" indent="-514350">
              <a:lnSpc>
                <a:spcPct val="90000"/>
              </a:lnSpc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Slim Ring Topology</a:t>
            </a:r>
          </a:p>
          <a:p>
            <a:pPr marL="514350" indent="-514350">
              <a:lnSpc>
                <a:spcPct val="90000"/>
              </a:lnSpc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SDN and Affinity Networking</a:t>
            </a:r>
          </a:p>
          <a:p>
            <a:pPr marL="514350" indent="-514350">
              <a:lnSpc>
                <a:spcPct val="90000"/>
              </a:lnSpc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 marL="514350" indent="-514350">
              <a:lnSpc>
                <a:spcPct val="90000"/>
              </a:lnSpc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Evaluation- (</a:t>
            </a:r>
            <a:r>
              <a:rPr lang="en-US" sz="3950" b="0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6b)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Rings Size and Ring of Rings </a:t>
            </a:r>
            <a:r>
              <a:rPr lang="en-US" sz="395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endParaRPr lang="en-US" sz="395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08117"/>
              </p:ext>
            </p:extLst>
          </p:nvPr>
        </p:nvGraphicFramePr>
        <p:xfrm>
          <a:off x="1056036" y="2183144"/>
          <a:ext cx="6692996" cy="2868054"/>
        </p:xfrm>
        <a:graphic>
          <a:graphicData uri="http://schemas.openxmlformats.org/drawingml/2006/table">
            <a:tbl>
              <a:tblPr firstRow="1" bandRow="1">
                <a:tableStyleId>{3F093755-3FDA-4341-AFAB-2F43003C7031}</a:tableStyleId>
              </a:tblPr>
              <a:tblGrid>
                <a:gridCol w="4672469"/>
                <a:gridCol w="2020527"/>
              </a:tblGrid>
              <a:tr h="4270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Throughput (</a:t>
                      </a:r>
                      <a:r>
                        <a:rPr lang="en-US" sz="1800" dirty="0" err="1" smtClean="0"/>
                        <a:t>Gbps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High Communication on each of the rings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Medium Communication on each of the rings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260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Low Communication on each of the rings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550610"/>
            <a:ext cx="84062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Throughput is </a:t>
            </a:r>
            <a:r>
              <a:rPr lang="en-US" sz="1800" b="1" dirty="0" smtClean="0"/>
              <a:t>Increasing as fewer nodes </a:t>
            </a:r>
            <a:r>
              <a:rPr lang="en-US" sz="1800" b="1" dirty="0"/>
              <a:t>are communicating in </a:t>
            </a:r>
            <a:r>
              <a:rPr lang="en-US" sz="1800" b="1" dirty="0" smtClean="0"/>
              <a:t>other rings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4416" y="1513044"/>
            <a:ext cx="147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N=15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1188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Advantages of Slim 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Ring</a:t>
            </a: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950" b="0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17213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latency 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Cost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Wiring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OPEX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Expandability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for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Plexxi Switch goes down does not bring entire ring down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short flows to adjacent </a:t>
            </a:r>
            <a:r>
              <a:rPr lang="en-US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neighbours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outer electrical ring can be used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Disadvantages of Slim </a:t>
            </a:r>
            <a:r>
              <a:rPr lang="en-US" sz="440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Ring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have Full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bisection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 on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default topology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cost of incorporating the optical network is high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Plexxi Switch is highly important. Once it goes down all the ToRs under need to use outer ring</a:t>
            </a:r>
          </a:p>
          <a:p>
            <a:pPr marL="457200" marR="0" lvl="0" indent="-457200" algn="l" rtl="0">
              <a:spcBef>
                <a:spcPts val="640"/>
              </a:spcBef>
              <a:buClr>
                <a:schemeClr val="dk1"/>
              </a:buClr>
              <a:buSzPct val="100000"/>
            </a:pP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</a:t>
            </a:r>
            <a:r>
              <a:rPr lang="en-US" sz="440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0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Further analysis of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fairness for </a:t>
            </a:r>
            <a:r>
              <a:rPr lang="en-US" sz="3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long flows</a:t>
            </a:r>
          </a:p>
          <a:p>
            <a:pPr>
              <a:spcBef>
                <a:spcPts val="0"/>
              </a:spcBef>
            </a:pPr>
            <a:r>
              <a:rPr lang="en-US" sz="3200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Exact throughput using Multi-commodity flow</a:t>
            </a:r>
            <a:r>
              <a:rPr lang="en-US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problem</a:t>
            </a:r>
          </a:p>
          <a:p>
            <a:pPr>
              <a:spcBef>
                <a:spcPts val="0"/>
              </a:spcBef>
            </a:pPr>
            <a:r>
              <a:rPr lang="en-US" sz="3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SDN/Openflow simulation through ns3</a:t>
            </a:r>
            <a:endParaRPr lang="en-US" sz="3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indent="0">
              <a:spcBef>
                <a:spcPts val="0"/>
              </a:spcBef>
              <a:buNone/>
            </a:pPr>
            <a:endParaRPr lang="en-US" sz="3200" b="0" i="0" u="none" strike="noStrike" cap="none" baseline="0" dirty="0" smtClean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199" y="1293644"/>
            <a:ext cx="8373017" cy="2974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600" b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Questions ? </a:t>
            </a:r>
            <a:endParaRPr lang="en-US" sz="660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817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lang="en-US" sz="4400" b="1" i="0" u="none" strike="noStrike" cap="none" baseline="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Low </a:t>
            </a: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atency 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Lower </a:t>
            </a:r>
            <a:r>
              <a:rPr lang="en-US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ost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Less wiring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Lesser </a:t>
            </a:r>
            <a:r>
              <a:rPr lang="en-US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OPEX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Easy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expandability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Supports application level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priority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6512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Related </a:t>
            </a:r>
            <a:r>
              <a:rPr lang="en-US" sz="440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 Tree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Helios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Jellyfish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hrough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DCell</a:t>
            </a:r>
            <a:endParaRPr lang="en-US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ube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 many more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Plexxi </a:t>
            </a:r>
            <a:r>
              <a:rPr lang="en-US" sz="4400" b="1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8333"/>
              <a:buFont typeface="Arial"/>
              <a:buChar char="•"/>
            </a:pPr>
            <a:endParaRPr lang="en-US" sz="2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7960" indent="0">
              <a:lnSpc>
                <a:spcPct val="90000"/>
              </a:lnSpc>
              <a:spcBef>
                <a:spcPts val="592"/>
              </a:spcBef>
              <a:buNone/>
            </a:pPr>
            <a:endParaRPr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Screen Shot 2015-06-05 at 19.05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23" y="1290295"/>
            <a:ext cx="5766648" cy="5192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Topology of Slim </a:t>
            </a:r>
            <a:r>
              <a:rPr lang="en-US" sz="440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Ring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Composed of three parts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Ring – Optical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 Ring – Electrical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SDN Controller</a:t>
            </a:r>
          </a:p>
          <a:p>
            <a:pPr marL="514350" marR="0" lvl="0" indent="-311150" algn="l" rtl="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11150" algn="l" rtl="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full_top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85" y="2244771"/>
            <a:ext cx="3332815" cy="33412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Topology: Inner Ring                                  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Optical Ring Physically</a:t>
            </a:r>
          </a:p>
        </p:txBody>
      </p:sp>
      <p:pic>
        <p:nvPicPr>
          <p:cNvPr id="2" name="Picture 1" descr="circl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6" y="1603133"/>
            <a:ext cx="5204899" cy="455234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Topology: Inner Ring                                  </a:t>
            </a:r>
            <a:r>
              <a:rPr lang="en-US" sz="3950" b="1" i="0" u="none" strike="noStrike" cap="none" baseline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Optical Ring Logically</a:t>
            </a:r>
          </a:p>
        </p:txBody>
      </p:sp>
      <p:pic>
        <p:nvPicPr>
          <p:cNvPr id="2" name="Picture 1" descr="circle_mesh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16" y="1517520"/>
            <a:ext cx="5524813" cy="4832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284" y="6118837"/>
            <a:ext cx="763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now a full mesh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1965</TotalTime>
  <Words>1547</Words>
  <Application>Microsoft Macintosh PowerPoint</Application>
  <PresentationFormat>On-screen Show (4:3)</PresentationFormat>
  <Paragraphs>390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Agenda</vt:lpstr>
      <vt:lpstr>Objectives</vt:lpstr>
      <vt:lpstr>Related Work</vt:lpstr>
      <vt:lpstr>Plexxi Switch</vt:lpstr>
      <vt:lpstr>Topology of Slim Ring</vt:lpstr>
      <vt:lpstr>Topology: Inner Ring                                  The Optical Ring Physically</vt:lpstr>
      <vt:lpstr>Topology: Inner Ring                                  The Optical Ring Logically</vt:lpstr>
      <vt:lpstr>Topology Outer Ring  The Electrical Ring </vt:lpstr>
      <vt:lpstr>Rings of Rings</vt:lpstr>
      <vt:lpstr>Deployment  </vt:lpstr>
      <vt:lpstr>Traffic Patterns in Data Centers</vt:lpstr>
      <vt:lpstr>Wasted Bandwidth</vt:lpstr>
      <vt:lpstr>SDN Controller &amp; Affinity Networking</vt:lpstr>
      <vt:lpstr>Algorithm for Affinity Networking Electrical Switches</vt:lpstr>
      <vt:lpstr>Algorithm for Affinity Networking SDN Controller</vt:lpstr>
      <vt:lpstr>Assignment of IP’s </vt:lpstr>
      <vt:lpstr>Evaluation</vt:lpstr>
      <vt:lpstr>Evaluation- (1) Using Ford-Fulkerson</vt:lpstr>
      <vt:lpstr>Evaluation- (1) Using ns3</vt:lpstr>
      <vt:lpstr>Evaluation- (1) Using ns3</vt:lpstr>
      <vt:lpstr>Evaluation- (1)Throughput</vt:lpstr>
      <vt:lpstr>Evaluation- (2)Path length </vt:lpstr>
      <vt:lpstr>Evaluation- (3)Cost comparison </vt:lpstr>
      <vt:lpstr>Evaluation- (3)Cost comparison </vt:lpstr>
      <vt:lpstr>Evaluation- (4)Wiring </vt:lpstr>
      <vt:lpstr>Evaluation- (5) Power and heating costs </vt:lpstr>
      <vt:lpstr>Evaluation- (6a)Rings Size and Ring of Rings effects</vt:lpstr>
      <vt:lpstr>Evaluation- (6b)Rings Size and Ring of Rings effects</vt:lpstr>
      <vt:lpstr>Advantages of Slim Ring  </vt:lpstr>
      <vt:lpstr>Disadvantages of Slim Ring</vt:lpstr>
      <vt:lpstr>Future Work</vt:lpstr>
      <vt:lpstr>Questions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 Ring</dc:title>
  <cp:lastModifiedBy>Vishal Parekh</cp:lastModifiedBy>
  <cp:revision>178</cp:revision>
  <dcterms:modified xsi:type="dcterms:W3CDTF">2015-06-11T15:56:51Z</dcterms:modified>
</cp:coreProperties>
</file>