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0EC327-58AC-4CB3-830C-99BA651283B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D90797-294E-483C-A6BC-13354D00B3B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AFD2135-B163-40A9-A572-E32D58A13549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A8DEAF6-6365-46D7-976A-9D191AF78F4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77985E-EC82-4A9A-B582-D7743B0985D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5E2192-C9E9-48C8-B390-E722C1F6CD3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C3FBA-295E-4F25-B2EE-9E4EDAD73F0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A97BD9-8AA8-4B1D-8008-B32A5887F64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E2A383-1E92-464E-B017-F4D04BB08ED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BCFC8D-752A-41B1-B132-4FF8CCFF48A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8B744-7DE9-4F21-B269-DD5326E887C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13357A-904F-4493-9911-ED102652104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32635E-B057-40B7-AF02-1F6577346503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EFD7D6-3073-4E06-8CF6-C133D5DD0A3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CB5D44-8EC3-4D63-89AD-D46F83DDBF5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9796CB-CED9-4676-B7B4-B0F001716F01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6A2851-FC6D-489C-8A2A-83BAFF8D919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D2D3F4-4E2E-4346-BBD0-D2541BAC07C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6B57B7-70FD-4DD4-A8FD-AA3B6302ECC8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41C85F-8DD1-4243-87C2-A9127B2DDEB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D64BE8-4999-4323-B193-6713CA2FA30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CD741-ABA9-4EF4-B36D-12C7BF0820F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B17DCC-7D0E-4771-AD06-8F87F363D82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7E6F21-43B1-471D-978C-58525D6148E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6F7A6-DD2D-4BAB-BC2F-B921181BDE39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BBC66D-53A2-4A96-AB63-A482BEED5A92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747F52-B4D3-4F23-B2C6-FA5F645C5F0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7924E8-2CB8-46E6-B3FC-64BCCC74E06F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F70579-38E3-4B1F-A948-69D82F80A28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7135E2-1547-422C-B2E5-C7887A40C78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63973B-3281-4B89-AC8B-F233E4374259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094159-05E6-4201-AEB7-2B968CCFD800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53D9DE-6C96-497B-93E2-171415DD1229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62893C-E01B-4835-AA31-D6C4DFFBAEE8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19FC2B-BAAE-4606-9C68-EEF83715C0C3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FF642CF-6348-4D73-90A4-7BDC520C35E4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5AEFDE-3311-4523-B09A-5BC0CB7ECCB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64BF92-9A3E-4F77-BB6E-BED1688F551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6E3010-E25A-4BB9-86FC-CF27A0D005E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207BC4-E3CE-433E-BE1B-3740AA43B5B7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FA73ADF-1026-4AA0-BF28-3EDEAE6C75A6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901699-2DA5-4CFC-A835-0381C1EDFFC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03B273-0A4B-4A0D-9B2C-62EA10C2C11B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9BACD97-1AEE-4DAE-8BA1-85A31586C499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65485AE-2778-4B43-8ED0-2438FBE5216A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D6C8156-922A-4C65-B113-27B95364DB5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719A544-CA62-47CD-8CE1-E7953FD9F1D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B9D394-26B5-4589-B9AF-E16B03E3A84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C210198-D833-4013-B1A1-3DAE974E5085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F046734-D93C-432C-8289-87B28099EB1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EA0CCF0-75ED-4438-9060-1FC2D7EA2E24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024BE1A-77C9-47F3-AFB9-538BE887D93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373;p92"/>
          <p:cNvSpPr/>
          <p:nvPr/>
        </p:nvSpPr>
        <p:spPr>
          <a:xfrm>
            <a:off x="433080" y="553680"/>
            <a:ext cx="4160520" cy="41436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algn="bl"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Google Shape;374;p92"/>
          <p:cNvSpPr/>
          <p:nvPr/>
        </p:nvSpPr>
        <p:spPr>
          <a:xfrm>
            <a:off x="428400" y="1890720"/>
            <a:ext cx="758340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1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Использование машинного обучения для автоматизации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36" name="Google Shape;375;p92"/>
          <p:cNvSpPr/>
          <p:nvPr/>
        </p:nvSpPr>
        <p:spPr>
          <a:xfrm>
            <a:off x="572040" y="553680"/>
            <a:ext cx="434016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Machine Learning. Professional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7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1160" cy="2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tretch/>
        </p:blipFill>
        <p:spPr>
          <a:xfrm>
            <a:off x="457200" y="914400"/>
            <a:ext cx="4542120" cy="3996720"/>
          </a:xfrm>
          <a:prstGeom prst="rect">
            <a:avLst/>
          </a:prstGeom>
          <a:ln w="0">
            <a:noFill/>
          </a:ln>
        </p:spPr>
      </p:pic>
      <p:sp>
        <p:nvSpPr>
          <p:cNvPr id="262" name=""/>
          <p:cNvSpPr/>
          <p:nvPr/>
        </p:nvSpPr>
        <p:spPr>
          <a:xfrm>
            <a:off x="5257800" y="1371600"/>
            <a:ext cx="320004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Heatmap построен правильно и предоставляет полезный визуальный анализ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249120" y="1143000"/>
            <a:ext cx="5008320" cy="3790080"/>
          </a:xfrm>
          <a:prstGeom prst="rect">
            <a:avLst/>
          </a:prstGeom>
          <a:ln w="0">
            <a:noFill/>
          </a:ln>
        </p:spPr>
      </p:pic>
      <p:sp>
        <p:nvSpPr>
          <p:cNvPr id="265" name=""/>
          <p:cNvSpPr/>
          <p:nvPr/>
        </p:nvSpPr>
        <p:spPr>
          <a:xfrm>
            <a:off x="5486400" y="1171800"/>
            <a:ext cx="32000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Тренд на рост ближе к 9:00 в будни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Тренд на спад ближе к 17:00 в будни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237600" y="1143000"/>
            <a:ext cx="4983840" cy="379008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5486400" y="1143000"/>
            <a:ext cx="3200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Тренд на “боковик” по выходным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70" name=""/>
          <p:cNvGraphicFramePr/>
          <p:nvPr/>
        </p:nvGraphicFramePr>
        <p:xfrm>
          <a:off x="781200" y="1165320"/>
          <a:ext cx="7772040" cy="313596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0.000799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0.028272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0.023193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6.292051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0.019142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0.138354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0.108357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194.732679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R.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0.006915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0.083156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0.050341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64.652535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0.009464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0.097282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0.072043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144.917992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k-NN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0.007976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0.089308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0.051669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56.113959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LinearRegression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2" name="" descr=""/>
          <p:cNvPicPr/>
          <p:nvPr/>
        </p:nvPicPr>
        <p:blipFill>
          <a:blip r:embed="rId1"/>
          <a:stretch/>
        </p:blipFill>
        <p:spPr>
          <a:xfrm>
            <a:off x="876240" y="885960"/>
            <a:ext cx="758160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RandomForest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SVM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914400" y="885960"/>
            <a:ext cx="758160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k-NN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908640" y="914400"/>
            <a:ext cx="752940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общая архитектура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457200" y="1469880"/>
            <a:ext cx="8000640" cy="341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Input size</a:t>
            </a:r>
            <a:r>
              <a:rPr b="0" lang="en-US" sz="1800" spc="-1" strike="noStrike">
                <a:latin typeface="Arial"/>
              </a:rPr>
              <a:t> (входное измерение): - </a:t>
            </a:r>
            <a:r>
              <a:rPr b="1" lang="en-US" sz="1800" spc="-1" strike="noStrike">
                <a:latin typeface="Arial"/>
              </a:rPr>
              <a:t>1</a:t>
            </a:r>
            <a:r>
              <a:rPr b="0" lang="en-US" sz="1800" spc="-1" strike="noStrike">
                <a:latin typeface="Arial"/>
              </a:rPr>
              <a:t>, так как модели получают одномерный временной ряд.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Hidden size</a:t>
            </a:r>
            <a:r>
              <a:rPr b="0" lang="en-US" sz="1800" spc="-1" strike="noStrike">
                <a:latin typeface="Arial"/>
              </a:rPr>
              <a:t> (размер скрытых состояний): </a:t>
            </a:r>
            <a:r>
              <a:rPr b="1" lang="en-US" sz="1800" spc="-1" strike="noStrike">
                <a:latin typeface="Arial"/>
              </a:rPr>
              <a:t>32</a:t>
            </a:r>
            <a:r>
              <a:rPr b="0" lang="en-US" sz="1800" spc="-1" strike="noStrike">
                <a:latin typeface="Arial"/>
              </a:rPr>
              <a:t>, что позволяет эффективно моделировать сложные зависимости.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Number of layers</a:t>
            </a:r>
            <a:r>
              <a:rPr b="0" lang="en-US" sz="1800" spc="-1" strike="noStrike">
                <a:latin typeface="Arial"/>
              </a:rPr>
              <a:t> (количество слоёв): </a:t>
            </a:r>
            <a:r>
              <a:rPr b="1" lang="en-US" sz="1800" spc="-1" strike="noStrike">
                <a:latin typeface="Arial"/>
              </a:rPr>
              <a:t>2</a:t>
            </a:r>
            <a:r>
              <a:rPr b="0" lang="en-US" sz="1800" spc="-1" strike="noStrike">
                <a:latin typeface="Arial"/>
              </a:rPr>
              <a:t>, чтобы усилить способность к представлению данных.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Dropout</a:t>
            </a:r>
            <a:r>
              <a:rPr b="0" lang="en-US" sz="1800" spc="-1" strike="noStrike">
                <a:latin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lang="en-US" sz="1800" spc="-1" strike="noStrike">
                <a:latin typeface="Arial"/>
              </a:rPr>
              <a:t>0.2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Batch size</a:t>
            </a:r>
            <a:r>
              <a:rPr b="0" lang="en-US" sz="1800" spc="-1" strike="noStrike">
                <a:latin typeface="Arial"/>
              </a:rPr>
              <a:t>: </a:t>
            </a:r>
            <a:r>
              <a:rPr b="1" lang="en-US" sz="1800" spc="-1" strike="noStrike">
                <a:latin typeface="Arial"/>
              </a:rPr>
              <a:t>32</a:t>
            </a:r>
            <a:r>
              <a:rPr b="0" lang="en-US" sz="1800" spc="-1" strike="noStrike">
                <a:latin typeface="Arial"/>
              </a:rPr>
              <a:t>, чтобы ускорить обучение за счёт мини-пакетов данных.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Оптимизатор</a:t>
            </a:r>
            <a:r>
              <a:rPr b="0" lang="en-US" sz="1800" spc="-1" strike="noStrike">
                <a:latin typeface="Arial"/>
              </a:rPr>
              <a:t>: </a:t>
            </a:r>
            <a:r>
              <a:rPr b="1" lang="en-US" sz="1800" spc="-1" strike="noStrike">
                <a:latin typeface="Arial"/>
              </a:rPr>
              <a:t>Adam</a:t>
            </a:r>
            <a:r>
              <a:rPr b="0" lang="en-US" sz="1800" spc="-1" strike="noStrike">
                <a:latin typeface="Arial"/>
              </a:rPr>
              <a:t> с фиксированным шагом обучения </a:t>
            </a:r>
            <a:r>
              <a:rPr b="1" lang="en-US" sz="1800" spc="-1" strike="noStrike">
                <a:latin typeface="Arial"/>
              </a:rPr>
              <a:t>0.001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</a:t>
            </a:r>
            <a:r>
              <a:rPr b="1" lang="en-US" sz="1800" spc="-1" strike="noStrike">
                <a:latin typeface="Arial"/>
              </a:rPr>
              <a:t>Loss function</a:t>
            </a:r>
            <a:r>
              <a:rPr b="0" lang="en-US" sz="1800" spc="-1" strike="noStrike">
                <a:latin typeface="Arial"/>
              </a:rPr>
              <a:t> (функция ошибки): </a:t>
            </a:r>
            <a:r>
              <a:rPr b="1" lang="en-US" sz="1800" spc="-1" strike="noStrike">
                <a:latin typeface="Arial"/>
              </a:rPr>
              <a:t>MSELoss</a:t>
            </a:r>
            <a:r>
              <a:rPr b="0" lang="en-US" sz="1800" spc="-1" strike="noStrike">
                <a:latin typeface="Arial"/>
              </a:rPr>
              <a:t>, так как необходимо минимизировать ошибку прогноза непрерывной величины.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sz="3000"/>
            </a:b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br>
              <a:rPr sz="3000"/>
            </a:br>
            <a:br>
              <a:rPr sz="3200"/>
            </a:b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239" name="Google Shape;392;p94"/>
          <p:cNvSpPr/>
          <p:nvPr/>
        </p:nvSpPr>
        <p:spPr>
          <a:xfrm>
            <a:off x="4536360" y="3850200"/>
            <a:ext cx="14068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Senior DevOps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299480" y="3626640"/>
            <a:ext cx="2405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Михайленко Евгений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457200" y="1469880"/>
            <a:ext cx="8000640" cy="28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TIME_STEPS = 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BATCH_SIZE = 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LEARNING_RATE = 0.001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EPOCHS = 50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HIDDEN_SIZE = 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NUM_LAYERS = 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OUTPUT_SIZE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INPUT_SIZE = 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DROPOUT = 0.2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86" name=""/>
          <p:cNvGraphicFramePr/>
          <p:nvPr/>
        </p:nvGraphicFramePr>
        <p:xfrm>
          <a:off x="781200" y="116532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0.036640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0.191415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0.117204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47.978011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0.036524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0.191112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0.113225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42.187008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0.037166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0.192785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0.121511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53.023893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8" name="" descr=""/>
          <p:cNvPicPr/>
          <p:nvPr/>
        </p:nvPicPr>
        <p:blipFill>
          <a:blip r:embed="rId1"/>
          <a:stretch/>
        </p:blipFill>
        <p:spPr>
          <a:xfrm>
            <a:off x="927000" y="1116000"/>
            <a:ext cx="7061760" cy="37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изменим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457200" y="1469880"/>
            <a:ext cx="8000640" cy="35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TIME_STEPS = </a:t>
            </a:r>
            <a:r>
              <a:rPr b="1" lang="en-US" sz="1800" spc="-1" strike="noStrike">
                <a:latin typeface="JetBrains Mono"/>
                <a:ea typeface="JetBrains Mono"/>
              </a:rPr>
              <a:t>10 =&gt; 50</a:t>
            </a:r>
            <a:r>
              <a:rPr b="0" lang="en-US" sz="1800" spc="-1" strike="noStrike">
                <a:latin typeface="JetBrains Mono"/>
                <a:ea typeface="JetBrains Mono"/>
              </a:rPr>
              <a:t> – учет более длинных зависимостей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EPOCHS = </a:t>
            </a:r>
            <a:r>
              <a:rPr b="1" lang="en-US" sz="1800" spc="-1" strike="noStrike">
                <a:latin typeface="JetBrains Mono"/>
                <a:ea typeface="JetBrains Mono"/>
              </a:rPr>
              <a:t>50 =&gt; 200</a:t>
            </a:r>
            <a:r>
              <a:rPr b="0" lang="en-US" sz="1800" spc="-1" strike="noStrike">
                <a:latin typeface="JetBrains Mono"/>
                <a:ea typeface="JetBrains Mono"/>
              </a:rPr>
              <a:t> – сходимость сложных моделей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HIDDEN_SIZE = </a:t>
            </a:r>
            <a:r>
              <a:rPr b="1" lang="en-US" sz="1800" spc="-1" strike="noStrike">
                <a:latin typeface="JetBrains Mono"/>
                <a:ea typeface="JetBrains Mono"/>
              </a:rPr>
              <a:t>32 =&gt; 64</a:t>
            </a:r>
            <a:r>
              <a:rPr b="0" lang="en-US" sz="1800" spc="-1" strike="noStrike">
                <a:latin typeface="JetBrains Mono"/>
                <a:ea typeface="JetBrains Mono"/>
              </a:rPr>
              <a:t> – вычисление более сложных паттернов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DROPOUT = </a:t>
            </a:r>
            <a:r>
              <a:rPr b="1" lang="en-US" sz="1800" spc="-1" strike="noStrike">
                <a:latin typeface="JetBrains Mono"/>
                <a:ea typeface="JetBrains Mono"/>
              </a:rPr>
              <a:t>0.2 =&gt; 0.3</a:t>
            </a:r>
            <a:r>
              <a:rPr b="0" lang="en-US" sz="1800" spc="-1" strike="noStrike">
                <a:latin typeface="JetBrains Mono"/>
                <a:ea typeface="JetBrains Mono"/>
              </a:rPr>
              <a:t> -  снижение переобучения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Добавим: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Двухсторонние модели</a:t>
            </a:r>
            <a:r>
              <a:rPr b="0" lang="en-US" sz="1800" spc="-1" strike="noStrike">
                <a:latin typeface="JetBrains Mono"/>
                <a:ea typeface="JetBrains Mono"/>
              </a:rPr>
              <a:t>  - использование информации в двух направлениях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Обрезка градиентов</a:t>
            </a:r>
            <a:r>
              <a:rPr b="0" lang="en-US" sz="1800" spc="-1" strike="noStrike">
                <a:latin typeface="JetBrains Mono"/>
                <a:ea typeface="JetBrains Mono"/>
              </a:rPr>
              <a:t> – защита от “взрывающихся градиентов”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Планировщик обучения</a:t>
            </a:r>
            <a:r>
              <a:rPr b="0" lang="en-US" sz="1800" spc="-1" strike="noStrike">
                <a:latin typeface="JetBrains Mono"/>
                <a:ea typeface="JetBrains Mono"/>
              </a:rPr>
              <a:t> – адаптивное обучение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Weight decay</a:t>
            </a:r>
            <a:r>
              <a:rPr b="0" lang="en-US" sz="1800" spc="-1" strike="noStrike">
                <a:latin typeface="JetBrains Mono"/>
                <a:ea typeface="JetBrains Mono"/>
              </a:rPr>
              <a:t> – снижение переобучения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Инициализация весов</a:t>
            </a:r>
            <a:r>
              <a:rPr b="0" lang="en-US" sz="1800" spc="-1" strike="noStrike">
                <a:latin typeface="JetBrains Mono"/>
                <a:ea typeface="JetBrains Mono"/>
              </a:rPr>
              <a:t> - Стабилизация обучения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92" name=""/>
          <p:cNvGraphicFramePr/>
          <p:nvPr/>
        </p:nvGraphicFramePr>
        <p:xfrm>
          <a:off x="781200" y="116532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0.028957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0.170169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0.100750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38.728151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0.030107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0.173514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0.108411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47.773117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0.030187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0.173745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0.109092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48.110870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4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08624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продолжим изменять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450360" y="1910880"/>
            <a:ext cx="8000640" cy="22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Добавим: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Активация ReLU в выходном слое</a:t>
            </a:r>
            <a:r>
              <a:rPr b="0" lang="en-US" sz="1800" spc="-1" strike="noStrike">
                <a:latin typeface="JetBrains Mono"/>
                <a:ea typeface="JetBrains Mono"/>
              </a:rPr>
              <a:t> - Добавление нелинейности улучшает способность модели работать с более сложными зависимостями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JetBrains Mono"/>
                <a:ea typeface="JetBrains Mono"/>
              </a:rPr>
              <a:t>Удалим: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latin typeface="JetBrains Mono"/>
                <a:ea typeface="JetBrains Mono"/>
              </a:rPr>
              <a:t>Дропаут перед выходным слоем</a:t>
            </a:r>
            <a:r>
              <a:rPr b="0" lang="en-US" sz="1800" spc="-1" strike="noStrike">
                <a:latin typeface="JetBrains Mono"/>
                <a:ea typeface="JetBrains Mono"/>
              </a:rPr>
              <a:t> - Удален для предотвращения потери информации при генерации итогового результата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914400" y="1143000"/>
            <a:ext cx="708624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00" name=""/>
          <p:cNvGraphicFramePr/>
          <p:nvPr/>
        </p:nvGraphicFramePr>
        <p:xfrm>
          <a:off x="781200" y="116532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0.027593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0.166113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0.100283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46.144950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0.027777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0.166663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0.097503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40.842631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0.025994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0.161227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0.089747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33.350554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Итоговое сравнение моделей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02" name=""/>
          <p:cNvGraphicFramePr/>
          <p:nvPr/>
        </p:nvGraphicFramePr>
        <p:xfrm>
          <a:off x="781560" y="1165680"/>
          <a:ext cx="7904880" cy="3634560"/>
        </p:xfrm>
        <a:graphic>
          <a:graphicData uri="http://schemas.openxmlformats.org/drawingml/2006/table">
            <a:tbl>
              <a:tblPr/>
              <a:tblGrid>
                <a:gridCol w="1580040"/>
                <a:gridCol w="1580040"/>
                <a:gridCol w="1580040"/>
                <a:gridCol w="1580040"/>
                <a:gridCol w="1585080"/>
              </a:tblGrid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Baseline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0.000799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0.028272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0.023193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6.292051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Linear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0.019142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0.138354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0.108357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194.732679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R. Forest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0.006915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0.083156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0.050341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64.652535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SVM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0.009464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0.097282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0.072043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144.917992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k-NN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0.007976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0.089308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0.051669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56.113959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0.027593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0.166113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0.100283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46.144950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0.027777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0.166663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0.097503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40.842631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GRU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0.025994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0.161227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0.089747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33.350554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9400" cy="104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496080" y="1371600"/>
            <a:ext cx="376344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1. Цель и задачи проекта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2. Инструменты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3. Исследование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4. Выводы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685800" y="1425960"/>
            <a:ext cx="8000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1. Простая краткосрочная зависимость данных, небольшая их вариация и относительно маленький набор данных сделали традиционные методы (Random Forest, SVM и другие) более подходящими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2. Нейронные сети часто являются излишним усложнением для задач с подобными свойствами, поскольку они лучше раскрывают свои возможности на данных с более высокой степенью сложности (например, сложная многомерная динамика временного ряда)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ln w="0">
            <a:noFill/>
          </a:ln>
        </p:spPr>
      </p:pic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3960" cy="195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411;p96"/>
          <p:cNvSpPr/>
          <p:nvPr/>
        </p:nvSpPr>
        <p:spPr>
          <a:xfrm>
            <a:off x="560520" y="324720"/>
            <a:ext cx="8519400" cy="13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500040" y="1020600"/>
            <a:ext cx="8186400" cy="12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 проекта: </a:t>
            </a:r>
            <a:r>
              <a:rPr b="0" lang="ru-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457200" y="2514600"/>
            <a:ext cx="777204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Задачи проекта: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2. Проанализировать промежуточный результат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3. Визуализировать данные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4. Сделать выводы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инструменты использовались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685800" y="1371600"/>
            <a:ext cx="76449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1. PyCharm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2. Python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3. Библиотеки Pandas, Sklearn, Statsmodels, Seaborn, Torch, MatplotLib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2057400" y="331200"/>
            <a:ext cx="5295240" cy="332604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914400" y="3886200"/>
            <a:ext cx="75434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2" name="" descr=""/>
          <p:cNvPicPr/>
          <p:nvPr/>
        </p:nvPicPr>
        <p:blipFill>
          <a:blip r:embed="rId1"/>
          <a:stretch/>
        </p:blipFill>
        <p:spPr>
          <a:xfrm>
            <a:off x="2514600" y="228600"/>
            <a:ext cx="4050000" cy="3159720"/>
          </a:xfrm>
          <a:prstGeom prst="rect">
            <a:avLst/>
          </a:prstGeom>
          <a:ln w="0">
            <a:noFill/>
          </a:ln>
        </p:spPr>
      </p:pic>
      <p:sp>
        <p:nvSpPr>
          <p:cNvPr id="253" name=""/>
          <p:cNvSpPr/>
          <p:nvPr/>
        </p:nvSpPr>
        <p:spPr>
          <a:xfrm>
            <a:off x="685800" y="3430440"/>
            <a:ext cx="77720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Мультимодальность – сезонные или временные структуры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5" name="" descr=""/>
          <p:cNvPicPr/>
          <p:nvPr/>
        </p:nvPicPr>
        <p:blipFill>
          <a:blip r:embed="rId1"/>
          <a:stretch/>
        </p:blipFill>
        <p:spPr>
          <a:xfrm>
            <a:off x="1371600" y="457200"/>
            <a:ext cx="6400440" cy="2971440"/>
          </a:xfrm>
          <a:prstGeom prst="rect">
            <a:avLst/>
          </a:prstGeom>
          <a:ln w="0">
            <a:noFill/>
          </a:ln>
        </p:spPr>
      </p:pic>
      <p:sp>
        <p:nvSpPr>
          <p:cNvPr id="256" name=""/>
          <p:cNvSpPr/>
          <p:nvPr/>
        </p:nvSpPr>
        <p:spPr>
          <a:xfrm>
            <a:off x="685800" y="3659040"/>
            <a:ext cx="77720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Отбросим последний неполный день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457200" y="3429000"/>
            <a:ext cx="8229240" cy="162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- Также ощутима разница в нагрузке между будними и выходными днями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rcRect l="0" t="0" r="-2290" b="59923"/>
          <a:stretch/>
        </p:blipFill>
        <p:spPr>
          <a:xfrm>
            <a:off x="2057400" y="130320"/>
            <a:ext cx="5028840" cy="32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Application>LibreOffice/7.3.7.2$Linux_X86_64 LibreOffice_project/30$Build-2</Application>
  <AppVersion>15.0000</AppVersion>
  <Words>361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n.nikulenko.adm</dc:creator>
  <dc:description/>
  <dc:language>en-US</dc:language>
  <cp:lastModifiedBy/>
  <dcterms:modified xsi:type="dcterms:W3CDTF">2025-02-03T17:17:00Z</dcterms:modified>
  <cp:revision>51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