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1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90A6BB5-75EA-40EB-83B2-30E00850372E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6F8D641-6A0F-47BC-AEC3-D935BEF71F54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8A7AD7E-6267-47A0-B160-586B4248C2C6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8E4DD1E-AEE9-407D-A30A-1D50A7FAC05D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F0AC70-D087-48BE-A05A-F7BCD88790B2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94510D-FE91-495F-ADC9-B431B0E2F2C3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93BF35-6C57-4F75-B4AE-C5A255B433A0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42543B-3719-445C-8641-B678A42E985A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E82344E-139A-469D-B7F5-510948814581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492610-C9D8-43E9-871D-1BF6641756B4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AFAB21-4E15-4F56-B499-2C950B4640F1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CCF999C-E535-44FA-8C6D-94B8E0921AE5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28A5E2-7BF7-4C65-8F61-1018FCA41FCD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04F531-BF3F-41A9-A84E-654E62015D93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35AD70-ABE1-4C62-9677-E6303AE7C292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698B547-0E80-4A3A-B27B-063DB82EF49B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06CB80-2403-4F16-91A0-727313CD7AE3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C6BF54A-A976-4385-ADB1-70766B6FD71C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4915692-CE61-4108-9B66-721CFE23C226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E8E250-CBA0-472D-B2BF-CFB04FC54907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DD0F2A7-0AC0-4917-AAE4-2E98672F8C03}" type="slidenum">
              <a:t>&lt;#&gt;</a:t>
            </a:fld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74FD14-469C-48DA-88E2-058C8E906AFD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A94C5F-1507-4080-9D68-FD42CEEB0BB3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83782A-8BA3-4878-8C58-32FEA2EF772F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DC1E37-8CAD-414E-AEF4-448A3A0BC1D3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BCC9AF-D5F7-43F8-9E0E-99E6CC7EABB9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D4136A-F55E-4754-8A05-94E88D2A4C5D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3CB690-B653-44B1-AB43-603B92999CE5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283D68-4CCC-41D8-9B2E-0EB6765594F1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6085B7-E4C2-447F-9BF5-4C87DBA03BFA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5A3961-58CF-4344-8059-FDB83714D613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DABE76F-5D26-4B9B-856F-B0DFCA3019B5}" type="slidenum">
              <a:t>&lt;#&gt;</a:t>
            </a:fld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A21505-27A7-45FD-9A0E-C272EAAF34EB}" type="slidenum">
              <a:t>&lt;#&gt;</a:t>
            </a:fld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9452033-738A-47D9-B7A7-7B883143ED5D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4467E3D-DDF3-4ABC-AAA4-20B5C6D3F9FB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E9B6DC5-31CE-4F7D-86B0-75BE5047AE64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4DC73C1-CDF4-48AB-B3D4-E2B68B24157C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E55A010-49A6-4629-BFD2-3B55D2662C08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DE2E395-2784-4608-9E26-5E2586D2BFD9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E77EBC6-A335-4833-87A8-8FEA93E935FC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0B7C6E6-5B68-4A0F-9475-B53C6C1E007C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58A9AF4-A175-4CBA-9322-D3B0A3A67F44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88C4434-2E5E-48A6-8074-6E98E5A5E532}" type="slidenum">
              <a:t>&lt;#&gt;</a:t>
            </a:fld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B0D721A-D9BE-40A4-A113-2DB2D7147475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B654540-66D6-4733-AD46-D83B7B66F605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B9A2735-2F43-4463-BFF2-7D287CF96CC5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BBD54C3-2FD2-456E-BF5B-B0BC27E1333D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F0CADE1-DC1C-4478-923F-7F7E8E5C2B0A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E6EE604-CA45-4101-BA2D-AEEEA79535B8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BC99362-32DB-4F11-A336-CFC885C2AE96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8DA37560-8196-4F81-BE45-6D5737D44D0E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CF700D8-FFE1-4C33-8A80-0813FC1FCA07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4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4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4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4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4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4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49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6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372;p92" descr=""/>
          <p:cNvPicPr/>
          <p:nvPr/>
        </p:nvPicPr>
        <p:blipFill>
          <a:blip r:embed="rId1"/>
          <a:srcRect l="0" t="5493" r="0" b="38718"/>
          <a:stretch/>
        </p:blipFill>
        <p:spPr>
          <a:xfrm>
            <a:off x="-75960" y="0"/>
            <a:ext cx="9218880" cy="5142600"/>
          </a:xfrm>
          <a:prstGeom prst="rect">
            <a:avLst/>
          </a:prstGeom>
          <a:ln w="0">
            <a:noFill/>
          </a:ln>
        </p:spPr>
      </p:pic>
      <p:sp>
        <p:nvSpPr>
          <p:cNvPr id="234" name="Google Shape;373;p92"/>
          <p:cNvSpPr/>
          <p:nvPr/>
        </p:nvSpPr>
        <p:spPr>
          <a:xfrm>
            <a:off x="433080" y="553680"/>
            <a:ext cx="4160520" cy="414360"/>
          </a:xfrm>
          <a:prstGeom prst="roundRect">
            <a:avLst>
              <a:gd name="adj" fmla="val 16667"/>
            </a:avLst>
          </a:prstGeom>
          <a:solidFill>
            <a:srgbClr val="740fb4"/>
          </a:solidFill>
          <a:ln w="0">
            <a:noFill/>
          </a:ln>
          <a:effectLst>
            <a:outerShdw algn="bl" blurRad="200160" dir="5400000" dist="28440" rotWithShape="0">
              <a:srgbClr val="000000">
                <a:alpha val="2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35" name="Google Shape;374;p92"/>
          <p:cNvSpPr/>
          <p:nvPr/>
        </p:nvSpPr>
        <p:spPr>
          <a:xfrm>
            <a:off x="428400" y="1890720"/>
            <a:ext cx="7583400" cy="205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4100" spc="-1" strike="noStrike">
                <a:solidFill>
                  <a:srgbClr val="ffffff"/>
                </a:solidFill>
                <a:latin typeface="Roboto"/>
                <a:ea typeface="Roboto"/>
              </a:rPr>
              <a:t>Использование машинного обучения для автоматизации</a:t>
            </a:r>
            <a:endParaRPr b="0" lang="en-US" sz="4100" spc="-1" strike="noStrike">
              <a:latin typeface="Arial"/>
            </a:endParaRPr>
          </a:p>
        </p:txBody>
      </p:sp>
      <p:sp>
        <p:nvSpPr>
          <p:cNvPr id="236" name="Google Shape;375;p92"/>
          <p:cNvSpPr/>
          <p:nvPr/>
        </p:nvSpPr>
        <p:spPr>
          <a:xfrm>
            <a:off x="572040" y="553680"/>
            <a:ext cx="4340160" cy="4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f4f4f6"/>
                </a:solidFill>
                <a:latin typeface="Roboto Medium"/>
                <a:ea typeface="Roboto Medium"/>
              </a:rPr>
              <a:t>Machine Learning. Professional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237" name="Google Shape;376;p92" descr=""/>
          <p:cNvPicPr/>
          <p:nvPr/>
        </p:nvPicPr>
        <p:blipFill>
          <a:blip r:embed="rId2"/>
          <a:stretch/>
        </p:blipFill>
        <p:spPr>
          <a:xfrm>
            <a:off x="7913880" y="268920"/>
            <a:ext cx="821160" cy="28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EDA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60" name=""/>
          <p:cNvSpPr/>
          <p:nvPr/>
        </p:nvSpPr>
        <p:spPr>
          <a:xfrm>
            <a:off x="5943240" y="914400"/>
            <a:ext cx="2971800" cy="482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- Гистограммы этих дней подтверждают, что использование CPU в основном низкое (ниже 20% в большинстве случаев).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- Аномалии в виде высокой загрузки CPU на 1.5 и выше встречаются редко; значительная часть дат не демонстрирует существенные всплески.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- Также ощутима разница в нагрузке между будними и выходными днями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</p:txBody>
      </p:sp>
      <p:pic>
        <p:nvPicPr>
          <p:cNvPr id="261" name="" descr=""/>
          <p:cNvPicPr/>
          <p:nvPr/>
        </p:nvPicPr>
        <p:blipFill>
          <a:blip r:embed="rId1"/>
          <a:srcRect l="0" t="0" r="-2290" b="59923"/>
          <a:stretch/>
        </p:blipFill>
        <p:spPr>
          <a:xfrm>
            <a:off x="914400" y="914400"/>
            <a:ext cx="5028840" cy="329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EDA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263" name="" descr=""/>
          <p:cNvPicPr/>
          <p:nvPr/>
        </p:nvPicPr>
        <p:blipFill>
          <a:blip r:embed="rId1"/>
          <a:stretch/>
        </p:blipFill>
        <p:spPr>
          <a:xfrm>
            <a:off x="914400" y="914400"/>
            <a:ext cx="4542120" cy="3996720"/>
          </a:xfrm>
          <a:prstGeom prst="rect">
            <a:avLst/>
          </a:prstGeom>
          <a:ln w="0">
            <a:noFill/>
          </a:ln>
        </p:spPr>
      </p:pic>
      <p:sp>
        <p:nvSpPr>
          <p:cNvPr id="264" name=""/>
          <p:cNvSpPr/>
          <p:nvPr/>
        </p:nvSpPr>
        <p:spPr>
          <a:xfrm>
            <a:off x="6400800" y="914400"/>
            <a:ext cx="2286000" cy="411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- Матрица корреляций выглядит корректной: значения на интервале [0.53, 0.9] показывают высокую степень схожести загрузки CPU на уровне дневного шаблона.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- Heatmap построен правильно и предоставляет полезный визуальный анализ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EDA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266" name="" descr=""/>
          <p:cNvPicPr/>
          <p:nvPr/>
        </p:nvPicPr>
        <p:blipFill>
          <a:blip r:embed="rId1"/>
          <a:stretch/>
        </p:blipFill>
        <p:spPr>
          <a:xfrm>
            <a:off x="935280" y="914400"/>
            <a:ext cx="5008320" cy="3790080"/>
          </a:xfrm>
          <a:prstGeom prst="rect">
            <a:avLst/>
          </a:prstGeom>
          <a:ln w="0">
            <a:noFill/>
          </a:ln>
        </p:spPr>
      </p:pic>
      <p:sp>
        <p:nvSpPr>
          <p:cNvPr id="267" name=""/>
          <p:cNvSpPr/>
          <p:nvPr/>
        </p:nvSpPr>
        <p:spPr>
          <a:xfrm>
            <a:off x="6401160" y="943200"/>
            <a:ext cx="2285640" cy="34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- Тренд на рост ближе к 9:00 в будни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- Тренд на спад ближе к 17:00 в будни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EDA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269" name="" descr=""/>
          <p:cNvPicPr/>
          <p:nvPr/>
        </p:nvPicPr>
        <p:blipFill>
          <a:blip r:embed="rId1"/>
          <a:stretch/>
        </p:blipFill>
        <p:spPr>
          <a:xfrm>
            <a:off x="914400" y="914400"/>
            <a:ext cx="4983840" cy="3790080"/>
          </a:xfrm>
          <a:prstGeom prst="rect">
            <a:avLst/>
          </a:prstGeom>
          <a:ln w="0">
            <a:noFill/>
          </a:ln>
        </p:spPr>
      </p:pic>
      <p:sp>
        <p:nvSpPr>
          <p:cNvPr id="270" name=""/>
          <p:cNvSpPr/>
          <p:nvPr/>
        </p:nvSpPr>
        <p:spPr>
          <a:xfrm>
            <a:off x="6400800" y="914400"/>
            <a:ext cx="2285640" cy="365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- Тренд на “боковик” по выходным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Traditional ML </a:t>
            </a:r>
            <a:endParaRPr b="0" lang="en-US" sz="3000" spc="-1" strike="noStrike">
              <a:latin typeface="Arial"/>
            </a:endParaRPr>
          </a:p>
        </p:txBody>
      </p:sp>
      <p:graphicFrame>
        <p:nvGraphicFramePr>
          <p:cNvPr id="272" name=""/>
          <p:cNvGraphicFramePr/>
          <p:nvPr/>
        </p:nvGraphicFramePr>
        <p:xfrm>
          <a:off x="914040" y="914400"/>
          <a:ext cx="7772040" cy="3135960"/>
        </p:xfrm>
        <a:graphic>
          <a:graphicData uri="http://schemas.openxmlformats.org/drawingml/2006/table">
            <a:tbl>
              <a:tblPr/>
              <a:tblGrid>
                <a:gridCol w="1553760"/>
                <a:gridCol w="1553760"/>
                <a:gridCol w="1553760"/>
                <a:gridCol w="1553760"/>
                <a:gridCol w="1557360"/>
              </a:tblGrid>
              <a:tr h="5184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Model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MSE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RMSE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MAE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MAPE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227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Baseline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0.000799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0.028272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0.023193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6.292051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27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Linear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0.019142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0.138354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0.108357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194.732679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227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latin typeface="Arial"/>
                        </a:rPr>
                        <a:t>R. Forest</a:t>
                      </a:r>
                      <a:endParaRPr b="1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latin typeface="Arial"/>
                        </a:rPr>
                        <a:t>0.006915</a:t>
                      </a:r>
                      <a:endParaRPr b="1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latin typeface="Arial"/>
                        </a:rPr>
                        <a:t>0.083156</a:t>
                      </a:r>
                      <a:endParaRPr b="1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latin typeface="Arial"/>
                        </a:rPr>
                        <a:t>0.050341</a:t>
                      </a:r>
                      <a:endParaRPr b="1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latin typeface="Arial"/>
                        </a:rPr>
                        <a:t>64.652535</a:t>
                      </a:r>
                      <a:endParaRPr b="1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27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SVM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0.009464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0.097282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0.072043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144.917992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227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k-NN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0.007976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0.089308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0.051669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56.113959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Traditional ML: LinearRegression 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274" name="" descr=""/>
          <p:cNvPicPr/>
          <p:nvPr/>
        </p:nvPicPr>
        <p:blipFill>
          <a:blip r:embed="rId1"/>
          <a:stretch/>
        </p:blipFill>
        <p:spPr>
          <a:xfrm>
            <a:off x="914400" y="914400"/>
            <a:ext cx="7581600" cy="414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Traditional ML: RandomForest 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276" name="" descr=""/>
          <p:cNvPicPr/>
          <p:nvPr/>
        </p:nvPicPr>
        <p:blipFill>
          <a:blip r:embed="rId1"/>
          <a:stretch/>
        </p:blipFill>
        <p:spPr>
          <a:xfrm>
            <a:off x="914760" y="914400"/>
            <a:ext cx="7543440" cy="412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Traditional ML: SVM 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278" name="" descr=""/>
          <p:cNvPicPr/>
          <p:nvPr/>
        </p:nvPicPr>
        <p:blipFill>
          <a:blip r:embed="rId1"/>
          <a:stretch/>
        </p:blipFill>
        <p:spPr>
          <a:xfrm>
            <a:off x="914400" y="914400"/>
            <a:ext cx="7581600" cy="414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Traditional ML: k-NN 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280" name="" descr=""/>
          <p:cNvPicPr/>
          <p:nvPr/>
        </p:nvPicPr>
        <p:blipFill>
          <a:blip r:embed="rId1"/>
          <a:stretch/>
        </p:blipFill>
        <p:spPr>
          <a:xfrm>
            <a:off x="908640" y="914400"/>
            <a:ext cx="7529400" cy="411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Traditional ML 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282" name="" descr=""/>
          <p:cNvPicPr/>
          <p:nvPr/>
        </p:nvPicPr>
        <p:blipFill>
          <a:blip r:embed="rId1"/>
          <a:stretch/>
        </p:blipFill>
        <p:spPr>
          <a:xfrm>
            <a:off x="914400" y="906840"/>
            <a:ext cx="7543440" cy="412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00400" y="821160"/>
            <a:ext cx="8519400" cy="1840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3000" spc="-1" strike="noStrike">
                <a:solidFill>
                  <a:srgbClr val="000000"/>
                </a:solidFill>
                <a:latin typeface="Roboto"/>
                <a:ea typeface="Roboto"/>
              </a:rPr>
              <a:t>Тема: Использование машинного обучения для автоматизации управления облачными ресурсами в кластере Kubernetes</a:t>
            </a:r>
            <a:br>
              <a:rPr sz="3000"/>
            </a:br>
            <a:r>
              <a:rPr b="1" lang="ru-RU" sz="3000" spc="-1" strike="noStrike">
                <a:solidFill>
                  <a:srgbClr val="000000"/>
                </a:solidFill>
                <a:latin typeface="Roboto"/>
                <a:ea typeface="Roboto"/>
              </a:rPr>
              <a:t> </a:t>
            </a:r>
            <a:br>
              <a:rPr sz="3000"/>
            </a:br>
            <a:br>
              <a:rPr sz="3200"/>
            </a:br>
            <a:br>
              <a:rPr sz="3000"/>
            </a:br>
            <a:endParaRPr b="0" lang="en-US" sz="3000" spc="-1" strike="noStrike">
              <a:latin typeface="Arial"/>
            </a:endParaRPr>
          </a:p>
        </p:txBody>
      </p:sp>
      <p:sp>
        <p:nvSpPr>
          <p:cNvPr id="239" name="Google Shape;392;p94"/>
          <p:cNvSpPr/>
          <p:nvPr/>
        </p:nvSpPr>
        <p:spPr>
          <a:xfrm>
            <a:off x="4536360" y="3850200"/>
            <a:ext cx="1406880" cy="42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rgbClr val="000000"/>
                </a:solidFill>
                <a:latin typeface="Roboto Medium"/>
                <a:ea typeface="Roboto Medium"/>
              </a:rPr>
              <a:t>Senior DevOps</a:t>
            </a:r>
            <a:endParaRPr b="0" lang="en-US" sz="1300" spc="-1" strike="noStrike">
              <a:latin typeface="Arial"/>
            </a:endParaRPr>
          </a:p>
        </p:txBody>
      </p:sp>
      <p:sp>
        <p:nvSpPr>
          <p:cNvPr id="240" name=""/>
          <p:cNvSpPr/>
          <p:nvPr/>
        </p:nvSpPr>
        <p:spPr>
          <a:xfrm>
            <a:off x="4299480" y="3626640"/>
            <a:ext cx="240552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Михайленко Евгений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NN (RNN, LSTM, GRU) – общая архитектура моделей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84" name=""/>
          <p:cNvSpPr/>
          <p:nvPr/>
        </p:nvSpPr>
        <p:spPr>
          <a:xfrm>
            <a:off x="914400" y="1371600"/>
            <a:ext cx="7543440" cy="351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- </a:t>
            </a:r>
            <a:r>
              <a:rPr b="1" lang="en-US" sz="1600" spc="-1" strike="noStrike">
                <a:latin typeface="Arial"/>
              </a:rPr>
              <a:t>Input size</a:t>
            </a:r>
            <a:r>
              <a:rPr b="0" lang="en-US" sz="1600" spc="-1" strike="noStrike">
                <a:latin typeface="Arial"/>
              </a:rPr>
              <a:t> (входное измерение): - </a:t>
            </a:r>
            <a:r>
              <a:rPr b="1" lang="en-US" sz="1600" spc="-1" strike="noStrike">
                <a:latin typeface="Arial"/>
              </a:rPr>
              <a:t>1</a:t>
            </a:r>
            <a:r>
              <a:rPr b="0" lang="en-US" sz="1600" spc="-1" strike="noStrike">
                <a:latin typeface="Arial"/>
              </a:rPr>
              <a:t>, так как модели получают одномерный временной ряд.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- </a:t>
            </a:r>
            <a:r>
              <a:rPr b="1" lang="en-US" sz="1600" spc="-1" strike="noStrike">
                <a:latin typeface="Arial"/>
              </a:rPr>
              <a:t>Hidden size</a:t>
            </a:r>
            <a:r>
              <a:rPr b="0" lang="en-US" sz="1600" spc="-1" strike="noStrike">
                <a:latin typeface="Arial"/>
              </a:rPr>
              <a:t> (размер скрытых состояний): </a:t>
            </a:r>
            <a:r>
              <a:rPr b="1" lang="en-US" sz="1600" spc="-1" strike="noStrike">
                <a:latin typeface="Arial"/>
              </a:rPr>
              <a:t>32</a:t>
            </a:r>
            <a:r>
              <a:rPr b="0" lang="en-US" sz="1600" spc="-1" strike="noStrike">
                <a:latin typeface="Arial"/>
              </a:rPr>
              <a:t>, что позволяет эффективно моделировать сложные зависимости.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- </a:t>
            </a:r>
            <a:r>
              <a:rPr b="1" lang="en-US" sz="1600" spc="-1" strike="noStrike">
                <a:latin typeface="Arial"/>
              </a:rPr>
              <a:t>Number of layers</a:t>
            </a:r>
            <a:r>
              <a:rPr b="0" lang="en-US" sz="1600" spc="-1" strike="noStrike">
                <a:latin typeface="Arial"/>
              </a:rPr>
              <a:t> (количество слоёв): </a:t>
            </a:r>
            <a:r>
              <a:rPr b="1" lang="en-US" sz="1600" spc="-1" strike="noStrike">
                <a:latin typeface="Arial"/>
              </a:rPr>
              <a:t>2</a:t>
            </a:r>
            <a:r>
              <a:rPr b="0" lang="en-US" sz="1600" spc="-1" strike="noStrike">
                <a:latin typeface="Arial"/>
              </a:rPr>
              <a:t>, чтобы усилить способность к представлению данных.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- </a:t>
            </a:r>
            <a:r>
              <a:rPr b="1" lang="en-US" sz="1600" spc="-1" strike="noStrike">
                <a:latin typeface="Arial"/>
              </a:rPr>
              <a:t>Dropout</a:t>
            </a:r>
            <a:r>
              <a:rPr b="0" lang="en-US" sz="1600" spc="-1" strike="noStrike">
                <a:latin typeface="Arial"/>
              </a:rPr>
              <a:t>: используется в LSTM и GRU для предотвращения переобучения. Его значение установлено на уровне </a:t>
            </a:r>
            <a:r>
              <a:rPr b="1" lang="en-US" sz="1600" spc="-1" strike="noStrike">
                <a:latin typeface="Arial"/>
              </a:rPr>
              <a:t>0.2</a:t>
            </a:r>
            <a:r>
              <a:rPr b="0" lang="en-US" sz="1600" spc="-1" strike="noStrike">
                <a:latin typeface="Arial"/>
              </a:rPr>
              <a:t>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- </a:t>
            </a:r>
            <a:r>
              <a:rPr b="1" lang="en-US" sz="1600" spc="-1" strike="noStrike">
                <a:latin typeface="Arial"/>
              </a:rPr>
              <a:t>Batch size</a:t>
            </a:r>
            <a:r>
              <a:rPr b="0" lang="en-US" sz="1600" spc="-1" strike="noStrike">
                <a:latin typeface="Arial"/>
              </a:rPr>
              <a:t>: </a:t>
            </a:r>
            <a:r>
              <a:rPr b="1" lang="en-US" sz="1600" spc="-1" strike="noStrike">
                <a:latin typeface="Arial"/>
              </a:rPr>
              <a:t>32</a:t>
            </a:r>
            <a:r>
              <a:rPr b="0" lang="en-US" sz="1600" spc="-1" strike="noStrike">
                <a:latin typeface="Arial"/>
              </a:rPr>
              <a:t>, чтобы ускорить обучение за счёт мини-пакетов данных.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- </a:t>
            </a:r>
            <a:r>
              <a:rPr b="1" lang="en-US" sz="1600" spc="-1" strike="noStrike">
                <a:latin typeface="Arial"/>
              </a:rPr>
              <a:t>Оптимизатор</a:t>
            </a:r>
            <a:r>
              <a:rPr b="0" lang="en-US" sz="1600" spc="-1" strike="noStrike">
                <a:latin typeface="Arial"/>
              </a:rPr>
              <a:t>: </a:t>
            </a:r>
            <a:r>
              <a:rPr b="1" lang="en-US" sz="1600" spc="-1" strike="noStrike">
                <a:latin typeface="Arial"/>
              </a:rPr>
              <a:t>Adam</a:t>
            </a:r>
            <a:r>
              <a:rPr b="0" lang="en-US" sz="1600" spc="-1" strike="noStrike">
                <a:latin typeface="Arial"/>
              </a:rPr>
              <a:t> с фиксированным шагом обучения </a:t>
            </a:r>
            <a:r>
              <a:rPr b="1" lang="en-US" sz="1600" spc="-1" strike="noStrike">
                <a:latin typeface="Arial"/>
              </a:rPr>
              <a:t>0.001</a:t>
            </a:r>
            <a:r>
              <a:rPr b="0" lang="en-US" sz="1600" spc="-1" strike="noStrike">
                <a:latin typeface="Arial"/>
              </a:rPr>
              <a:t>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- </a:t>
            </a:r>
            <a:r>
              <a:rPr b="1" lang="en-US" sz="1600" spc="-1" strike="noStrike">
                <a:latin typeface="Arial"/>
              </a:rPr>
              <a:t>Loss function</a:t>
            </a:r>
            <a:r>
              <a:rPr b="0" lang="en-US" sz="1600" spc="-1" strike="noStrike">
                <a:latin typeface="Arial"/>
              </a:rPr>
              <a:t> (функция ошибки): </a:t>
            </a:r>
            <a:r>
              <a:rPr b="1" lang="en-US" sz="1600" spc="-1" strike="noStrike">
                <a:latin typeface="Arial"/>
              </a:rPr>
              <a:t>MSELoss</a:t>
            </a:r>
            <a:r>
              <a:rPr b="0" lang="en-US" sz="1600" spc="-1" strike="noStrike">
                <a:latin typeface="Arial"/>
              </a:rPr>
              <a:t>, так как необходимо минимизировать ошибку прогноза непрерывной величины.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NN (RNN, LSTM, GRU) – общие гиперпараметры моделей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86" name=""/>
          <p:cNvSpPr/>
          <p:nvPr/>
        </p:nvSpPr>
        <p:spPr>
          <a:xfrm>
            <a:off x="914760" y="1371600"/>
            <a:ext cx="7086240" cy="288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JetBrains Mono"/>
                <a:ea typeface="JetBrains Mono"/>
              </a:rPr>
              <a:t>TIME_STEPS = 10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JetBrains Mono"/>
                <a:ea typeface="JetBrains Mono"/>
              </a:rPr>
              <a:t>BATCH_SIZE = 32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JetBrains Mono"/>
                <a:ea typeface="JetBrains Mono"/>
              </a:rPr>
              <a:t>LEARNING_RATE = 0.001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JetBrains Mono"/>
                <a:ea typeface="JetBrains Mono"/>
              </a:rPr>
              <a:t>EPOCHS = 50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JetBrains Mono"/>
                <a:ea typeface="JetBrains Mono"/>
              </a:rPr>
              <a:t>HIDDEN_SIZE = 32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JetBrains Mono"/>
                <a:ea typeface="JetBrains Mono"/>
              </a:rPr>
              <a:t>NUM_LAYERS = 2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JetBrains Mono"/>
                <a:ea typeface="JetBrains Mono"/>
              </a:rPr>
              <a:t>OUTPUT_SIZE = 1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JetBrains Mono"/>
                <a:ea typeface="JetBrains Mono"/>
              </a:rPr>
              <a:t>INPUT_SIZE = 1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JetBrains Mono"/>
                <a:ea typeface="JetBrains Mono"/>
              </a:rPr>
              <a:t>DROPOUT = 0.2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NN (RNN, LSTM, GRU)</a:t>
            </a:r>
            <a:endParaRPr b="0" lang="en-US" sz="3000" spc="-1" strike="noStrike">
              <a:latin typeface="Arial"/>
            </a:endParaRPr>
          </a:p>
        </p:txBody>
      </p:sp>
      <p:graphicFrame>
        <p:nvGraphicFramePr>
          <p:cNvPr id="288" name=""/>
          <p:cNvGraphicFramePr/>
          <p:nvPr/>
        </p:nvGraphicFramePr>
        <p:xfrm>
          <a:off x="901440" y="898200"/>
          <a:ext cx="7772040" cy="2090520"/>
        </p:xfrm>
        <a:graphic>
          <a:graphicData uri="http://schemas.openxmlformats.org/drawingml/2006/table">
            <a:tbl>
              <a:tblPr/>
              <a:tblGrid>
                <a:gridCol w="1553760"/>
                <a:gridCol w="1553760"/>
                <a:gridCol w="1553760"/>
                <a:gridCol w="1553760"/>
                <a:gridCol w="1557360"/>
              </a:tblGrid>
              <a:tr h="5227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Model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MSE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RMSE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MAE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MAPE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227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RNN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0.036640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0.191415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0.117204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47.978011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27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LSTM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0.036524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0.191112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0.113225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42.187008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227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GRU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0.037166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0.192785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0.121511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latin typeface="Arial"/>
                        </a:rPr>
                        <a:t>53.023893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NN (RNN, LSTM, GRU)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290" name="" descr=""/>
          <p:cNvPicPr/>
          <p:nvPr/>
        </p:nvPicPr>
        <p:blipFill>
          <a:blip r:embed="rId1"/>
          <a:stretch/>
        </p:blipFill>
        <p:spPr>
          <a:xfrm>
            <a:off x="903240" y="914400"/>
            <a:ext cx="7061760" cy="375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NN (RNN, LSTM, GRU) – изменим общие гиперпараметры моделей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92" name=""/>
          <p:cNvSpPr/>
          <p:nvPr/>
        </p:nvSpPr>
        <p:spPr>
          <a:xfrm>
            <a:off x="914400" y="1371600"/>
            <a:ext cx="7543440" cy="360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JetBrains Mono"/>
                <a:ea typeface="JetBrains Mono"/>
              </a:rPr>
              <a:t>TIME_STEPS = </a:t>
            </a:r>
            <a:r>
              <a:rPr b="1" lang="en-US" sz="1600" spc="-1" strike="noStrike">
                <a:latin typeface="JetBrains Mono"/>
                <a:ea typeface="JetBrains Mono"/>
              </a:rPr>
              <a:t>10 =&gt; 50</a:t>
            </a:r>
            <a:r>
              <a:rPr b="0" lang="en-US" sz="1600" spc="-1" strike="noStrike">
                <a:latin typeface="JetBrains Mono"/>
                <a:ea typeface="JetBrains Mono"/>
              </a:rPr>
              <a:t> – учет более длинных зависимостей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JetBrains Mono"/>
                <a:ea typeface="JetBrains Mono"/>
              </a:rPr>
              <a:t>EPOCHS = </a:t>
            </a:r>
            <a:r>
              <a:rPr b="1" lang="en-US" sz="1600" spc="-1" strike="noStrike">
                <a:latin typeface="JetBrains Mono"/>
                <a:ea typeface="JetBrains Mono"/>
              </a:rPr>
              <a:t>50 =&gt; 200</a:t>
            </a:r>
            <a:r>
              <a:rPr b="0" lang="en-US" sz="1600" spc="-1" strike="noStrike">
                <a:latin typeface="JetBrains Mono"/>
                <a:ea typeface="JetBrains Mono"/>
              </a:rPr>
              <a:t> – сходимость сложных моделей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JetBrains Mono"/>
                <a:ea typeface="JetBrains Mono"/>
              </a:rPr>
              <a:t>HIDDEN_SIZE = </a:t>
            </a:r>
            <a:r>
              <a:rPr b="1" lang="en-US" sz="1600" spc="-1" strike="noStrike">
                <a:latin typeface="JetBrains Mono"/>
                <a:ea typeface="JetBrains Mono"/>
              </a:rPr>
              <a:t>32 =&gt; 64</a:t>
            </a:r>
            <a:r>
              <a:rPr b="0" lang="en-US" sz="1600" spc="-1" strike="noStrike">
                <a:latin typeface="JetBrains Mono"/>
                <a:ea typeface="JetBrains Mono"/>
              </a:rPr>
              <a:t> – вычисление более сложных паттернов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JetBrains Mono"/>
                <a:ea typeface="JetBrains Mono"/>
              </a:rPr>
              <a:t>DROPOUT = </a:t>
            </a:r>
            <a:r>
              <a:rPr b="1" lang="en-US" sz="1600" spc="-1" strike="noStrike">
                <a:latin typeface="JetBrains Mono"/>
                <a:ea typeface="JetBrains Mono"/>
              </a:rPr>
              <a:t>0.2 =&gt; 0.3</a:t>
            </a:r>
            <a:r>
              <a:rPr b="0" lang="en-US" sz="1600" spc="-1" strike="noStrike">
                <a:latin typeface="JetBrains Mono"/>
                <a:ea typeface="JetBrains Mono"/>
              </a:rPr>
              <a:t> -  снижение переобучения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JetBrains Mono"/>
                <a:ea typeface="JetBrains Mono"/>
              </a:rPr>
              <a:t>Добавим: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latin typeface="JetBrains Mono"/>
                <a:ea typeface="JetBrains Mono"/>
              </a:rPr>
              <a:t>Двухсторонние модели</a:t>
            </a:r>
            <a:r>
              <a:rPr b="0" lang="en-US" sz="1600" spc="-1" strike="noStrike">
                <a:latin typeface="JetBrains Mono"/>
                <a:ea typeface="JetBrains Mono"/>
              </a:rPr>
              <a:t>  - использование информации в двух направлениях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latin typeface="JetBrains Mono"/>
                <a:ea typeface="JetBrains Mono"/>
              </a:rPr>
              <a:t>Обрезка градиентов</a:t>
            </a:r>
            <a:r>
              <a:rPr b="0" lang="en-US" sz="1600" spc="-1" strike="noStrike">
                <a:latin typeface="JetBrains Mono"/>
                <a:ea typeface="JetBrains Mono"/>
              </a:rPr>
              <a:t> – защита от “взрывающихся градиентов”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latin typeface="JetBrains Mono"/>
                <a:ea typeface="JetBrains Mono"/>
              </a:rPr>
              <a:t>Планировщик обучения</a:t>
            </a:r>
            <a:r>
              <a:rPr b="0" lang="en-US" sz="1600" spc="-1" strike="noStrike">
                <a:latin typeface="JetBrains Mono"/>
                <a:ea typeface="JetBrains Mono"/>
              </a:rPr>
              <a:t> – адаптивное обучение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latin typeface="JetBrains Mono"/>
                <a:ea typeface="JetBrains Mono"/>
              </a:rPr>
              <a:t>Weight decay</a:t>
            </a:r>
            <a:r>
              <a:rPr b="0" lang="en-US" sz="1600" spc="-1" strike="noStrike">
                <a:latin typeface="JetBrains Mono"/>
                <a:ea typeface="JetBrains Mono"/>
              </a:rPr>
              <a:t> – снижение переобучения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latin typeface="JetBrains Mono"/>
                <a:ea typeface="JetBrains Mono"/>
              </a:rPr>
              <a:t>Инициализация весов</a:t>
            </a:r>
            <a:r>
              <a:rPr b="0" lang="en-US" sz="1600" spc="-1" strike="noStrike">
                <a:latin typeface="JetBrains Mono"/>
                <a:ea typeface="JetBrains Mono"/>
              </a:rPr>
              <a:t> - Стабилизация обучения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NN (RNN, LSTM, GRU)</a:t>
            </a:r>
            <a:endParaRPr b="0" lang="en-US" sz="3000" spc="-1" strike="noStrike">
              <a:latin typeface="Arial"/>
            </a:endParaRPr>
          </a:p>
        </p:txBody>
      </p:sp>
      <p:graphicFrame>
        <p:nvGraphicFramePr>
          <p:cNvPr id="294" name=""/>
          <p:cNvGraphicFramePr/>
          <p:nvPr/>
        </p:nvGraphicFramePr>
        <p:xfrm>
          <a:off x="912240" y="905040"/>
          <a:ext cx="7772040" cy="2090520"/>
        </p:xfrm>
        <a:graphic>
          <a:graphicData uri="http://schemas.openxmlformats.org/drawingml/2006/table">
            <a:tbl>
              <a:tblPr/>
              <a:tblGrid>
                <a:gridCol w="1553760"/>
                <a:gridCol w="1553760"/>
                <a:gridCol w="1553760"/>
                <a:gridCol w="1553760"/>
                <a:gridCol w="1557360"/>
              </a:tblGrid>
              <a:tr h="5227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Model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MSE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RMSE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MAE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MAPE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227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RNN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0.028957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0.170169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0.100750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38.728151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27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LSTM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0.030107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0.173514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0.108411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47.773117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227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GRU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0.030187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0.173745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0.109092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48.110870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NN (RNN, LSTM, GRU)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296" name="" descr=""/>
          <p:cNvPicPr/>
          <p:nvPr/>
        </p:nvPicPr>
        <p:blipFill>
          <a:blip r:embed="rId1"/>
          <a:stretch/>
        </p:blipFill>
        <p:spPr>
          <a:xfrm>
            <a:off x="914400" y="914400"/>
            <a:ext cx="7086240" cy="375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NN (RNN, LSTM, GRU) – продолжим изменять общие гиперпараметры моделей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98" name=""/>
          <p:cNvSpPr/>
          <p:nvPr/>
        </p:nvSpPr>
        <p:spPr>
          <a:xfrm>
            <a:off x="914400" y="1828800"/>
            <a:ext cx="7536600" cy="234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JetBrains Mono"/>
                <a:ea typeface="JetBrains Mono"/>
              </a:rPr>
              <a:t>Добавим: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latin typeface="JetBrains Mono"/>
                <a:ea typeface="JetBrains Mono"/>
              </a:rPr>
              <a:t>Активация ReLU в выходном слое</a:t>
            </a:r>
            <a:r>
              <a:rPr b="0" lang="en-US" sz="1600" spc="-1" strike="noStrike">
                <a:latin typeface="JetBrains Mono"/>
                <a:ea typeface="JetBrains Mono"/>
              </a:rPr>
              <a:t> - Добавление нелинейности улучшает способность модели работать с более сложными зависимостями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JetBrains Mono"/>
                <a:ea typeface="JetBrains Mono"/>
              </a:rPr>
              <a:t>Удалим: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latin typeface="JetBrains Mono"/>
                <a:ea typeface="JetBrains Mono"/>
              </a:rPr>
              <a:t>Дропаут перед выходным слоем</a:t>
            </a:r>
            <a:r>
              <a:rPr b="0" lang="en-US" sz="1600" spc="-1" strike="noStrike">
                <a:latin typeface="JetBrains Mono"/>
                <a:ea typeface="JetBrains Mono"/>
              </a:rPr>
              <a:t> - Удален для предотвращения потери информации при генерации итогового результата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NN (RNN, LSTM, GRU)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300" name="" descr=""/>
          <p:cNvPicPr/>
          <p:nvPr/>
        </p:nvPicPr>
        <p:blipFill>
          <a:blip r:embed="rId1"/>
          <a:stretch/>
        </p:blipFill>
        <p:spPr>
          <a:xfrm>
            <a:off x="914760" y="914400"/>
            <a:ext cx="7086240" cy="375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NN (RNN, LSTM, GRU)</a:t>
            </a:r>
            <a:endParaRPr b="0" lang="en-US" sz="3000" spc="-1" strike="noStrike">
              <a:latin typeface="Arial"/>
            </a:endParaRPr>
          </a:p>
        </p:txBody>
      </p:sp>
      <p:graphicFrame>
        <p:nvGraphicFramePr>
          <p:cNvPr id="302" name=""/>
          <p:cNvGraphicFramePr/>
          <p:nvPr/>
        </p:nvGraphicFramePr>
        <p:xfrm>
          <a:off x="893520" y="911880"/>
          <a:ext cx="7772040" cy="2090520"/>
        </p:xfrm>
        <a:graphic>
          <a:graphicData uri="http://schemas.openxmlformats.org/drawingml/2006/table">
            <a:tbl>
              <a:tblPr/>
              <a:tblGrid>
                <a:gridCol w="1553760"/>
                <a:gridCol w="1553760"/>
                <a:gridCol w="1553760"/>
                <a:gridCol w="1553760"/>
                <a:gridCol w="1557360"/>
              </a:tblGrid>
              <a:tr h="5227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Model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MSE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RMSE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MAE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MAPE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5227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RNN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0.027593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0.166113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0.100283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46.144950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227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LSTM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0.027777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0.166663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0.097503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40.842631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52272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latin typeface="Arial"/>
                        </a:rPr>
                        <a:t>GRU</a:t>
                      </a:r>
                      <a:endParaRPr b="1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latin typeface="Arial"/>
                        </a:rPr>
                        <a:t>0.025994</a:t>
                      </a:r>
                      <a:endParaRPr b="1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latin typeface="Arial"/>
                        </a:rPr>
                        <a:t>0.161227</a:t>
                      </a:r>
                      <a:endParaRPr b="1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latin typeface="Arial"/>
                        </a:rPr>
                        <a:t>0.089747</a:t>
                      </a:r>
                      <a:endParaRPr b="1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600" spc="-1" strike="noStrike">
                          <a:latin typeface="Arial"/>
                        </a:rPr>
                        <a:t>33.350554</a:t>
                      </a:r>
                      <a:endParaRPr b="1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538560" y="348840"/>
            <a:ext cx="8519400" cy="1041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100" spc="-1" strike="noStrike">
                <a:solidFill>
                  <a:srgbClr val="000000"/>
                </a:solidFill>
                <a:latin typeface="Roboto"/>
                <a:ea typeface="Roboto"/>
              </a:rPr>
              <a:t>План защиты</a:t>
            </a:r>
            <a:endParaRPr b="0" lang="en-US" sz="3100" spc="-1" strike="noStrike">
              <a:latin typeface="Arial"/>
            </a:endParaRPr>
          </a:p>
        </p:txBody>
      </p:sp>
      <p:sp>
        <p:nvSpPr>
          <p:cNvPr id="242" name=""/>
          <p:cNvSpPr/>
          <p:nvPr/>
        </p:nvSpPr>
        <p:spPr>
          <a:xfrm>
            <a:off x="914400" y="914400"/>
            <a:ext cx="3763440" cy="144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1. Цель и задачи проекта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2. Инструменты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3. Исследование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4. Выводы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Итоговое сравнение моделей</a:t>
            </a:r>
            <a:endParaRPr b="0" lang="en-US" sz="3000" spc="-1" strike="noStrike">
              <a:latin typeface="Arial"/>
            </a:endParaRPr>
          </a:p>
        </p:txBody>
      </p:sp>
      <p:graphicFrame>
        <p:nvGraphicFramePr>
          <p:cNvPr id="304" name=""/>
          <p:cNvGraphicFramePr/>
          <p:nvPr/>
        </p:nvGraphicFramePr>
        <p:xfrm>
          <a:off x="911160" y="896760"/>
          <a:ext cx="7904880" cy="3634560"/>
        </p:xfrm>
        <a:graphic>
          <a:graphicData uri="http://schemas.openxmlformats.org/drawingml/2006/table">
            <a:tbl>
              <a:tblPr/>
              <a:tblGrid>
                <a:gridCol w="1580040"/>
                <a:gridCol w="1580040"/>
                <a:gridCol w="1580040"/>
                <a:gridCol w="1580040"/>
                <a:gridCol w="1585080"/>
              </a:tblGrid>
              <a:tr h="4096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Model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MSE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RMSE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MAE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MAPE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096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Baseline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0.000799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0.028272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0.023193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6.292051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096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Linear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0.019142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0.138354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0.108357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194.732679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096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R. Forest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0.006915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0.083156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0.050341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64.652535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096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SVM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0.009464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0.097282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0.072043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144.917992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096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k-NN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0.007976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0.089308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0.051669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56.113959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16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RNN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0.027593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0.166113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0.100283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46.144950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916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LSTM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0.027777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0.166663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0.097503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40.842631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934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GRU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0.025994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0.161227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0.089747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600" spc="-1" strike="noStrike">
                          <a:latin typeface="Arial"/>
                        </a:rPr>
                        <a:t>33.350554</a:t>
                      </a:r>
                      <a:endParaRPr b="0" lang="en-US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rgbClr val="000000"/>
                </a:solidFill>
                <a:latin typeface="Roboto"/>
                <a:ea typeface="Roboto"/>
              </a:rPr>
              <a:t>Выводы</a:t>
            </a:r>
            <a:endParaRPr b="0" lang="en-US" sz="3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306" name=""/>
          <p:cNvSpPr/>
          <p:nvPr/>
        </p:nvSpPr>
        <p:spPr>
          <a:xfrm>
            <a:off x="914400" y="914400"/>
            <a:ext cx="7772040" cy="316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1. Простая краткосрочная зависимость данных, небольшая их вариация и относительно маленький набор данных сделали традиционные методы (Random Forest, SVM и другие) более подходящими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2. Нейронные сети часто являются излишним усложнением для задач с подобными свойствами, поскольку они лучше раскрывают свои возможности на данных с более высокой степенью сложности (например, сложная многомерная динамика временного ряда)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460;p101" descr=""/>
          <p:cNvPicPr/>
          <p:nvPr/>
        </p:nvPicPr>
        <p:blipFill>
          <a:blip r:embed="rId1"/>
          <a:srcRect l="0" t="5493" r="0" b="38718"/>
          <a:stretch/>
        </p:blipFill>
        <p:spPr>
          <a:xfrm>
            <a:off x="-75960" y="0"/>
            <a:ext cx="9218880" cy="5142600"/>
          </a:xfrm>
          <a:prstGeom prst="rect">
            <a:avLst/>
          </a:prstGeom>
          <a:ln w="0">
            <a:noFill/>
          </a:ln>
        </p:spPr>
      </p:pic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28920" y="1932480"/>
            <a:ext cx="7293960" cy="1955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5000" spc="-1" strike="noStrike">
                <a:solidFill>
                  <a:srgbClr val="ffffff"/>
                </a:solidFill>
                <a:latin typeface="Roboto"/>
                <a:ea typeface="Roboto"/>
              </a:rPr>
              <a:t>Спасибо за внимание!</a:t>
            </a:r>
            <a:endParaRPr b="0" lang="en-US" sz="5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411;p96"/>
          <p:cNvSpPr/>
          <p:nvPr/>
        </p:nvSpPr>
        <p:spPr>
          <a:xfrm>
            <a:off x="560520" y="324720"/>
            <a:ext cx="8519400" cy="13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Цель и задачи проекта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44" name=""/>
          <p:cNvSpPr/>
          <p:nvPr/>
        </p:nvSpPr>
        <p:spPr>
          <a:xfrm>
            <a:off x="914400" y="914400"/>
            <a:ext cx="7315200" cy="126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1600" spc="-1" strike="noStrike">
                <a:solidFill>
                  <a:srgbClr val="000000"/>
                </a:solidFill>
                <a:latin typeface="Roboto Medium"/>
                <a:ea typeface="Roboto Medium"/>
              </a:rPr>
              <a:t>Цель проекта</a:t>
            </a:r>
            <a:r>
              <a:rPr b="0" lang="ru" sz="1600" spc="-1" strike="noStrike">
                <a:solidFill>
                  <a:srgbClr val="000000"/>
                </a:solidFill>
                <a:latin typeface="Roboto Medium"/>
                <a:ea typeface="Roboto Medium"/>
              </a:rPr>
              <a:t>: </a:t>
            </a:r>
            <a:r>
              <a:rPr b="0" lang="ru-RU" sz="1600" spc="-1" strike="noStrike">
                <a:solidFill>
                  <a:srgbClr val="000000"/>
                </a:solidFill>
                <a:latin typeface="Roboto Medium"/>
                <a:ea typeface="Roboto Medium"/>
              </a:rPr>
              <a:t>Целью проекта является прогнозирование загрузки CPU на основе временного ряда с использованием различных моделей машинного обучения и нейронных сетей, таких как RNN, LSTM, GRU. Также проведено сравнение их эффективности.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"/>
          <p:cNvSpPr/>
          <p:nvPr/>
        </p:nvSpPr>
        <p:spPr>
          <a:xfrm>
            <a:off x="914400" y="2057400"/>
            <a:ext cx="7314840" cy="22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latin typeface="Arial"/>
              </a:rPr>
              <a:t>Задачи проекта</a:t>
            </a:r>
            <a:r>
              <a:rPr b="0" lang="en-US" sz="1600" spc="-1" strike="noStrike">
                <a:latin typeface="Arial"/>
              </a:rPr>
              <a:t>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1. Загрузить представленный датасет, опробовать на нём различные методы машинного обучения и модели нейронных сетей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2. Проанализировать промежуточный результат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3. Визуализировать данные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4. Сделать выводы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Какие инструменты использовались</a:t>
            </a:r>
            <a:endParaRPr b="0" lang="en-US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000" spc="-1" strike="noStrike">
              <a:latin typeface="Arial"/>
            </a:endParaRPr>
          </a:p>
        </p:txBody>
      </p:sp>
      <p:sp>
        <p:nvSpPr>
          <p:cNvPr id="247" name=""/>
          <p:cNvSpPr/>
          <p:nvPr/>
        </p:nvSpPr>
        <p:spPr>
          <a:xfrm>
            <a:off x="914400" y="914400"/>
            <a:ext cx="731520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1. PyCharm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2. Python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3. Библиотеки Pandas, Sklearn, Statsmodels, Seaborn, Torch, MatplotLib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EDA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249" name="" descr=""/>
          <p:cNvPicPr/>
          <p:nvPr/>
        </p:nvPicPr>
        <p:blipFill>
          <a:blip r:embed="rId1"/>
          <a:stretch/>
        </p:blipFill>
        <p:spPr>
          <a:xfrm>
            <a:off x="914400" y="914400"/>
            <a:ext cx="5523840" cy="3200400"/>
          </a:xfrm>
          <a:prstGeom prst="rect">
            <a:avLst/>
          </a:prstGeom>
          <a:ln w="0">
            <a:noFill/>
          </a:ln>
        </p:spPr>
      </p:pic>
      <p:sp>
        <p:nvSpPr>
          <p:cNvPr id="250" name=""/>
          <p:cNvSpPr/>
          <p:nvPr/>
        </p:nvSpPr>
        <p:spPr>
          <a:xfrm>
            <a:off x="914760" y="4171320"/>
            <a:ext cx="754344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Датасет содержит анонимизированные данные использования CPU подами с 10 по 25 января 2022 в кластере Kubernetes в датацентре CERN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EDA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52" name=""/>
          <p:cNvSpPr/>
          <p:nvPr/>
        </p:nvSpPr>
        <p:spPr>
          <a:xfrm>
            <a:off x="914760" y="914400"/>
            <a:ext cx="7543440" cy="41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Data columns (total 1 columns):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#   Column     Non-Null Count  Dtype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---  ------     --------------  ----- 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 </a:t>
            </a:r>
            <a:r>
              <a:rPr b="0" lang="en-US" sz="1600" spc="-1" strike="noStrike">
                <a:latin typeface="Arial"/>
              </a:rPr>
              <a:t>0   cpu_usage  4435 non-null   float64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dtypes: float64(1)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memory usage: 69.3 KB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count,4435.000000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mean,0.348625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std,0.379217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min,0.020857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25%,0.094286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50%,0.192229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75%,0.379229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max,2.056800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EDA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254" name="" descr=""/>
          <p:cNvPicPr/>
          <p:nvPr/>
        </p:nvPicPr>
        <p:blipFill>
          <a:blip r:embed="rId1"/>
          <a:stretch/>
        </p:blipFill>
        <p:spPr>
          <a:xfrm>
            <a:off x="914400" y="914400"/>
            <a:ext cx="4050000" cy="3159720"/>
          </a:xfrm>
          <a:prstGeom prst="rect">
            <a:avLst/>
          </a:prstGeom>
          <a:ln w="0">
            <a:noFill/>
          </a:ln>
        </p:spPr>
      </p:pic>
      <p:sp>
        <p:nvSpPr>
          <p:cNvPr id="255" name=""/>
          <p:cNvSpPr/>
          <p:nvPr/>
        </p:nvSpPr>
        <p:spPr>
          <a:xfrm>
            <a:off x="5486400" y="914400"/>
            <a:ext cx="2971440" cy="414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- Большая плотность значений использования CPU в диапазоне от 0.03 до ~0.4 с постепенным спадом по мере увеличения значений.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- Продолжительный правый хвост, указывающий на редкие, но значительные всплески загрузки CPU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- Мультимодальность – сезонные или временные структуры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9400" cy="1094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EDA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257" name="" descr=""/>
          <p:cNvPicPr/>
          <p:nvPr/>
        </p:nvPicPr>
        <p:blipFill>
          <a:blip r:embed="rId1"/>
          <a:stretch/>
        </p:blipFill>
        <p:spPr>
          <a:xfrm>
            <a:off x="914760" y="912960"/>
            <a:ext cx="6400440" cy="3201840"/>
          </a:xfrm>
          <a:prstGeom prst="rect">
            <a:avLst/>
          </a:prstGeom>
          <a:ln w="0">
            <a:noFill/>
          </a:ln>
        </p:spPr>
      </p:pic>
      <p:sp>
        <p:nvSpPr>
          <p:cNvPr id="258" name=""/>
          <p:cNvSpPr/>
          <p:nvPr/>
        </p:nvSpPr>
        <p:spPr>
          <a:xfrm>
            <a:off x="914400" y="4114800"/>
            <a:ext cx="754344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- Отбросим последний неполный день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latin typeface="Arial"/>
              </a:rPr>
              <a:t>- Скорректируем данные: заполним нулевые значения из-за отсутствия электроэнергии 17 января с 00:00 по 8:00 усредненными значениями будничных дней 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Application>LibreOffice/7.3.7.2$Linux_X86_64 LibreOffice_project/30$Build-2</Application>
  <AppVersion>15.0000</AppVersion>
  <Words>361</Words>
  <Paragraphs>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n.nikulenko.adm</dc:creator>
  <dc:description/>
  <dc:language>en-US</dc:language>
  <cp:lastModifiedBy/>
  <dcterms:modified xsi:type="dcterms:W3CDTF">2025-02-03T17:58:40Z</dcterms:modified>
  <cp:revision>99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10</vt:i4>
  </property>
  <property fmtid="{D5CDD505-2E9C-101B-9397-08002B2CF9AE}" pid="3" name="PresentationFormat">
    <vt:lpwstr>Экран (16:9)</vt:lpwstr>
  </property>
  <property fmtid="{D5CDD505-2E9C-101B-9397-08002B2CF9AE}" pid="4" name="Slides">
    <vt:i4>10</vt:i4>
  </property>
</Properties>
</file>