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1" r:id="rId5"/>
    <p:sldMasterId id="2147483732" r:id="rId6"/>
    <p:sldMasterId id="2147483733" r:id="rId7"/>
    <p:sldMasterId id="2147483734" r:id="rId8"/>
    <p:sldMasterId id="2147483735" r:id="rId9"/>
    <p:sldMasterId id="2147483736" r:id="rId10"/>
    <p:sldMasterId id="2147483737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  <p:embeddedFont>
      <p:font typeface="Roboto Medium"/>
      <p:regular r:id="rId49"/>
      <p:bold r:id="rId50"/>
      <p:italic r:id="rId51"/>
      <p:boldItalic r:id="rId52"/>
    </p:embeddedFont>
    <p:embeddedFont>
      <p:font typeface="JetBrains Mon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DD0AE0-A5A8-4845-B62F-65FDB640A1A6}">
  <a:tblStyle styleId="{B7DD0AE0-A5A8-4845-B62F-65FDB640A1A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8.xml"/><Relationship Id="rId42" Type="http://schemas.openxmlformats.org/officeDocument/2006/relationships/slide" Target="slides/slide30.xml"/><Relationship Id="rId41" Type="http://schemas.openxmlformats.org/officeDocument/2006/relationships/slide" Target="slides/slide29.xml"/><Relationship Id="rId44" Type="http://schemas.openxmlformats.org/officeDocument/2006/relationships/slide" Target="slides/slide32.xml"/><Relationship Id="rId43" Type="http://schemas.openxmlformats.org/officeDocument/2006/relationships/slide" Target="slides/slide31.xml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RobotoMedium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19.xml"/><Relationship Id="rId30" Type="http://schemas.openxmlformats.org/officeDocument/2006/relationships/slide" Target="slides/slide18.xml"/><Relationship Id="rId33" Type="http://schemas.openxmlformats.org/officeDocument/2006/relationships/slide" Target="slides/slide21.xml"/><Relationship Id="rId32" Type="http://schemas.openxmlformats.org/officeDocument/2006/relationships/slide" Target="slides/slide20.xml"/><Relationship Id="rId35" Type="http://schemas.openxmlformats.org/officeDocument/2006/relationships/slide" Target="slides/slide23.xml"/><Relationship Id="rId34" Type="http://schemas.openxmlformats.org/officeDocument/2006/relationships/slide" Target="slides/slide22.xml"/><Relationship Id="rId37" Type="http://schemas.openxmlformats.org/officeDocument/2006/relationships/slide" Target="slides/slide25.xml"/><Relationship Id="rId36" Type="http://schemas.openxmlformats.org/officeDocument/2006/relationships/slide" Target="slides/slide24.xml"/><Relationship Id="rId39" Type="http://schemas.openxmlformats.org/officeDocument/2006/relationships/slide" Target="slides/slide27.xml"/><Relationship Id="rId38" Type="http://schemas.openxmlformats.org/officeDocument/2006/relationships/slide" Target="slides/slide26.xml"/><Relationship Id="rId20" Type="http://schemas.openxmlformats.org/officeDocument/2006/relationships/slide" Target="slides/slide8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29" Type="http://schemas.openxmlformats.org/officeDocument/2006/relationships/slide" Target="slides/slide17.xml"/><Relationship Id="rId51" Type="http://schemas.openxmlformats.org/officeDocument/2006/relationships/font" Target="fonts/RobotoMedium-italic.fntdata"/><Relationship Id="rId50" Type="http://schemas.openxmlformats.org/officeDocument/2006/relationships/font" Target="fonts/RobotoMedium-bold.fntdata"/><Relationship Id="rId53" Type="http://schemas.openxmlformats.org/officeDocument/2006/relationships/font" Target="fonts/JetBrainsMono-regular.fntdata"/><Relationship Id="rId52" Type="http://schemas.openxmlformats.org/officeDocument/2006/relationships/font" Target="fonts/RobotoMedium-boldItalic.fntdata"/><Relationship Id="rId11" Type="http://schemas.openxmlformats.org/officeDocument/2006/relationships/slideMaster" Target="slideMasters/slideMaster7.xml"/><Relationship Id="rId55" Type="http://schemas.openxmlformats.org/officeDocument/2006/relationships/font" Target="fonts/JetBrainsMono-italic.fntdata"/><Relationship Id="rId10" Type="http://schemas.openxmlformats.org/officeDocument/2006/relationships/slideMaster" Target="slideMasters/slideMaster6.xml"/><Relationship Id="rId54" Type="http://schemas.openxmlformats.org/officeDocument/2006/relationships/font" Target="fonts/JetBrainsMono-bold.fntdata"/><Relationship Id="rId13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56" Type="http://schemas.openxmlformats.org/officeDocument/2006/relationships/font" Target="fonts/JetBrainsMono-boldItalic.fntdata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9" Type="http://schemas.openxmlformats.org/officeDocument/2006/relationships/slide" Target="slides/slide7.xml"/><Relationship Id="rId18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2c8efad6c1_2_64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32c8efad6c1_2_64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2c8efad6c1_2_349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32c8efad6c1_2_349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2c8efad6c1_2_355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32c8efad6c1_2_355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2c8efad6c1_2_361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32c8efad6c1_2_361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2c8efad6c1_2_367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32c8efad6c1_2_367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2c8efad6c1_2_37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32c8efad6c1_2_373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2c8efad6c1_2_378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32c8efad6c1_2_378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2c8efad6c1_2_38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32c8efad6c1_2_383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2c8efad6c1_2_388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32c8efad6c1_2_388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2c8efad6c1_2_39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32c8efad6c1_2_393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2c8efad6c1_2_398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32c8efad6c1_2_398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2c8efad6c1_2_138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32c8efad6c1_2_138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2c8efad6c1_2_40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32c8efad6c1_2_403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2c8efad6c1_2_408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32c8efad6c1_2_408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2c8efad6c1_2_41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32c8efad6c1_2_413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2c8efad6c1_2_418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32c8efad6c1_2_418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2c8efad6c1_2_42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32c8efad6c1_2_423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2c8efad6c1_2_428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g32c8efad6c1_2_428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2c8efad6c1_2_43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32c8efad6c1_2_433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2c8efad6c1_2_438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g32c8efad6c1_2_438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2c8efad6c1_2_44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g32c8efad6c1_2_443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2c8efad6c1_2_448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g32c8efad6c1_2_448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2c8efad6c1_2_195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32c8efad6c1_2_195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2c8efad6c1_2_45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32c8efad6c1_2_453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2c8efad6c1_2_458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g32c8efad6c1_2_458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2c8efad6c1_2_527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32c8efad6c1_2_527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2c8efad6c1_2_200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32c8efad6c1_2_200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2c8efad6c1_2_257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32c8efad6c1_2_257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2c8efad6c1_2_326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32c8efad6c1_2_326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2c8efad6c1_2_332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32c8efad6c1_2_332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2c8efad6c1_2_337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32c8efad6c1_2_337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2c8efad6c1_2_34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32c8efad6c1_2_343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3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3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4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4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5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5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6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6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6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7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7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8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8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8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8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8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8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1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5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6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7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4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8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9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9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0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1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1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1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1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51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1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4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6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56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8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5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59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59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60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6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60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6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6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1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62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62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6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6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63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63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64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64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64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64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64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64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6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67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67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6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68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6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69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69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70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1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71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7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72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7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72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7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7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73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73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7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7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74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74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75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75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75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7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7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7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76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76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77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77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77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77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77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77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77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9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8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80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80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8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81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8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82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82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83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84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84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8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8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8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85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8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86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8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86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86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8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8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87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87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8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88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88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88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8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8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8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89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89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89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9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90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90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90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90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90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90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90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8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0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0.xml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Google Shape;117;p26"/>
          <p:cNvSpPr txBox="1"/>
          <p:nvPr>
            <p:ph idx="2"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8" name="Google Shape;118;p26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1" name="Google Shape;181;p3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2" name="Google Shape;232;p5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5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6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4" name="Google Shape;284;p6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8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7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8" name="Google Shape;348;p7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91"/>
          <p:cNvPicPr preferRelativeResize="0"/>
          <p:nvPr/>
        </p:nvPicPr>
        <p:blipFill rotWithShape="1">
          <a:blip r:embed="rId3">
            <a:alphaModFix/>
          </a:blip>
          <a:srcRect b="38717" l="0" r="0" t="5493"/>
          <a:stretch/>
        </p:blipFill>
        <p:spPr>
          <a:xfrm>
            <a:off x="-75960" y="0"/>
            <a:ext cx="9218880" cy="51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91"/>
          <p:cNvSpPr/>
          <p:nvPr/>
        </p:nvSpPr>
        <p:spPr>
          <a:xfrm>
            <a:off x="433080" y="553680"/>
            <a:ext cx="4160520" cy="414360"/>
          </a:xfrm>
          <a:prstGeom prst="roundRect">
            <a:avLst>
              <a:gd fmla="val 16667" name="adj"/>
            </a:avLst>
          </a:prstGeom>
          <a:solidFill>
            <a:srgbClr val="740FB4"/>
          </a:solidFill>
          <a:ln>
            <a:noFill/>
          </a:ln>
          <a:effectLst>
            <a:outerShdw blurRad="200160" rotWithShape="0" algn="bl" dir="5400000" dist="28440">
              <a:srgbClr val="000000">
                <a:alpha val="2784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91"/>
          <p:cNvSpPr/>
          <p:nvPr/>
        </p:nvSpPr>
        <p:spPr>
          <a:xfrm>
            <a:off x="428400" y="1890720"/>
            <a:ext cx="758340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Roboto"/>
              <a:buNone/>
            </a:pPr>
            <a:r>
              <a:rPr b="1" i="0" lang="en" sz="4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Использование машинного обучения для автоматизации</a:t>
            </a:r>
            <a:endParaRPr b="0" i="0" sz="4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91"/>
          <p:cNvSpPr/>
          <p:nvPr/>
        </p:nvSpPr>
        <p:spPr>
          <a:xfrm>
            <a:off x="572040" y="553680"/>
            <a:ext cx="4340160" cy="41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4F6"/>
              </a:buClr>
              <a:buSzPts val="1500"/>
              <a:buFont typeface="Roboto Medium"/>
              <a:buNone/>
            </a:pPr>
            <a:r>
              <a:rPr b="0" i="0" lang="en" sz="1500" u="none" cap="none" strike="noStrike">
                <a:solidFill>
                  <a:srgbClr val="F4F4F6"/>
                </a:solidFill>
                <a:latin typeface="Roboto Medium"/>
                <a:ea typeface="Roboto Medium"/>
                <a:cs typeface="Roboto Medium"/>
                <a:sym typeface="Roboto Medium"/>
              </a:rPr>
              <a:t>Machine Learning. Professional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3880" y="268920"/>
            <a:ext cx="821160" cy="283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00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0"/>
          <p:cNvSpPr/>
          <p:nvPr/>
        </p:nvSpPr>
        <p:spPr>
          <a:xfrm>
            <a:off x="5943240" y="914400"/>
            <a:ext cx="2971800" cy="48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Гистограммы этих дней подтверждают, что использование CPU в основном низкое (ниже 20% в большинстве случаев).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Аномалии в виде высокой загрузки CPU на 1.5 и выше встречаются редко; значительная часть дат не демонстрирует существенные всплески.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Также ощутима разница в нагрузке между будними и выходными днями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7" name="Google Shape;477;p100"/>
          <p:cNvPicPr preferRelativeResize="0"/>
          <p:nvPr/>
        </p:nvPicPr>
        <p:blipFill rotWithShape="1">
          <a:blip r:embed="rId3">
            <a:alphaModFix/>
          </a:blip>
          <a:srcRect b="59923" l="0" r="-2289" t="0"/>
          <a:stretch/>
        </p:blipFill>
        <p:spPr>
          <a:xfrm>
            <a:off x="914400" y="914400"/>
            <a:ext cx="5028840" cy="3298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01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3" name="Google Shape;483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14400"/>
            <a:ext cx="4542120" cy="399672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101"/>
          <p:cNvSpPr/>
          <p:nvPr/>
        </p:nvSpPr>
        <p:spPr>
          <a:xfrm>
            <a:off x="6400800" y="914400"/>
            <a:ext cx="228600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Матрица корреляций выглядит корректной: значения на интервале [0.53, 0.9] показывают высокую степень схожести загрузки CPU на уровне дневного шаблона.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Heatmap построен правильно и предоставляет полезный визуальный анализ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02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0" name="Google Shape;490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280" y="914400"/>
            <a:ext cx="5008320" cy="379008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102"/>
          <p:cNvSpPr/>
          <p:nvPr/>
        </p:nvSpPr>
        <p:spPr>
          <a:xfrm>
            <a:off x="6401160" y="943200"/>
            <a:ext cx="2285640" cy="3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Тренд на рост ближе к 9:00 в будни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Тренд на спад ближе к 17:00 в будни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03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7" name="Google Shape;497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14400"/>
            <a:ext cx="4983840" cy="379008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103"/>
          <p:cNvSpPr/>
          <p:nvPr/>
        </p:nvSpPr>
        <p:spPr>
          <a:xfrm>
            <a:off x="6400800" y="914400"/>
            <a:ext cx="228564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Тренд на “боковик” по выходным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04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Traditional ML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4" name="Google Shape;504;p104"/>
          <p:cNvGraphicFramePr/>
          <p:nvPr/>
        </p:nvGraphicFramePr>
        <p:xfrm>
          <a:off x="91404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{B7DD0AE0-A5A8-4845-B62F-65FDB640A1A6}</a:tableStyleId>
              </a:tblPr>
              <a:tblGrid>
                <a:gridCol w="1553750"/>
                <a:gridCol w="1553750"/>
                <a:gridCol w="1553750"/>
                <a:gridCol w="1553750"/>
                <a:gridCol w="1557350"/>
              </a:tblGrid>
              <a:tr h="51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MSE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RMSE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MAPE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Baseline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0.000799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0.028272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0.023193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6.292051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Linear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0.019142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0.138354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0.108357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194.732679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R. Forest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0.006915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0.083156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0.050341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64.652535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SVM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0.009464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0.097282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0.072043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144.917992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k-NN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0.007976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0.089308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0.051669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56.113959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05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Traditional ML: LinearRegression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0" name="Google Shape;510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14400"/>
            <a:ext cx="7581600" cy="414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06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Traditional ML: RandomForest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6" name="Google Shape;516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760" y="914400"/>
            <a:ext cx="7543440" cy="41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07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Traditional ML: SVM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14400"/>
            <a:ext cx="7581600" cy="414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08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Traditional ML: k-NN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8640" y="914400"/>
            <a:ext cx="7529400" cy="411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09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Traditional ML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4" name="Google Shape;534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06840"/>
            <a:ext cx="7543440" cy="41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92"/>
          <p:cNvSpPr txBox="1"/>
          <p:nvPr>
            <p:ph type="title"/>
          </p:nvPr>
        </p:nvSpPr>
        <p:spPr>
          <a:xfrm>
            <a:off x="500400" y="821160"/>
            <a:ext cx="8519400" cy="18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lang="en" sz="30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Тема: Использование машинного обучения для автоматизации управления облачными ресурсами в кластере Kubernetes</a:t>
            </a:r>
            <a:br>
              <a:rPr lang="en" sz="3000"/>
            </a:br>
            <a:r>
              <a:rPr b="1" lang="en" sz="30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" sz="3000"/>
            </a:br>
            <a:br>
              <a:rPr lang="en" sz="3200"/>
            </a:br>
            <a:br>
              <a:rPr lang="en" sz="3000"/>
            </a:br>
            <a:endParaRPr b="0" sz="3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92"/>
          <p:cNvSpPr/>
          <p:nvPr/>
        </p:nvSpPr>
        <p:spPr>
          <a:xfrm>
            <a:off x="4536360" y="3740300"/>
            <a:ext cx="14070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edium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Senior DevOps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92"/>
          <p:cNvSpPr/>
          <p:nvPr/>
        </p:nvSpPr>
        <p:spPr>
          <a:xfrm>
            <a:off x="4277497" y="3355550"/>
            <a:ext cx="36210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Михайленко Евгений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10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NN (RNN, LSTM, GRU) – общая архитектура моделей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10"/>
          <p:cNvSpPr/>
          <p:nvPr/>
        </p:nvSpPr>
        <p:spPr>
          <a:xfrm>
            <a:off x="914400" y="1371600"/>
            <a:ext cx="7543440" cy="351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Input size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 (входное измерение): -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так как модели получают одномерный временной ряд.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Hidden size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 (размер скрытых состояний):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32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что позволяет эффективно моделировать сложные зависимости.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Number of layers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 (количество слоёв):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чтобы усилить способность к представлению данных.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Dropout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: используется в LSTM и GRU для предотвращения переобучения. Его значение установлено на уровне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0.2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Batch size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32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чтобы ускорить обучение за счёт мини-пакетов данных.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Оптимизатор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Adam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 с фиксированным шагом обучения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0.001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Loss function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 (функция ошибки):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MSELoss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так как необходимо минимизировать ошибку прогноза непрерывной величины.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11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NN (RNN, LSTM, GRU) – общие гиперпараметры моделей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11"/>
          <p:cNvSpPr/>
          <p:nvPr/>
        </p:nvSpPr>
        <p:spPr>
          <a:xfrm>
            <a:off x="914756" y="1371600"/>
            <a:ext cx="2968500" cy="28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TIME_STEPS = 10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BATCH_SIZE = 32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LEARNING_RATE = 0.001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EPOCHS = 50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HIDDEN_SIZE = 32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NUM_LAYERS = 2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OUTPUT_SIZE = 1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INPUT_SIZE = 1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DROPOUT = 0.2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12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NN (RNN, LSTM, GRU)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2" name="Google Shape;552;p112"/>
          <p:cNvGraphicFramePr/>
          <p:nvPr/>
        </p:nvGraphicFramePr>
        <p:xfrm>
          <a:off x="901440" y="89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{B7DD0AE0-A5A8-4845-B62F-65FDB640A1A6}</a:tableStyleId>
              </a:tblPr>
              <a:tblGrid>
                <a:gridCol w="1553750"/>
                <a:gridCol w="1553750"/>
                <a:gridCol w="1553750"/>
                <a:gridCol w="1553750"/>
                <a:gridCol w="1557350"/>
              </a:tblGrid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MSE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RMSE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MAPE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RNN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0.036640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0.191415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0.117204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47.978011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LSTM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0.036524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0.191112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0.113225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42.187008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GRU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0.037166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0.192785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0.121511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53.023893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13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NN (RNN, LSTM, GRU)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8" name="Google Shape;558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240" y="914400"/>
            <a:ext cx="7061760" cy="375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14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NN (RNN, LSTM, GRU) – изменим общие гиперпараметры моделей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14"/>
          <p:cNvSpPr/>
          <p:nvPr/>
        </p:nvSpPr>
        <p:spPr>
          <a:xfrm>
            <a:off x="914400" y="1371600"/>
            <a:ext cx="7543440" cy="360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TIME_STEPS = </a:t>
            </a:r>
            <a:r>
              <a:rPr b="1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10 =&gt; 50</a:t>
            </a: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 – учет более длинных зависимостей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EPOCHS = </a:t>
            </a:r>
            <a:r>
              <a:rPr b="1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50 =&gt; 200</a:t>
            </a: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 – сходимость сложных моделей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HIDDEN_SIZE = </a:t>
            </a:r>
            <a:r>
              <a:rPr b="1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32 =&gt; 64</a:t>
            </a: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 – вычисление более сложных паттернов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DROPOUT = </a:t>
            </a:r>
            <a:r>
              <a:rPr b="1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0.2 =&gt; 0.3</a:t>
            </a: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 -  снижение переобучения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Добавим: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1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Двухсторонние модели</a:t>
            </a: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  - использование информации в двух направлениях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1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Обрезка градиентов</a:t>
            </a: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 – защита от “взрывающихся градиентов”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1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Планировщик обучения</a:t>
            </a: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 – адаптивное обучение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1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Weight decay</a:t>
            </a: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 – снижение переобучения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1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Инициализация весов</a:t>
            </a: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 - Стабилизация обучения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15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NN (RNN, LSTM, GRU)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0" name="Google Shape;570;p115"/>
          <p:cNvGraphicFramePr/>
          <p:nvPr/>
        </p:nvGraphicFramePr>
        <p:xfrm>
          <a:off x="912240" y="905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{B7DD0AE0-A5A8-4845-B62F-65FDB640A1A6}</a:tableStyleId>
              </a:tblPr>
              <a:tblGrid>
                <a:gridCol w="1553750"/>
                <a:gridCol w="1553750"/>
                <a:gridCol w="1553750"/>
                <a:gridCol w="1553750"/>
                <a:gridCol w="1557350"/>
              </a:tblGrid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MSE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RMSE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MAPE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RNN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0.028957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0.170169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0.100750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38.728151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LSTM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0.030107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0.173514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0.108411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47.773117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GRU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0.030187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0.173745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0.109092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48.110870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16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NN (RNN, LSTM, GRU)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6" name="Google Shape;576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14400"/>
            <a:ext cx="7086240" cy="37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17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NN (RNN, LSTM, GRU) – продолжим изменять общие гиперпараметры моделей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17"/>
          <p:cNvSpPr/>
          <p:nvPr/>
        </p:nvSpPr>
        <p:spPr>
          <a:xfrm>
            <a:off x="914400" y="1828800"/>
            <a:ext cx="7536600" cy="234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Добавим: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1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Активация ReLU в выходном слое</a:t>
            </a: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 - Добавление нелинейности улучшает способность модели работать с более сложными зависимостями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Удалим: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1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Дропаут перед выходным слоем</a:t>
            </a: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 - Удален для предотвращения потери информации при генерации итогового результата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18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NN (RNN, LSTM, GRU)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8" name="Google Shape;588;p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760" y="914400"/>
            <a:ext cx="7086240" cy="37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19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NN (RNN, LSTM, GRU)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94" name="Google Shape;594;p119"/>
          <p:cNvGraphicFramePr/>
          <p:nvPr/>
        </p:nvGraphicFramePr>
        <p:xfrm>
          <a:off x="893520" y="911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{B7DD0AE0-A5A8-4845-B62F-65FDB640A1A6}</a:tableStyleId>
              </a:tblPr>
              <a:tblGrid>
                <a:gridCol w="1553750"/>
                <a:gridCol w="1553750"/>
                <a:gridCol w="1553750"/>
                <a:gridCol w="1553750"/>
                <a:gridCol w="1557350"/>
              </a:tblGrid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MSE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RMSE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MAPE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RNN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0.027593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0.166113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0.100283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46.144950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LSTM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0.027777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0.166663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0.097503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40.842631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GRU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0.025994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0.161227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0.089747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33.350554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93"/>
          <p:cNvSpPr txBox="1"/>
          <p:nvPr>
            <p:ph idx="4294967295" type="title"/>
          </p:nvPr>
        </p:nvSpPr>
        <p:spPr>
          <a:xfrm>
            <a:off x="538560" y="348840"/>
            <a:ext cx="8519400" cy="1041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Roboto"/>
              <a:buNone/>
            </a:pPr>
            <a:r>
              <a:rPr b="1" i="0" lang="en" sz="3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b="0" i="0" sz="3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93"/>
          <p:cNvSpPr/>
          <p:nvPr/>
        </p:nvSpPr>
        <p:spPr>
          <a:xfrm>
            <a:off x="914400" y="914400"/>
            <a:ext cx="3763440" cy="144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1. Цель и задачи проекта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2. Инструменты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3. Исследование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4. Выводы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20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Итоговое сравнение моделей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0" name="Google Shape;600;p120"/>
          <p:cNvGraphicFramePr/>
          <p:nvPr/>
        </p:nvGraphicFramePr>
        <p:xfrm>
          <a:off x="911160" y="896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{B7DD0AE0-A5A8-4845-B62F-65FDB640A1A6}</a:tableStyleId>
              </a:tblPr>
              <a:tblGrid>
                <a:gridCol w="1580050"/>
                <a:gridCol w="1580050"/>
                <a:gridCol w="1580050"/>
                <a:gridCol w="1580050"/>
                <a:gridCol w="1585075"/>
              </a:tblGrid>
              <a:tr h="4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MSE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RMSE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MAPE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4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Baseline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0.000799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0.028272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0.023193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6.292051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Linear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0.019142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0.138354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0.108357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194.732679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4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R. Forest</a:t>
                      </a:r>
                      <a:endParaRPr b="1" sz="16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0.006915</a:t>
                      </a:r>
                      <a:endParaRPr b="1" sz="16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0.083156</a:t>
                      </a:r>
                      <a:endParaRPr b="1" sz="16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0.050341</a:t>
                      </a:r>
                      <a:endParaRPr b="1" sz="16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64.652535</a:t>
                      </a:r>
                      <a:endParaRPr b="1" sz="16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SVM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0.009464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0.097282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0.072043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144.917992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4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k-NN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0.007976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0.089308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0.051669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56.113959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9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RNN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0.027593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0.166113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0.100283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46.144950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9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LSTM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0.027777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0.166663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0.097503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40.842631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GRU</a:t>
                      </a:r>
                      <a:endParaRPr b="1" sz="16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0.025994</a:t>
                      </a:r>
                      <a:endParaRPr b="1" sz="16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0.161227</a:t>
                      </a:r>
                      <a:endParaRPr b="1" sz="16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0.089747</a:t>
                      </a:r>
                      <a:endParaRPr b="1" sz="16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33.350554</a:t>
                      </a:r>
                      <a:endParaRPr b="1" sz="16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21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"/>
              <a:buNone/>
            </a:pPr>
            <a:r>
              <a:rPr b="1" i="0" lang="en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b="0" i="0" sz="3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21"/>
          <p:cNvSpPr/>
          <p:nvPr/>
        </p:nvSpPr>
        <p:spPr>
          <a:xfrm>
            <a:off x="914400" y="914400"/>
            <a:ext cx="7772040" cy="316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" sz="1600"/>
              <a:t>1. Выбор архитектуры рекуррентных сетей зависит от задачи. В данном проекте GRU стали наиболее удачным выбором, поскольку они давали лучший баланс между качеством прогнозов, простотой реализации и скоростью обучения.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" sz="1600"/>
              <a:t>2. Нейронные сети (RNN, LSTM, GRU) способны значительно превзойти традиционные методы при работе с временными рядами, содержащими сложные зависимости.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" sz="1600"/>
              <a:t>3. Возможности GRU и LSTM доказали свою надежность и перспективность применения для задач временного прогнозирования, а простота GRU делает их отличным выбором для задач с ограниченными ресурсами.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122"/>
          <p:cNvPicPr preferRelativeResize="0"/>
          <p:nvPr/>
        </p:nvPicPr>
        <p:blipFill rotWithShape="1">
          <a:blip r:embed="rId3">
            <a:alphaModFix/>
          </a:blip>
          <a:srcRect b="38717" l="0" r="0" t="5493"/>
          <a:stretch/>
        </p:blipFill>
        <p:spPr>
          <a:xfrm>
            <a:off x="-75960" y="0"/>
            <a:ext cx="9218880" cy="51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122"/>
          <p:cNvSpPr txBox="1"/>
          <p:nvPr>
            <p:ph idx="4294967295" type="title"/>
          </p:nvPr>
        </p:nvSpPr>
        <p:spPr>
          <a:xfrm>
            <a:off x="628920" y="1932480"/>
            <a:ext cx="7293960" cy="1955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"/>
              <a:buNone/>
            </a:pPr>
            <a:r>
              <a:rPr b="1" i="0" lang="en" sz="5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  <a:endParaRPr b="0" i="0" sz="5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94"/>
          <p:cNvSpPr/>
          <p:nvPr/>
        </p:nvSpPr>
        <p:spPr>
          <a:xfrm>
            <a:off x="560520" y="324720"/>
            <a:ext cx="85194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Цель и задачи проекта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94"/>
          <p:cNvSpPr/>
          <p:nvPr/>
        </p:nvSpPr>
        <p:spPr>
          <a:xfrm>
            <a:off x="914400" y="914400"/>
            <a:ext cx="7315200" cy="126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Medium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Цель проекта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: Целью проекта является прогнозирование загрузки CPU на основе временного ряда с использованием различных моделей машинного обучения и нейронных сетей, таких как RNN, LSTM, GRU. Также проведено сравнение их эффективности.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94"/>
          <p:cNvSpPr/>
          <p:nvPr/>
        </p:nvSpPr>
        <p:spPr>
          <a:xfrm>
            <a:off x="914400" y="2057400"/>
            <a:ext cx="7314840" cy="228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Задачи проекта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1. Загрузить представленный датасет, опробовать на нём различные методы машинного обучения и модели нейронных сетей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2. Проанализировать промежуточный результат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3. Визуализировать данные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4. Сделать выводы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95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Какие инструменты использовались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95"/>
          <p:cNvSpPr/>
          <p:nvPr/>
        </p:nvSpPr>
        <p:spPr>
          <a:xfrm>
            <a:off x="914400" y="914400"/>
            <a:ext cx="7315200" cy="85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1. PyCharm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2. Python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3. Библиотеки Pandas, Sklearn, Statsmodels, Seaborn, Torch, MatplotLib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96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Google Shape;449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14400"/>
            <a:ext cx="552384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96"/>
          <p:cNvSpPr/>
          <p:nvPr/>
        </p:nvSpPr>
        <p:spPr>
          <a:xfrm>
            <a:off x="914760" y="4171320"/>
            <a:ext cx="7543440" cy="85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Датасет содержит анонимизированные данные использования CPU подами с 10 по 25 января 2022 в кластере Kubernetes в датацентре CERN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97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97"/>
          <p:cNvSpPr/>
          <p:nvPr/>
        </p:nvSpPr>
        <p:spPr>
          <a:xfrm>
            <a:off x="914760" y="914400"/>
            <a:ext cx="754344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Data columns (total 1 columns):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 #   Column     Non-Null Count  Dtype 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---  ------     --------------  ----- 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 0   cpu_usage  4435 non-null   float64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dtypes: float64(1)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memory usage: 69.3 KB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count,4435.000000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mean,0.348625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std,0.379217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min,0.020857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25%,0.094286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50%,0.192229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75%,0.379229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max,2.056800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98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2" name="Google Shape;462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14400"/>
            <a:ext cx="4050000" cy="315972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98"/>
          <p:cNvSpPr/>
          <p:nvPr/>
        </p:nvSpPr>
        <p:spPr>
          <a:xfrm>
            <a:off x="5486400" y="914400"/>
            <a:ext cx="2971440" cy="4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Большая плотность значений использования CPU в диапазоне от 0.03 до ~0.4 с постепенным спадом по мере увеличения значений.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Продолжительный правый хвост, указывающий на редкие, но значительные всплески загрузки CPU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Мультимодальность – сезонные или временные структуры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99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9" name="Google Shape;469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760" y="912960"/>
            <a:ext cx="6400440" cy="320184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99"/>
          <p:cNvSpPr/>
          <p:nvPr/>
        </p:nvSpPr>
        <p:spPr>
          <a:xfrm>
            <a:off x="914400" y="4114800"/>
            <a:ext cx="75434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Отбросим последний неполный день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Скорректируем данные: заполним нулевые значения из-за отсутствия электроэнергии 17 января с 00:00 по 8:00 усредненными значениями будничных дней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